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0D4"/>
    <a:srgbClr val="AB2682"/>
    <a:srgbClr val="EC0F57"/>
    <a:srgbClr val="A52383"/>
    <a:srgbClr val="F3A340"/>
    <a:srgbClr val="00AC4B"/>
    <a:srgbClr val="733BA9"/>
    <a:srgbClr val="1796E0"/>
    <a:srgbClr val="7030A0"/>
    <a:srgbClr val="406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1" d="100"/>
          <a:sy n="41" d="100"/>
        </p:scale>
        <p:origin x="1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98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14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0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30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4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40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89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2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8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5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4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4DD3F-6234-42B3-AB7E-D84DF0CEC5AE}" type="datetimeFigureOut">
              <a:rPr lang="es-MX" smtClean="0"/>
              <a:t>30/10/2019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965E-A9B3-4C74-BD69-9DE44CD4D8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9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>
            <a:extLst>
              <a:ext uri="{FF2B5EF4-FFF2-40B4-BE49-F238E27FC236}">
                <a16:creationId xmlns:a16="http://schemas.microsoft.com/office/drawing/2014/main" id="{573697FD-EE8C-4B43-A37F-B00121D509F5}"/>
              </a:ext>
            </a:extLst>
          </p:cNvPr>
          <p:cNvSpPr/>
          <p:nvPr/>
        </p:nvSpPr>
        <p:spPr>
          <a:xfrm>
            <a:off x="1574733" y="2855759"/>
            <a:ext cx="3600000" cy="360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B524AD9A-4642-47FB-85C6-E9A51D256165}"/>
              </a:ext>
            </a:extLst>
          </p:cNvPr>
          <p:cNvSpPr/>
          <p:nvPr/>
        </p:nvSpPr>
        <p:spPr>
          <a:xfrm>
            <a:off x="1699138" y="829533"/>
            <a:ext cx="2253987" cy="2236104"/>
          </a:xfrm>
          <a:prstGeom prst="wedgeRoundRectCallout">
            <a:avLst>
              <a:gd name="adj1" fmla="val -1112"/>
              <a:gd name="adj2" fmla="val 53981"/>
              <a:gd name="adj3" fmla="val 16667"/>
            </a:avLst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604BDFB-6A6A-42AF-A7E2-E065478BA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21" t="9991" r="12838" b="5778"/>
          <a:stretch/>
        </p:blipFill>
        <p:spPr>
          <a:xfrm>
            <a:off x="621" y="727656"/>
            <a:ext cx="1621261" cy="3247715"/>
          </a:xfrm>
          <a:prstGeom prst="rect">
            <a:avLst/>
          </a:prstGeom>
        </p:spPr>
      </p:pic>
      <p:sp>
        <p:nvSpPr>
          <p:cNvPr id="61" name="Rectángulo: esquinas superiores, una redondeada y la otra cortada 60">
            <a:extLst>
              <a:ext uri="{FF2B5EF4-FFF2-40B4-BE49-F238E27FC236}">
                <a16:creationId xmlns:a16="http://schemas.microsoft.com/office/drawing/2014/main" id="{7A2E1930-F637-4A2A-B18C-9B142D6FC69D}"/>
              </a:ext>
            </a:extLst>
          </p:cNvPr>
          <p:cNvSpPr/>
          <p:nvPr/>
        </p:nvSpPr>
        <p:spPr>
          <a:xfrm rot="5400000">
            <a:off x="100386" y="3963861"/>
            <a:ext cx="1831121" cy="2031325"/>
          </a:xfrm>
          <a:prstGeom prst="snipRoundRect">
            <a:avLst>
              <a:gd name="adj1" fmla="val 0"/>
              <a:gd name="adj2" fmla="val 0"/>
            </a:avLst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23A68E46-E4F4-45D8-97C2-2D7EB5D06D54}"/>
              </a:ext>
            </a:extLst>
          </p:cNvPr>
          <p:cNvSpPr/>
          <p:nvPr/>
        </p:nvSpPr>
        <p:spPr>
          <a:xfrm>
            <a:off x="2507544" y="2182706"/>
            <a:ext cx="1806091" cy="1901674"/>
          </a:xfrm>
          <a:prstGeom prst="triangle">
            <a:avLst/>
          </a:prstGeom>
          <a:solidFill>
            <a:srgbClr val="7030A0"/>
          </a:solidFill>
          <a:ln w="28575">
            <a:solidFill>
              <a:srgbClr val="2F528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615442-924E-4530-AF2D-CAA4CDF8DC69}"/>
              </a:ext>
            </a:extLst>
          </p:cNvPr>
          <p:cNvSpPr/>
          <p:nvPr/>
        </p:nvSpPr>
        <p:spPr>
          <a:xfrm>
            <a:off x="3782920" y="-1211008"/>
            <a:ext cx="5274970" cy="52749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lecha: pentágono 53">
            <a:extLst>
              <a:ext uri="{FF2B5EF4-FFF2-40B4-BE49-F238E27FC236}">
                <a16:creationId xmlns:a16="http://schemas.microsoft.com/office/drawing/2014/main" id="{F668097A-BF90-49F7-8431-1800A42F5E51}"/>
              </a:ext>
            </a:extLst>
          </p:cNvPr>
          <p:cNvSpPr/>
          <p:nvPr/>
        </p:nvSpPr>
        <p:spPr>
          <a:xfrm rot="10800000">
            <a:off x="4410814" y="1786641"/>
            <a:ext cx="6410922" cy="739001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Flecha: pentágono 57">
            <a:extLst>
              <a:ext uri="{FF2B5EF4-FFF2-40B4-BE49-F238E27FC236}">
                <a16:creationId xmlns:a16="http://schemas.microsoft.com/office/drawing/2014/main" id="{94224F3C-0663-4014-B344-FCAA09292ED4}"/>
              </a:ext>
            </a:extLst>
          </p:cNvPr>
          <p:cNvSpPr/>
          <p:nvPr/>
        </p:nvSpPr>
        <p:spPr>
          <a:xfrm rot="10800000">
            <a:off x="3632857" y="954855"/>
            <a:ext cx="6410922" cy="739001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sultado de imagen para mexico map animation png">
            <a:extLst>
              <a:ext uri="{FF2B5EF4-FFF2-40B4-BE49-F238E27FC236}">
                <a16:creationId xmlns:a16="http://schemas.microsoft.com/office/drawing/2014/main" id="{A468D069-D7B1-4456-AD34-2396618D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68" b="90803" l="2381" r="98758">
                        <a14:foregroundMark x1="21222" y1="52555" x2="21222" y2="52555"/>
                        <a14:foregroundMark x1="6832" y1="22336" x2="2484" y2="1168"/>
                        <a14:foregroundMark x1="81159" y1="58540" x2="81159" y2="58540"/>
                        <a14:foregroundMark x1="95135" y1="65985" x2="91304" y2="79416"/>
                        <a14:foregroundMark x1="98861" y1="63942" x2="98861" y2="63942"/>
                        <a14:foregroundMark x1="59420" y1="88321" x2="66356" y2="91533"/>
                        <a14:foregroundMark x1="66356" y1="91533" x2="74224" y2="90073"/>
                        <a14:foregroundMark x1="74224" y1="90073" x2="81573" y2="908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82" y="-941134"/>
            <a:ext cx="6858000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rd animation png">
            <a:extLst>
              <a:ext uri="{FF2B5EF4-FFF2-40B4-BE49-F238E27FC236}">
                <a16:creationId xmlns:a16="http://schemas.microsoft.com/office/drawing/2014/main" id="{0693C293-BE9A-4112-8A16-772B053F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30" b="99609" l="9961" r="89844">
                        <a14:foregroundMark x1="50781" y1="5664" x2="50781" y2="5664"/>
                        <a14:foregroundMark x1="49023" y1="2930" x2="49023" y2="2930"/>
                        <a14:foregroundMark x1="28906" y1="83203" x2="66406" y2="84180"/>
                        <a14:foregroundMark x1="24414" y1="95898" x2="24414" y2="95898"/>
                        <a14:foregroundMark x1="64453" y1="99609" x2="64453" y2="9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529" y="2380349"/>
            <a:ext cx="1411781" cy="14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3EDEDF4-B3FB-4D1A-9959-D073589D3E3C}"/>
              </a:ext>
            </a:extLst>
          </p:cNvPr>
          <p:cNvSpPr/>
          <p:nvPr/>
        </p:nvSpPr>
        <p:spPr>
          <a:xfrm>
            <a:off x="1" y="6479209"/>
            <a:ext cx="6858000" cy="6424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D81BA93-994B-43A2-B239-E7A759862219}"/>
              </a:ext>
            </a:extLst>
          </p:cNvPr>
          <p:cNvSpPr/>
          <p:nvPr/>
        </p:nvSpPr>
        <p:spPr>
          <a:xfrm>
            <a:off x="-1756188" y="3606081"/>
            <a:ext cx="2476916" cy="2476917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C85E93D-5E60-4716-90C9-936F69382CFA}"/>
              </a:ext>
            </a:extLst>
          </p:cNvPr>
          <p:cNvGrpSpPr/>
          <p:nvPr/>
        </p:nvGrpSpPr>
        <p:grpSpPr>
          <a:xfrm>
            <a:off x="2228520" y="6133676"/>
            <a:ext cx="2052525" cy="3148154"/>
            <a:chOff x="2228520" y="6133676"/>
            <a:chExt cx="2052525" cy="314815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FD42A25E-07B8-4893-AA0E-50DE3D66E018}"/>
                </a:ext>
              </a:extLst>
            </p:cNvPr>
            <p:cNvSpPr/>
            <p:nvPr/>
          </p:nvSpPr>
          <p:spPr>
            <a:xfrm flipH="1">
              <a:off x="2228520" y="6133676"/>
              <a:ext cx="2052525" cy="2602244"/>
            </a:xfrm>
            <a:prstGeom prst="curvedDownArrow">
              <a:avLst>
                <a:gd name="adj1" fmla="val 11409"/>
                <a:gd name="adj2" fmla="val 22317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 cap="rnd" cmpd="tri">
              <a:solidFill>
                <a:srgbClr val="7030A0"/>
              </a:solidFill>
              <a:prstDash val="lgDashDotDot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FE04C8A5-3E0A-478D-B0F7-FFE175436716}"/>
                </a:ext>
              </a:extLst>
            </p:cNvPr>
            <p:cNvSpPr/>
            <p:nvPr/>
          </p:nvSpPr>
          <p:spPr>
            <a:xfrm>
              <a:off x="4045092" y="8735920"/>
              <a:ext cx="235953" cy="545910"/>
            </a:xfrm>
            <a:prstGeom prst="rect">
              <a:avLst/>
            </a:prstGeom>
            <a:solidFill>
              <a:srgbClr val="88A872"/>
            </a:solidFill>
            <a:ln w="28575" cap="rnd" cmpd="tri">
              <a:solidFill>
                <a:srgbClr val="7030A0"/>
              </a:solidFill>
              <a:prstDash val="lgDashDotDot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C8814B3-1294-423B-A6FF-371C66BAD610}"/>
              </a:ext>
            </a:extLst>
          </p:cNvPr>
          <p:cNvSpPr/>
          <p:nvPr/>
        </p:nvSpPr>
        <p:spPr>
          <a:xfrm>
            <a:off x="2365247" y="3508247"/>
            <a:ext cx="2127506" cy="2127506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5645C4-762A-47E4-82FC-69B49498C084}"/>
              </a:ext>
            </a:extLst>
          </p:cNvPr>
          <p:cNvSpPr txBox="1"/>
          <p:nvPr/>
        </p:nvSpPr>
        <p:spPr>
          <a:xfrm>
            <a:off x="2408164" y="4133491"/>
            <a:ext cx="1934095" cy="7694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s-MX" sz="4400" dirty="0">
                <a:solidFill>
                  <a:schemeClr val="accent5">
                    <a:lumMod val="50000"/>
                  </a:schemeClr>
                </a:solidFill>
                <a:latin typeface="Harlow Solid Italic" panose="04030604020F02020D02" pitchFamily="82" charset="0"/>
              </a:rPr>
              <a:t>pib y pnb</a:t>
            </a:r>
          </a:p>
        </p:txBody>
      </p:sp>
      <p:sp>
        <p:nvSpPr>
          <p:cNvPr id="78" name="Flecha: pentágono 77">
            <a:extLst>
              <a:ext uri="{FF2B5EF4-FFF2-40B4-BE49-F238E27FC236}">
                <a16:creationId xmlns:a16="http://schemas.microsoft.com/office/drawing/2014/main" id="{4B9CC41F-DE04-44BA-9FC0-2136AB0AE0EB}"/>
              </a:ext>
            </a:extLst>
          </p:cNvPr>
          <p:cNvSpPr/>
          <p:nvPr/>
        </p:nvSpPr>
        <p:spPr>
          <a:xfrm rot="10800000">
            <a:off x="3868615" y="8905863"/>
            <a:ext cx="3368018" cy="369332"/>
          </a:xfrm>
          <a:prstGeom prst="homePlate">
            <a:avLst>
              <a:gd name="adj" fmla="val 101733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7DFA81-033C-4740-8E92-4E4BB47830A8}"/>
              </a:ext>
            </a:extLst>
          </p:cNvPr>
          <p:cNvSpPr txBox="1"/>
          <p:nvPr/>
        </p:nvSpPr>
        <p:spPr>
          <a:xfrm>
            <a:off x="2720529" y="3809640"/>
            <a:ext cx="1382936" cy="3597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Magneto" panose="04030805050802020D02" pitchFamily="82" charset="0"/>
              </a:rPr>
              <a:t>Más que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B904EA-EE51-47F1-AAA6-1B717BCB666D}"/>
              </a:ext>
            </a:extLst>
          </p:cNvPr>
          <p:cNvSpPr txBox="1"/>
          <p:nvPr/>
        </p:nvSpPr>
        <p:spPr>
          <a:xfrm>
            <a:off x="2483412" y="4844540"/>
            <a:ext cx="1858848" cy="3597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s-MX" sz="2000" dirty="0">
                <a:solidFill>
                  <a:schemeClr val="accent5">
                    <a:lumMod val="50000"/>
                  </a:schemeClr>
                </a:solidFill>
                <a:latin typeface="Magneto" panose="04030805050802020D02" pitchFamily="82" charset="0"/>
              </a:rPr>
              <a:t>definición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DFD0AA-EC48-4619-B18B-10A8561BB5FD}"/>
              </a:ext>
            </a:extLst>
          </p:cNvPr>
          <p:cNvSpPr/>
          <p:nvPr/>
        </p:nvSpPr>
        <p:spPr>
          <a:xfrm>
            <a:off x="3429000" y="0"/>
            <a:ext cx="3429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r"/>
            <a:r>
              <a:rPr lang="es-MX" sz="1600" dirty="0">
                <a:solidFill>
                  <a:schemeClr val="tx1"/>
                </a:solidFill>
              </a:rPr>
              <a:t>2CM1</a:t>
            </a:r>
          </a:p>
          <a:p>
            <a:pPr algn="r"/>
            <a:r>
              <a:rPr lang="es-MX" sz="1600" dirty="0">
                <a:solidFill>
                  <a:schemeClr val="tx1"/>
                </a:solidFill>
              </a:rPr>
              <a:t>Tarea 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0A174A-DF22-4DE0-93F6-8745D07D8AB1}"/>
              </a:ext>
            </a:extLst>
          </p:cNvPr>
          <p:cNvSpPr/>
          <p:nvPr/>
        </p:nvSpPr>
        <p:spPr>
          <a:xfrm>
            <a:off x="2190541" y="3333541"/>
            <a:ext cx="2476917" cy="2476917"/>
          </a:xfrm>
          <a:prstGeom prst="ellipse">
            <a:avLst/>
          </a:prstGeom>
          <a:noFill/>
          <a:ln w="38100" cap="rnd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819AB81-9B98-4205-BA60-A9E0BB8F11C9}"/>
              </a:ext>
            </a:extLst>
          </p:cNvPr>
          <p:cNvSpPr txBox="1"/>
          <p:nvPr/>
        </p:nvSpPr>
        <p:spPr>
          <a:xfrm>
            <a:off x="4401325" y="5618187"/>
            <a:ext cx="2218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Valor de los </a:t>
            </a:r>
            <a:r>
              <a:rPr lang="es-MX" sz="2000" dirty="0">
                <a:solidFill>
                  <a:srgbClr val="0070C0"/>
                </a:solidFill>
              </a:rPr>
              <a:t>bienes y servicios</a:t>
            </a:r>
            <a:r>
              <a:rPr lang="es-MX" sz="2000" dirty="0"/>
              <a:t> </a:t>
            </a:r>
            <a:r>
              <a:rPr lang="es-MX" sz="1600" dirty="0"/>
              <a:t>finales producidos por una </a:t>
            </a:r>
            <a:r>
              <a:rPr lang="es-MX" sz="2000" dirty="0">
                <a:solidFill>
                  <a:srgbClr val="0070C0"/>
                </a:solidFill>
              </a:rPr>
              <a:t>economía</a:t>
            </a:r>
            <a:r>
              <a:rPr lang="es-MX" sz="1600" dirty="0"/>
              <a:t> en un </a:t>
            </a:r>
            <a:r>
              <a:rPr lang="es-MX" sz="2000" dirty="0">
                <a:solidFill>
                  <a:srgbClr val="0070C0"/>
                </a:solidFill>
              </a:rPr>
              <a:t>periodo</a:t>
            </a:r>
            <a:endParaRPr lang="es-MX" sz="1600" dirty="0">
              <a:solidFill>
                <a:srgbClr val="0070C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10B44DD-A9E4-4003-B6A5-8CD2AFBA5726}"/>
              </a:ext>
            </a:extLst>
          </p:cNvPr>
          <p:cNvSpPr txBox="1"/>
          <p:nvPr/>
        </p:nvSpPr>
        <p:spPr>
          <a:xfrm>
            <a:off x="4858468" y="2792640"/>
            <a:ext cx="1561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Valor de lo </a:t>
            </a:r>
            <a:r>
              <a:rPr lang="es-MX" sz="2000" dirty="0">
                <a:solidFill>
                  <a:srgbClr val="0070C0"/>
                </a:solidFill>
              </a:rPr>
              <a:t>producido</a:t>
            </a:r>
            <a:r>
              <a:rPr lang="es-MX" dirty="0"/>
              <a:t> a nombre de un </a:t>
            </a:r>
            <a:r>
              <a:rPr lang="es-MX" sz="2400" dirty="0">
                <a:solidFill>
                  <a:srgbClr val="0070C0"/>
                </a:solidFill>
              </a:rPr>
              <a:t>país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24" name="Imagen 23" descr="Imagen que contiene señal, ventana&#10;&#10;Descripción generada automáticamente">
            <a:extLst>
              <a:ext uri="{FF2B5EF4-FFF2-40B4-BE49-F238E27FC236}">
                <a16:creationId xmlns:a16="http://schemas.microsoft.com/office/drawing/2014/main" id="{35201A08-7189-42FC-800D-B13E5E9CC2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61" b="89844" l="586" r="96680">
                        <a14:foregroundMark x1="7227" y1="56836" x2="7422" y2="88477"/>
                        <a14:foregroundMark x1="2734" y1="60742" x2="2734" y2="60742"/>
                        <a14:foregroundMark x1="23047" y1="53711" x2="23047" y2="53711"/>
                        <a14:foregroundMark x1="85742" y1="52344" x2="85742" y2="52344"/>
                        <a14:foregroundMark x1="96515" y1="79469" x2="96680" y2="85156"/>
                        <a14:foregroundMark x1="96363" y1="74219" x2="96405" y2="75671"/>
                        <a14:foregroundMark x1="96335" y1="73242" x2="96363" y2="74219"/>
                        <a14:foregroundMark x1="96312" y1="72461" x2="96335" y2="73242"/>
                        <a14:foregroundMark x1="95898" y1="58203" x2="96312" y2="72461"/>
                        <a14:foregroundMark x1="13086" y1="87109" x2="13086" y2="87109"/>
                        <a14:foregroundMark x1="24023" y1="54102" x2="24023" y2="54102"/>
                        <a14:foregroundMark x1="9570" y1="56836" x2="8203" y2="56250"/>
                        <a14:foregroundMark x1="9961" y1="55859" x2="33203" y2="54883"/>
                        <a14:foregroundMark x1="33203" y1="54883" x2="8789" y2="54883"/>
                        <a14:foregroundMark x1="8789" y1="54883" x2="586" y2="57227"/>
                        <a14:foregroundMark x1="69531" y1="55469" x2="69531" y2="56836"/>
                        <a14:foregroundMark x1="67773" y1="56250" x2="91992" y2="55078"/>
                        <a14:foregroundMark x1="91992" y1="55078" x2="68359" y2="56445"/>
                        <a14:foregroundMark x1="68164" y1="69531" x2="69727" y2="88867"/>
                        <a14:foregroundMark x1="80078" y1="68945" x2="80859" y2="82617"/>
                        <a14:foregroundMark x1="28906" y1="49023" x2="44141" y2="31055"/>
                        <a14:foregroundMark x1="44141" y1="31055" x2="65932" y2="33086"/>
                        <a14:foregroundMark x1="68887" y1="48361" x2="69727" y2="55859"/>
                        <a14:foregroundMark x1="67551" y1="36437" x2="68739" y2="47038"/>
                        <a14:foregroundMark x1="69727" y1="55859" x2="51758" y2="70898"/>
                        <a14:foregroundMark x1="44798" y1="68910" x2="35352" y2="66211"/>
                        <a14:foregroundMark x1="51758" y1="70898" x2="50329" y2="70490"/>
                        <a14:foregroundMark x1="51172" y1="17188" x2="50977" y2="28711"/>
                        <a14:foregroundMark x1="50195" y1="43164" x2="50195" y2="60938"/>
                        <a14:backgroundMark x1="5859" y1="46289" x2="5859" y2="23438"/>
                        <a14:backgroundMark x1="5859" y1="23438" x2="19336" y2="4883"/>
                        <a14:backgroundMark x1="19336" y1="4883" x2="22852" y2="28711"/>
                        <a14:backgroundMark x1="22852" y1="28711" x2="27539" y2="11133"/>
                        <a14:backgroundMark x1="13477" y1="69141" x2="13477" y2="69336"/>
                        <a14:backgroundMark x1="26367" y1="75195" x2="26367" y2="72266"/>
                        <a14:backgroundMark x1="99219" y1="73828" x2="99219" y2="68750"/>
                        <a14:backgroundMark x1="66211" y1="33984" x2="66211" y2="33984"/>
                        <a14:backgroundMark x1="66992" y1="33203" x2="66992" y2="33203"/>
                        <a14:backgroundMark x1="66602" y1="33203" x2="66602" y2="33203"/>
                        <a14:backgroundMark x1="66602" y1="33203" x2="66602" y2="33203"/>
                        <a14:backgroundMark x1="66602" y1="33203" x2="66602" y2="33203"/>
                        <a14:backgroundMark x1="65820" y1="33203" x2="68945" y2="34961"/>
                        <a14:backgroundMark x1="69336" y1="48828" x2="69336" y2="46680"/>
                        <a14:backgroundMark x1="69727" y1="50781" x2="68750" y2="47070"/>
                        <a14:backgroundMark x1="68359" y1="52539" x2="68945" y2="46289"/>
                        <a14:backgroundMark x1="44531" y1="69336" x2="51172" y2="69141"/>
                        <a14:backgroundMark x1="95508" y1="77734" x2="95508" y2="72852"/>
                        <a14:backgroundMark x1="96484" y1="79102" x2="96289" y2="71094"/>
                        <a14:backgroundMark x1="96289" y1="74219" x2="96289" y2="74219"/>
                        <a14:backgroundMark x1="97266" y1="74219" x2="97266" y2="74219"/>
                        <a14:backgroundMark x1="96875" y1="73242" x2="96875" y2="73242"/>
                        <a14:backgroundMark x1="96875" y1="72461" x2="96875" y2="72461"/>
                        <a14:backgroundMark x1="96875" y1="72461" x2="96875" y2="72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40845" y="3727341"/>
            <a:ext cx="2107554" cy="2107554"/>
          </a:xfrm>
          <a:prstGeom prst="rect">
            <a:avLst/>
          </a:prstGeom>
        </p:spPr>
      </p:pic>
      <p:pic>
        <p:nvPicPr>
          <p:cNvPr id="1026" name="Picture 2" descr="Resultado de imagen para illusion monument valley png">
            <a:extLst>
              <a:ext uri="{FF2B5EF4-FFF2-40B4-BE49-F238E27FC236}">
                <a16:creationId xmlns:a16="http://schemas.microsoft.com/office/drawing/2014/main" id="{C3C7B302-50FF-4BE3-B92E-074288950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600" b="91900" l="60389" r="89278">
                        <a14:foregroundMark x1="73500" y1="12900" x2="74000" y2="9600"/>
                        <a14:foregroundMark x1="60389" y1="74600" x2="63222" y2="70800"/>
                        <a14:foregroundMark x1="64389" y1="69100" x2="64389" y2="69100"/>
                        <a14:foregroundMark x1="89333" y1="65700" x2="89333" y2="65700"/>
                        <a14:foregroundMark x1="78667" y1="49900" x2="78667" y2="49900"/>
                        <a14:foregroundMark x1="70556" y1="44400" x2="70556" y2="44400"/>
                        <a14:foregroundMark x1="83722" y1="66500" x2="83722" y2="66500"/>
                        <a14:foregroundMark x1="82278" y1="64500" x2="82278" y2="64500"/>
                        <a14:foregroundMark x1="81333" y1="64500" x2="81333" y2="64500"/>
                        <a14:foregroundMark x1="81889" y1="64500" x2="81889" y2="64500"/>
                        <a14:foregroundMark x1="74556" y1="91900" x2="79056" y2="91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784" t="2941" r="8982" b="16748"/>
          <a:stretch/>
        </p:blipFill>
        <p:spPr bwMode="auto">
          <a:xfrm>
            <a:off x="2320765" y="6084169"/>
            <a:ext cx="2210550" cy="30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A9368BB2-ACAE-4FA1-A2EA-92AB9621240A}"/>
              </a:ext>
            </a:extLst>
          </p:cNvPr>
          <p:cNvSpPr/>
          <p:nvPr/>
        </p:nvSpPr>
        <p:spPr>
          <a:xfrm>
            <a:off x="2374157" y="8735921"/>
            <a:ext cx="68013" cy="680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8E34ABF-E48A-4A72-91C1-CD909EDB7079}"/>
              </a:ext>
            </a:extLst>
          </p:cNvPr>
          <p:cNvCxnSpPr>
            <a:cxnSpLocks/>
          </p:cNvCxnSpPr>
          <p:nvPr/>
        </p:nvCxnSpPr>
        <p:spPr>
          <a:xfrm>
            <a:off x="2163365" y="8525129"/>
            <a:ext cx="244798" cy="24479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1A4EA50E-389F-47C0-A1BA-7022778FF1F4}"/>
              </a:ext>
            </a:extLst>
          </p:cNvPr>
          <p:cNvSpPr/>
          <p:nvPr/>
        </p:nvSpPr>
        <p:spPr>
          <a:xfrm>
            <a:off x="4342259" y="8389992"/>
            <a:ext cx="68013" cy="680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0998703-98D8-4A64-BDDD-0AC0D7519EE9}"/>
              </a:ext>
            </a:extLst>
          </p:cNvPr>
          <p:cNvCxnSpPr>
            <a:cxnSpLocks/>
          </p:cNvCxnSpPr>
          <p:nvPr/>
        </p:nvCxnSpPr>
        <p:spPr>
          <a:xfrm flipH="1" flipV="1">
            <a:off x="4376266" y="8423999"/>
            <a:ext cx="367574" cy="36640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8D2A4D0-FC43-497D-98C8-5E18A6B307FE}"/>
              </a:ext>
            </a:extLst>
          </p:cNvPr>
          <p:cNvSpPr txBox="1"/>
          <p:nvPr/>
        </p:nvSpPr>
        <p:spPr>
          <a:xfrm>
            <a:off x="1228298" y="8205326"/>
            <a:ext cx="109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Mayor </a:t>
            </a:r>
            <a:r>
              <a:rPr lang="es-MX" dirty="0">
                <a:solidFill>
                  <a:srgbClr val="0070C0"/>
                </a:solidFill>
              </a:rPr>
              <a:t>PIB</a:t>
            </a:r>
            <a:endParaRPr lang="es-MX" sz="1400" dirty="0">
              <a:solidFill>
                <a:srgbClr val="0070C0"/>
              </a:solidFill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806785C-902F-4277-9BF9-DDB6A944E348}"/>
              </a:ext>
            </a:extLst>
          </p:cNvPr>
          <p:cNvCxnSpPr/>
          <p:nvPr/>
        </p:nvCxnSpPr>
        <p:spPr>
          <a:xfrm flipH="1">
            <a:off x="1380932" y="8525129"/>
            <a:ext cx="78771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14365A9-2FAB-42BC-B56A-0FE86533C944}"/>
              </a:ext>
            </a:extLst>
          </p:cNvPr>
          <p:cNvCxnSpPr>
            <a:cxnSpLocks/>
          </p:cNvCxnSpPr>
          <p:nvPr/>
        </p:nvCxnSpPr>
        <p:spPr>
          <a:xfrm flipH="1">
            <a:off x="4740773" y="8788647"/>
            <a:ext cx="147206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F148C51-7AE9-448C-8B3B-214C1B9068E6}"/>
              </a:ext>
            </a:extLst>
          </p:cNvPr>
          <p:cNvSpPr txBox="1"/>
          <p:nvPr/>
        </p:nvSpPr>
        <p:spPr>
          <a:xfrm>
            <a:off x="4667458" y="8449569"/>
            <a:ext cx="1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Más </a:t>
            </a:r>
            <a:r>
              <a:rPr lang="es-MX" dirty="0">
                <a:solidFill>
                  <a:srgbClr val="0070C0"/>
                </a:solidFill>
              </a:rPr>
              <a:t>Impuestos</a:t>
            </a:r>
            <a:endParaRPr lang="es-MX" sz="1400" dirty="0">
              <a:solidFill>
                <a:srgbClr val="0070C0"/>
              </a:solidFill>
            </a:endParaRPr>
          </a:p>
        </p:txBody>
      </p:sp>
      <p:sp>
        <p:nvSpPr>
          <p:cNvPr id="68" name="Flecha: pentágono 67">
            <a:extLst>
              <a:ext uri="{FF2B5EF4-FFF2-40B4-BE49-F238E27FC236}">
                <a16:creationId xmlns:a16="http://schemas.microsoft.com/office/drawing/2014/main" id="{8E5673C7-1E71-40E8-95FE-3CACF5D156BB}"/>
              </a:ext>
            </a:extLst>
          </p:cNvPr>
          <p:cNvSpPr/>
          <p:nvPr/>
        </p:nvSpPr>
        <p:spPr>
          <a:xfrm rot="10800000">
            <a:off x="4492752" y="7933146"/>
            <a:ext cx="2361194" cy="27218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E5AD66D-7D8F-4239-8F2C-84011A62E7F3}"/>
              </a:ext>
            </a:extLst>
          </p:cNvPr>
          <p:cNvSpPr/>
          <p:nvPr/>
        </p:nvSpPr>
        <p:spPr>
          <a:xfrm>
            <a:off x="4224637" y="7193654"/>
            <a:ext cx="68013" cy="680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D523F7A-7D0F-424C-B112-B629DBB6F8B1}"/>
              </a:ext>
            </a:extLst>
          </p:cNvPr>
          <p:cNvCxnSpPr>
            <a:cxnSpLocks/>
          </p:cNvCxnSpPr>
          <p:nvPr/>
        </p:nvCxnSpPr>
        <p:spPr>
          <a:xfrm flipH="1" flipV="1">
            <a:off x="4258644" y="7227661"/>
            <a:ext cx="367574" cy="36640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9FF76FD-76CA-43DA-BCC1-1D1F39CD8ED6}"/>
              </a:ext>
            </a:extLst>
          </p:cNvPr>
          <p:cNvSpPr txBox="1"/>
          <p:nvPr/>
        </p:nvSpPr>
        <p:spPr>
          <a:xfrm>
            <a:off x="4549836" y="7253231"/>
            <a:ext cx="1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Más </a:t>
            </a:r>
            <a:r>
              <a:rPr lang="es-MX" dirty="0">
                <a:solidFill>
                  <a:srgbClr val="0070C0"/>
                </a:solidFill>
              </a:rPr>
              <a:t>Inversión</a:t>
            </a:r>
            <a:endParaRPr lang="es-MX" sz="1400" dirty="0">
              <a:solidFill>
                <a:srgbClr val="0070C0"/>
              </a:solidFill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6DCAA4E4-B53C-4AC6-947D-4F10D945C2E1}"/>
              </a:ext>
            </a:extLst>
          </p:cNvPr>
          <p:cNvCxnSpPr>
            <a:cxnSpLocks/>
          </p:cNvCxnSpPr>
          <p:nvPr/>
        </p:nvCxnSpPr>
        <p:spPr>
          <a:xfrm flipH="1">
            <a:off x="4626219" y="7594069"/>
            <a:ext cx="131738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5E16B44-41E0-47F9-8D43-3C1BE0374AF1}"/>
              </a:ext>
            </a:extLst>
          </p:cNvPr>
          <p:cNvSpPr txBox="1"/>
          <p:nvPr/>
        </p:nvSpPr>
        <p:spPr>
          <a:xfrm>
            <a:off x="4578925" y="7824700"/>
            <a:ext cx="2259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Harlow Solid Italic" panose="04030604020F02020D02" pitchFamily="82" charset="0"/>
              </a:rPr>
              <a:t>Ciclo Virtuoso</a:t>
            </a:r>
          </a:p>
        </p:txBody>
      </p:sp>
      <p:sp>
        <p:nvSpPr>
          <p:cNvPr id="70" name="Flecha: pentágono 69">
            <a:extLst>
              <a:ext uri="{FF2B5EF4-FFF2-40B4-BE49-F238E27FC236}">
                <a16:creationId xmlns:a16="http://schemas.microsoft.com/office/drawing/2014/main" id="{AA9BDFDF-1BE7-4EA7-B951-A9EDAC3870F4}"/>
              </a:ext>
            </a:extLst>
          </p:cNvPr>
          <p:cNvSpPr/>
          <p:nvPr/>
        </p:nvSpPr>
        <p:spPr>
          <a:xfrm rot="10800000">
            <a:off x="4420311" y="7884951"/>
            <a:ext cx="2503540" cy="366408"/>
          </a:xfrm>
          <a:prstGeom prst="homePlat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04DEA02-1B98-434D-BA66-D991AD464705}"/>
              </a:ext>
            </a:extLst>
          </p:cNvPr>
          <p:cNvSpPr txBox="1"/>
          <p:nvPr/>
        </p:nvSpPr>
        <p:spPr>
          <a:xfrm>
            <a:off x="360247" y="6054985"/>
            <a:ext cx="1736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Debemos hacer que el </a:t>
            </a:r>
            <a:r>
              <a:rPr lang="es-MX" sz="2400" dirty="0">
                <a:solidFill>
                  <a:srgbClr val="0070C0"/>
                </a:solidFill>
              </a:rPr>
              <a:t>PIB crezca </a:t>
            </a:r>
            <a:r>
              <a:rPr lang="es-MX" dirty="0"/>
              <a:t>para entrar al </a:t>
            </a:r>
            <a:r>
              <a:rPr lang="es-MX" sz="2400" dirty="0">
                <a:solidFill>
                  <a:srgbClr val="0070C0"/>
                </a:solidFill>
              </a:rPr>
              <a:t>ciclo virtuoso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79" name="Flecha: pentágono 78">
            <a:extLst>
              <a:ext uri="{FF2B5EF4-FFF2-40B4-BE49-F238E27FC236}">
                <a16:creationId xmlns:a16="http://schemas.microsoft.com/office/drawing/2014/main" id="{13C54F1D-4E48-4BE5-B826-4A78A6129B35}"/>
              </a:ext>
            </a:extLst>
          </p:cNvPr>
          <p:cNvSpPr/>
          <p:nvPr/>
        </p:nvSpPr>
        <p:spPr>
          <a:xfrm>
            <a:off x="-971793" y="8912498"/>
            <a:ext cx="3572734" cy="369332"/>
          </a:xfrm>
          <a:prstGeom prst="homePlate">
            <a:avLst>
              <a:gd name="adj" fmla="val 118362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: esquinas superiores, una redondeada y la otra cortada 73">
            <a:extLst>
              <a:ext uri="{FF2B5EF4-FFF2-40B4-BE49-F238E27FC236}">
                <a16:creationId xmlns:a16="http://schemas.microsoft.com/office/drawing/2014/main" id="{93EA3AC7-5A22-46C8-AC5E-3D3BEC09ACD4}"/>
              </a:ext>
            </a:extLst>
          </p:cNvPr>
          <p:cNvSpPr/>
          <p:nvPr/>
        </p:nvSpPr>
        <p:spPr>
          <a:xfrm>
            <a:off x="406885" y="6054985"/>
            <a:ext cx="1701355" cy="2031325"/>
          </a:xfrm>
          <a:prstGeom prst="snipRound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: esquinas superiores, una redondeada y la otra cortada 36">
            <a:extLst>
              <a:ext uri="{FF2B5EF4-FFF2-40B4-BE49-F238E27FC236}">
                <a16:creationId xmlns:a16="http://schemas.microsoft.com/office/drawing/2014/main" id="{A35F5A42-F77A-46AE-A9C4-5E862620A17B}"/>
              </a:ext>
            </a:extLst>
          </p:cNvPr>
          <p:cNvSpPr/>
          <p:nvPr/>
        </p:nvSpPr>
        <p:spPr>
          <a:xfrm flipH="1">
            <a:off x="4389433" y="5102035"/>
            <a:ext cx="2169863" cy="2075117"/>
          </a:xfrm>
          <a:prstGeom prst="snipRoundRect">
            <a:avLst>
              <a:gd name="adj1" fmla="val 0"/>
              <a:gd name="adj2" fmla="val 27371"/>
            </a:avLst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: una sola esquina cortada 42">
            <a:extLst>
              <a:ext uri="{FF2B5EF4-FFF2-40B4-BE49-F238E27FC236}">
                <a16:creationId xmlns:a16="http://schemas.microsoft.com/office/drawing/2014/main" id="{47055546-D41D-4A79-93CE-D925560F62D6}"/>
              </a:ext>
            </a:extLst>
          </p:cNvPr>
          <p:cNvSpPr/>
          <p:nvPr/>
        </p:nvSpPr>
        <p:spPr>
          <a:xfrm flipH="1">
            <a:off x="4858468" y="5201725"/>
            <a:ext cx="1597693" cy="346933"/>
          </a:xfrm>
          <a:prstGeom prst="snip1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: esquinas superiores, una redondeada y la otra cortada 44">
            <a:extLst>
              <a:ext uri="{FF2B5EF4-FFF2-40B4-BE49-F238E27FC236}">
                <a16:creationId xmlns:a16="http://schemas.microsoft.com/office/drawing/2014/main" id="{E0CCB616-0DEA-4977-B490-F1548028B19E}"/>
              </a:ext>
            </a:extLst>
          </p:cNvPr>
          <p:cNvSpPr/>
          <p:nvPr/>
        </p:nvSpPr>
        <p:spPr>
          <a:xfrm flipH="1" flipV="1">
            <a:off x="4805115" y="2776896"/>
            <a:ext cx="1718721" cy="2075117"/>
          </a:xfrm>
          <a:prstGeom prst="snipRoundRect">
            <a:avLst>
              <a:gd name="adj1" fmla="val 0"/>
              <a:gd name="adj2" fmla="val 33491"/>
            </a:avLst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: una sola esquina cortada 46">
            <a:extLst>
              <a:ext uri="{FF2B5EF4-FFF2-40B4-BE49-F238E27FC236}">
                <a16:creationId xmlns:a16="http://schemas.microsoft.com/office/drawing/2014/main" id="{8624D34F-26CE-4F67-BA72-7E2B69AAC6E4}"/>
              </a:ext>
            </a:extLst>
          </p:cNvPr>
          <p:cNvSpPr/>
          <p:nvPr/>
        </p:nvSpPr>
        <p:spPr>
          <a:xfrm flipH="1" flipV="1">
            <a:off x="5133925" y="4251360"/>
            <a:ext cx="1224118" cy="429288"/>
          </a:xfrm>
          <a:prstGeom prst="snip1Rect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2550EBC-BF14-40B9-AF57-6715B291115E}"/>
              </a:ext>
            </a:extLst>
          </p:cNvPr>
          <p:cNvSpPr txBox="1"/>
          <p:nvPr/>
        </p:nvSpPr>
        <p:spPr>
          <a:xfrm>
            <a:off x="5105400" y="5076048"/>
            <a:ext cx="144179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bg1"/>
                </a:solidFill>
                <a:latin typeface="Harlow Solid Italic" panose="04030604020F02020D02" pitchFamily="82" charset="0"/>
              </a:rPr>
              <a:t>pib</a:t>
            </a:r>
            <a:endParaRPr lang="es-MX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pic>
        <p:nvPicPr>
          <p:cNvPr id="3" name="Picture 2" descr="Imagen relacionada">
            <a:extLst>
              <a:ext uri="{FF2B5EF4-FFF2-40B4-BE49-F238E27FC236}">
                <a16:creationId xmlns:a16="http://schemas.microsoft.com/office/drawing/2014/main" id="{16F557CE-DC99-4019-8C31-B850BF4D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93" y="4483658"/>
            <a:ext cx="945130" cy="9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ipse 39">
            <a:extLst>
              <a:ext uri="{FF2B5EF4-FFF2-40B4-BE49-F238E27FC236}">
                <a16:creationId xmlns:a16="http://schemas.microsoft.com/office/drawing/2014/main" id="{4374048F-0E57-4A43-979A-59053829507A}"/>
              </a:ext>
            </a:extLst>
          </p:cNvPr>
          <p:cNvSpPr/>
          <p:nvPr/>
        </p:nvSpPr>
        <p:spPr>
          <a:xfrm>
            <a:off x="5653681" y="4397064"/>
            <a:ext cx="1118318" cy="1118318"/>
          </a:xfrm>
          <a:prstGeom prst="ellipse">
            <a:avLst/>
          </a:prstGeom>
          <a:noFill/>
          <a:ln w="38100" cap="rnd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3941585-447E-4C4C-AE3D-14FF05B3FC87}"/>
              </a:ext>
            </a:extLst>
          </p:cNvPr>
          <p:cNvSpPr txBox="1"/>
          <p:nvPr/>
        </p:nvSpPr>
        <p:spPr>
          <a:xfrm>
            <a:off x="5175894" y="4133367"/>
            <a:ext cx="7534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3200" dirty="0" err="1">
                <a:solidFill>
                  <a:schemeClr val="bg1"/>
                </a:solidFill>
                <a:latin typeface="Harlow Solid Italic" panose="04030604020F02020D02" pitchFamily="82" charset="0"/>
              </a:rPr>
              <a:t>pnb</a:t>
            </a:r>
            <a:endParaRPr lang="es-MX" sz="32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0B7D120-43DC-4B74-A964-C90D733900FF}"/>
              </a:ext>
            </a:extLst>
          </p:cNvPr>
          <p:cNvSpPr txBox="1"/>
          <p:nvPr/>
        </p:nvSpPr>
        <p:spPr>
          <a:xfrm>
            <a:off x="4362942" y="1579006"/>
            <a:ext cx="28960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Harlow Solid Italic" panose="04030604020F02020D02" pitchFamily="82" charset="0"/>
              </a:rPr>
              <a:t>México</a:t>
            </a:r>
            <a:endParaRPr lang="es-MX" sz="36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8E1FAE9-F07E-42F1-876C-7E1DD043FA5F}"/>
              </a:ext>
            </a:extLst>
          </p:cNvPr>
          <p:cNvSpPr txBox="1"/>
          <p:nvPr/>
        </p:nvSpPr>
        <p:spPr>
          <a:xfrm>
            <a:off x="3782920" y="727656"/>
            <a:ext cx="345371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Harlow Solid Italic" panose="04030604020F02020D02" pitchFamily="82" charset="0"/>
              </a:rPr>
              <a:t>Cifras de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05BEFB8-9D5E-4DD7-A661-D4ECB431805B}"/>
              </a:ext>
            </a:extLst>
          </p:cNvPr>
          <p:cNvSpPr txBox="1"/>
          <p:nvPr/>
        </p:nvSpPr>
        <p:spPr>
          <a:xfrm>
            <a:off x="1879600" y="954854"/>
            <a:ext cx="1903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Tristemente los porcentajes nunca rebasan el 5%, y más triste es que estamos </a:t>
            </a:r>
          </a:p>
          <a:p>
            <a:r>
              <a:rPr lang="es-MX" dirty="0"/>
              <a:t>casi en 0.</a:t>
            </a:r>
          </a:p>
        </p:txBody>
      </p:sp>
      <p:sp>
        <p:nvSpPr>
          <p:cNvPr id="63" name="Flecha: pentágono 62">
            <a:extLst>
              <a:ext uri="{FF2B5EF4-FFF2-40B4-BE49-F238E27FC236}">
                <a16:creationId xmlns:a16="http://schemas.microsoft.com/office/drawing/2014/main" id="{A0CFCC65-FEED-4A75-A0C4-B57995EFCC28}"/>
              </a:ext>
            </a:extLst>
          </p:cNvPr>
          <p:cNvSpPr/>
          <p:nvPr/>
        </p:nvSpPr>
        <p:spPr>
          <a:xfrm>
            <a:off x="-19699" y="6614"/>
            <a:ext cx="4333334" cy="720000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MX" sz="1600" dirty="0">
                <a:solidFill>
                  <a:schemeClr val="tx1"/>
                </a:solidFill>
              </a:rPr>
              <a:t>Fundamentos Económicos</a:t>
            </a:r>
          </a:p>
          <a:p>
            <a:r>
              <a:rPr lang="es-MX" sz="1600" dirty="0">
                <a:solidFill>
                  <a:schemeClr val="tx1"/>
                </a:solidFill>
              </a:rPr>
              <a:t>Martínez Coronel Brayan </a:t>
            </a:r>
            <a:r>
              <a:rPr lang="es-MX" sz="1600" dirty="0" err="1">
                <a:solidFill>
                  <a:schemeClr val="tx1"/>
                </a:solidFill>
              </a:rPr>
              <a:t>Yosafat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A16981-9625-4CA7-9F31-4EF2994AE743}"/>
              </a:ext>
            </a:extLst>
          </p:cNvPr>
          <p:cNvSpPr txBox="1"/>
          <p:nvPr/>
        </p:nvSpPr>
        <p:spPr>
          <a:xfrm>
            <a:off x="215471" y="4178006"/>
            <a:ext cx="1776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dirty="0"/>
              <a:t>Indica </a:t>
            </a:r>
          </a:p>
          <a:p>
            <a:pPr algn="r"/>
            <a:r>
              <a:rPr lang="es-MX" sz="2000" dirty="0"/>
              <a:t>el nivel </a:t>
            </a:r>
          </a:p>
          <a:p>
            <a:pPr algn="r"/>
            <a:r>
              <a:rPr lang="es-MX" sz="2000" dirty="0"/>
              <a:t>de competencia empresas</a:t>
            </a:r>
          </a:p>
        </p:txBody>
      </p:sp>
      <p:sp>
        <p:nvSpPr>
          <p:cNvPr id="65" name="Flecha: pentágono 64">
            <a:extLst>
              <a:ext uri="{FF2B5EF4-FFF2-40B4-BE49-F238E27FC236}">
                <a16:creationId xmlns:a16="http://schemas.microsoft.com/office/drawing/2014/main" id="{77DDC62A-DCD6-4EE5-AAA3-15787701BA53}"/>
              </a:ext>
            </a:extLst>
          </p:cNvPr>
          <p:cNvSpPr/>
          <p:nvPr/>
        </p:nvSpPr>
        <p:spPr>
          <a:xfrm rot="10800000">
            <a:off x="3563854" y="918600"/>
            <a:ext cx="4860895" cy="829466"/>
          </a:xfrm>
          <a:prstGeom prst="homePlat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Flecha: pentágono 65">
            <a:extLst>
              <a:ext uri="{FF2B5EF4-FFF2-40B4-BE49-F238E27FC236}">
                <a16:creationId xmlns:a16="http://schemas.microsoft.com/office/drawing/2014/main" id="{226E8430-5319-4F08-86BD-1D033C4BD294}"/>
              </a:ext>
            </a:extLst>
          </p:cNvPr>
          <p:cNvSpPr/>
          <p:nvPr/>
        </p:nvSpPr>
        <p:spPr>
          <a:xfrm rot="10800000">
            <a:off x="4298335" y="1737287"/>
            <a:ext cx="4860895" cy="829466"/>
          </a:xfrm>
          <a:prstGeom prst="homePlat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2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>
            <a:extLst>
              <a:ext uri="{FF2B5EF4-FFF2-40B4-BE49-F238E27FC236}">
                <a16:creationId xmlns:a16="http://schemas.microsoft.com/office/drawing/2014/main" id="{DCB47E02-0EF8-4790-BA38-CC4E0C7124AB}"/>
              </a:ext>
            </a:extLst>
          </p:cNvPr>
          <p:cNvGrpSpPr/>
          <p:nvPr/>
        </p:nvGrpSpPr>
        <p:grpSpPr>
          <a:xfrm rot="2404620">
            <a:off x="616993" y="693278"/>
            <a:ext cx="5714185" cy="6619937"/>
            <a:chOff x="2228520" y="6133676"/>
            <a:chExt cx="2052525" cy="3148154"/>
          </a:xfrm>
        </p:grpSpPr>
        <p:sp>
          <p:nvSpPr>
            <p:cNvPr id="93" name="Flecha: curvada hacia abajo 92">
              <a:extLst>
                <a:ext uri="{FF2B5EF4-FFF2-40B4-BE49-F238E27FC236}">
                  <a16:creationId xmlns:a16="http://schemas.microsoft.com/office/drawing/2014/main" id="{CCD9CC9B-C595-4C64-A501-569B1AA9C9ED}"/>
                </a:ext>
              </a:extLst>
            </p:cNvPr>
            <p:cNvSpPr/>
            <p:nvPr/>
          </p:nvSpPr>
          <p:spPr>
            <a:xfrm flipH="1">
              <a:off x="2228520" y="6133676"/>
              <a:ext cx="2052525" cy="2602244"/>
            </a:xfrm>
            <a:prstGeom prst="curvedDownArrow">
              <a:avLst>
                <a:gd name="adj1" fmla="val 11409"/>
                <a:gd name="adj2" fmla="val 22317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 cap="rnd" cmpd="tri">
              <a:solidFill>
                <a:srgbClr val="7030A0"/>
              </a:solidFill>
              <a:prstDash val="lgDashDotDot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F0935FF9-345D-4F90-AEC3-90335FE7463D}"/>
                </a:ext>
              </a:extLst>
            </p:cNvPr>
            <p:cNvSpPr/>
            <p:nvPr/>
          </p:nvSpPr>
          <p:spPr>
            <a:xfrm>
              <a:off x="4045092" y="8735920"/>
              <a:ext cx="235953" cy="545910"/>
            </a:xfrm>
            <a:prstGeom prst="rect">
              <a:avLst/>
            </a:prstGeom>
            <a:solidFill>
              <a:srgbClr val="88A872"/>
            </a:solidFill>
            <a:ln w="28575" cap="rnd" cmpd="tri">
              <a:solidFill>
                <a:srgbClr val="7030A0"/>
              </a:solidFill>
              <a:prstDash val="lgDashDotDot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9" name="Elipse 88">
            <a:extLst>
              <a:ext uri="{FF2B5EF4-FFF2-40B4-BE49-F238E27FC236}">
                <a16:creationId xmlns:a16="http://schemas.microsoft.com/office/drawing/2014/main" id="{15995B68-E3A4-454E-B987-C5C78D22C129}"/>
              </a:ext>
            </a:extLst>
          </p:cNvPr>
          <p:cNvSpPr/>
          <p:nvPr/>
        </p:nvSpPr>
        <p:spPr>
          <a:xfrm rot="4762860">
            <a:off x="1527725" y="2894549"/>
            <a:ext cx="3354901" cy="3354901"/>
          </a:xfrm>
          <a:prstGeom prst="ellipse">
            <a:avLst/>
          </a:prstGeom>
          <a:gradFill flip="none" rotWithShape="1">
            <a:gsLst>
              <a:gs pos="0">
                <a:srgbClr val="16B3CB"/>
              </a:gs>
              <a:gs pos="50000">
                <a:srgbClr val="0BB18F"/>
              </a:gs>
              <a:gs pos="100000">
                <a:srgbClr val="00AC4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52D8554E-0C86-4040-9B67-858FF4C24266}"/>
              </a:ext>
            </a:extLst>
          </p:cNvPr>
          <p:cNvSpPr/>
          <p:nvPr/>
        </p:nvSpPr>
        <p:spPr>
          <a:xfrm rot="13576165">
            <a:off x="-480136" y="281148"/>
            <a:ext cx="3135097" cy="3135097"/>
          </a:xfrm>
          <a:prstGeom prst="ellipse">
            <a:avLst/>
          </a:prstGeom>
          <a:gradFill flip="none" rotWithShape="1">
            <a:gsLst>
              <a:gs pos="0">
                <a:srgbClr val="6839A5"/>
              </a:gs>
              <a:gs pos="50000">
                <a:srgbClr val="4165C1"/>
              </a:gs>
              <a:gs pos="100000">
                <a:srgbClr val="5EB1E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08E8D2A-40BD-4771-90E0-D13B2DA835E2}"/>
              </a:ext>
            </a:extLst>
          </p:cNvPr>
          <p:cNvSpPr txBox="1"/>
          <p:nvPr/>
        </p:nvSpPr>
        <p:spPr>
          <a:xfrm>
            <a:off x="115536" y="1020681"/>
            <a:ext cx="206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Gracias al </a:t>
            </a:r>
          </a:p>
          <a:p>
            <a:r>
              <a:rPr lang="es-MX" dirty="0">
                <a:solidFill>
                  <a:srgbClr val="FFFF00"/>
                </a:solidFill>
              </a:rPr>
              <a:t>Banco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rgbClr val="FFFF00"/>
                </a:solidFill>
              </a:rPr>
              <a:t>Central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r>
              <a:rPr lang="es-MX" dirty="0">
                <a:solidFill>
                  <a:schemeClr val="bg1"/>
                </a:solidFill>
              </a:rPr>
              <a:t>se mantiene controlada la </a:t>
            </a:r>
            <a:r>
              <a:rPr lang="es-MX" dirty="0">
                <a:solidFill>
                  <a:srgbClr val="FFFF00"/>
                </a:solidFill>
              </a:rPr>
              <a:t>inflación</a:t>
            </a:r>
            <a:r>
              <a:rPr lang="es-MX" dirty="0">
                <a:solidFill>
                  <a:schemeClr val="bg1"/>
                </a:solidFill>
              </a:rPr>
              <a:t> (al parecer lo hacen bien)</a:t>
            </a:r>
            <a:endParaRPr lang="es-MX" dirty="0">
              <a:solidFill>
                <a:srgbClr val="FFFF00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946373B0-5108-4461-A036-85CF2D63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63" t="27802" r="29545" b="27785"/>
          <a:stretch/>
        </p:blipFill>
        <p:spPr>
          <a:xfrm>
            <a:off x="82080" y="4269552"/>
            <a:ext cx="3324703" cy="2149147"/>
          </a:xfrm>
          <a:prstGeom prst="rect">
            <a:avLst/>
          </a:prstGeom>
        </p:spPr>
      </p:pic>
      <p:sp>
        <p:nvSpPr>
          <p:cNvPr id="84" name="Elipse 83">
            <a:extLst>
              <a:ext uri="{FF2B5EF4-FFF2-40B4-BE49-F238E27FC236}">
                <a16:creationId xmlns:a16="http://schemas.microsoft.com/office/drawing/2014/main" id="{4980BDCE-92CA-479E-9B41-A2751C0E5548}"/>
              </a:ext>
            </a:extLst>
          </p:cNvPr>
          <p:cNvSpPr/>
          <p:nvPr/>
        </p:nvSpPr>
        <p:spPr>
          <a:xfrm rot="16200000">
            <a:off x="1637621" y="-39414"/>
            <a:ext cx="2856038" cy="2856038"/>
          </a:xfrm>
          <a:prstGeom prst="ellipse">
            <a:avLst/>
          </a:prstGeom>
          <a:gradFill flip="none" rotWithShape="1">
            <a:gsLst>
              <a:gs pos="0">
                <a:srgbClr val="F13A4F"/>
              </a:gs>
              <a:gs pos="50000">
                <a:srgbClr val="F27447"/>
              </a:gs>
              <a:gs pos="100000">
                <a:srgbClr val="F3A24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Paralelogramo 34">
            <a:extLst>
              <a:ext uri="{FF2B5EF4-FFF2-40B4-BE49-F238E27FC236}">
                <a16:creationId xmlns:a16="http://schemas.microsoft.com/office/drawing/2014/main" id="{973B32A2-0A81-4DDB-A7CC-55E91B9AD7CC}"/>
              </a:ext>
            </a:extLst>
          </p:cNvPr>
          <p:cNvSpPr/>
          <p:nvPr/>
        </p:nvSpPr>
        <p:spPr>
          <a:xfrm>
            <a:off x="4035428" y="4403121"/>
            <a:ext cx="5493745" cy="1909681"/>
          </a:xfrm>
          <a:prstGeom prst="parallelogram">
            <a:avLst>
              <a:gd name="adj" fmla="val 101364"/>
            </a:avLst>
          </a:prstGeom>
          <a:gradFill flip="none" rotWithShape="1">
            <a:gsLst>
              <a:gs pos="0">
                <a:srgbClr val="733BA9"/>
              </a:gs>
              <a:gs pos="50000">
                <a:srgbClr val="AB2682"/>
              </a:gs>
              <a:gs pos="100000">
                <a:srgbClr val="EC0F57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6383BB5-48C3-49E5-8EC1-5132D70C8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97" t="9971" r="24636" b="21136"/>
          <a:stretch/>
        </p:blipFill>
        <p:spPr>
          <a:xfrm>
            <a:off x="3342118" y="6456946"/>
            <a:ext cx="3515882" cy="2656299"/>
          </a:xfrm>
          <a:prstGeom prst="rect">
            <a:avLst/>
          </a:prstGeom>
        </p:spPr>
      </p:pic>
      <p:sp>
        <p:nvSpPr>
          <p:cNvPr id="85" name="Rectángulo 84">
            <a:extLst>
              <a:ext uri="{FF2B5EF4-FFF2-40B4-BE49-F238E27FC236}">
                <a16:creationId xmlns:a16="http://schemas.microsoft.com/office/drawing/2014/main" id="{99292F99-2550-4DCD-B340-B34D3DA6F4F4}"/>
              </a:ext>
            </a:extLst>
          </p:cNvPr>
          <p:cNvSpPr/>
          <p:nvPr/>
        </p:nvSpPr>
        <p:spPr>
          <a:xfrm>
            <a:off x="-612722" y="4206535"/>
            <a:ext cx="4086808" cy="24495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78F70CC-C7EA-47EB-9332-A775241A2386}"/>
              </a:ext>
            </a:extLst>
          </p:cNvPr>
          <p:cNvSpPr/>
          <p:nvPr/>
        </p:nvSpPr>
        <p:spPr>
          <a:xfrm rot="13500000">
            <a:off x="3484455" y="5397842"/>
            <a:ext cx="4764477" cy="47644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BB99EFAA-9DAA-4952-B91A-780EFE575CB4}"/>
              </a:ext>
            </a:extLst>
          </p:cNvPr>
          <p:cNvSpPr/>
          <p:nvPr/>
        </p:nvSpPr>
        <p:spPr>
          <a:xfrm rot="4762860">
            <a:off x="690600" y="6735397"/>
            <a:ext cx="3014900" cy="3014900"/>
          </a:xfrm>
          <a:prstGeom prst="ellipse">
            <a:avLst/>
          </a:prstGeom>
          <a:gradFill flip="none" rotWithShape="1">
            <a:gsLst>
              <a:gs pos="0">
                <a:srgbClr val="16B3CB"/>
              </a:gs>
              <a:gs pos="50000">
                <a:srgbClr val="0BB18F"/>
              </a:gs>
              <a:gs pos="100000">
                <a:srgbClr val="00AC4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070907E0-4515-483B-AD9C-8A1B2962309E}"/>
              </a:ext>
            </a:extLst>
          </p:cNvPr>
          <p:cNvSpPr/>
          <p:nvPr/>
        </p:nvSpPr>
        <p:spPr>
          <a:xfrm rot="4762860">
            <a:off x="-1131903" y="6030151"/>
            <a:ext cx="2509876" cy="2509876"/>
          </a:xfrm>
          <a:prstGeom prst="ellipse">
            <a:avLst/>
          </a:prstGeom>
          <a:gradFill flip="none" rotWithShape="1">
            <a:gsLst>
              <a:gs pos="0">
                <a:srgbClr val="EB0F57"/>
              </a:gs>
              <a:gs pos="50000">
                <a:srgbClr val="B5247D"/>
              </a:gs>
              <a:gs pos="100000">
                <a:srgbClr val="A5238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3682B7A8-CA9B-4215-967B-3715DAAF4AF8}"/>
              </a:ext>
            </a:extLst>
          </p:cNvPr>
          <p:cNvSpPr/>
          <p:nvPr/>
        </p:nvSpPr>
        <p:spPr>
          <a:xfrm rot="16200000">
            <a:off x="4627365" y="1380931"/>
            <a:ext cx="3135097" cy="3135097"/>
          </a:xfrm>
          <a:prstGeom prst="ellipse">
            <a:avLst/>
          </a:prstGeom>
          <a:gradFill flip="none" rotWithShape="1">
            <a:gsLst>
              <a:gs pos="0">
                <a:srgbClr val="6839A5"/>
              </a:gs>
              <a:gs pos="50000">
                <a:srgbClr val="4165C1"/>
              </a:gs>
              <a:gs pos="100000">
                <a:srgbClr val="5EB1E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9436A70-C112-40F5-93CA-42658398288F}"/>
              </a:ext>
            </a:extLst>
          </p:cNvPr>
          <p:cNvSpPr txBox="1"/>
          <p:nvPr/>
        </p:nvSpPr>
        <p:spPr>
          <a:xfrm>
            <a:off x="5100059" y="2440791"/>
            <a:ext cx="2315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Crecimiento </a:t>
            </a:r>
            <a:r>
              <a:rPr lang="es-MX" sz="2000" dirty="0">
                <a:solidFill>
                  <a:srgbClr val="FFFF00"/>
                </a:solidFill>
              </a:rPr>
              <a:t>continuo</a:t>
            </a:r>
            <a:r>
              <a:rPr lang="es-MX" dirty="0">
                <a:solidFill>
                  <a:schemeClr val="bg1"/>
                </a:solidFill>
              </a:rPr>
              <a:t> y generalizado de</a:t>
            </a:r>
          </a:p>
          <a:p>
            <a:r>
              <a:rPr lang="es-MX" dirty="0">
                <a:solidFill>
                  <a:schemeClr val="bg1"/>
                </a:solidFill>
              </a:rPr>
              <a:t>los </a:t>
            </a:r>
            <a:r>
              <a:rPr lang="es-MX" sz="2000" dirty="0">
                <a:solidFill>
                  <a:srgbClr val="FFFF00"/>
                </a:solidFill>
              </a:rPr>
              <a:t>precios</a:t>
            </a:r>
            <a:r>
              <a:rPr lang="es-MX" dirty="0">
                <a:solidFill>
                  <a:schemeClr val="bg1"/>
                </a:solidFill>
              </a:rPr>
              <a:t> en</a:t>
            </a:r>
          </a:p>
          <a:p>
            <a:r>
              <a:rPr lang="es-MX" dirty="0">
                <a:solidFill>
                  <a:schemeClr val="bg1"/>
                </a:solidFill>
              </a:rPr>
              <a:t>un </a:t>
            </a:r>
            <a:r>
              <a:rPr lang="es-MX" sz="2000" dirty="0">
                <a:solidFill>
                  <a:srgbClr val="FFFF00"/>
                </a:solidFill>
              </a:rPr>
              <a:t>periodo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33192C4-CEAE-4272-86F0-2521C762ED72}"/>
              </a:ext>
            </a:extLst>
          </p:cNvPr>
          <p:cNvSpPr txBox="1"/>
          <p:nvPr/>
        </p:nvSpPr>
        <p:spPr>
          <a:xfrm>
            <a:off x="1873478" y="1141006"/>
            <a:ext cx="19743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 </a:t>
            </a:r>
            <a:r>
              <a:rPr lang="es-MX" sz="2000" dirty="0">
                <a:solidFill>
                  <a:srgbClr val="FFFF00"/>
                </a:solidFill>
              </a:rPr>
              <a:t>subyacente</a:t>
            </a:r>
            <a:r>
              <a:rPr lang="es-MX" dirty="0">
                <a:solidFill>
                  <a:schemeClr val="bg1"/>
                </a:solidFill>
              </a:rPr>
              <a:t> cuando </a:t>
            </a:r>
            <a:r>
              <a:rPr lang="es-MX" dirty="0">
                <a:solidFill>
                  <a:srgbClr val="FFFF00"/>
                </a:solidFill>
              </a:rPr>
              <a:t>excluye</a:t>
            </a:r>
            <a:r>
              <a:rPr lang="es-MX" dirty="0">
                <a:solidFill>
                  <a:schemeClr val="bg1"/>
                </a:solidFill>
              </a:rPr>
              <a:t> los precios </a:t>
            </a:r>
            <a:r>
              <a:rPr lang="es-MX" dirty="0">
                <a:solidFill>
                  <a:srgbClr val="FFFF00"/>
                </a:solidFill>
              </a:rPr>
              <a:t>volátiles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82722CB1-61FC-4FBE-9F96-E496D3EE5C2D}"/>
              </a:ext>
            </a:extLst>
          </p:cNvPr>
          <p:cNvSpPr/>
          <p:nvPr/>
        </p:nvSpPr>
        <p:spPr>
          <a:xfrm rot="16200000">
            <a:off x="3474087" y="-825463"/>
            <a:ext cx="3429996" cy="3429996"/>
          </a:xfrm>
          <a:prstGeom prst="ellipse">
            <a:avLst/>
          </a:prstGeom>
          <a:gradFill flip="none" rotWithShape="1">
            <a:gsLst>
              <a:gs pos="0">
                <a:srgbClr val="14B2BF"/>
              </a:gs>
              <a:gs pos="50000">
                <a:srgbClr val="0CB192"/>
              </a:gs>
              <a:gs pos="100000">
                <a:srgbClr val="02B05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615442-924E-4530-AF2D-CAA4CDF8DC69}"/>
              </a:ext>
            </a:extLst>
          </p:cNvPr>
          <p:cNvSpPr/>
          <p:nvPr/>
        </p:nvSpPr>
        <p:spPr>
          <a:xfrm>
            <a:off x="3741499" y="-1256554"/>
            <a:ext cx="5274970" cy="52749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DFD0AA-EC48-4619-B18B-10A8561BB5FD}"/>
              </a:ext>
            </a:extLst>
          </p:cNvPr>
          <p:cNvSpPr/>
          <p:nvPr/>
        </p:nvSpPr>
        <p:spPr>
          <a:xfrm>
            <a:off x="3429000" y="0"/>
            <a:ext cx="3429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r"/>
            <a:r>
              <a:rPr lang="es-MX" sz="1600" dirty="0">
                <a:solidFill>
                  <a:schemeClr val="tx1"/>
                </a:solidFill>
              </a:rPr>
              <a:t>2CM1</a:t>
            </a:r>
          </a:p>
          <a:p>
            <a:pPr algn="r"/>
            <a:r>
              <a:rPr lang="es-MX" sz="1600" dirty="0">
                <a:solidFill>
                  <a:schemeClr val="tx1"/>
                </a:solidFill>
              </a:rPr>
              <a:t>Tarea 2</a:t>
            </a:r>
          </a:p>
        </p:txBody>
      </p:sp>
      <p:sp>
        <p:nvSpPr>
          <p:cNvPr id="63" name="Flecha: pentágono 62">
            <a:extLst>
              <a:ext uri="{FF2B5EF4-FFF2-40B4-BE49-F238E27FC236}">
                <a16:creationId xmlns:a16="http://schemas.microsoft.com/office/drawing/2014/main" id="{A0CFCC65-FEED-4A75-A0C4-B57995EFCC28}"/>
              </a:ext>
            </a:extLst>
          </p:cNvPr>
          <p:cNvSpPr/>
          <p:nvPr/>
        </p:nvSpPr>
        <p:spPr>
          <a:xfrm>
            <a:off x="-19699" y="6614"/>
            <a:ext cx="4333334" cy="720000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MX" sz="1600" dirty="0">
                <a:solidFill>
                  <a:schemeClr val="tx1"/>
                </a:solidFill>
              </a:rPr>
              <a:t>Fundamentos Económicos</a:t>
            </a:r>
          </a:p>
          <a:p>
            <a:r>
              <a:rPr lang="es-MX" sz="1600" dirty="0">
                <a:solidFill>
                  <a:schemeClr val="tx1"/>
                </a:solidFill>
              </a:rPr>
              <a:t>Martínez Coronel Brayan </a:t>
            </a:r>
            <a:r>
              <a:rPr lang="es-MX" sz="1600" dirty="0" err="1">
                <a:solidFill>
                  <a:schemeClr val="tx1"/>
                </a:solidFill>
              </a:rPr>
              <a:t>Yosafat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433D32-8116-4EA6-9796-20CD14127DE8}"/>
              </a:ext>
            </a:extLst>
          </p:cNvPr>
          <p:cNvSpPr txBox="1"/>
          <p:nvPr/>
        </p:nvSpPr>
        <p:spPr>
          <a:xfrm>
            <a:off x="-19699" y="6393178"/>
            <a:ext cx="164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Í</a:t>
            </a:r>
            <a:r>
              <a:rPr lang="es-MX" sz="1600" dirty="0">
                <a:solidFill>
                  <a:schemeClr val="bg1"/>
                </a:solidFill>
              </a:rPr>
              <a:t>ndice </a:t>
            </a:r>
          </a:p>
          <a:p>
            <a:r>
              <a:rPr lang="es-MX" dirty="0">
                <a:solidFill>
                  <a:srgbClr val="FFFF00"/>
                </a:solidFill>
              </a:rPr>
              <a:t>N</a:t>
            </a:r>
            <a:r>
              <a:rPr lang="es-MX" sz="1600" dirty="0">
                <a:solidFill>
                  <a:schemeClr val="bg1"/>
                </a:solidFill>
              </a:rPr>
              <a:t>acional de </a:t>
            </a:r>
          </a:p>
          <a:p>
            <a:r>
              <a:rPr lang="es-MX" dirty="0">
                <a:solidFill>
                  <a:srgbClr val="FFFF00"/>
                </a:solidFill>
              </a:rPr>
              <a:t>P</a:t>
            </a:r>
            <a:r>
              <a:rPr lang="es-MX" sz="1600" dirty="0">
                <a:solidFill>
                  <a:schemeClr val="bg1"/>
                </a:solidFill>
              </a:rPr>
              <a:t>recios al </a:t>
            </a:r>
          </a:p>
          <a:p>
            <a:r>
              <a:rPr lang="es-MX" dirty="0">
                <a:solidFill>
                  <a:srgbClr val="FFFF00"/>
                </a:solidFill>
              </a:rPr>
              <a:t>C</a:t>
            </a:r>
            <a:r>
              <a:rPr lang="es-MX" sz="1600" dirty="0">
                <a:solidFill>
                  <a:schemeClr val="bg1"/>
                </a:solidFill>
              </a:rPr>
              <a:t>onsumidor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965D6E5-F290-4307-BDDB-168B333FDE50}"/>
              </a:ext>
            </a:extLst>
          </p:cNvPr>
          <p:cNvSpPr/>
          <p:nvPr/>
        </p:nvSpPr>
        <p:spPr>
          <a:xfrm rot="16200000">
            <a:off x="-1714998" y="7422388"/>
            <a:ext cx="3429996" cy="3429996"/>
          </a:xfrm>
          <a:prstGeom prst="ellipse">
            <a:avLst/>
          </a:prstGeom>
          <a:gradFill flip="none" rotWithShape="1">
            <a:gsLst>
              <a:gs pos="0">
                <a:srgbClr val="F13A4F"/>
              </a:gs>
              <a:gs pos="50000">
                <a:srgbClr val="F27447"/>
              </a:gs>
              <a:gs pos="100000">
                <a:srgbClr val="F3A24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DAF3D31-1EAA-4BA2-91F3-E41571A1F797}"/>
              </a:ext>
            </a:extLst>
          </p:cNvPr>
          <p:cNvSpPr txBox="1"/>
          <p:nvPr/>
        </p:nvSpPr>
        <p:spPr>
          <a:xfrm>
            <a:off x="-19699" y="7997219"/>
            <a:ext cx="265520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0" dirty="0" err="1">
                <a:solidFill>
                  <a:schemeClr val="bg1"/>
                </a:solidFill>
                <a:latin typeface="Harlow Solid Italic" panose="04030604020F02020D02" pitchFamily="82" charset="0"/>
              </a:rPr>
              <a:t>inpc</a:t>
            </a:r>
            <a:endParaRPr lang="es-MX" sz="88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FF80AD7-89EA-4FF3-B538-4B5B0CCB42A6}"/>
              </a:ext>
            </a:extLst>
          </p:cNvPr>
          <p:cNvSpPr txBox="1"/>
          <p:nvPr/>
        </p:nvSpPr>
        <p:spPr>
          <a:xfrm>
            <a:off x="3383915" y="574922"/>
            <a:ext cx="38719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Harlow Solid Italic" panose="04030604020F02020D02" pitchFamily="82" charset="0"/>
              </a:rPr>
              <a:t>inflación</a:t>
            </a:r>
            <a:endParaRPr lang="es-MX" sz="88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4C37D8-8BFA-470A-BC01-85B0F4621149}"/>
              </a:ext>
            </a:extLst>
          </p:cNvPr>
          <p:cNvSpPr txBox="1"/>
          <p:nvPr/>
        </p:nvSpPr>
        <p:spPr>
          <a:xfrm>
            <a:off x="1323322" y="6992133"/>
            <a:ext cx="23158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Índice </a:t>
            </a:r>
            <a:r>
              <a:rPr lang="es-MX" sz="2400" dirty="0">
                <a:solidFill>
                  <a:srgbClr val="FFFF00"/>
                </a:solidFill>
              </a:rPr>
              <a:t>representativo</a:t>
            </a:r>
            <a:r>
              <a:rPr lang="es-MX" dirty="0">
                <a:solidFill>
                  <a:schemeClr val="bg1"/>
                </a:solidFill>
              </a:rPr>
              <a:t> de nivel de </a:t>
            </a:r>
            <a:r>
              <a:rPr lang="es-MX" sz="2000" dirty="0">
                <a:solidFill>
                  <a:srgbClr val="FFFF00"/>
                </a:solidFill>
              </a:rPr>
              <a:t>precios</a:t>
            </a:r>
            <a:r>
              <a:rPr lang="es-MX" dirty="0">
                <a:solidFill>
                  <a:schemeClr val="bg1"/>
                </a:solidFill>
              </a:rPr>
              <a:t> en </a:t>
            </a:r>
            <a:r>
              <a:rPr lang="es-MX" sz="2400" dirty="0">
                <a:solidFill>
                  <a:srgbClr val="FFFF00"/>
                </a:solidFill>
              </a:rPr>
              <a:t>bienes o     </a:t>
            </a:r>
            <a:r>
              <a:rPr lang="es-MX" sz="2400" dirty="0">
                <a:solidFill>
                  <a:srgbClr val="A52383"/>
                </a:solidFill>
              </a:rPr>
              <a:t>	</a:t>
            </a:r>
            <a:r>
              <a:rPr lang="es-MX" sz="2400" dirty="0">
                <a:solidFill>
                  <a:srgbClr val="FFFF00"/>
                </a:solidFill>
              </a:rPr>
              <a:t>servicios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0ECD692-ADD1-4C5F-B46F-129E987D27D5}"/>
              </a:ext>
            </a:extLst>
          </p:cNvPr>
          <p:cNvSpPr txBox="1"/>
          <p:nvPr/>
        </p:nvSpPr>
        <p:spPr>
          <a:xfrm>
            <a:off x="4663144" y="5180124"/>
            <a:ext cx="264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	 </a:t>
            </a:r>
            <a:r>
              <a:rPr lang="es-MX" dirty="0">
                <a:solidFill>
                  <a:schemeClr val="bg1"/>
                </a:solidFill>
              </a:rPr>
              <a:t>Con base al </a:t>
            </a:r>
          </a:p>
          <a:p>
            <a:r>
              <a:rPr lang="es-MX" dirty="0">
                <a:solidFill>
                  <a:schemeClr val="bg1"/>
                </a:solidFill>
              </a:rPr>
              <a:t>     INEGI, México </a:t>
            </a:r>
          </a:p>
          <a:p>
            <a:r>
              <a:rPr lang="es-MX" dirty="0">
                <a:solidFill>
                  <a:schemeClr val="bg1"/>
                </a:solidFill>
              </a:rPr>
              <a:t>tiene un crecimiento del INPC excelente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6713F03-6017-4CE4-AF15-2C459B96C3C1}"/>
              </a:ext>
            </a:extLst>
          </p:cNvPr>
          <p:cNvSpPr txBox="1"/>
          <p:nvPr/>
        </p:nvSpPr>
        <p:spPr>
          <a:xfrm>
            <a:off x="2019674" y="3562774"/>
            <a:ext cx="2778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Los mexicanos gastan bastante en </a:t>
            </a:r>
            <a:r>
              <a:rPr lang="es-MX" dirty="0">
                <a:solidFill>
                  <a:srgbClr val="FFFF00"/>
                </a:solidFill>
              </a:rPr>
              <a:t>vivienda</a:t>
            </a:r>
            <a:r>
              <a:rPr lang="es-MX" dirty="0">
                <a:solidFill>
                  <a:schemeClr val="bg1"/>
                </a:solidFill>
              </a:rPr>
              <a:t> y 			 muy poco 			 en </a:t>
            </a:r>
            <a:r>
              <a:rPr lang="es-MX" dirty="0">
                <a:solidFill>
                  <a:srgbClr val="FFFF00"/>
                </a:solidFill>
              </a:rPr>
              <a:t>ropa</a:t>
            </a:r>
            <a:r>
              <a:rPr lang="es-MX" dirty="0">
                <a:solidFill>
                  <a:schemeClr val="bg1"/>
                </a:solidFill>
              </a:rPr>
              <a:t> y 			 </a:t>
            </a:r>
            <a:r>
              <a:rPr lang="es-MX" dirty="0">
                <a:solidFill>
                  <a:srgbClr val="FFFF00"/>
                </a:solidFill>
              </a:rPr>
              <a:t>calzado</a:t>
            </a:r>
          </a:p>
        </p:txBody>
      </p:sp>
    </p:spTree>
    <p:extLst>
      <p:ext uri="{BB962C8B-B14F-4D97-AF65-F5344CB8AC3E}">
        <p14:creationId xmlns:p14="http://schemas.microsoft.com/office/powerpoint/2010/main" val="17504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Resultado de imagen para monopoly cards">
            <a:extLst>
              <a:ext uri="{FF2B5EF4-FFF2-40B4-BE49-F238E27FC236}">
                <a16:creationId xmlns:a16="http://schemas.microsoft.com/office/drawing/2014/main" id="{6272EE20-6F36-4D3B-AE44-DC694222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9" y="6535673"/>
            <a:ext cx="6863419" cy="6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monopoly go">
            <a:extLst>
              <a:ext uri="{FF2B5EF4-FFF2-40B4-BE49-F238E27FC236}">
                <a16:creationId xmlns:a16="http://schemas.microsoft.com/office/drawing/2014/main" id="{08267364-8FE2-4279-B0A1-DFB45786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3" y="7691802"/>
            <a:ext cx="2104314" cy="21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monopoly card chance">
            <a:extLst>
              <a:ext uri="{FF2B5EF4-FFF2-40B4-BE49-F238E27FC236}">
                <a16:creationId xmlns:a16="http://schemas.microsoft.com/office/drawing/2014/main" id="{93352109-1C4C-43EB-AAD5-AF8A143C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38" y="1364488"/>
            <a:ext cx="1271132" cy="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07766416-C21E-4D33-BAE4-28C143D6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38" y="1209776"/>
            <a:ext cx="1422637" cy="21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A615442-924E-4530-AF2D-CAA4CDF8DC69}"/>
              </a:ext>
            </a:extLst>
          </p:cNvPr>
          <p:cNvSpPr/>
          <p:nvPr/>
        </p:nvSpPr>
        <p:spPr>
          <a:xfrm>
            <a:off x="3845265" y="-1211008"/>
            <a:ext cx="5274970" cy="52749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C162D51-6DF3-4A2B-9FEC-54C44595A8C9}"/>
              </a:ext>
            </a:extLst>
          </p:cNvPr>
          <p:cNvSpPr/>
          <p:nvPr/>
        </p:nvSpPr>
        <p:spPr>
          <a:xfrm>
            <a:off x="-163353" y="580735"/>
            <a:ext cx="1808018" cy="4018359"/>
          </a:xfrm>
          <a:prstGeom prst="roundRect">
            <a:avLst>
              <a:gd name="adj" fmla="val 1769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Se registra a través de las </a:t>
            </a:r>
            <a:r>
              <a:rPr lang="es-MX" sz="1600" dirty="0">
                <a:solidFill>
                  <a:srgbClr val="A52383"/>
                </a:solidFill>
              </a:rPr>
              <a:t>Cuentas Nacionales</a:t>
            </a:r>
            <a:r>
              <a:rPr lang="es-MX" sz="1600" dirty="0">
                <a:solidFill>
                  <a:schemeClr val="tx1"/>
                </a:solidFill>
              </a:rPr>
              <a:t>, siendo 5 principales: de </a:t>
            </a:r>
            <a:r>
              <a:rPr lang="es-MX" sz="1600" dirty="0">
                <a:solidFill>
                  <a:srgbClr val="A52383"/>
                </a:solidFill>
              </a:rPr>
              <a:t>Producto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dirty="0">
                <a:solidFill>
                  <a:srgbClr val="A52383"/>
                </a:solidFill>
              </a:rPr>
              <a:t>Nacional</a:t>
            </a:r>
            <a:r>
              <a:rPr lang="es-MX" sz="1600" dirty="0">
                <a:solidFill>
                  <a:schemeClr val="tx1"/>
                </a:solidFill>
              </a:rPr>
              <a:t>, de </a:t>
            </a:r>
            <a:r>
              <a:rPr lang="es-MX" sz="1600" dirty="0">
                <a:solidFill>
                  <a:srgbClr val="A52383"/>
                </a:solidFill>
              </a:rPr>
              <a:t>Gastos</a:t>
            </a:r>
            <a:r>
              <a:rPr lang="es-MX" sz="1600" dirty="0">
                <a:solidFill>
                  <a:schemeClr val="tx1"/>
                </a:solidFill>
              </a:rPr>
              <a:t> de las </a:t>
            </a:r>
            <a:r>
              <a:rPr lang="es-MX" sz="1600" dirty="0">
                <a:solidFill>
                  <a:srgbClr val="A52383"/>
                </a:solidFill>
              </a:rPr>
              <a:t>Familias</a:t>
            </a:r>
            <a:r>
              <a:rPr lang="es-MX" sz="1600" dirty="0">
                <a:solidFill>
                  <a:schemeClr val="tx1"/>
                </a:solidFill>
              </a:rPr>
              <a:t>, </a:t>
            </a:r>
            <a:r>
              <a:rPr lang="es-MX" sz="1600" dirty="0">
                <a:solidFill>
                  <a:srgbClr val="A52383"/>
                </a:solidFill>
              </a:rPr>
              <a:t>Gastos</a:t>
            </a:r>
            <a:r>
              <a:rPr lang="es-MX" sz="1600" dirty="0">
                <a:solidFill>
                  <a:schemeClr val="tx1"/>
                </a:solidFill>
              </a:rPr>
              <a:t> del </a:t>
            </a:r>
            <a:r>
              <a:rPr lang="es-MX" sz="1600" dirty="0">
                <a:solidFill>
                  <a:srgbClr val="A52383"/>
                </a:solidFill>
              </a:rPr>
              <a:t>Gobierno</a:t>
            </a:r>
            <a:r>
              <a:rPr lang="es-MX" sz="1600" dirty="0">
                <a:solidFill>
                  <a:schemeClr val="tx1"/>
                </a:solidFill>
              </a:rPr>
              <a:t>, de </a:t>
            </a:r>
            <a:r>
              <a:rPr lang="es-MX" sz="1600" dirty="0">
                <a:solidFill>
                  <a:srgbClr val="A52383"/>
                </a:solidFill>
              </a:rPr>
              <a:t>Resto</a:t>
            </a:r>
            <a:r>
              <a:rPr lang="es-MX" sz="1600" dirty="0">
                <a:solidFill>
                  <a:schemeClr val="tx1"/>
                </a:solidFill>
              </a:rPr>
              <a:t> del </a:t>
            </a:r>
            <a:r>
              <a:rPr lang="es-MX" sz="1600" dirty="0">
                <a:solidFill>
                  <a:srgbClr val="A52383"/>
                </a:solidFill>
              </a:rPr>
              <a:t>Mundo</a:t>
            </a:r>
            <a:r>
              <a:rPr lang="es-MX" sz="1600" dirty="0">
                <a:solidFill>
                  <a:schemeClr val="tx1"/>
                </a:solidFill>
              </a:rPr>
              <a:t> y de </a:t>
            </a:r>
            <a:r>
              <a:rPr lang="es-MX" sz="1600" dirty="0">
                <a:solidFill>
                  <a:srgbClr val="A52383"/>
                </a:solidFill>
              </a:rPr>
              <a:t>Ahorro</a:t>
            </a:r>
            <a:r>
              <a:rPr lang="es-MX" sz="1600" dirty="0">
                <a:solidFill>
                  <a:schemeClr val="tx1"/>
                </a:solidFill>
              </a:rPr>
              <a:t> e </a:t>
            </a:r>
            <a:r>
              <a:rPr lang="es-MX" sz="1600" dirty="0">
                <a:solidFill>
                  <a:srgbClr val="A52383"/>
                </a:solidFill>
              </a:rPr>
              <a:t>Inversión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DFD0AA-EC48-4619-B18B-10A8561BB5FD}"/>
              </a:ext>
            </a:extLst>
          </p:cNvPr>
          <p:cNvSpPr/>
          <p:nvPr/>
        </p:nvSpPr>
        <p:spPr>
          <a:xfrm>
            <a:off x="3429000" y="0"/>
            <a:ext cx="3429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2CM1</a:t>
            </a: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Tarea 2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8ACA321-38C9-4528-A393-F246A7939E7F}"/>
              </a:ext>
            </a:extLst>
          </p:cNvPr>
          <p:cNvSpPr/>
          <p:nvPr/>
        </p:nvSpPr>
        <p:spPr>
          <a:xfrm>
            <a:off x="1852599" y="560679"/>
            <a:ext cx="2209556" cy="3563095"/>
          </a:xfrm>
          <a:prstGeom prst="roundRect">
            <a:avLst>
              <a:gd name="adj" fmla="val 356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A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>
              <a:solidFill>
                <a:srgbClr val="A52383"/>
              </a:solidFill>
            </a:endParaRPr>
          </a:p>
          <a:p>
            <a:pPr algn="ctr"/>
            <a:r>
              <a:rPr lang="es-MX" sz="1600" dirty="0">
                <a:solidFill>
                  <a:srgbClr val="A52383"/>
                </a:solidFill>
              </a:rPr>
              <a:t>Incluye</a:t>
            </a:r>
            <a:r>
              <a:rPr lang="es-MX" sz="1600" dirty="0">
                <a:solidFill>
                  <a:schemeClr val="tx1"/>
                </a:solidFill>
              </a:rPr>
              <a:t> los salarios, intereses, utilidades de empresas, intereses y dividendos en el extranjero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rgbClr val="A52383"/>
                </a:solidFill>
              </a:rPr>
              <a:t>Excluye</a:t>
            </a:r>
            <a:r>
              <a:rPr lang="es-MX" sz="1600" dirty="0">
                <a:solidFill>
                  <a:schemeClr val="tx1"/>
                </a:solidFill>
              </a:rPr>
              <a:t> los intereses de extranjeros, pensiones y subsidios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Flecha: pentágono 62">
            <a:extLst>
              <a:ext uri="{FF2B5EF4-FFF2-40B4-BE49-F238E27FC236}">
                <a16:creationId xmlns:a16="http://schemas.microsoft.com/office/drawing/2014/main" id="{A0CFCC65-FEED-4A75-A0C4-B57995EFCC28}"/>
              </a:ext>
            </a:extLst>
          </p:cNvPr>
          <p:cNvSpPr/>
          <p:nvPr/>
        </p:nvSpPr>
        <p:spPr>
          <a:xfrm>
            <a:off x="-19699" y="6614"/>
            <a:ext cx="4333334" cy="720000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MX" sz="1600" dirty="0">
                <a:solidFill>
                  <a:schemeClr val="tx1"/>
                </a:solidFill>
              </a:rPr>
              <a:t>Fundamentos Económicos</a:t>
            </a:r>
          </a:p>
          <a:p>
            <a:r>
              <a:rPr lang="es-MX" sz="1600" dirty="0">
                <a:solidFill>
                  <a:schemeClr val="tx1"/>
                </a:solidFill>
              </a:rPr>
              <a:t>Martínez Coronel Brayan </a:t>
            </a:r>
            <a:r>
              <a:rPr lang="es-MX" sz="1600" dirty="0" err="1">
                <a:solidFill>
                  <a:schemeClr val="tx1"/>
                </a:solidFill>
              </a:rPr>
              <a:t>Yosafat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F05550DF-53FD-4D8A-8E38-9EAD979A9D8C}"/>
              </a:ext>
            </a:extLst>
          </p:cNvPr>
          <p:cNvSpPr/>
          <p:nvPr/>
        </p:nvSpPr>
        <p:spPr>
          <a:xfrm rot="5400000">
            <a:off x="3951769" y="2170981"/>
            <a:ext cx="5061962" cy="720000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Ingreso Nacional y sus Cuentas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E88FDD9-D512-40B3-99DD-E937BB6B3113}"/>
              </a:ext>
            </a:extLst>
          </p:cNvPr>
          <p:cNvCxnSpPr>
            <a:cxnSpLocks/>
          </p:cNvCxnSpPr>
          <p:nvPr/>
        </p:nvCxnSpPr>
        <p:spPr>
          <a:xfrm flipV="1">
            <a:off x="1470686" y="2920678"/>
            <a:ext cx="1396284" cy="6579"/>
          </a:xfrm>
          <a:prstGeom prst="line">
            <a:avLst/>
          </a:prstGeom>
          <a:ln w="76200">
            <a:solidFill>
              <a:srgbClr val="F3A3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5F1181-71F5-455B-B776-1473CD7DFB8D}"/>
              </a:ext>
            </a:extLst>
          </p:cNvPr>
          <p:cNvCxnSpPr>
            <a:cxnSpLocks/>
          </p:cNvCxnSpPr>
          <p:nvPr/>
        </p:nvCxnSpPr>
        <p:spPr>
          <a:xfrm flipV="1">
            <a:off x="3563552" y="1189509"/>
            <a:ext cx="1396284" cy="6579"/>
          </a:xfrm>
          <a:prstGeom prst="line">
            <a:avLst/>
          </a:prstGeom>
          <a:ln w="76200">
            <a:solidFill>
              <a:srgbClr val="EC0F5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D5F29FDB-5661-4478-A18B-BFACB1A4253D}"/>
              </a:ext>
            </a:extLst>
          </p:cNvPr>
          <p:cNvGrpSpPr/>
          <p:nvPr/>
        </p:nvGrpSpPr>
        <p:grpSpPr>
          <a:xfrm>
            <a:off x="4193767" y="2530981"/>
            <a:ext cx="1808019" cy="2266442"/>
            <a:chOff x="4193767" y="3095585"/>
            <a:chExt cx="1808019" cy="2266442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5B391A-ECF4-497A-A921-50391261F643}"/>
                </a:ext>
              </a:extLst>
            </p:cNvPr>
            <p:cNvSpPr/>
            <p:nvPr/>
          </p:nvSpPr>
          <p:spPr>
            <a:xfrm>
              <a:off x="4193767" y="3095585"/>
              <a:ext cx="1808018" cy="22664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074" name="Picture 2" descr="Mercaderes, La Riqueza, Rich, Ricos, Millonario">
              <a:extLst>
                <a:ext uri="{FF2B5EF4-FFF2-40B4-BE49-F238E27FC236}">
                  <a16:creationId xmlns:a16="http://schemas.microsoft.com/office/drawing/2014/main" id="{FECCD02E-1262-477B-A818-D711C6FF00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6" t="11439" r="6036"/>
            <a:stretch/>
          </p:blipFill>
          <p:spPr bwMode="auto">
            <a:xfrm>
              <a:off x="4193768" y="3095585"/>
              <a:ext cx="1808018" cy="2266442"/>
            </a:xfrm>
            <a:prstGeom prst="roundRect">
              <a:avLst>
                <a:gd name="adj" fmla="val 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337737D-65DE-4674-AFFE-8A8EFE03939F}"/>
              </a:ext>
            </a:extLst>
          </p:cNvPr>
          <p:cNvCxnSpPr>
            <a:cxnSpLocks/>
          </p:cNvCxnSpPr>
          <p:nvPr/>
        </p:nvCxnSpPr>
        <p:spPr>
          <a:xfrm flipV="1">
            <a:off x="5097776" y="1717240"/>
            <a:ext cx="0" cy="1511273"/>
          </a:xfrm>
          <a:prstGeom prst="line">
            <a:avLst/>
          </a:prstGeom>
          <a:ln w="76200">
            <a:solidFill>
              <a:srgbClr val="AB268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55A4966-6849-4169-9DA6-6CABEA180908}"/>
              </a:ext>
            </a:extLst>
          </p:cNvPr>
          <p:cNvSpPr/>
          <p:nvPr/>
        </p:nvSpPr>
        <p:spPr>
          <a:xfrm>
            <a:off x="4193767" y="765517"/>
            <a:ext cx="1808018" cy="16101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A52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Indica los </a:t>
            </a:r>
            <a:r>
              <a:rPr lang="es-MX" sz="1600" dirty="0">
                <a:solidFill>
                  <a:srgbClr val="A52383"/>
                </a:solidFill>
              </a:rPr>
              <a:t>ingresos</a:t>
            </a:r>
            <a:r>
              <a:rPr lang="es-MX" sz="1600" dirty="0">
                <a:solidFill>
                  <a:schemeClr val="tx1"/>
                </a:solidFill>
              </a:rPr>
              <a:t> percibidos por los factores productivos de una </a:t>
            </a:r>
            <a:r>
              <a:rPr lang="es-MX" sz="1600" dirty="0">
                <a:solidFill>
                  <a:srgbClr val="A52383"/>
                </a:solidFill>
              </a:rPr>
              <a:t>economía</a:t>
            </a:r>
          </a:p>
        </p:txBody>
      </p:sp>
      <p:pic>
        <p:nvPicPr>
          <p:cNvPr id="3082" name="Picture 10" descr="Resultado de imagen para monopoly go">
            <a:extLst>
              <a:ext uri="{FF2B5EF4-FFF2-40B4-BE49-F238E27FC236}">
                <a16:creationId xmlns:a16="http://schemas.microsoft.com/office/drawing/2014/main" id="{894ABEC6-7FAA-4098-ADAD-3CC43328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017" y="5274970"/>
            <a:ext cx="2394129" cy="226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A05719-2AE5-477D-B368-1F812D3BFFD8}"/>
              </a:ext>
            </a:extLst>
          </p:cNvPr>
          <p:cNvCxnSpPr>
            <a:cxnSpLocks/>
          </p:cNvCxnSpPr>
          <p:nvPr/>
        </p:nvCxnSpPr>
        <p:spPr>
          <a:xfrm flipV="1">
            <a:off x="1221168" y="4624771"/>
            <a:ext cx="1396284" cy="6579"/>
          </a:xfrm>
          <a:prstGeom prst="line">
            <a:avLst/>
          </a:prstGeom>
          <a:ln w="76200">
            <a:solidFill>
              <a:srgbClr val="F3A3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0AFE66E-5F6C-453B-BA3F-6A04369322D2}"/>
              </a:ext>
            </a:extLst>
          </p:cNvPr>
          <p:cNvSpPr/>
          <p:nvPr/>
        </p:nvSpPr>
        <p:spPr>
          <a:xfrm>
            <a:off x="2410162" y="4317204"/>
            <a:ext cx="1808018" cy="22718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A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Y = C + I + G + (X - M)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Por esta fórmula se puede clasificar según su parámetro, su actor o su tipo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9A43717-C190-4E59-A5C3-8BD11B972418}"/>
              </a:ext>
            </a:extLst>
          </p:cNvPr>
          <p:cNvCxnSpPr>
            <a:cxnSpLocks/>
          </p:cNvCxnSpPr>
          <p:nvPr/>
        </p:nvCxnSpPr>
        <p:spPr>
          <a:xfrm flipV="1">
            <a:off x="1104132" y="5362871"/>
            <a:ext cx="1396284" cy="6579"/>
          </a:xfrm>
          <a:prstGeom prst="line">
            <a:avLst/>
          </a:prstGeom>
          <a:ln w="76200">
            <a:solidFill>
              <a:srgbClr val="F3A3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6DD1275-805C-44AE-9DFE-05AD8C705BD0}"/>
              </a:ext>
            </a:extLst>
          </p:cNvPr>
          <p:cNvSpPr/>
          <p:nvPr/>
        </p:nvSpPr>
        <p:spPr>
          <a:xfrm>
            <a:off x="36948" y="4953252"/>
            <a:ext cx="2134848" cy="3397389"/>
          </a:xfrm>
          <a:prstGeom prst="roundRect">
            <a:avLst>
              <a:gd name="adj" fmla="val 31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Las cuentas se constituyen de tres partes: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Plan Contable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Entidades o agentes de la actividad Económica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/>
                </a:solidFill>
              </a:rPr>
              <a:t>Transacciones Económicas</a:t>
            </a:r>
            <a:endParaRPr lang="es-MX" sz="1600" dirty="0">
              <a:solidFill>
                <a:srgbClr val="A52383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AC31314-86EA-439D-8389-DA0EED2420E6}"/>
              </a:ext>
            </a:extLst>
          </p:cNvPr>
          <p:cNvCxnSpPr>
            <a:cxnSpLocks/>
          </p:cNvCxnSpPr>
          <p:nvPr/>
        </p:nvCxnSpPr>
        <p:spPr>
          <a:xfrm flipV="1">
            <a:off x="6507783" y="4896918"/>
            <a:ext cx="0" cy="1511273"/>
          </a:xfrm>
          <a:prstGeom prst="line">
            <a:avLst/>
          </a:prstGeom>
          <a:ln w="76200">
            <a:solidFill>
              <a:srgbClr val="AB268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A379F43-D531-4A4D-B78B-F387A98AABDA}"/>
              </a:ext>
            </a:extLst>
          </p:cNvPr>
          <p:cNvCxnSpPr>
            <a:cxnSpLocks/>
          </p:cNvCxnSpPr>
          <p:nvPr/>
        </p:nvCxnSpPr>
        <p:spPr>
          <a:xfrm flipV="1">
            <a:off x="5114563" y="4316084"/>
            <a:ext cx="0" cy="1511273"/>
          </a:xfrm>
          <a:prstGeom prst="line">
            <a:avLst/>
          </a:prstGeom>
          <a:ln w="76200">
            <a:solidFill>
              <a:srgbClr val="AB268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AD9AA90-6F57-4E4F-80AA-E75D8515AEB2}"/>
              </a:ext>
            </a:extLst>
          </p:cNvPr>
          <p:cNvSpPr/>
          <p:nvPr/>
        </p:nvSpPr>
        <p:spPr>
          <a:xfrm>
            <a:off x="2410861" y="6733440"/>
            <a:ext cx="4138311" cy="2266442"/>
          </a:xfrm>
          <a:prstGeom prst="roundRect">
            <a:avLst>
              <a:gd name="adj" fmla="val 35642"/>
            </a:avLst>
          </a:prstGeom>
          <a:solidFill>
            <a:schemeClr val="bg1"/>
          </a:solidFill>
          <a:ln>
            <a:solidFill>
              <a:srgbClr val="00A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rgbClr val="A52383"/>
                </a:solidFill>
              </a:rPr>
              <a:t>Por parámetro son Consumo, Inversión, Gasto Público, Exportaciones e Importaciones, por actor son empresas, gobiernos, familias y resto del mundo; y por tipo son de producción, consumo y  formación de capital.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3077A4-2F4F-440A-9406-5B544C2161CC}"/>
              </a:ext>
            </a:extLst>
          </p:cNvPr>
          <p:cNvSpPr txBox="1"/>
          <p:nvPr/>
        </p:nvSpPr>
        <p:spPr>
          <a:xfrm>
            <a:off x="4959836" y="3864122"/>
            <a:ext cx="92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11B0D4"/>
                </a:solidFill>
              </a:rPr>
              <a:t>$ 200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F175287-A8E4-493B-915E-660EDA567366}"/>
              </a:ext>
            </a:extLst>
          </p:cNvPr>
          <p:cNvSpPr txBox="1"/>
          <p:nvPr/>
        </p:nvSpPr>
        <p:spPr>
          <a:xfrm>
            <a:off x="5397104" y="6756608"/>
            <a:ext cx="92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11B0D4"/>
                </a:solidFill>
              </a:rPr>
              <a:t>$ 200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BD7D4E2-3F51-47F4-98C9-6F425E142411}"/>
              </a:ext>
            </a:extLst>
          </p:cNvPr>
          <p:cNvSpPr txBox="1"/>
          <p:nvPr/>
        </p:nvSpPr>
        <p:spPr>
          <a:xfrm>
            <a:off x="1364861" y="5920388"/>
            <a:ext cx="92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11B0D4"/>
                </a:solidFill>
              </a:rPr>
              <a:t>$ 500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02487D8-41B7-4B2C-9819-CA8F88FA06B3}"/>
              </a:ext>
            </a:extLst>
          </p:cNvPr>
          <p:cNvSpPr txBox="1"/>
          <p:nvPr/>
        </p:nvSpPr>
        <p:spPr>
          <a:xfrm>
            <a:off x="3459545" y="4819820"/>
            <a:ext cx="92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11B0D4"/>
                </a:solidFill>
              </a:rPr>
              <a:t>$ 600</a:t>
            </a:r>
          </a:p>
        </p:txBody>
      </p:sp>
    </p:spTree>
    <p:extLst>
      <p:ext uri="{BB962C8B-B14F-4D97-AF65-F5344CB8AC3E}">
        <p14:creationId xmlns:p14="http://schemas.microsoft.com/office/powerpoint/2010/main" val="8527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l, Negocio, Collage, Crisis, Recesión, Economía">
            <a:extLst>
              <a:ext uri="{FF2B5EF4-FFF2-40B4-BE49-F238E27FC236}">
                <a16:creationId xmlns:a16="http://schemas.microsoft.com/office/drawing/2014/main" id="{E7212E38-8D12-4805-9EA2-896FEC75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8327" y="49702"/>
            <a:ext cx="13910506" cy="100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lecha: pentágono 68">
            <a:extLst>
              <a:ext uri="{FF2B5EF4-FFF2-40B4-BE49-F238E27FC236}">
                <a16:creationId xmlns:a16="http://schemas.microsoft.com/office/drawing/2014/main" id="{DB49153B-17C9-4AFF-927E-8D3A4E23D43B}"/>
              </a:ext>
            </a:extLst>
          </p:cNvPr>
          <p:cNvSpPr/>
          <p:nvPr/>
        </p:nvSpPr>
        <p:spPr>
          <a:xfrm rot="16200000">
            <a:off x="-958930" y="8045851"/>
            <a:ext cx="6410922" cy="901322"/>
          </a:xfrm>
          <a:prstGeom prst="homePlate">
            <a:avLst/>
          </a:prstGeom>
          <a:gradFill>
            <a:gsLst>
              <a:gs pos="0">
                <a:srgbClr val="F13A4F"/>
              </a:gs>
              <a:gs pos="50000">
                <a:srgbClr val="F27447"/>
              </a:gs>
              <a:gs pos="100000">
                <a:srgbClr val="F3A24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7" name="Flecha: pentágono 66">
            <a:extLst>
              <a:ext uri="{FF2B5EF4-FFF2-40B4-BE49-F238E27FC236}">
                <a16:creationId xmlns:a16="http://schemas.microsoft.com/office/drawing/2014/main" id="{F7092B42-2544-4620-B8BB-9CF14AC461EF}"/>
              </a:ext>
            </a:extLst>
          </p:cNvPr>
          <p:cNvSpPr/>
          <p:nvPr/>
        </p:nvSpPr>
        <p:spPr>
          <a:xfrm>
            <a:off x="-2871333" y="5807963"/>
            <a:ext cx="6410922" cy="901322"/>
          </a:xfrm>
          <a:prstGeom prst="homePlate">
            <a:avLst/>
          </a:prstGeom>
          <a:gradFill>
            <a:gsLst>
              <a:gs pos="0">
                <a:srgbClr val="6839A5"/>
              </a:gs>
              <a:gs pos="50000">
                <a:srgbClr val="4165C1"/>
              </a:gs>
              <a:gs pos="100000">
                <a:srgbClr val="5EB1E7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Flecha: pentágono 64">
            <a:extLst>
              <a:ext uri="{FF2B5EF4-FFF2-40B4-BE49-F238E27FC236}">
                <a16:creationId xmlns:a16="http://schemas.microsoft.com/office/drawing/2014/main" id="{A5A81EDF-C28D-4BC5-8E52-BED6AB73B157}"/>
              </a:ext>
            </a:extLst>
          </p:cNvPr>
          <p:cNvSpPr/>
          <p:nvPr/>
        </p:nvSpPr>
        <p:spPr>
          <a:xfrm rot="16200000">
            <a:off x="-1854131" y="7429444"/>
            <a:ext cx="6410922" cy="901322"/>
          </a:xfrm>
          <a:prstGeom prst="homePlate">
            <a:avLst/>
          </a:prstGeom>
          <a:gradFill>
            <a:gsLst>
              <a:gs pos="0">
                <a:srgbClr val="16B3CB"/>
              </a:gs>
              <a:gs pos="50000">
                <a:srgbClr val="0BB18F"/>
              </a:gs>
              <a:gs pos="100000">
                <a:srgbClr val="00AC4B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Flecha: pentágono 61">
            <a:extLst>
              <a:ext uri="{FF2B5EF4-FFF2-40B4-BE49-F238E27FC236}">
                <a16:creationId xmlns:a16="http://schemas.microsoft.com/office/drawing/2014/main" id="{7970D33E-4033-4479-8E2E-B38572E99C3E}"/>
              </a:ext>
            </a:extLst>
          </p:cNvPr>
          <p:cNvSpPr/>
          <p:nvPr/>
        </p:nvSpPr>
        <p:spPr>
          <a:xfrm>
            <a:off x="-2653053" y="4906643"/>
            <a:ext cx="6410922" cy="901322"/>
          </a:xfrm>
          <a:prstGeom prst="homePlate">
            <a:avLst/>
          </a:prstGeom>
          <a:gradFill>
            <a:gsLst>
              <a:gs pos="0">
                <a:srgbClr val="EB0F57"/>
              </a:gs>
              <a:gs pos="50000">
                <a:srgbClr val="B5247D"/>
              </a:gs>
              <a:gs pos="100000">
                <a:srgbClr val="A52383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Flecha: pentágono 57">
            <a:extLst>
              <a:ext uri="{FF2B5EF4-FFF2-40B4-BE49-F238E27FC236}">
                <a16:creationId xmlns:a16="http://schemas.microsoft.com/office/drawing/2014/main" id="{849B5DC5-B8C3-4A8A-9FBF-523947B602D4}"/>
              </a:ext>
            </a:extLst>
          </p:cNvPr>
          <p:cNvSpPr/>
          <p:nvPr/>
        </p:nvSpPr>
        <p:spPr>
          <a:xfrm rot="10800000">
            <a:off x="142921" y="2909165"/>
            <a:ext cx="10073742" cy="1328110"/>
          </a:xfrm>
          <a:prstGeom prst="homePlate">
            <a:avLst/>
          </a:prstGeom>
          <a:gradFill>
            <a:gsLst>
              <a:gs pos="0">
                <a:srgbClr val="6839A5"/>
              </a:gs>
              <a:gs pos="50000">
                <a:srgbClr val="4165C1"/>
              </a:gs>
              <a:gs pos="100000">
                <a:srgbClr val="5EB1E7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Flecha: pentágono 55">
            <a:extLst>
              <a:ext uri="{FF2B5EF4-FFF2-40B4-BE49-F238E27FC236}">
                <a16:creationId xmlns:a16="http://schemas.microsoft.com/office/drawing/2014/main" id="{69EC02A0-F323-4C17-BE85-FFAF18A76C0F}"/>
              </a:ext>
            </a:extLst>
          </p:cNvPr>
          <p:cNvSpPr/>
          <p:nvPr/>
        </p:nvSpPr>
        <p:spPr>
          <a:xfrm>
            <a:off x="-1770116" y="2629573"/>
            <a:ext cx="6410922" cy="901322"/>
          </a:xfrm>
          <a:prstGeom prst="homePlate">
            <a:avLst/>
          </a:prstGeom>
          <a:gradFill>
            <a:gsLst>
              <a:gs pos="0">
                <a:srgbClr val="EB0F57"/>
              </a:gs>
              <a:gs pos="50000">
                <a:srgbClr val="B5247D"/>
              </a:gs>
              <a:gs pos="100000">
                <a:srgbClr val="A52383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4" name="Flecha: pentágono 53">
            <a:extLst>
              <a:ext uri="{FF2B5EF4-FFF2-40B4-BE49-F238E27FC236}">
                <a16:creationId xmlns:a16="http://schemas.microsoft.com/office/drawing/2014/main" id="{CAC6B08B-B164-4291-8505-263E8ACE5EB1}"/>
              </a:ext>
            </a:extLst>
          </p:cNvPr>
          <p:cNvSpPr/>
          <p:nvPr/>
        </p:nvSpPr>
        <p:spPr>
          <a:xfrm rot="10800000">
            <a:off x="3539590" y="8596675"/>
            <a:ext cx="6410922" cy="1033847"/>
          </a:xfrm>
          <a:prstGeom prst="homePlate">
            <a:avLst/>
          </a:prstGeom>
          <a:gradFill>
            <a:gsLst>
              <a:gs pos="0">
                <a:srgbClr val="6839A5"/>
              </a:gs>
              <a:gs pos="50000">
                <a:srgbClr val="4165C1"/>
              </a:gs>
              <a:gs pos="100000">
                <a:srgbClr val="5EB1E7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lecha: pentágono 52">
            <a:extLst>
              <a:ext uri="{FF2B5EF4-FFF2-40B4-BE49-F238E27FC236}">
                <a16:creationId xmlns:a16="http://schemas.microsoft.com/office/drawing/2014/main" id="{7E013A07-DB8D-4275-81FD-A90CE7B3B12B}"/>
              </a:ext>
            </a:extLst>
          </p:cNvPr>
          <p:cNvSpPr/>
          <p:nvPr/>
        </p:nvSpPr>
        <p:spPr>
          <a:xfrm rot="10800000">
            <a:off x="3614235" y="7462665"/>
            <a:ext cx="6410922" cy="1033847"/>
          </a:xfrm>
          <a:prstGeom prst="homePlate">
            <a:avLst/>
          </a:prstGeom>
          <a:gradFill>
            <a:gsLst>
              <a:gs pos="0">
                <a:srgbClr val="16B3CB"/>
              </a:gs>
              <a:gs pos="50000">
                <a:srgbClr val="0BB18F"/>
              </a:gs>
              <a:gs pos="100000">
                <a:srgbClr val="00AC4B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Flecha: pentágono 51">
            <a:extLst>
              <a:ext uri="{FF2B5EF4-FFF2-40B4-BE49-F238E27FC236}">
                <a16:creationId xmlns:a16="http://schemas.microsoft.com/office/drawing/2014/main" id="{F78BF27A-10D2-4709-A81B-315287AE7AEB}"/>
              </a:ext>
            </a:extLst>
          </p:cNvPr>
          <p:cNvSpPr/>
          <p:nvPr/>
        </p:nvSpPr>
        <p:spPr>
          <a:xfrm rot="10800000">
            <a:off x="3649292" y="6286349"/>
            <a:ext cx="6410922" cy="1033847"/>
          </a:xfrm>
          <a:prstGeom prst="homePlate">
            <a:avLst/>
          </a:prstGeom>
          <a:gradFill>
            <a:gsLst>
              <a:gs pos="0">
                <a:srgbClr val="6839A5"/>
              </a:gs>
              <a:gs pos="50000">
                <a:srgbClr val="4165C1"/>
              </a:gs>
              <a:gs pos="100000">
                <a:srgbClr val="5EB1E7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: pentágono 50">
            <a:extLst>
              <a:ext uri="{FF2B5EF4-FFF2-40B4-BE49-F238E27FC236}">
                <a16:creationId xmlns:a16="http://schemas.microsoft.com/office/drawing/2014/main" id="{656FCB46-0678-432B-96F4-AE07E7F40383}"/>
              </a:ext>
            </a:extLst>
          </p:cNvPr>
          <p:cNvSpPr/>
          <p:nvPr/>
        </p:nvSpPr>
        <p:spPr>
          <a:xfrm rot="10800000">
            <a:off x="3649292" y="5150851"/>
            <a:ext cx="6410922" cy="1033847"/>
          </a:xfrm>
          <a:prstGeom prst="homePlate">
            <a:avLst/>
          </a:prstGeom>
          <a:gradFill>
            <a:gsLst>
              <a:gs pos="0">
                <a:srgbClr val="16B3CB"/>
              </a:gs>
              <a:gs pos="50000">
                <a:srgbClr val="0BB18F"/>
              </a:gs>
              <a:gs pos="100000">
                <a:srgbClr val="00AC4B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lecha: pentágono 39">
            <a:extLst>
              <a:ext uri="{FF2B5EF4-FFF2-40B4-BE49-F238E27FC236}">
                <a16:creationId xmlns:a16="http://schemas.microsoft.com/office/drawing/2014/main" id="{2DC2E797-C17F-4FCB-B930-80B152548B6B}"/>
              </a:ext>
            </a:extLst>
          </p:cNvPr>
          <p:cNvSpPr/>
          <p:nvPr/>
        </p:nvSpPr>
        <p:spPr>
          <a:xfrm rot="10800000">
            <a:off x="600280" y="1630116"/>
            <a:ext cx="6410922" cy="739001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Flecha: pentágono 40">
            <a:extLst>
              <a:ext uri="{FF2B5EF4-FFF2-40B4-BE49-F238E27FC236}">
                <a16:creationId xmlns:a16="http://schemas.microsoft.com/office/drawing/2014/main" id="{922E4C1C-5BEA-4865-B7DE-FEC3A7F0CBBE}"/>
              </a:ext>
            </a:extLst>
          </p:cNvPr>
          <p:cNvSpPr/>
          <p:nvPr/>
        </p:nvSpPr>
        <p:spPr>
          <a:xfrm rot="10800000">
            <a:off x="-177677" y="798330"/>
            <a:ext cx="6410922" cy="739001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092FAF2-BA6E-410E-B652-40DC420B36C6}"/>
              </a:ext>
            </a:extLst>
          </p:cNvPr>
          <p:cNvSpPr txBox="1"/>
          <p:nvPr/>
        </p:nvSpPr>
        <p:spPr>
          <a:xfrm>
            <a:off x="552408" y="1422481"/>
            <a:ext cx="438240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Harlow Solid Italic" panose="04030604020F02020D02" pitchFamily="82" charset="0"/>
              </a:rPr>
              <a:t>Desempleo</a:t>
            </a:r>
            <a:endParaRPr lang="es-MX" sz="36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3" name="Flecha: pentágono 42">
            <a:extLst>
              <a:ext uri="{FF2B5EF4-FFF2-40B4-BE49-F238E27FC236}">
                <a16:creationId xmlns:a16="http://schemas.microsoft.com/office/drawing/2014/main" id="{93D0A050-DDF2-476C-9B2A-D62DBAB30A1E}"/>
              </a:ext>
            </a:extLst>
          </p:cNvPr>
          <p:cNvSpPr/>
          <p:nvPr/>
        </p:nvSpPr>
        <p:spPr>
          <a:xfrm rot="10800000">
            <a:off x="-246680" y="762075"/>
            <a:ext cx="4860895" cy="829466"/>
          </a:xfrm>
          <a:prstGeom prst="homePlat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5B41FFD-1B64-41A0-A984-B7D672929D9D}"/>
              </a:ext>
            </a:extLst>
          </p:cNvPr>
          <p:cNvSpPr txBox="1"/>
          <p:nvPr/>
        </p:nvSpPr>
        <p:spPr>
          <a:xfrm>
            <a:off x="506554" y="3505096"/>
            <a:ext cx="442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Si una persona no tiene empleo y está dispuesto a trabajar, está desempleado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4" name="Flecha: pentágono 43">
            <a:extLst>
              <a:ext uri="{FF2B5EF4-FFF2-40B4-BE49-F238E27FC236}">
                <a16:creationId xmlns:a16="http://schemas.microsoft.com/office/drawing/2014/main" id="{2988FA31-A539-494F-96BE-BC1630D97E39}"/>
              </a:ext>
            </a:extLst>
          </p:cNvPr>
          <p:cNvSpPr/>
          <p:nvPr/>
        </p:nvSpPr>
        <p:spPr>
          <a:xfrm rot="10800000">
            <a:off x="487801" y="1580762"/>
            <a:ext cx="4860895" cy="829466"/>
          </a:xfrm>
          <a:prstGeom prst="homePlat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98" name="Picture 2" descr="Resultado de imagen para rompecabezas republica mexicana">
            <a:extLst>
              <a:ext uri="{FF2B5EF4-FFF2-40B4-BE49-F238E27FC236}">
                <a16:creationId xmlns:a16="http://schemas.microsoft.com/office/drawing/2014/main" id="{C36C78B7-74B6-40B9-809F-797CE10FB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9" b="14028"/>
          <a:stretch/>
        </p:blipFill>
        <p:spPr bwMode="auto">
          <a:xfrm>
            <a:off x="4444179" y="-1069829"/>
            <a:ext cx="6858000" cy="498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DDFD0AA-EC48-4619-B18B-10A8561BB5FD}"/>
              </a:ext>
            </a:extLst>
          </p:cNvPr>
          <p:cNvSpPr/>
          <p:nvPr/>
        </p:nvSpPr>
        <p:spPr>
          <a:xfrm>
            <a:off x="3429000" y="0"/>
            <a:ext cx="3429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2CM1</a:t>
            </a: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Tarea 2</a:t>
            </a:r>
          </a:p>
        </p:txBody>
      </p:sp>
      <p:sp>
        <p:nvSpPr>
          <p:cNvPr id="63" name="Flecha: pentágono 62">
            <a:extLst>
              <a:ext uri="{FF2B5EF4-FFF2-40B4-BE49-F238E27FC236}">
                <a16:creationId xmlns:a16="http://schemas.microsoft.com/office/drawing/2014/main" id="{A0CFCC65-FEED-4A75-A0C4-B57995EFCC28}"/>
              </a:ext>
            </a:extLst>
          </p:cNvPr>
          <p:cNvSpPr/>
          <p:nvPr/>
        </p:nvSpPr>
        <p:spPr>
          <a:xfrm>
            <a:off x="-19699" y="6614"/>
            <a:ext cx="4333334" cy="720000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MX" sz="1600" dirty="0">
                <a:solidFill>
                  <a:schemeClr val="tx1"/>
                </a:solidFill>
              </a:rPr>
              <a:t>Fundamentos Económicos</a:t>
            </a:r>
          </a:p>
          <a:p>
            <a:r>
              <a:rPr lang="es-MX" sz="1600" dirty="0">
                <a:solidFill>
                  <a:schemeClr val="tx1"/>
                </a:solidFill>
              </a:rPr>
              <a:t>Martínez Coronel Brayan </a:t>
            </a:r>
            <a:r>
              <a:rPr lang="es-MX" sz="1600" dirty="0" err="1">
                <a:solidFill>
                  <a:schemeClr val="tx1"/>
                </a:solidFill>
              </a:rPr>
              <a:t>Yosafat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4FE41E-7301-4EB0-9118-D1095B19E946}"/>
              </a:ext>
            </a:extLst>
          </p:cNvPr>
          <p:cNvSpPr txBox="1"/>
          <p:nvPr/>
        </p:nvSpPr>
        <p:spPr>
          <a:xfrm>
            <a:off x="83681" y="2606566"/>
            <a:ext cx="419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empleo es la generación de valor a partir de la actividad producida por una persona.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F4B751-7853-414F-A911-078BB7A03371}"/>
              </a:ext>
            </a:extLst>
          </p:cNvPr>
          <p:cNvSpPr txBox="1"/>
          <p:nvPr/>
        </p:nvSpPr>
        <p:spPr>
          <a:xfrm>
            <a:off x="4158000" y="6360009"/>
            <a:ext cx="270000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La duración de la jornada máxima será de ocho</a:t>
            </a:r>
          </a:p>
          <a:p>
            <a:r>
              <a:rPr lang="es-ES" sz="1600" dirty="0">
                <a:solidFill>
                  <a:schemeClr val="bg1"/>
                </a:solidFill>
              </a:rPr>
              <a:t>Horas.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8FD569-6023-4402-B361-39A7578E5549}"/>
              </a:ext>
            </a:extLst>
          </p:cNvPr>
          <p:cNvSpPr txBox="1"/>
          <p:nvPr/>
        </p:nvSpPr>
        <p:spPr>
          <a:xfrm>
            <a:off x="4201156" y="7386261"/>
            <a:ext cx="2700000" cy="13017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jornada máxima de trabajo nocturno será de siete</a:t>
            </a:r>
          </a:p>
          <a:p>
            <a:r>
              <a:rPr lang="es-ES" dirty="0">
                <a:solidFill>
                  <a:schemeClr val="bg1"/>
                </a:solidFill>
              </a:rPr>
              <a:t>horas.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803804-9669-44D2-B66C-5F997C346805}"/>
              </a:ext>
            </a:extLst>
          </p:cNvPr>
          <p:cNvSpPr txBox="1"/>
          <p:nvPr/>
        </p:nvSpPr>
        <p:spPr>
          <a:xfrm>
            <a:off x="4153540" y="8554820"/>
            <a:ext cx="2725200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Menores de 15 no pueden trabajar</a:t>
            </a:r>
          </a:p>
          <a:p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C5F504-3EDC-4F1E-8796-896A4F5F4604}"/>
              </a:ext>
            </a:extLst>
          </p:cNvPr>
          <p:cNvSpPr txBox="1"/>
          <p:nvPr/>
        </p:nvSpPr>
        <p:spPr>
          <a:xfrm>
            <a:off x="4153540" y="5191963"/>
            <a:ext cx="2701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Horas extras valen 100% más de lo fijado</a:t>
            </a:r>
          </a:p>
          <a:p>
            <a:r>
              <a:rPr lang="es-ES" dirty="0">
                <a:solidFill>
                  <a:schemeClr val="bg1"/>
                </a:solidFill>
              </a:rPr>
              <a:t>para las horas normales.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96529B6-FEF4-44F4-8265-08FB791778CE}"/>
              </a:ext>
            </a:extLst>
          </p:cNvPr>
          <p:cNvSpPr txBox="1"/>
          <p:nvPr/>
        </p:nvSpPr>
        <p:spPr>
          <a:xfrm>
            <a:off x="142921" y="589180"/>
            <a:ext cx="40127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Harlow Solid Italic" panose="04030604020F02020D02" pitchFamily="82" charset="0"/>
              </a:rPr>
              <a:t>Empleo &amp;</a:t>
            </a:r>
            <a:endParaRPr lang="es-MX" sz="36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48" name="Flecha: pentágono 47">
            <a:extLst>
              <a:ext uri="{FF2B5EF4-FFF2-40B4-BE49-F238E27FC236}">
                <a16:creationId xmlns:a16="http://schemas.microsoft.com/office/drawing/2014/main" id="{C2B8E680-43DA-4249-89D6-F2E564CD7921}"/>
              </a:ext>
            </a:extLst>
          </p:cNvPr>
          <p:cNvSpPr/>
          <p:nvPr/>
        </p:nvSpPr>
        <p:spPr>
          <a:xfrm rot="10800000">
            <a:off x="4313635" y="4126030"/>
            <a:ext cx="6410922" cy="739001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82A124E-0BC8-4DF4-B7D0-B50AF438C0FA}"/>
              </a:ext>
            </a:extLst>
          </p:cNvPr>
          <p:cNvSpPr txBox="1"/>
          <p:nvPr/>
        </p:nvSpPr>
        <p:spPr>
          <a:xfrm>
            <a:off x="4663551" y="3942280"/>
            <a:ext cx="438240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Harlow Solid Italic" panose="04030604020F02020D02" pitchFamily="82" charset="0"/>
              </a:rPr>
              <a:t>leyes</a:t>
            </a:r>
            <a:endParaRPr lang="es-MX" sz="36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0" name="Flecha: pentágono 49">
            <a:extLst>
              <a:ext uri="{FF2B5EF4-FFF2-40B4-BE49-F238E27FC236}">
                <a16:creationId xmlns:a16="http://schemas.microsoft.com/office/drawing/2014/main" id="{C5E7CA0C-ABA7-4BBA-B957-E68583B0056E}"/>
              </a:ext>
            </a:extLst>
          </p:cNvPr>
          <p:cNvSpPr/>
          <p:nvPr/>
        </p:nvSpPr>
        <p:spPr>
          <a:xfrm rot="10800000">
            <a:off x="4201156" y="4076676"/>
            <a:ext cx="4860895" cy="829466"/>
          </a:xfrm>
          <a:prstGeom prst="homePlat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Flecha: pentágono 59">
            <a:extLst>
              <a:ext uri="{FF2B5EF4-FFF2-40B4-BE49-F238E27FC236}">
                <a16:creationId xmlns:a16="http://schemas.microsoft.com/office/drawing/2014/main" id="{A83EEF3A-89FB-4707-9759-AD7062BF88A5}"/>
              </a:ext>
            </a:extLst>
          </p:cNvPr>
          <p:cNvSpPr/>
          <p:nvPr/>
        </p:nvSpPr>
        <p:spPr>
          <a:xfrm rot="16200000">
            <a:off x="-2754800" y="7210760"/>
            <a:ext cx="6410922" cy="901322"/>
          </a:xfrm>
          <a:prstGeom prst="homePlate">
            <a:avLst/>
          </a:prstGeom>
          <a:gradFill>
            <a:gsLst>
              <a:gs pos="0">
                <a:srgbClr val="F13A4F"/>
              </a:gs>
              <a:gs pos="50000">
                <a:srgbClr val="F27447"/>
              </a:gs>
              <a:gs pos="100000">
                <a:srgbClr val="F3A24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4AD6184-F3B5-487D-9DB6-3D94B225A5D0}"/>
              </a:ext>
            </a:extLst>
          </p:cNvPr>
          <p:cNvSpPr txBox="1"/>
          <p:nvPr/>
        </p:nvSpPr>
        <p:spPr>
          <a:xfrm rot="16200000">
            <a:off x="-1690991" y="6520938"/>
            <a:ext cx="419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Tenemos una tasa de desempleo bastante buena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B91FF25-B5BA-4B4B-B110-0086B1647B4F}"/>
              </a:ext>
            </a:extLst>
          </p:cNvPr>
          <p:cNvSpPr txBox="1"/>
          <p:nvPr/>
        </p:nvSpPr>
        <p:spPr>
          <a:xfrm>
            <a:off x="950008" y="5012652"/>
            <a:ext cx="247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Pero, los métodos del INEGI son ineficientes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F2FC54D-9EC5-49A8-9735-6ECCC81417B2}"/>
              </a:ext>
            </a:extLst>
          </p:cNvPr>
          <p:cNvSpPr txBox="1"/>
          <p:nvPr/>
        </p:nvSpPr>
        <p:spPr>
          <a:xfrm rot="16200000">
            <a:off x="-275597" y="6951302"/>
            <a:ext cx="321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Así que en realidad, tenemos una tasa alta, </a:t>
            </a:r>
          </a:p>
          <a:p>
            <a:r>
              <a:rPr lang="es-ES" dirty="0">
                <a:solidFill>
                  <a:schemeClr val="bg1"/>
                </a:solidFill>
              </a:rPr>
              <a:t>TD = Desempleados/PEA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C58736B-7B19-43F5-8F10-026001582F5D}"/>
              </a:ext>
            </a:extLst>
          </p:cNvPr>
          <p:cNvSpPr txBox="1"/>
          <p:nvPr/>
        </p:nvSpPr>
        <p:spPr>
          <a:xfrm>
            <a:off x="2176884" y="6116056"/>
            <a:ext cx="321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499485C-94D2-46CC-8603-0FC3EAC18634}"/>
              </a:ext>
            </a:extLst>
          </p:cNvPr>
          <p:cNvSpPr txBox="1"/>
          <p:nvPr/>
        </p:nvSpPr>
        <p:spPr>
          <a:xfrm rot="16200000">
            <a:off x="195584" y="6558799"/>
            <a:ext cx="419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Población entre 16 y </a:t>
            </a:r>
          </a:p>
          <a:p>
            <a:r>
              <a:rPr lang="es-ES" dirty="0">
                <a:solidFill>
                  <a:schemeClr val="bg1"/>
                </a:solidFill>
              </a:rPr>
              <a:t>65 años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96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avizado">
      <a:majorFont>
        <a:latin typeface="Calibri Light"/>
        <a:ea typeface=""/>
        <a:cs typeface=""/>
      </a:majorFont>
      <a:minorFont>
        <a:latin typeface="Microsoft JhengHei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456</Words>
  <Application>Microsoft Office PowerPoint</Application>
  <PresentationFormat>Carta (216 x 279 mm)</PresentationFormat>
  <Paragraphs>92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Microsoft JhengHei UI Light</vt:lpstr>
      <vt:lpstr>Arial</vt:lpstr>
      <vt:lpstr>Calibri Light</vt:lpstr>
      <vt:lpstr>Harlow Solid Italic</vt:lpstr>
      <vt:lpstr>Magneto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ALEJANDRO AGUILAR BAEZ</dc:creator>
  <cp:lastModifiedBy>JAVIER ALEJANDRO AGUILAR BAEZ</cp:lastModifiedBy>
  <cp:revision>44</cp:revision>
  <dcterms:created xsi:type="dcterms:W3CDTF">2019-10-29T02:39:08Z</dcterms:created>
  <dcterms:modified xsi:type="dcterms:W3CDTF">2019-10-31T06:19:28Z</dcterms:modified>
</cp:coreProperties>
</file>