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271cb3058_1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271cb3058_1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1d44e1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1d44e1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1d44e1ae8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1d44e1ae8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271cb305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271cb305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271cb3058_1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271cb3058_1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1d44e1ae8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1d44e1ae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d44e1ae8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1d44e1ae8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271cb3058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271cb3058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271cb3058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271cb3058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1d44e1ae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1d44e1ae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1d44e1ae8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1d44e1ae8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271cb3058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271cb3058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271cb3058_1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271cb3058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lanea.sep.gob.mx/content/general/docs/2017/ResultadosNacionalesPlaneaMS2017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eluniversal.com.mx/nacion/sociedad/busca-sep-reducir-indice-de-desercion-escolar" TargetMode="External"/><Relationship Id="rId4" Type="http://schemas.openxmlformats.org/officeDocument/2006/relationships/hyperlink" Target="http://www.jornada.com.mx/2014/08/25/sociedad/041n1soc" TargetMode="External"/><Relationship Id="rId5" Type="http://schemas.openxmlformats.org/officeDocument/2006/relationships/hyperlink" Target="https://mx.blastingnews.com/politica/2017/07/el-ipn-reprueba-a-mas-del-30-de-los-estudiantes-del-sistema-escolarizado-001862557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eldefinido.cl/actualidad/mundo/8490/Generacion-Z-la-nueva-ola-de-jovenes-autodidactas-que-desplaza-a-los-Millenial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75000" y="558475"/>
            <a:ext cx="6940200" cy="21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000">
                <a:solidFill>
                  <a:srgbClr val="444950"/>
                </a:solidFill>
                <a:latin typeface="Impact"/>
                <a:ea typeface="Impact"/>
                <a:cs typeface="Impact"/>
                <a:sym typeface="Impact"/>
              </a:rPr>
              <a:t>Deserción por desinterés académico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927025" y="3356175"/>
            <a:ext cx="42555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Integrantes: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Hernández Hernández Rubén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Martínez Coronel Brayan Yosafat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Medina Villalpando Josué de Jesús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Valle Ortiz Edilberto Sergio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ACTUALES DE LA SITUACIÓN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7024700" y="3571800"/>
            <a:ext cx="463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8738700" y="4738050"/>
            <a:ext cx="4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9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3851325" y="3615575"/>
            <a:ext cx="4635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[8]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7958625" y="4054650"/>
            <a:ext cx="585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[12]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 rotWithShape="1">
          <a:blip r:embed="rId3">
            <a:alphaModFix/>
          </a:blip>
          <a:srcRect b="16745" l="24912" r="27224" t="19730"/>
          <a:stretch/>
        </p:blipFill>
        <p:spPr>
          <a:xfrm>
            <a:off x="332775" y="1358150"/>
            <a:ext cx="3860125" cy="28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 rotWithShape="1">
          <a:blip r:embed="rId4">
            <a:alphaModFix/>
          </a:blip>
          <a:srcRect b="26815" l="24805" r="27554" t="19541"/>
          <a:stretch/>
        </p:blipFill>
        <p:spPr>
          <a:xfrm>
            <a:off x="4410075" y="1553300"/>
            <a:ext cx="4022050" cy="25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/>
        </p:nvSpPr>
        <p:spPr>
          <a:xfrm>
            <a:off x="3729400" y="4105275"/>
            <a:ext cx="585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[12]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2089275" y="191650"/>
            <a:ext cx="525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de autodidactas</a:t>
            </a:r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00" y="798200"/>
            <a:ext cx="5434851" cy="35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 txBox="1"/>
          <p:nvPr/>
        </p:nvSpPr>
        <p:spPr>
          <a:xfrm>
            <a:off x="5852925" y="4282000"/>
            <a:ext cx="583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[13]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8488250" y="4738050"/>
            <a:ext cx="655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10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6182200" y="1292200"/>
            <a:ext cx="27240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33%</a:t>
            </a:r>
            <a:r>
              <a:rPr lang="en" sz="1800"/>
              <a:t> Aprende vía tutoriales en Internet.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Más del 20%</a:t>
            </a:r>
            <a:r>
              <a:rPr lang="en" sz="1800"/>
              <a:t> lee en tabletas y dispositivos.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32% </a:t>
            </a:r>
            <a:r>
              <a:rPr lang="en" sz="1800"/>
              <a:t>hace todas sus tareas y labores online</a:t>
            </a:r>
            <a:endParaRPr sz="1800"/>
          </a:p>
        </p:txBody>
      </p:sp>
      <p:sp>
        <p:nvSpPr>
          <p:cNvPr id="374" name="Google Shape;374;p23"/>
          <p:cNvSpPr txBox="1"/>
          <p:nvPr/>
        </p:nvSpPr>
        <p:spPr>
          <a:xfrm>
            <a:off x="8016900" y="3547575"/>
            <a:ext cx="721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[14]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>
            <p:ph type="title"/>
          </p:nvPr>
        </p:nvSpPr>
        <p:spPr>
          <a:xfrm>
            <a:off x="1285550" y="192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</p:txBody>
      </p:sp>
      <p:sp>
        <p:nvSpPr>
          <p:cNvPr id="380" name="Google Shape;380;p24"/>
          <p:cNvSpPr txBox="1"/>
          <p:nvPr>
            <p:ph idx="1" type="body"/>
          </p:nvPr>
        </p:nvSpPr>
        <p:spPr>
          <a:xfrm>
            <a:off x="971475" y="706875"/>
            <a:ext cx="71748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[1]Planea(2017)Resultados nacionales 2017.  INEE. [PDF]. pp.26,27. Disponible en: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http://planea.sep.gob.mx/content/general/docs/2017/ResultadosNacionalesPlaneaMS2017.PDF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(2015). 80% de los jóvenes no sabe qué estudiar. La Prensa [Online], Disponible en: </a:t>
            </a: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https://www.laprensa.hn/familiayhogar/857752-410/80-de-los-j%C3%B3venes-no-sabe-qu%C3%A9-estudiar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(2016). 3 de cada 10 estudiantes eligen una carrera equivocada. Universia [Online], Disponible en: </a:t>
            </a: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http://noticias.universia.net.mx/educacion/noticia/2016/10/07/1144350/3-cada-10-estudiantes-elige-carrera-equivocada.html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(2015). 40% se equivoca en la elección de carrera. Excelsior [Online], Disponible en: </a:t>
            </a: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https://www.excelsior.com.mx/nacional/2015/08/14/1040196</a:t>
            </a:r>
            <a:endParaRPr sz="1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M. Coronado (2016). 4 de cada 10 bachilleres no saben qué estudiar. Milenio [Online], Disponible en: </a:t>
            </a: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http://www.milenio.com/estados/4-de-cada-10-bachilleres-no-saben-que-carrera-estudiar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1303800" y="1240425"/>
            <a:ext cx="70305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D. Santa (2016) ¿Por qué los chicos no saben estudiar? La Nación. [Online], Disponible en: </a:t>
            </a:r>
            <a:r>
              <a:rPr lang="en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https://www.lanacion.com.ar/1958740-por-que-los-chicos-no-saben-estudiar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[7]El universal (2016) Busca SEP reducir índice de deserción escolar. [Online] Disponible en: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http://www.eluniversal.com.mx/nacion/sociedad/busca-sep-reducir-indice-de-desercion-escolar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[8] Arturo Sánchez Jiménez (2014) Alcanza el IPN eficiencia terminal de 61% y 63% en el nivel medio y superior. [Online] Disponible en: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http://www.jornada.com.mx/2014/08/25/sociedad/041n1soc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[9] Gabriela Gonzalez (2016) El IPN reprueba a más del 30% de los estudiantes del sistema escolarizado. [Online] Disponible en:  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https://mx.blastingnews.com/politica/2017/07/el-ipn-reprueba-a-mas-del-30-de-los-estudiantes-del-sistema-escolarizado-001862557.html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[10] Fandom [Online] Disponible en: http://es.althistory.wikia.com/wiki/Archivo:Ipn.png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</p:txBody>
      </p:sp>
      <p:sp>
        <p:nvSpPr>
          <p:cNvPr id="392" name="Google Shape;392;p26"/>
          <p:cNvSpPr txBox="1"/>
          <p:nvPr>
            <p:ph idx="1" type="body"/>
          </p:nvPr>
        </p:nvSpPr>
        <p:spPr>
          <a:xfrm>
            <a:off x="1303800" y="1240425"/>
            <a:ext cx="70305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/>
              <a:t>11]R. Hernández, Y. Martínez, S. Valle and J. Medina, "Carreras Universitarias IPN Survey", Surveymonkey, 2018. [Online]. Available: https://es.surveymonkey.com/r/XCXBPM9. [Accessed: 13- Sep- 2018].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[12]R. Hernández, Y. Martínez, J. Medina and S. Valle, "Carreras Universitarias IPN", Survey Monkey, 2018. [Online]. Available: https://es.surveymonkey.com/results/SM-ZKGFFZ6GL/. [Accessed: 13- Sep- 2018].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[13]C. LLorente( 2015, Abril  7)Sí, los tablets mejoran el proceso de aprendizaje. INED21.[Online].Disponible   en: https://ined21.com/si-los-tablets-mejoran-el-proceso-de-aprendizaje/</a:t>
            </a:r>
            <a:endParaRPr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[14]M. Fernández ( 2017, Mayo)Generación Z: la nueva ola de jóvenes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autodidactas que desplaza a los Millenials. El Definido. [Online]. Disponible en: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https://www.eldefinido.cl/actualidad/mundo/8490/Generacion-Z-la-nueva-ola-de-jovenes-autodidactas-que-desplaza-a-los-Millenials/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129825"/>
            <a:ext cx="70305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Deficiencia en los aprendizajes clave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15583" l="0" r="0" t="0"/>
          <a:stretch/>
        </p:blipFill>
        <p:spPr>
          <a:xfrm>
            <a:off x="613025" y="683925"/>
            <a:ext cx="8052451" cy="403569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8069975" y="4335225"/>
            <a:ext cx="519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[1]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8738700" y="4738050"/>
            <a:ext cx="4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129825"/>
            <a:ext cx="70305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Deficiencia en los aprendizajes clave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3">
            <a:alphaModFix/>
          </a:blip>
          <a:srcRect b="17266" l="0" r="0" t="0"/>
          <a:stretch/>
        </p:blipFill>
        <p:spPr>
          <a:xfrm>
            <a:off x="613425" y="740625"/>
            <a:ext cx="8215676" cy="40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8069975" y="4335225"/>
            <a:ext cx="519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[1]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8738700" y="4738050"/>
            <a:ext cx="4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Desinformación de la Oferta Académica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 </a:t>
            </a:r>
            <a:r>
              <a:rPr lang="en" sz="1500"/>
              <a:t>estudio nos dice que el 80% de los jóvenes en bachillerato </a:t>
            </a:r>
            <a:r>
              <a:rPr b="1" lang="en" sz="1500"/>
              <a:t>no saben qué profesión estudiar, 43% no duda de sus opciones escogidas [2]</a:t>
            </a:r>
            <a:endParaRPr b="1" sz="1500"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Otro estudio asegura que 3 de cada 10 estudiantes </a:t>
            </a:r>
            <a:r>
              <a:rPr b="1" lang="en" sz="1500"/>
              <a:t>elige una carrera equivocada [3]</a:t>
            </a:r>
            <a:endParaRPr b="1" sz="1500"/>
          </a:p>
          <a:p>
            <a:pPr indent="-323850" lvl="0" marL="457200" rtl="0" algn="just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6 de cada 10 </a:t>
            </a:r>
            <a:r>
              <a:rPr b="1" lang="en" sz="1500"/>
              <a:t>no desarrollaron los conocimientos que supuestamente adquirieron por falta de interés. [4]</a:t>
            </a:r>
            <a:endParaRPr b="1" sz="1500"/>
          </a:p>
        </p:txBody>
      </p:sp>
      <p:sp>
        <p:nvSpPr>
          <p:cNvPr id="303" name="Google Shape;303;p16"/>
          <p:cNvSpPr txBox="1"/>
          <p:nvPr/>
        </p:nvSpPr>
        <p:spPr>
          <a:xfrm>
            <a:off x="8738700" y="4738050"/>
            <a:ext cx="4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Desinformación de la Oferta Académica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 Jalisco, 4 de cada 10 jóvenes tapatíos no saben qué carrera elegir y muchos del resto (que están seguros), desertan por no consultar la oferta académica., asegura Pablo Zúñiga, responsable de la Orientación Vocacional de la Universidad de Guadalajara [5]</a:t>
            </a:r>
            <a:endParaRPr sz="1500"/>
          </a:p>
          <a:p>
            <a:pPr indent="-323850" lvl="0" marL="457200" rtl="0" algn="just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Flavio Buccino dice: “Creo fervientemente que hay que volver a las cosas simples. [...] No renuncio a la pedagogía, pero creo que parte de la solución pasa por </a:t>
            </a:r>
            <a:r>
              <a:rPr b="1" lang="en" sz="1500"/>
              <a:t>volver a despertar el deseo, el apetito por aprender</a:t>
            </a:r>
            <a:r>
              <a:rPr lang="en" sz="1500"/>
              <a:t>” [6]</a:t>
            </a:r>
            <a:endParaRPr sz="1500"/>
          </a:p>
        </p:txBody>
      </p:sp>
      <p:sp>
        <p:nvSpPr>
          <p:cNvPr id="310" name="Google Shape;310;p17"/>
          <p:cNvSpPr txBox="1"/>
          <p:nvPr/>
        </p:nvSpPr>
        <p:spPr>
          <a:xfrm>
            <a:off x="8738700" y="4738050"/>
            <a:ext cx="4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DESERCIÓN ESCOLAR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4978950" y="1978425"/>
            <a:ext cx="3085500" cy="23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Actualmente el Instituto Politécnico Nacional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(IPN)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tiene una eficiencia terminal de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61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por ciento en el nivel medio superior y de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63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por ciento en el superior. [8]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800" y="1552450"/>
            <a:ext cx="3463475" cy="30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/>
        </p:nvSpPr>
        <p:spPr>
          <a:xfrm>
            <a:off x="4407525" y="4298800"/>
            <a:ext cx="472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[7]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8738700" y="4738050"/>
            <a:ext cx="4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DESERCIÓN ESCOLAR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603700" y="2153625"/>
            <a:ext cx="27948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Más del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30% de los 106 mil 760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estudiantes que se inscribieron en el sistema escolarizado de nivel superior 2015-2016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fueron reprobados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por el Instituto Politécnico Nacional. [9]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625" y="1888675"/>
            <a:ext cx="2755724" cy="19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 txBox="1"/>
          <p:nvPr/>
        </p:nvSpPr>
        <p:spPr>
          <a:xfrm>
            <a:off x="7024700" y="3571800"/>
            <a:ext cx="5760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[10]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8738700" y="4738050"/>
            <a:ext cx="4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ACTUALES DE LA SITUACIÓN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7024700" y="3571800"/>
            <a:ext cx="463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3">
            <a:alphaModFix/>
          </a:blip>
          <a:srcRect b="0" l="0" r="17985" t="0"/>
          <a:stretch/>
        </p:blipFill>
        <p:spPr>
          <a:xfrm>
            <a:off x="114300" y="1470601"/>
            <a:ext cx="4457699" cy="305576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0"/>
          <p:cNvSpPr txBox="1"/>
          <p:nvPr/>
        </p:nvSpPr>
        <p:spPr>
          <a:xfrm>
            <a:off x="4178975" y="4526375"/>
            <a:ext cx="5790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[11]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 rotWithShape="1">
          <a:blip r:embed="rId4">
            <a:alphaModFix/>
          </a:blip>
          <a:srcRect b="0" l="18765" r="20971" t="0"/>
          <a:stretch/>
        </p:blipFill>
        <p:spPr>
          <a:xfrm>
            <a:off x="4953000" y="1434300"/>
            <a:ext cx="3314305" cy="309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/>
        </p:nvSpPr>
        <p:spPr>
          <a:xfrm>
            <a:off x="7975250" y="4526375"/>
            <a:ext cx="5790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[12]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8738700" y="4738050"/>
            <a:ext cx="4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7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ACTUALES DE LA SITUACIÓN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7024700" y="3571800"/>
            <a:ext cx="463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 rotWithShape="1">
          <a:blip r:embed="rId3">
            <a:alphaModFix/>
          </a:blip>
          <a:srcRect b="29306" l="24606" r="25723" t="20655"/>
          <a:stretch/>
        </p:blipFill>
        <p:spPr>
          <a:xfrm>
            <a:off x="53425" y="1612650"/>
            <a:ext cx="4261411" cy="24135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1"/>
          <p:cNvSpPr txBox="1"/>
          <p:nvPr/>
        </p:nvSpPr>
        <p:spPr>
          <a:xfrm>
            <a:off x="2689650" y="2641900"/>
            <a:ext cx="48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60%</a:t>
            </a:r>
            <a:endParaRPr sz="1000"/>
          </a:p>
        </p:txBody>
      </p:sp>
      <p:sp>
        <p:nvSpPr>
          <p:cNvPr id="348" name="Google Shape;348;p21"/>
          <p:cNvSpPr txBox="1"/>
          <p:nvPr/>
        </p:nvSpPr>
        <p:spPr>
          <a:xfrm>
            <a:off x="1940225" y="3264375"/>
            <a:ext cx="4878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39%</a:t>
            </a:r>
            <a:endParaRPr sz="1000"/>
          </a:p>
        </p:txBody>
      </p:sp>
      <p:pic>
        <p:nvPicPr>
          <p:cNvPr id="349" name="Google Shape;349;p21"/>
          <p:cNvPicPr preferRelativeResize="0"/>
          <p:nvPr/>
        </p:nvPicPr>
        <p:blipFill rotWithShape="1">
          <a:blip r:embed="rId4">
            <a:alphaModFix/>
          </a:blip>
          <a:srcRect b="8559" l="24948" r="26265" t="23666"/>
          <a:stretch/>
        </p:blipFill>
        <p:spPr>
          <a:xfrm>
            <a:off x="4476750" y="1362075"/>
            <a:ext cx="4467226" cy="348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/>
        </p:nvSpPr>
        <p:spPr>
          <a:xfrm>
            <a:off x="8738700" y="4738050"/>
            <a:ext cx="405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endParaRPr b="1" sz="28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3851325" y="3615575"/>
            <a:ext cx="6255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[12]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8480475" y="4310900"/>
            <a:ext cx="565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[12]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