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0" r:id="rId2"/>
    <p:sldId id="541" r:id="rId3"/>
    <p:sldId id="606" r:id="rId4"/>
    <p:sldId id="607" r:id="rId5"/>
    <p:sldId id="611" r:id="rId6"/>
    <p:sldId id="610" r:id="rId7"/>
    <p:sldId id="609" r:id="rId8"/>
    <p:sldId id="608" r:id="rId9"/>
    <p:sldId id="612" r:id="rId10"/>
    <p:sldId id="614" r:id="rId11"/>
    <p:sldId id="615" r:id="rId12"/>
    <p:sldId id="613" r:id="rId13"/>
    <p:sldId id="616" r:id="rId14"/>
    <p:sldId id="617" r:id="rId15"/>
    <p:sldId id="618" r:id="rId16"/>
    <p:sldId id="619" r:id="rId17"/>
    <p:sldId id="620" r:id="rId18"/>
    <p:sldId id="622" r:id="rId19"/>
    <p:sldId id="621" r:id="rId20"/>
    <p:sldId id="645" r:id="rId21"/>
    <p:sldId id="647" r:id="rId22"/>
    <p:sldId id="649" r:id="rId23"/>
    <p:sldId id="651" r:id="rId24"/>
    <p:sldId id="648" r:id="rId25"/>
    <p:sldId id="650" r:id="rId26"/>
    <p:sldId id="652" r:id="rId27"/>
    <p:sldId id="653" r:id="rId28"/>
    <p:sldId id="655" r:id="rId29"/>
    <p:sldId id="654" r:id="rId30"/>
    <p:sldId id="656" r:id="rId31"/>
    <p:sldId id="657" r:id="rId32"/>
    <p:sldId id="658" r:id="rId33"/>
    <p:sldId id="481" r:id="rId34"/>
    <p:sldId id="482" r:id="rId35"/>
    <p:sldId id="644" r:id="rId36"/>
    <p:sldId id="446" r:id="rId37"/>
    <p:sldId id="489" r:id="rId38"/>
    <p:sldId id="490" r:id="rId39"/>
    <p:sldId id="545" r:id="rId40"/>
    <p:sldId id="593" r:id="rId41"/>
    <p:sldId id="546" r:id="rId42"/>
    <p:sldId id="594" r:id="rId43"/>
    <p:sldId id="592" r:id="rId44"/>
    <p:sldId id="548" r:id="rId45"/>
    <p:sldId id="551" r:id="rId46"/>
    <p:sldId id="552" r:id="rId47"/>
    <p:sldId id="553" r:id="rId48"/>
    <p:sldId id="554" r:id="rId49"/>
    <p:sldId id="630" r:id="rId50"/>
    <p:sldId id="635" r:id="rId51"/>
    <p:sldId id="634" r:id="rId52"/>
    <p:sldId id="636" r:id="rId53"/>
    <p:sldId id="638" r:id="rId54"/>
    <p:sldId id="637" r:id="rId55"/>
    <p:sldId id="631" r:id="rId56"/>
    <p:sldId id="633" r:id="rId57"/>
    <p:sldId id="632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75" r:id="rId66"/>
    <p:sldId id="576" r:id="rId67"/>
    <p:sldId id="577" r:id="rId68"/>
    <p:sldId id="578" r:id="rId69"/>
    <p:sldId id="579" r:id="rId70"/>
    <p:sldId id="580" r:id="rId71"/>
    <p:sldId id="640" r:id="rId72"/>
    <p:sldId id="659" r:id="rId73"/>
    <p:sldId id="581" r:id="rId74"/>
    <p:sldId id="584" r:id="rId75"/>
    <p:sldId id="543" r:id="rId76"/>
    <p:sldId id="628" r:id="rId77"/>
    <p:sldId id="487" r:id="rId78"/>
    <p:sldId id="258" r:id="rId7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B83C7-8371-4B5D-854A-91C8CAEB2F7F}" v="10" dt="2019-08-19T17:04:4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DC0B83C7-8371-4B5D-854A-91C8CAEB2F7F}"/>
    <pc:docChg chg="undo custSel mod addSld delSld modSld">
      <pc:chgData name="Ricardo Mtz" userId="28b94b4c2cc33072" providerId="LiveId" clId="{DC0B83C7-8371-4B5D-854A-91C8CAEB2F7F}" dt="2019-08-21T16:19:45.048" v="69" actId="2696"/>
      <pc:docMkLst>
        <pc:docMk/>
      </pc:docMkLst>
      <pc:sldChg chg="del">
        <pc:chgData name="Ricardo Mtz" userId="28b94b4c2cc33072" providerId="LiveId" clId="{DC0B83C7-8371-4B5D-854A-91C8CAEB2F7F}" dt="2019-08-21T16:19:44.762" v="63" actId="2696"/>
        <pc:sldMkLst>
          <pc:docMk/>
          <pc:sldMk cId="0" sldId="595"/>
        </pc:sldMkLst>
      </pc:sldChg>
      <pc:sldChg chg="del">
        <pc:chgData name="Ricardo Mtz" userId="28b94b4c2cc33072" providerId="LiveId" clId="{DC0B83C7-8371-4B5D-854A-91C8CAEB2F7F}" dt="2019-08-21T16:19:44.816" v="64" actId="2696"/>
        <pc:sldMkLst>
          <pc:docMk/>
          <pc:sldMk cId="0" sldId="596"/>
        </pc:sldMkLst>
      </pc:sldChg>
      <pc:sldChg chg="del">
        <pc:chgData name="Ricardo Mtz" userId="28b94b4c2cc33072" providerId="LiveId" clId="{DC0B83C7-8371-4B5D-854A-91C8CAEB2F7F}" dt="2019-08-21T16:19:44.862" v="65" actId="2696"/>
        <pc:sldMkLst>
          <pc:docMk/>
          <pc:sldMk cId="0" sldId="597"/>
        </pc:sldMkLst>
      </pc:sldChg>
      <pc:sldChg chg="del">
        <pc:chgData name="Ricardo Mtz" userId="28b94b4c2cc33072" providerId="LiveId" clId="{DC0B83C7-8371-4B5D-854A-91C8CAEB2F7F}" dt="2019-08-21T16:19:44.923" v="66" actId="2696"/>
        <pc:sldMkLst>
          <pc:docMk/>
          <pc:sldMk cId="0" sldId="598"/>
        </pc:sldMkLst>
      </pc:sldChg>
      <pc:sldChg chg="del">
        <pc:chgData name="Ricardo Mtz" userId="28b94b4c2cc33072" providerId="LiveId" clId="{DC0B83C7-8371-4B5D-854A-91C8CAEB2F7F}" dt="2019-08-21T16:19:44.972" v="67" actId="2696"/>
        <pc:sldMkLst>
          <pc:docMk/>
          <pc:sldMk cId="0" sldId="599"/>
        </pc:sldMkLst>
      </pc:sldChg>
      <pc:sldChg chg="del">
        <pc:chgData name="Ricardo Mtz" userId="28b94b4c2cc33072" providerId="LiveId" clId="{DC0B83C7-8371-4B5D-854A-91C8CAEB2F7F}" dt="2019-08-21T16:19:45.030" v="68" actId="2696"/>
        <pc:sldMkLst>
          <pc:docMk/>
          <pc:sldMk cId="0" sldId="600"/>
        </pc:sldMkLst>
      </pc:sldChg>
      <pc:sldChg chg="del">
        <pc:chgData name="Ricardo Mtz" userId="28b94b4c2cc33072" providerId="LiveId" clId="{DC0B83C7-8371-4B5D-854A-91C8CAEB2F7F}" dt="2019-08-21T16:19:45.048" v="69" actId="2696"/>
        <pc:sldMkLst>
          <pc:docMk/>
          <pc:sldMk cId="0" sldId="601"/>
        </pc:sldMkLst>
      </pc:sldChg>
      <pc:sldChg chg="modSp">
        <pc:chgData name="Ricardo Mtz" userId="28b94b4c2cc33072" providerId="LiveId" clId="{DC0B83C7-8371-4B5D-854A-91C8CAEB2F7F}" dt="2019-08-19T17:19:28.733" v="61" actId="20577"/>
        <pc:sldMkLst>
          <pc:docMk/>
          <pc:sldMk cId="0" sldId="606"/>
        </pc:sldMkLst>
        <pc:spChg chg="mod">
          <ac:chgData name="Ricardo Mtz" userId="28b94b4c2cc33072" providerId="LiveId" clId="{DC0B83C7-8371-4B5D-854A-91C8CAEB2F7F}" dt="2019-08-19T17:18:29.310" v="49" actId="20577"/>
          <ac:spMkLst>
            <pc:docMk/>
            <pc:sldMk cId="0" sldId="606"/>
            <ac:spMk id="68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8:38.401" v="51" actId="20577"/>
          <ac:spMkLst>
            <pc:docMk/>
            <pc:sldMk cId="0" sldId="606"/>
            <ac:spMk id="69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7:50.828" v="39" actId="20577"/>
          <ac:spMkLst>
            <pc:docMk/>
            <pc:sldMk cId="0" sldId="606"/>
            <ac:spMk id="70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7:59.013" v="41" actId="20577"/>
          <ac:spMkLst>
            <pc:docMk/>
            <pc:sldMk cId="0" sldId="606"/>
            <ac:spMk id="71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8:20.793" v="47" actId="20577"/>
          <ac:spMkLst>
            <pc:docMk/>
            <pc:sldMk cId="0" sldId="606"/>
            <ac:spMk id="73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8:50.598" v="53" actId="20577"/>
          <ac:spMkLst>
            <pc:docMk/>
            <pc:sldMk cId="0" sldId="606"/>
            <ac:spMk id="74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8:55.601" v="55" actId="20577"/>
          <ac:spMkLst>
            <pc:docMk/>
            <pc:sldMk cId="0" sldId="606"/>
            <ac:spMk id="75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8:12.550" v="43" actId="20577"/>
          <ac:spMkLst>
            <pc:docMk/>
            <pc:sldMk cId="0" sldId="606"/>
            <ac:spMk id="76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9:28.733" v="61" actId="20577"/>
          <ac:spMkLst>
            <pc:docMk/>
            <pc:sldMk cId="0" sldId="606"/>
            <ac:spMk id="77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9:11.231" v="57" actId="20577"/>
          <ac:spMkLst>
            <pc:docMk/>
            <pc:sldMk cId="0" sldId="606"/>
            <ac:spMk id="81" creationId="{00000000-0000-0000-0000-000000000000}"/>
          </ac:spMkLst>
        </pc:spChg>
        <pc:spChg chg="mod">
          <ac:chgData name="Ricardo Mtz" userId="28b94b4c2cc33072" providerId="LiveId" clId="{DC0B83C7-8371-4B5D-854A-91C8CAEB2F7F}" dt="2019-08-19T17:19:16.717" v="59" actId="20577"/>
          <ac:spMkLst>
            <pc:docMk/>
            <pc:sldMk cId="0" sldId="606"/>
            <ac:spMk id="82" creationId="{00000000-0000-0000-0000-000000000000}"/>
          </ac:spMkLst>
        </pc:spChg>
      </pc:sldChg>
      <pc:sldChg chg="del">
        <pc:chgData name="Ricardo Mtz" userId="28b94b4c2cc33072" providerId="LiveId" clId="{DC0B83C7-8371-4B5D-854A-91C8CAEB2F7F}" dt="2019-08-21T16:19:44.701" v="62" actId="2696"/>
        <pc:sldMkLst>
          <pc:docMk/>
          <pc:sldMk cId="0" sldId="629"/>
        </pc:sldMkLst>
      </pc:sldChg>
      <pc:sldChg chg="addSp modSp add mod setBg">
        <pc:chgData name="Ricardo Mtz" userId="28b94b4c2cc33072" providerId="LiveId" clId="{DC0B83C7-8371-4B5D-854A-91C8CAEB2F7F}" dt="2019-08-19T17:04:58.145" v="36" actId="26606"/>
        <pc:sldMkLst>
          <pc:docMk/>
          <pc:sldMk cId="4072080270" sldId="660"/>
        </pc:sldMkLst>
        <pc:spChg chg="add mod">
          <ac:chgData name="Ricardo Mtz" userId="28b94b4c2cc33072" providerId="LiveId" clId="{DC0B83C7-8371-4B5D-854A-91C8CAEB2F7F}" dt="2019-08-19T17:04:58.145" v="36" actId="26606"/>
          <ac:spMkLst>
            <pc:docMk/>
            <pc:sldMk cId="4072080270" sldId="660"/>
            <ac:spMk id="2" creationId="{9A289C8A-A8BF-4533-80FD-F39586939B0E}"/>
          </ac:spMkLst>
        </pc:spChg>
        <pc:spChg chg="add mod">
          <ac:chgData name="Ricardo Mtz" userId="28b94b4c2cc33072" providerId="LiveId" clId="{DC0B83C7-8371-4B5D-854A-91C8CAEB2F7F}" dt="2019-08-19T17:04:58.145" v="36" actId="26606"/>
          <ac:spMkLst>
            <pc:docMk/>
            <pc:sldMk cId="4072080270" sldId="660"/>
            <ac:spMk id="3" creationId="{F239F38F-3F1A-47D6-931E-6CFCDE9FDEF8}"/>
          </ac:spMkLst>
        </pc:spChg>
        <pc:spChg chg="add">
          <ac:chgData name="Ricardo Mtz" userId="28b94b4c2cc33072" providerId="LiveId" clId="{DC0B83C7-8371-4B5D-854A-91C8CAEB2F7F}" dt="2019-08-19T17:04:58.145" v="36" actId="26606"/>
          <ac:spMkLst>
            <pc:docMk/>
            <pc:sldMk cId="4072080270" sldId="660"/>
            <ac:spMk id="8" creationId="{23962611-DFD5-4092-AAFD-559E3DFCE2C9}"/>
          </ac:spMkLst>
        </pc:spChg>
        <pc:picChg chg="add">
          <ac:chgData name="Ricardo Mtz" userId="28b94b4c2cc33072" providerId="LiveId" clId="{DC0B83C7-8371-4B5D-854A-91C8CAEB2F7F}" dt="2019-08-19T17:04:58.145" v="36" actId="26606"/>
          <ac:picMkLst>
            <pc:docMk/>
            <pc:sldMk cId="4072080270" sldId="660"/>
            <ac:picMk id="10" creationId="{2270F1FA-0425-408F-9861-80BF5AFB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2A7C3-104E-4168-8C17-F53B217DA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FCFC9-BC03-4A9D-B15C-E959B12C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920CA-3FA5-485E-A536-6FC31496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3153C-7CA1-470B-B577-65EEBF01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0B72E-BDD0-4C12-97CD-720315E2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09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FA82-88B3-4115-BF08-0252175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F89AB9-2CE0-487B-BFE5-AF6D5031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AB6E0-6F68-4D44-83DC-871C821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52B84-17AA-465B-A81D-39DEC135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E87E4-B03C-4F7E-8036-7C25BBF8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51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4FF4F5-FC15-4F57-92D9-BEDE587B7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41368-EAF4-4CFB-AF47-F9FDB2A6C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C87BF-74C7-4B9E-B415-C19D11C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0B884-90F0-42C2-AA84-7908CDD5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FF894-3289-416A-9A80-EEC0A840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73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8827F-2636-4EE1-BF42-FED40F8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2F695-2A68-4594-877E-39E2E0DB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B1EA2-930C-4CCE-96FD-27EE7EC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8BD51-7EF9-423E-89D0-44B00C52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47500-0129-4EB1-AF60-FD1998D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8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283E2-7124-4135-9367-8A6C7A47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14904-61DB-4680-A354-2ACA4ACD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E4E70-FCF0-446C-8351-8876105A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6ED10-B23B-4651-AE83-1C19D868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F7A7C-045B-431D-B590-6D218C1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9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25076-E241-4B5A-98EC-F555174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3AA05-F4E7-4A7A-86BC-DCCE3FDA9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1365D-8AB4-49A8-BD9B-460CBE10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665ED-DB71-4D12-94F3-7F639486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329B4-6B16-4547-A1B2-D0FD9E97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2D86F-EAB9-48D0-A772-82F15045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2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5A69-F480-418E-B153-3E8D6FFA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7DB3D-6105-4D25-9E4A-45772AE5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0A99CE-9383-449E-A635-3699CCC0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8A6B69-F7B6-46D4-AC6F-AD9ED13A2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B9E8B6-5415-4A7F-9214-C2DE4CF7D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0AE089-9C08-4AA7-A1C0-C8FFE53A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2CDF91-32C3-4F3A-89F8-769B5B55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851BC0-ED58-4DD4-BE10-7F0BE419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1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98E45-3A33-4FB1-9C37-61914168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83A5B2-2910-4B3F-9FCD-129112E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C4F263-4503-4BCF-AE35-43AB1AA3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7DD6AB-DC71-4AF8-827B-69051CD0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9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3D36D2-5907-468F-96FB-98946883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068451-3E1F-41B5-AC58-0616D84F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E5492B-B3B5-4E44-9662-FAB7F67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5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64587-FB3F-4EBE-B928-8528955C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E38CC-909E-426B-B194-3A8CFA3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14AA6-5440-4ADE-8257-B0F83B26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D46562-71A2-4574-B331-8B276326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7E9490-92A9-4EBB-85A0-164F937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484E-522B-486C-AEB7-9EDAFBA5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6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A03C4-D080-4363-8ED0-FDE178B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A55409-6DC0-4834-94C6-47BB4E64C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459BE4-1DAD-4A41-AFB2-ECA3D095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D8573-6CB3-46F6-AD25-C37585C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F55939-C57E-4B01-9990-A6155E4C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8AB94-2C45-4521-8295-C4283702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11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982B9B-14CA-4CD7-BE5E-2F5728E0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BCBEA-5B38-48D2-9DED-905EF9B0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B61ED-AF11-4B07-B79C-15E5D03A2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36C8-63F0-4AF8-9F87-D772B2D313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ACBD0-7768-43CF-985D-44C026222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6D34B-660D-4A69-B600-C9C85D9AE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AE88-254E-4F6E-AF42-C6E7264AD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67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%3Fq%3DLAP%2BTOP%26start%3D20%26svnum%3D10%26hl%3Des%26lr%3D%26sa%3D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289C8A-A8BF-4533-80FD-F3958693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pPr defTabSz="891544"/>
            <a:r>
              <a:rPr lang="es-ES_tradnl" sz="5100" b="1">
                <a:solidFill>
                  <a:srgbClr val="FFFFFF"/>
                </a:solidFill>
                <a:latin typeface="Arial" charset="0"/>
              </a:rPr>
              <a:t>CONFIGURACIÓN</a:t>
            </a:r>
            <a:endParaRPr lang="es-MX" sz="51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9F38F-3F1A-47D6-931E-6CFCDE9F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 b="1" dirty="0">
                <a:solidFill>
                  <a:srgbClr val="FFFFFF"/>
                </a:solidFill>
                <a:latin typeface="Arial" charset="0"/>
              </a:rPr>
              <a:t>RIPv1/RIPv2</a:t>
            </a:r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8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1908790" y="1296245"/>
            <a:ext cx="8653516" cy="3529009"/>
            <a:chOff x="285750" y="1327150"/>
            <a:chExt cx="8859838" cy="3612366"/>
          </a:xfrm>
        </p:grpSpPr>
        <p:pic>
          <p:nvPicPr>
            <p:cNvPr id="297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4213" y="1339066"/>
              <a:ext cx="338137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970217" cy="555442"/>
              <a:chOff x="204" y="773"/>
              <a:chExt cx="3753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572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y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endParaRPr lang="es-ES" sz="293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2970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2048338" y="1792415"/>
            <a:ext cx="5304368" cy="2195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/>
              <a:t>Rc&gt;</a:t>
            </a:r>
            <a:endParaRPr lang="es-PE" sz="1367" dirty="0"/>
          </a:p>
          <a:p>
            <a:pPr>
              <a:defRPr/>
            </a:pPr>
            <a:r>
              <a:rPr lang="es-PE" sz="1367" dirty="0" err="1"/>
              <a:t>Rc</a:t>
            </a:r>
            <a:r>
              <a:rPr lang="es-PE" sz="1367" dirty="0"/>
              <a:t>&gt;</a:t>
            </a:r>
            <a:r>
              <a:rPr lang="es-PE" sz="1367" dirty="0" err="1"/>
              <a:t>enable</a:t>
            </a:r>
            <a:endParaRPr lang="es-PE" sz="1367" dirty="0"/>
          </a:p>
          <a:p>
            <a:pPr>
              <a:defRPr/>
            </a:pPr>
            <a:r>
              <a:rPr lang="es-PE" sz="1367" dirty="0" err="1"/>
              <a:t>Rc#configure</a:t>
            </a:r>
            <a:r>
              <a:rPr lang="es-PE" sz="1367" dirty="0"/>
              <a:t> terminal</a:t>
            </a:r>
          </a:p>
          <a:p>
            <a:pPr>
              <a:defRPr/>
            </a:pPr>
            <a:r>
              <a:rPr lang="es-PE" sz="1367" dirty="0" err="1"/>
              <a:t>Enter</a:t>
            </a:r>
            <a:r>
              <a:rPr lang="es-PE" sz="1367" dirty="0"/>
              <a:t> configuration commands, </a:t>
            </a:r>
            <a:r>
              <a:rPr lang="es-PE" sz="1367" dirty="0" err="1"/>
              <a:t>one</a:t>
            </a:r>
            <a:r>
              <a:rPr lang="es-PE" sz="1367" dirty="0"/>
              <a:t> per line.  </a:t>
            </a:r>
            <a:r>
              <a:rPr lang="es-PE" sz="1367" dirty="0" err="1"/>
              <a:t>End</a:t>
            </a:r>
            <a:r>
              <a:rPr lang="es-PE" sz="1367" dirty="0"/>
              <a:t> </a:t>
            </a:r>
            <a:r>
              <a:rPr lang="es-PE" sz="1367" dirty="0" err="1"/>
              <a:t>with</a:t>
            </a:r>
            <a:r>
              <a:rPr lang="es-PE" sz="1367" dirty="0"/>
              <a:t> CNTL/Z.</a:t>
            </a:r>
          </a:p>
          <a:p>
            <a:pPr>
              <a:defRPr/>
            </a:pPr>
            <a:r>
              <a:rPr lang="es-PE" sz="1367" dirty="0" err="1"/>
              <a:t>Rc</a:t>
            </a:r>
            <a:r>
              <a:rPr lang="es-PE" sz="1367" dirty="0"/>
              <a:t>(</a:t>
            </a:r>
            <a:r>
              <a:rPr lang="es-PE" sz="1367" dirty="0" err="1"/>
              <a:t>config</a:t>
            </a:r>
            <a:r>
              <a:rPr lang="es-PE" sz="1367" dirty="0"/>
              <a:t>)#router rip</a:t>
            </a:r>
          </a:p>
          <a:p>
            <a:pPr>
              <a:defRPr/>
            </a:pPr>
            <a:r>
              <a:rPr lang="es-PE" sz="1367" dirty="0"/>
              <a:t>Rc(</a:t>
            </a:r>
            <a:r>
              <a:rPr lang="es-PE" sz="1367" dirty="0" err="1"/>
              <a:t>config-router</a:t>
            </a:r>
            <a:r>
              <a:rPr lang="es-PE" sz="1367" dirty="0"/>
              <a:t>)#version 2</a:t>
            </a:r>
          </a:p>
          <a:p>
            <a:pPr>
              <a:defRPr/>
            </a:pPr>
            <a:r>
              <a:rPr lang="es-PE" sz="1367" dirty="0"/>
              <a:t>Rc(</a:t>
            </a:r>
            <a:r>
              <a:rPr lang="es-PE" sz="1367" dirty="0" err="1"/>
              <a:t>config</a:t>
            </a:r>
            <a:r>
              <a:rPr lang="es-PE" sz="1367" dirty="0"/>
              <a:t>-router)#network 200.1.1.0</a:t>
            </a:r>
          </a:p>
          <a:p>
            <a:pPr>
              <a:defRPr/>
            </a:pPr>
            <a:r>
              <a:rPr lang="es-PE" sz="1367" dirty="0"/>
              <a:t>Rc(</a:t>
            </a:r>
            <a:r>
              <a:rPr lang="es-PE" sz="1367" dirty="0" err="1"/>
              <a:t>config</a:t>
            </a:r>
            <a:r>
              <a:rPr lang="es-PE" sz="1367" dirty="0"/>
              <a:t>-router)#network 40.0.0.0</a:t>
            </a:r>
          </a:p>
          <a:p>
            <a:pPr>
              <a:defRPr/>
            </a:pPr>
            <a:r>
              <a:rPr lang="es-PE" sz="1367" dirty="0" err="1"/>
              <a:t>Rc</a:t>
            </a:r>
            <a:r>
              <a:rPr lang="es-PE" sz="1367" dirty="0"/>
              <a:t>(config-router)#exit</a:t>
            </a:r>
          </a:p>
          <a:p>
            <a:pPr>
              <a:defRPr/>
            </a:pPr>
            <a:r>
              <a:rPr lang="es-PE" sz="1367" dirty="0" err="1"/>
              <a:t>Rc</a:t>
            </a:r>
            <a:r>
              <a:rPr lang="es-PE" sz="1367" dirty="0"/>
              <a:t>(</a:t>
            </a:r>
            <a:r>
              <a:rPr lang="es-PE" sz="1367" dirty="0" err="1"/>
              <a:t>config</a:t>
            </a:r>
            <a:r>
              <a:rPr lang="es-PE" sz="1367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048338" y="4197289"/>
            <a:ext cx="5304368" cy="219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 err="1"/>
              <a:t>Rd</a:t>
            </a:r>
            <a:r>
              <a:rPr lang="es-PE" sz="1367" b="1" dirty="0"/>
              <a:t>&gt;</a:t>
            </a:r>
            <a:endParaRPr lang="es-PE" sz="1367" dirty="0"/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&gt;</a:t>
            </a:r>
            <a:r>
              <a:rPr lang="es-PE" sz="1367" dirty="0" err="1"/>
              <a:t>enable</a:t>
            </a:r>
            <a:endParaRPr lang="es-PE" sz="1367" dirty="0"/>
          </a:p>
          <a:p>
            <a:pPr>
              <a:defRPr/>
            </a:pPr>
            <a:r>
              <a:rPr lang="es-PE" sz="1367" dirty="0" err="1"/>
              <a:t>Rd#configure</a:t>
            </a:r>
            <a:r>
              <a:rPr lang="es-PE" sz="1367" dirty="0"/>
              <a:t> terminal</a:t>
            </a:r>
          </a:p>
          <a:p>
            <a:pPr>
              <a:defRPr/>
            </a:pPr>
            <a:r>
              <a:rPr lang="es-PE" sz="1367" dirty="0" err="1"/>
              <a:t>Enter</a:t>
            </a:r>
            <a:r>
              <a:rPr lang="es-PE" sz="1367" dirty="0"/>
              <a:t> configuration commands, </a:t>
            </a:r>
            <a:r>
              <a:rPr lang="es-PE" sz="1367" dirty="0" err="1"/>
              <a:t>one</a:t>
            </a:r>
            <a:r>
              <a:rPr lang="es-PE" sz="1367" dirty="0"/>
              <a:t> per line.  </a:t>
            </a:r>
            <a:r>
              <a:rPr lang="es-PE" sz="1367" dirty="0" err="1"/>
              <a:t>End</a:t>
            </a:r>
            <a:r>
              <a:rPr lang="es-PE" sz="1367" dirty="0"/>
              <a:t> </a:t>
            </a:r>
            <a:r>
              <a:rPr lang="es-PE" sz="1367" dirty="0" err="1"/>
              <a:t>with</a:t>
            </a:r>
            <a:r>
              <a:rPr lang="es-PE" sz="1367" dirty="0"/>
              <a:t> CNTL/Z.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(</a:t>
            </a:r>
            <a:r>
              <a:rPr lang="es-PE" sz="1367" dirty="0" err="1"/>
              <a:t>config</a:t>
            </a:r>
            <a:r>
              <a:rPr lang="es-PE" sz="1367" dirty="0"/>
              <a:t>)#router rip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(</a:t>
            </a:r>
            <a:r>
              <a:rPr lang="es-PE" sz="1367" dirty="0" err="1"/>
              <a:t>config-router</a:t>
            </a:r>
            <a:r>
              <a:rPr lang="es-PE" sz="1367" dirty="0"/>
              <a:t>)#version 2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(</a:t>
            </a:r>
            <a:r>
              <a:rPr lang="es-PE" sz="1367" dirty="0" err="1"/>
              <a:t>config</a:t>
            </a:r>
            <a:r>
              <a:rPr lang="es-PE" sz="1367" dirty="0"/>
              <a:t>-router)#network 200.1.1.0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(</a:t>
            </a:r>
            <a:r>
              <a:rPr lang="es-PE" sz="1367" dirty="0" err="1"/>
              <a:t>config</a:t>
            </a:r>
            <a:r>
              <a:rPr lang="es-PE" sz="1367" dirty="0"/>
              <a:t>-router)#network 40.0.0.0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(config-router)#exit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(</a:t>
            </a:r>
            <a:r>
              <a:rPr lang="es-PE" sz="1367" dirty="0" err="1"/>
              <a:t>config</a:t>
            </a:r>
            <a:r>
              <a:rPr lang="es-PE" sz="1367" dirty="0"/>
              <a:t>)#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257661" y="1792415"/>
            <a:ext cx="5304367" cy="2404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/>
              <a:t>Re&gt;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Re&gt;</a:t>
            </a:r>
            <a:r>
              <a:rPr lang="es-PE" sz="1367" dirty="0" err="1"/>
              <a:t>enable</a:t>
            </a:r>
            <a:endParaRPr lang="es-PE" sz="1367" dirty="0"/>
          </a:p>
          <a:p>
            <a:pPr>
              <a:defRPr/>
            </a:pPr>
            <a:r>
              <a:rPr lang="es-PE" sz="1367" dirty="0" err="1"/>
              <a:t>Re#configure</a:t>
            </a:r>
            <a:r>
              <a:rPr lang="es-PE" sz="1367" dirty="0"/>
              <a:t> terminal</a:t>
            </a:r>
          </a:p>
          <a:p>
            <a:pPr>
              <a:defRPr/>
            </a:pPr>
            <a:r>
              <a:rPr lang="es-PE" sz="1367" dirty="0" err="1"/>
              <a:t>Enter</a:t>
            </a:r>
            <a:r>
              <a:rPr lang="es-PE" sz="1367" dirty="0"/>
              <a:t> configuration commands, </a:t>
            </a:r>
            <a:r>
              <a:rPr lang="es-PE" sz="1367" dirty="0" err="1"/>
              <a:t>one</a:t>
            </a:r>
            <a:r>
              <a:rPr lang="es-PE" sz="1367" dirty="0"/>
              <a:t> per line.  </a:t>
            </a:r>
            <a:r>
              <a:rPr lang="es-PE" sz="1367" dirty="0" err="1"/>
              <a:t>End</a:t>
            </a:r>
            <a:r>
              <a:rPr lang="es-PE" sz="1367" dirty="0"/>
              <a:t> </a:t>
            </a:r>
            <a:r>
              <a:rPr lang="es-PE" sz="1367" dirty="0" err="1"/>
              <a:t>with</a:t>
            </a:r>
            <a:r>
              <a:rPr lang="es-PE" sz="1367" dirty="0"/>
              <a:t> CNTL/Z.</a:t>
            </a:r>
          </a:p>
          <a:p>
            <a:pPr>
              <a:defRPr/>
            </a:pPr>
            <a:r>
              <a:rPr lang="es-PE" sz="1367" dirty="0"/>
              <a:t>Re(</a:t>
            </a:r>
            <a:r>
              <a:rPr lang="es-PE" sz="1367" dirty="0" err="1"/>
              <a:t>config</a:t>
            </a:r>
            <a:r>
              <a:rPr lang="es-PE" sz="1367" dirty="0"/>
              <a:t>)#router rip</a:t>
            </a:r>
          </a:p>
          <a:p>
            <a:pPr>
              <a:defRPr/>
            </a:pPr>
            <a:r>
              <a:rPr lang="es-PE" sz="1367" dirty="0"/>
              <a:t>Re(</a:t>
            </a:r>
            <a:r>
              <a:rPr lang="es-PE" sz="1367" dirty="0" err="1"/>
              <a:t>config-router</a:t>
            </a:r>
            <a:r>
              <a:rPr lang="es-PE" sz="1367" dirty="0"/>
              <a:t>)#version 2</a:t>
            </a:r>
          </a:p>
          <a:p>
            <a:pPr>
              <a:defRPr/>
            </a:pPr>
            <a:r>
              <a:rPr lang="es-PE" sz="1367" dirty="0"/>
              <a:t>Re(</a:t>
            </a:r>
            <a:r>
              <a:rPr lang="es-PE" sz="1367" dirty="0" err="1"/>
              <a:t>config</a:t>
            </a:r>
            <a:r>
              <a:rPr lang="es-PE" sz="1367" dirty="0"/>
              <a:t>-router)#network 200.1.1.0</a:t>
            </a:r>
          </a:p>
          <a:p>
            <a:pPr>
              <a:defRPr/>
            </a:pPr>
            <a:r>
              <a:rPr lang="es-PE" sz="1367" dirty="0"/>
              <a:t>Re(</a:t>
            </a:r>
            <a:r>
              <a:rPr lang="es-PE" sz="1367" dirty="0" err="1"/>
              <a:t>config</a:t>
            </a:r>
            <a:r>
              <a:rPr lang="es-PE" sz="1367" dirty="0"/>
              <a:t>-router)#network 40.0.0.0</a:t>
            </a:r>
          </a:p>
          <a:p>
            <a:pPr>
              <a:defRPr/>
            </a:pPr>
            <a:r>
              <a:rPr lang="es-PE" sz="1367" dirty="0"/>
              <a:t>Re(config-router)#exit</a:t>
            </a:r>
          </a:p>
          <a:p>
            <a:pPr>
              <a:defRPr/>
            </a:pPr>
            <a:r>
              <a:rPr lang="es-PE" sz="1367" dirty="0"/>
              <a:t>Re(</a:t>
            </a:r>
            <a:r>
              <a:rPr lang="es-PE" sz="1367" dirty="0" err="1"/>
              <a:t>config</a:t>
            </a:r>
            <a:r>
              <a:rPr lang="es-PE" sz="1367" dirty="0"/>
              <a:t>)#</a:t>
            </a:r>
          </a:p>
          <a:p>
            <a:pPr>
              <a:defRPr/>
            </a:pPr>
            <a:endParaRPr lang="es-PE" sz="1367" dirty="0"/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08790" y="1296245"/>
            <a:ext cx="8583741" cy="2761497"/>
            <a:chOff x="285750" y="1327150"/>
            <a:chExt cx="8787638" cy="2826548"/>
          </a:xfrm>
        </p:grpSpPr>
        <p:grpSp>
          <p:nvGrpSpPr>
            <p:cNvPr id="3072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119146" cy="555442"/>
              <a:chOff x="204" y="773"/>
              <a:chExt cx="3218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37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Router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Re</a:t>
                </a:r>
              </a:p>
            </p:txBody>
          </p:sp>
          <p:pic>
            <p:nvPicPr>
              <p:cNvPr id="30728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1566" y="2224872"/>
              <a:ext cx="2851822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436064" y="617111"/>
            <a:ext cx="5381894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653516" cy="5049175"/>
            <a:chOff x="285750" y="1153301"/>
            <a:chExt cx="8859076" cy="5168474"/>
          </a:xfrm>
        </p:grpSpPr>
        <p:pic>
          <p:nvPicPr>
            <p:cNvPr id="317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46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7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092705" cy="555442"/>
              <a:chOff x="204" y="773"/>
              <a:chExt cx="3830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64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17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571607" cy="4525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/>
                <a:t>Ra# show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200.1.1.0/24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variably</a:t>
              </a:r>
              <a:r>
                <a:rPr lang="es-PE" sz="1172" dirty="0"/>
                <a:t> subnetted, 2 </a:t>
              </a:r>
              <a:r>
                <a:rPr lang="es-PE" sz="1172" dirty="0" err="1"/>
                <a:t>subnets</a:t>
              </a:r>
              <a:r>
                <a:rPr lang="es-PE" sz="1172" dirty="0"/>
                <a:t>, 2 </a:t>
              </a:r>
              <a:r>
                <a:rPr lang="es-PE" sz="1172" dirty="0" err="1"/>
                <a:t>masks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C       200.1.1.0/26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200.1.1.0/24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00:00:25, FastEthernet1/1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40.1.2.8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00:00:25, FastEthernet1/1</a:t>
              </a:r>
            </a:p>
            <a:p>
              <a:pPr>
                <a:defRPr/>
              </a:pPr>
              <a:r>
                <a:rPr lang="es-PE" sz="1172" dirty="0"/>
                <a:t>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00:00:11, FastEthernet1/0</a:t>
              </a:r>
            </a:p>
            <a:p>
              <a:pPr>
                <a:defRPr/>
              </a:pPr>
              <a:r>
                <a:rPr lang="es-PE" sz="1172" dirty="0"/>
                <a:t>C       40.1.2.12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/>
                <a:t>C       40.1.2.0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R       40.1.2.4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00:00:11, FastEthernet1/0</a:t>
              </a:r>
            </a:p>
            <a:p>
              <a:pPr>
                <a:defRPr/>
              </a:pPr>
              <a:r>
                <a:rPr lang="es-PE" sz="1172" dirty="0"/>
                <a:t>R       40.1.2.16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00:00:25, FastEthernet1/1</a:t>
              </a:r>
            </a:p>
            <a:p>
              <a:pPr>
                <a:defRPr/>
              </a:pPr>
              <a:r>
                <a:rPr lang="es-PE" sz="1172" dirty="0"/>
                <a:t>                 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00:00:11, FastEthernet1/0</a:t>
              </a:r>
            </a:p>
            <a:p>
              <a:pPr>
                <a:defRPr/>
              </a:pPr>
              <a:r>
                <a:rPr lang="es-PE" sz="1172" dirty="0"/>
                <a:t>R       40.1.2.20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00:00:25, FastEthernet1/1</a:t>
              </a:r>
            </a:p>
            <a:p>
              <a:pPr>
                <a:defRPr/>
              </a:pPr>
              <a:r>
                <a:rPr lang="es-PE" sz="1172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39017" y="3708871"/>
            <a:ext cx="6606270" cy="1395478"/>
            <a:chOff x="215076" y="3796508"/>
            <a:chExt cx="6762588" cy="1428760"/>
          </a:xfrm>
        </p:grpSpPr>
        <p:sp>
          <p:nvSpPr>
            <p:cNvPr id="31753" name="10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285752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1754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1976242" cy="1428760"/>
              <a:chOff x="5001422" y="3796508"/>
              <a:chExt cx="1976242" cy="1428760"/>
            </a:xfrm>
          </p:grpSpPr>
          <p:sp>
            <p:nvSpPr>
              <p:cNvPr id="3175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175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690490" cy="833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Aquí se ve a las redes</a:t>
                </a:r>
              </a:p>
              <a:p>
                <a:r>
                  <a:rPr lang="es-PE" sz="1172" b="1"/>
                  <a:t>200.1.1.64, 200.1.1.128</a:t>
                </a:r>
              </a:p>
              <a:p>
                <a:r>
                  <a:rPr lang="es-PE" sz="1172" b="1"/>
                  <a:t>y 200.1.1.192 como si</a:t>
                </a:r>
              </a:p>
              <a:p>
                <a:r>
                  <a:rPr lang="es-PE" sz="1172" b="1"/>
                  <a:t>fuera la red 200.1.1.0</a:t>
                </a:r>
              </a:p>
            </p:txBody>
          </p:sp>
        </p:grpSp>
      </p:grpSp>
      <p:grpSp>
        <p:nvGrpSpPr>
          <p:cNvPr id="6" name="17 Grupo"/>
          <p:cNvGrpSpPr>
            <a:grpSpLocks/>
          </p:cNvGrpSpPr>
          <p:nvPr/>
        </p:nvGrpSpPr>
        <p:grpSpPr bwMode="auto">
          <a:xfrm>
            <a:off x="6515419" y="2589388"/>
            <a:ext cx="1679225" cy="1062114"/>
            <a:chOff x="5001422" y="2651760"/>
            <a:chExt cx="1719418" cy="1086581"/>
          </a:xfrm>
        </p:grpSpPr>
        <p:sp>
          <p:nvSpPr>
            <p:cNvPr id="31751" name="15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8477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>
                  <a:solidFill>
                    <a:schemeClr val="bg1"/>
                  </a:solidFill>
                </a:rPr>
                <a:t>Salto siguiente 40.1.2.14</a:t>
              </a:r>
            </a:p>
          </p:txBody>
        </p:sp>
        <p:sp>
          <p:nvSpPr>
            <p:cNvPr id="17" name="16 Forma libre"/>
            <p:cNvSpPr/>
            <p:nvPr/>
          </p:nvSpPr>
          <p:spPr bwMode="auto">
            <a:xfrm>
              <a:off x="5653943" y="2651760"/>
              <a:ext cx="1066897" cy="553601"/>
            </a:xfrm>
            <a:custGeom>
              <a:avLst/>
              <a:gdLst>
                <a:gd name="connsiteX0" fmla="*/ 0 w 1066800"/>
                <a:gd name="connsiteY0" fmla="*/ 0 h 553720"/>
                <a:gd name="connsiteX1" fmla="*/ 228600 w 1066800"/>
                <a:gd name="connsiteY1" fmla="*/ 487680 h 553720"/>
                <a:gd name="connsiteX2" fmla="*/ 1066800 w 1066800"/>
                <a:gd name="connsiteY2" fmla="*/ 39624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 defTabSz="902398">
                <a:defRPr/>
              </a:pPr>
              <a:endParaRPr lang="es-PE" sz="1758"/>
            </a:p>
          </p:txBody>
        </p:sp>
      </p:grp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6934063" y="5662541"/>
            <a:ext cx="3418921" cy="767513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/>
            <a:r>
              <a:rPr lang="es-PE" sz="1758" b="1"/>
              <a:t>Ra#clear ip route * </a:t>
            </a:r>
          </a:p>
          <a:p>
            <a:pPr defTabSz="902398"/>
            <a:r>
              <a:rPr lang="es-PE" sz="1758"/>
              <a:t>Borra la tabla de enrutamiento.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36064" y="617111"/>
            <a:ext cx="5381894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1908790" y="1125686"/>
            <a:ext cx="8653516" cy="5049176"/>
            <a:chOff x="285750" y="1153301"/>
            <a:chExt cx="8859076" cy="5168068"/>
          </a:xfrm>
        </p:grpSpPr>
        <p:pic>
          <p:nvPicPr>
            <p:cNvPr id="327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46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82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917720" cy="555442"/>
              <a:chOff x="204" y="773"/>
              <a:chExt cx="3720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53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Desde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como llega a 200.1.1.0/26</a:t>
                </a:r>
              </a:p>
            </p:txBody>
          </p:sp>
          <p:pic>
            <p:nvPicPr>
              <p:cNvPr id="327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053"/>
              <a:ext cx="4571607" cy="4525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 err="1"/>
                <a:t>Rd#show</a:t>
              </a:r>
              <a:r>
                <a:rPr lang="es-PE" sz="1172" b="1" dirty="0"/>
                <a:t>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200.1.1.0/24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variably</a:t>
              </a:r>
              <a:r>
                <a:rPr lang="es-PE" sz="1172" dirty="0"/>
                <a:t> subnetted, 2 </a:t>
              </a:r>
              <a:r>
                <a:rPr lang="es-PE" sz="1172" dirty="0" err="1"/>
                <a:t>subnets</a:t>
              </a:r>
              <a:r>
                <a:rPr lang="es-PE" sz="1172" dirty="0"/>
                <a:t>, 2 </a:t>
              </a:r>
              <a:r>
                <a:rPr lang="es-PE" sz="1172" dirty="0" err="1"/>
                <a:t>masks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C       200.1.1.192/26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200.1.1.0/24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40.1.2.22, 00:00:05, FastEthernet1/1</a:t>
              </a:r>
            </a:p>
            <a:p>
              <a:pPr>
                <a:defRPr/>
              </a:pPr>
              <a:r>
                <a:rPr lang="es-PE" sz="1172" dirty="0"/>
                <a:t>                    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40.1.2.13, 00:00:10, FastEthernet1/0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40.1.2.8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40.1.2.22, 00:00:05, FastEthernet1/1</a:t>
              </a:r>
            </a:p>
            <a:p>
              <a:pPr>
                <a:defRPr/>
              </a:pPr>
              <a:r>
                <a:rPr lang="es-PE" sz="1172" dirty="0"/>
                <a:t>C       40.1.2.12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R       40.1.2.0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40.1.2.18, 00:00:22, FastEthernet2/1</a:t>
              </a:r>
            </a:p>
            <a:p>
              <a:pPr>
                <a:defRPr/>
              </a:pPr>
              <a:r>
                <a:rPr lang="es-PE" sz="1172" dirty="0"/>
                <a:t>                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40.1.2.13, 00:00:10, FastEthernet1/0</a:t>
              </a:r>
            </a:p>
            <a:p>
              <a:pPr>
                <a:defRPr/>
              </a:pPr>
              <a:r>
                <a:rPr lang="es-PE" sz="1172" dirty="0"/>
                <a:t>R       40.1.2.4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40.1.2.18, 00:00:22, FastEthernet2/1</a:t>
              </a:r>
            </a:p>
            <a:p>
              <a:pPr>
                <a:defRPr/>
              </a:pPr>
              <a:r>
                <a:rPr lang="es-PE" sz="1172" dirty="0"/>
                <a:t>C       40.1.2.16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FastEthernet2/1</a:t>
              </a:r>
            </a:p>
            <a:p>
              <a:pPr>
                <a:defRPr/>
              </a:pPr>
              <a:r>
                <a:rPr lang="es-PE" sz="1172" dirty="0"/>
                <a:t>C       40.1.2.20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 err="1"/>
                <a:t>Rd</a:t>
              </a:r>
              <a:r>
                <a:rPr lang="es-PE" sz="1172" dirty="0"/>
                <a:t>#</a:t>
              </a:r>
            </a:p>
          </p:txBody>
        </p:sp>
      </p:grpSp>
      <p:grpSp>
        <p:nvGrpSpPr>
          <p:cNvPr id="4" name="7 Grupo"/>
          <p:cNvGrpSpPr>
            <a:grpSpLocks/>
          </p:cNvGrpSpPr>
          <p:nvPr/>
        </p:nvGrpSpPr>
        <p:grpSpPr bwMode="auto">
          <a:xfrm>
            <a:off x="1839017" y="3918193"/>
            <a:ext cx="6560297" cy="1395478"/>
            <a:chOff x="215076" y="4010822"/>
            <a:chExt cx="6715172" cy="1428760"/>
          </a:xfrm>
        </p:grpSpPr>
        <p:sp>
          <p:nvSpPr>
            <p:cNvPr id="32777" name="9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42862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44705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2778" name="13 Grupo"/>
            <p:cNvGrpSpPr>
              <a:grpSpLocks/>
            </p:cNvGrpSpPr>
            <p:nvPr/>
          </p:nvGrpSpPr>
          <p:grpSpPr bwMode="auto">
            <a:xfrm>
              <a:off x="5001422" y="4010822"/>
              <a:ext cx="1928826" cy="1428760"/>
              <a:chOff x="5001422" y="4010822"/>
              <a:chExt cx="1928826" cy="1428760"/>
            </a:xfrm>
          </p:grpSpPr>
          <p:sp>
            <p:nvSpPr>
              <p:cNvPr id="32779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10822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2780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96574"/>
                <a:ext cx="157972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Aquí se ve a las redes</a:t>
                </a:r>
              </a:p>
              <a:p>
                <a:r>
                  <a:rPr lang="es-PE" sz="1172" b="1"/>
                  <a:t>200.1.1.0, 200.1.1.64,</a:t>
                </a:r>
              </a:p>
              <a:p>
                <a:r>
                  <a:rPr lang="es-PE" sz="1172" b="1"/>
                  <a:t>y 200.1.1.128 como si</a:t>
                </a:r>
              </a:p>
              <a:p>
                <a:r>
                  <a:rPr lang="es-PE" sz="1172" b="1"/>
                  <a:t>fuera la red 200.1.1.0</a:t>
                </a:r>
              </a:p>
            </p:txBody>
          </p:sp>
        </p:grpSp>
      </p:grpSp>
      <p:grpSp>
        <p:nvGrpSpPr>
          <p:cNvPr id="6" name="13 Grupo"/>
          <p:cNvGrpSpPr>
            <a:grpSpLocks/>
          </p:cNvGrpSpPr>
          <p:nvPr/>
        </p:nvGrpSpPr>
        <p:grpSpPr bwMode="auto">
          <a:xfrm>
            <a:off x="6515419" y="2589388"/>
            <a:ext cx="1679225" cy="1062114"/>
            <a:chOff x="5001422" y="2651760"/>
            <a:chExt cx="1719418" cy="1086581"/>
          </a:xfrm>
        </p:grpSpPr>
        <p:sp>
          <p:nvSpPr>
            <p:cNvPr id="32775" name="14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847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Salto siguiente 40.1.2.13</a:t>
              </a:r>
            </a:p>
          </p:txBody>
        </p:sp>
        <p:sp>
          <p:nvSpPr>
            <p:cNvPr id="32776" name="15 Forma libre"/>
            <p:cNvSpPr>
              <a:spLocks noChangeArrowheads="1"/>
            </p:cNvSpPr>
            <p:nvPr/>
          </p:nvSpPr>
          <p:spPr bwMode="auto">
            <a:xfrm>
              <a:off x="5654040" y="2651760"/>
              <a:ext cx="1066800" cy="553720"/>
            </a:xfrm>
            <a:custGeom>
              <a:avLst/>
              <a:gdLst>
                <a:gd name="T0" fmla="*/ 0 w 1066800"/>
                <a:gd name="T1" fmla="*/ 0 h 553720"/>
                <a:gd name="T2" fmla="*/ 228600 w 1066800"/>
                <a:gd name="T3" fmla="*/ 487680 h 553720"/>
                <a:gd name="T4" fmla="*/ 1066800 w 1066800"/>
                <a:gd name="T5" fmla="*/ 396240 h 553720"/>
                <a:gd name="T6" fmla="*/ 0 60000 65536"/>
                <a:gd name="T7" fmla="*/ 0 60000 65536"/>
                <a:gd name="T8" fmla="*/ 0 60000 65536"/>
                <a:gd name="T9" fmla="*/ 0 w 1066800"/>
                <a:gd name="T10" fmla="*/ 0 h 553720"/>
                <a:gd name="T11" fmla="*/ 1066800 w 1066800"/>
                <a:gd name="T12" fmla="*/ 553720 h 553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algn="ctr">
              <a:solidFill>
                <a:srgbClr val="339933"/>
              </a:solidFill>
              <a:prstDash val="dash"/>
              <a:round/>
              <a:headEnd type="arrow" w="med" len="med"/>
              <a:tailEnd/>
            </a:ln>
          </p:spPr>
          <p:txBody>
            <a:bodyPr/>
            <a:lstStyle/>
            <a:p>
              <a:endParaRPr lang="es-MX" sz="1758"/>
            </a:p>
          </p:txBody>
        </p:sp>
      </p:grpSp>
      <p:sp>
        <p:nvSpPr>
          <p:cNvPr id="17" name="16 Explosión 2"/>
          <p:cNvSpPr>
            <a:spLocks noChangeArrowheads="1"/>
          </p:cNvSpPr>
          <p:nvPr/>
        </p:nvSpPr>
        <p:spPr bwMode="auto">
          <a:xfrm>
            <a:off x="8329541" y="4127515"/>
            <a:ext cx="2232765" cy="907061"/>
          </a:xfrm>
          <a:prstGeom prst="irregularSeal2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/>
            <a:r>
              <a:rPr lang="es-PE" sz="1367" b="1">
                <a:solidFill>
                  <a:schemeClr val="bg1"/>
                </a:solidFill>
              </a:rPr>
              <a:t>POSIBLE</a:t>
            </a:r>
          </a:p>
          <a:p>
            <a:pPr defTabSz="902398"/>
            <a:r>
              <a:rPr lang="es-PE" sz="1367" b="1">
                <a:solidFill>
                  <a:schemeClr val="bg1"/>
                </a:solidFill>
              </a:rPr>
              <a:t>BUCLE!!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687534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SOLUCIÓN: DESACTIVAR “SUMMARY”</a:t>
            </a: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1978565" y="1404782"/>
            <a:ext cx="8095323" cy="4674852"/>
            <a:chOff x="357952" y="1439054"/>
            <a:chExt cx="8286808" cy="4785217"/>
          </a:xfrm>
        </p:grpSpPr>
        <p:sp>
          <p:nvSpPr>
            <p:cNvPr id="33796" name="25 CuadroTexto"/>
            <p:cNvSpPr txBox="1">
              <a:spLocks noChangeArrowheads="1"/>
            </p:cNvSpPr>
            <p:nvPr/>
          </p:nvSpPr>
          <p:spPr bwMode="auto">
            <a:xfrm>
              <a:off x="357952" y="1439054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172" dirty="0"/>
                <a:t>Ra&gt;</a:t>
              </a:r>
              <a:r>
                <a:rPr lang="es-PE" sz="1172" dirty="0" err="1"/>
                <a:t>enable</a:t>
              </a:r>
              <a:endParaRPr lang="es-PE" sz="1172" dirty="0"/>
            </a:p>
            <a:p>
              <a:r>
                <a:rPr lang="es-PE" sz="1172" dirty="0" err="1"/>
                <a:t>Ra#configure</a:t>
              </a:r>
              <a:r>
                <a:rPr lang="es-PE" sz="1172" dirty="0"/>
                <a:t> terminal</a:t>
              </a:r>
            </a:p>
            <a:p>
              <a:r>
                <a:rPr lang="es-PE" sz="1172" dirty="0" err="1"/>
                <a:t>Enter</a:t>
              </a:r>
              <a:r>
                <a:rPr lang="es-PE" sz="1172" dirty="0"/>
                <a:t> </a:t>
              </a:r>
              <a:r>
                <a:rPr lang="es-PE" sz="1172" dirty="0" err="1"/>
                <a:t>configuration</a:t>
              </a:r>
              <a:r>
                <a:rPr lang="es-PE" sz="1172" dirty="0"/>
                <a:t> </a:t>
              </a:r>
              <a:r>
                <a:rPr lang="es-PE" sz="1172" dirty="0" err="1"/>
                <a:t>commands</a:t>
              </a:r>
              <a:r>
                <a:rPr lang="es-PE" sz="1172" dirty="0"/>
                <a:t>, </a:t>
              </a:r>
              <a:r>
                <a:rPr lang="es-PE" sz="1172" dirty="0" err="1"/>
                <a:t>one</a:t>
              </a:r>
              <a:r>
                <a:rPr lang="es-PE" sz="1172" dirty="0"/>
                <a:t> per line.  </a:t>
              </a:r>
              <a:r>
                <a:rPr lang="es-PE" sz="1172" dirty="0" err="1"/>
                <a:t>End</a:t>
              </a:r>
              <a:r>
                <a:rPr lang="es-PE" sz="1172" dirty="0"/>
                <a:t> </a:t>
              </a:r>
              <a:r>
                <a:rPr lang="es-PE" sz="1172" dirty="0" err="1"/>
                <a:t>with</a:t>
              </a:r>
              <a:r>
                <a:rPr lang="es-PE" sz="1172" dirty="0"/>
                <a:t> NTL/Z.</a:t>
              </a:r>
            </a:p>
            <a:p>
              <a:r>
                <a:rPr lang="es-PE" sz="1172" dirty="0"/>
                <a:t>Ra(</a:t>
              </a:r>
              <a:r>
                <a:rPr lang="es-PE" sz="1172" dirty="0" err="1"/>
                <a:t>config</a:t>
              </a:r>
              <a:r>
                <a:rPr lang="es-PE" sz="1172" dirty="0"/>
                <a:t>)#</a:t>
              </a:r>
              <a:r>
                <a:rPr lang="es-PE" sz="1172" b="1" dirty="0" err="1"/>
                <a:t>router</a:t>
              </a:r>
              <a:r>
                <a:rPr lang="es-PE" sz="1172" b="1" dirty="0"/>
                <a:t> </a:t>
              </a:r>
              <a:r>
                <a:rPr lang="es-PE" sz="1172" b="1" dirty="0" err="1"/>
                <a:t>rip</a:t>
              </a:r>
              <a:endParaRPr lang="es-PE" sz="1172" b="1" dirty="0"/>
            </a:p>
            <a:p>
              <a:r>
                <a:rPr lang="es-PE" sz="1172" dirty="0"/>
                <a:t>Ra(</a:t>
              </a:r>
              <a:r>
                <a:rPr lang="es-PE" sz="1172" dirty="0" err="1"/>
                <a:t>config-router</a:t>
              </a:r>
              <a:r>
                <a:rPr lang="es-PE" sz="1172" dirty="0"/>
                <a:t>)#</a:t>
              </a:r>
              <a:r>
                <a:rPr lang="es-PE" sz="1172" b="1" dirty="0">
                  <a:solidFill>
                    <a:srgbClr val="FF0000"/>
                  </a:solidFill>
                </a:rPr>
                <a:t>no </a:t>
              </a:r>
              <a:r>
                <a:rPr lang="es-PE" sz="1172" b="1" dirty="0" err="1">
                  <a:solidFill>
                    <a:srgbClr val="FF0000"/>
                  </a:solidFill>
                </a:rPr>
                <a:t>auto-summary</a:t>
              </a:r>
              <a:endParaRPr lang="es-PE" sz="1172" b="1" dirty="0">
                <a:solidFill>
                  <a:srgbClr val="FF0000"/>
                </a:solidFill>
              </a:endParaRPr>
            </a:p>
            <a:p>
              <a:r>
                <a:rPr lang="es-PE" sz="1172" dirty="0"/>
                <a:t>Ra(</a:t>
              </a:r>
              <a:r>
                <a:rPr lang="es-PE" sz="1172" dirty="0" err="1"/>
                <a:t>config-router</a:t>
              </a:r>
              <a:r>
                <a:rPr lang="es-PE" sz="1172" dirty="0"/>
                <a:t>)#</a:t>
              </a:r>
              <a:r>
                <a:rPr lang="es-PE" sz="1172" dirty="0" err="1"/>
                <a:t>exit</a:t>
              </a:r>
              <a:endParaRPr lang="es-PE" sz="1172" dirty="0"/>
            </a:p>
            <a:p>
              <a:r>
                <a:rPr lang="es-PE" sz="1172" dirty="0"/>
                <a:t>Ra(</a:t>
              </a:r>
              <a:r>
                <a:rPr lang="es-PE" sz="1172" dirty="0" err="1"/>
                <a:t>config</a:t>
              </a:r>
              <a:r>
                <a:rPr lang="es-PE" sz="1172" dirty="0"/>
                <a:t>)#</a:t>
              </a:r>
            </a:p>
          </p:txBody>
        </p:sp>
        <p:sp>
          <p:nvSpPr>
            <p:cNvPr id="33797" name="26 CuadroTexto"/>
            <p:cNvSpPr txBox="1">
              <a:spLocks noChangeArrowheads="1"/>
            </p:cNvSpPr>
            <p:nvPr/>
          </p:nvSpPr>
          <p:spPr bwMode="auto">
            <a:xfrm>
              <a:off x="357952" y="3124764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172"/>
                <a:t>Rb&gt;enable</a:t>
              </a:r>
            </a:p>
            <a:p>
              <a:r>
                <a:rPr lang="es-PE" sz="1172"/>
                <a:t>Rb#configure terminal</a:t>
              </a:r>
            </a:p>
            <a:p>
              <a:r>
                <a:rPr lang="es-PE" sz="1172"/>
                <a:t>Enter configuration commands, one per line.  End with NTL/Z.</a:t>
              </a:r>
            </a:p>
            <a:p>
              <a:r>
                <a:rPr lang="es-PE" sz="1172"/>
                <a:t>Rb(config)#</a:t>
              </a:r>
              <a:r>
                <a:rPr lang="es-PE" sz="1172" b="1"/>
                <a:t>router rip</a:t>
              </a:r>
            </a:p>
            <a:p>
              <a:r>
                <a:rPr lang="es-PE" sz="1172"/>
                <a:t>Rb(config-router)#</a:t>
              </a:r>
              <a:r>
                <a:rPr lang="es-PE" sz="1172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172"/>
                <a:t>Rb(config-router)#exit</a:t>
              </a:r>
            </a:p>
            <a:p>
              <a:r>
                <a:rPr lang="es-PE" sz="1172"/>
                <a:t>Rb(config)#</a:t>
              </a:r>
            </a:p>
          </p:txBody>
        </p:sp>
        <p:sp>
          <p:nvSpPr>
            <p:cNvPr id="33798" name="27 CuadroTexto"/>
            <p:cNvSpPr txBox="1">
              <a:spLocks noChangeArrowheads="1"/>
            </p:cNvSpPr>
            <p:nvPr/>
          </p:nvSpPr>
          <p:spPr bwMode="auto">
            <a:xfrm>
              <a:off x="357952" y="4839276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172"/>
                <a:t>Rc&gt;enable</a:t>
              </a:r>
            </a:p>
            <a:p>
              <a:r>
                <a:rPr lang="es-PE" sz="1172"/>
                <a:t>Rc#configure terminal</a:t>
              </a:r>
            </a:p>
            <a:p>
              <a:r>
                <a:rPr lang="es-PE" sz="1172"/>
                <a:t>Enter configuration commands, one per line.  End with NTL/Z.</a:t>
              </a:r>
            </a:p>
            <a:p>
              <a:r>
                <a:rPr lang="es-PE" sz="1172"/>
                <a:t>Rc(config)#</a:t>
              </a:r>
              <a:r>
                <a:rPr lang="es-PE" sz="1172" b="1"/>
                <a:t>router rip</a:t>
              </a:r>
            </a:p>
            <a:p>
              <a:r>
                <a:rPr lang="es-PE" sz="1172"/>
                <a:t>Rc(config-router)#</a:t>
              </a:r>
              <a:r>
                <a:rPr lang="es-PE" sz="1172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172"/>
                <a:t>Rc(config-router)#exit</a:t>
              </a:r>
            </a:p>
            <a:p>
              <a:r>
                <a:rPr lang="es-PE" sz="1172"/>
                <a:t>Rc(config)#</a:t>
              </a:r>
            </a:p>
          </p:txBody>
        </p:sp>
        <p:sp>
          <p:nvSpPr>
            <p:cNvPr id="33799" name="30 CuadroTexto"/>
            <p:cNvSpPr txBox="1">
              <a:spLocks noChangeArrowheads="1"/>
            </p:cNvSpPr>
            <p:nvPr/>
          </p:nvSpPr>
          <p:spPr bwMode="auto">
            <a:xfrm>
              <a:off x="4572794" y="2297439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172"/>
                <a:t>Rd&gt;enable</a:t>
              </a:r>
            </a:p>
            <a:p>
              <a:r>
                <a:rPr lang="es-PE" sz="1172"/>
                <a:t>Rd#configure terminal</a:t>
              </a:r>
            </a:p>
            <a:p>
              <a:r>
                <a:rPr lang="es-PE" sz="1172"/>
                <a:t>Enter configuration commands, one per line.  End with NTL/Z.</a:t>
              </a:r>
            </a:p>
            <a:p>
              <a:r>
                <a:rPr lang="es-PE" sz="1172"/>
                <a:t>Rd(config)#</a:t>
              </a:r>
              <a:r>
                <a:rPr lang="es-PE" sz="1172" b="1"/>
                <a:t>router rip</a:t>
              </a:r>
            </a:p>
            <a:p>
              <a:r>
                <a:rPr lang="es-PE" sz="1172"/>
                <a:t>Rd(config-router)#</a:t>
              </a:r>
              <a:r>
                <a:rPr lang="es-PE" sz="1172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172"/>
                <a:t>Rd(config-router)#exit</a:t>
              </a:r>
            </a:p>
            <a:p>
              <a:r>
                <a:rPr lang="es-PE" sz="1172"/>
                <a:t>Rd(config)#</a:t>
              </a:r>
            </a:p>
          </p:txBody>
        </p:sp>
        <p:sp>
          <p:nvSpPr>
            <p:cNvPr id="33800" name="31 CuadroTexto"/>
            <p:cNvSpPr txBox="1">
              <a:spLocks noChangeArrowheads="1"/>
            </p:cNvSpPr>
            <p:nvPr/>
          </p:nvSpPr>
          <p:spPr bwMode="auto">
            <a:xfrm>
              <a:off x="4572794" y="3983149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172"/>
                <a:t>Re&gt;enable</a:t>
              </a:r>
            </a:p>
            <a:p>
              <a:r>
                <a:rPr lang="es-PE" sz="1172"/>
                <a:t>Re#configure terminal</a:t>
              </a:r>
            </a:p>
            <a:p>
              <a:r>
                <a:rPr lang="es-PE" sz="1172"/>
                <a:t>Enter configuration commands, one per line.  End with NTL/Z.</a:t>
              </a:r>
            </a:p>
            <a:p>
              <a:r>
                <a:rPr lang="es-PE" sz="1172"/>
                <a:t>Re(config)#</a:t>
              </a:r>
              <a:r>
                <a:rPr lang="es-PE" sz="1172" b="1"/>
                <a:t>router rip</a:t>
              </a:r>
            </a:p>
            <a:p>
              <a:r>
                <a:rPr lang="es-PE" sz="1172"/>
                <a:t>Re(config-router)#</a:t>
              </a:r>
              <a:r>
                <a:rPr lang="es-PE" sz="1172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172"/>
                <a:t>Re(config-router)#exit</a:t>
              </a:r>
            </a:p>
            <a:p>
              <a:r>
                <a:rPr lang="es-PE" sz="1172"/>
                <a:t>Re(config)#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815852" y="617111"/>
            <a:ext cx="6544792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ANALIZANDO NUEVAMENTE Ra”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653516" cy="5588115"/>
            <a:chOff x="285750" y="1153301"/>
            <a:chExt cx="8859838" cy="5721258"/>
          </a:xfrm>
        </p:grpSpPr>
        <p:pic>
          <p:nvPicPr>
            <p:cNvPr id="348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82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092705" cy="555442"/>
              <a:chOff x="204" y="773"/>
              <a:chExt cx="3830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64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482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229"/>
              <a:ext cx="4643437" cy="5078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 err="1"/>
                <a:t>Ra#show</a:t>
              </a:r>
              <a:r>
                <a:rPr lang="es-PE" sz="1172" b="1" dirty="0"/>
                <a:t>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200.1.1.0/24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variably</a:t>
              </a:r>
              <a:r>
                <a:rPr lang="es-PE" sz="1172" dirty="0"/>
                <a:t> subnetted, 5 </a:t>
              </a:r>
              <a:r>
                <a:rPr lang="es-PE" sz="1172" dirty="0" err="1"/>
                <a:t>subnets</a:t>
              </a:r>
              <a:r>
                <a:rPr lang="es-PE" sz="1172" dirty="0"/>
                <a:t>, 2 </a:t>
              </a:r>
              <a:r>
                <a:rPr lang="es-PE" sz="1172" dirty="0" err="1"/>
                <a:t>masks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200.1.1.192/26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00:00:00, FastEthernet1/1</a:t>
              </a:r>
            </a:p>
            <a:p>
              <a:pPr>
                <a:defRPr/>
              </a:pPr>
              <a:r>
                <a:rPr lang="es-PE" sz="1172" dirty="0"/>
                <a:t>R       200.1.1.128/26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00:00:00, FastEthernet1/1</a:t>
              </a:r>
            </a:p>
            <a:p>
              <a:pPr>
                <a:defRPr/>
              </a:pPr>
              <a:r>
                <a:rPr lang="es-PE" sz="1172" dirty="0"/>
                <a:t>R       200.1.1.64/26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00:00:10, FastEthernet1/0</a:t>
              </a:r>
            </a:p>
            <a:p>
              <a:pPr>
                <a:defRPr/>
              </a:pPr>
              <a:r>
                <a:rPr lang="es-PE" sz="1172" dirty="0"/>
                <a:t>C       200.1.1.0/26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200.1.1.0/24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00:00:00, FastEthernet1/1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40.1.2.8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00:00:00, FastEthernet1/1</a:t>
              </a:r>
            </a:p>
            <a:p>
              <a:pPr>
                <a:defRPr/>
              </a:pPr>
              <a:r>
                <a:rPr lang="es-PE" sz="1172" dirty="0"/>
                <a:t>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00:00:10, FastEthernet1/0</a:t>
              </a:r>
            </a:p>
            <a:p>
              <a:pPr>
                <a:defRPr/>
              </a:pPr>
              <a:r>
                <a:rPr lang="es-PE" sz="1172" dirty="0"/>
                <a:t>C       40.1.2.12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/>
                <a:t>C       40.1.2.0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R       40.1.2.4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00:00:10, FastEthernet1/0</a:t>
              </a:r>
            </a:p>
            <a:p>
              <a:pPr>
                <a:defRPr/>
              </a:pPr>
              <a:r>
                <a:rPr lang="es-PE" sz="1172" dirty="0"/>
                <a:t>R       40.1.2.16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00:00:00, FastEthernet1/1</a:t>
              </a:r>
            </a:p>
            <a:p>
              <a:pPr>
                <a:defRPr/>
              </a:pPr>
              <a:r>
                <a:rPr lang="es-PE" sz="1172" dirty="0"/>
                <a:t>                 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40.1.2.2, 00:00:10, FastEthernet1/0</a:t>
              </a:r>
            </a:p>
            <a:p>
              <a:pPr>
                <a:defRPr/>
              </a:pPr>
              <a:r>
                <a:rPr lang="es-PE" sz="1172" dirty="0"/>
                <a:t>R       40.1.2.20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40.1.2.14, 00:00:06, FastEthernet1/1</a:t>
              </a:r>
            </a:p>
            <a:p>
              <a:pPr>
                <a:defRPr/>
              </a:pPr>
              <a:r>
                <a:rPr lang="es-PE" sz="1172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39017" y="3499550"/>
            <a:ext cx="6699845" cy="1395478"/>
            <a:chOff x="215076" y="3796508"/>
            <a:chExt cx="6858048" cy="1428760"/>
          </a:xfrm>
        </p:grpSpPr>
        <p:sp>
          <p:nvSpPr>
            <p:cNvPr id="34821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4822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2071702" cy="1428760"/>
              <a:chOff x="5001422" y="3796508"/>
              <a:chExt cx="2071702" cy="1428760"/>
            </a:xfrm>
          </p:grpSpPr>
          <p:sp>
            <p:nvSpPr>
              <p:cNvPr id="34823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4824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76683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Aquí se ve a las redes</a:t>
                </a:r>
              </a:p>
              <a:p>
                <a:r>
                  <a:rPr lang="es-PE" sz="1172" b="1"/>
                  <a:t>200.1.1.64, 200.1.1.128</a:t>
                </a:r>
              </a:p>
              <a:p>
                <a:r>
                  <a:rPr lang="es-PE" sz="1172" b="1"/>
                  <a:t>y 200.1.1.192 de manera</a:t>
                </a:r>
              </a:p>
              <a:p>
                <a:r>
                  <a:rPr lang="es-PE" sz="1172" b="1"/>
                  <a:t>independiente!!!!.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43668" y="617111"/>
            <a:ext cx="850931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653516" cy="5408253"/>
            <a:chOff x="285750" y="1153301"/>
            <a:chExt cx="8859838" cy="5536592"/>
          </a:xfrm>
        </p:grpSpPr>
        <p:pic>
          <p:nvPicPr>
            <p:cNvPr id="3584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85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028471" cy="555442"/>
              <a:chOff x="204" y="773"/>
              <a:chExt cx="316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98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 de enrutamiento del Rb:</a:t>
                </a:r>
              </a:p>
            </p:txBody>
          </p:sp>
          <p:pic>
            <p:nvPicPr>
              <p:cNvPr id="3585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/>
                <a:t>Rb# show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200.1.1.0/26 </a:t>
              </a:r>
              <a:r>
                <a:rPr lang="es-PE" sz="1172" dirty="0" err="1"/>
                <a:t>is</a:t>
              </a:r>
              <a:r>
                <a:rPr lang="es-PE" sz="1172" dirty="0"/>
                <a:t> subnetted, 4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200.1.1.192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40.1.2.17, 00:00:14, FastEthernet2/0</a:t>
              </a:r>
            </a:p>
            <a:p>
              <a:pPr>
                <a:defRPr/>
              </a:pPr>
              <a:r>
                <a:rPr lang="es-PE" sz="1172" dirty="0"/>
                <a:t>R       </a:t>
              </a:r>
              <a:r>
                <a:rPr lang="es-PE" sz="1172" b="1" dirty="0"/>
                <a:t>200.1.1.128</a:t>
              </a:r>
              <a:r>
                <a:rPr lang="es-PE" sz="1172" dirty="0"/>
                <a:t> [120/2] </a:t>
              </a:r>
              <a:r>
                <a:rPr lang="es-PE" sz="1172" dirty="0" err="1"/>
                <a:t>via</a:t>
              </a:r>
              <a:r>
                <a:rPr lang="es-PE" sz="1172" dirty="0"/>
                <a:t> </a:t>
              </a:r>
              <a:r>
                <a:rPr lang="es-PE" sz="1172" b="1" dirty="0"/>
                <a:t>40.1.2.17</a:t>
              </a:r>
              <a:r>
                <a:rPr lang="es-PE" sz="1172" dirty="0"/>
                <a:t>, 00:00:14, FastEthernet2/0</a:t>
              </a:r>
            </a:p>
            <a:p>
              <a:pPr>
                <a:defRPr/>
              </a:pPr>
              <a:r>
                <a:rPr lang="es-PE" sz="1172" dirty="0"/>
                <a:t>   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</a:t>
              </a:r>
              <a:r>
                <a:rPr lang="es-PE" sz="1172" b="1" dirty="0"/>
                <a:t>40.1.2.6</a:t>
              </a:r>
              <a:r>
                <a:rPr lang="es-PE" sz="1172" dirty="0"/>
                <a:t>, 00:00:10, FastEthernet1/0</a:t>
              </a:r>
            </a:p>
            <a:p>
              <a:pPr>
                <a:defRPr/>
              </a:pPr>
              <a:r>
                <a:rPr lang="es-PE" sz="1172" dirty="0"/>
                <a:t>R       200.1.1.64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40.1.2.6, 00:00:10, FastEthernet1/0</a:t>
              </a:r>
            </a:p>
            <a:p>
              <a:pPr>
                <a:defRPr/>
              </a:pPr>
              <a:r>
                <a:rPr lang="es-PE" sz="1172" dirty="0"/>
                <a:t>R       200.1.1.0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40.1.2.1, 00:00:12, FastEthernet1/1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40.1.2.8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40.1.2.6, 00:00:10, FastEthernet1/0</a:t>
              </a:r>
            </a:p>
            <a:p>
              <a:pPr>
                <a:defRPr/>
              </a:pPr>
              <a:r>
                <a:rPr lang="es-PE" sz="1172" dirty="0"/>
                <a:t>R       40.1.2.12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40.1.2.17, 00:00:14, FastEthernet2/0</a:t>
              </a:r>
            </a:p>
            <a:p>
              <a:pPr>
                <a:defRPr/>
              </a:pPr>
              <a:r>
                <a:rPr lang="es-PE" sz="1172" dirty="0"/>
                <a:t>                 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40.1.2.1, 00:00:12, FastEthernet1/1</a:t>
              </a:r>
            </a:p>
            <a:p>
              <a:pPr>
                <a:defRPr/>
              </a:pPr>
              <a:r>
                <a:rPr lang="es-PE" sz="1172" dirty="0"/>
                <a:t>C       40.1.2.0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/>
                <a:t>C       40.1.2.4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C       40.1.2.16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40.1.2.20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40.1.2.17, 00:00:17, FastEthernet2/0</a:t>
              </a:r>
            </a:p>
            <a:p>
              <a:pPr>
                <a:defRPr/>
              </a:pPr>
              <a:r>
                <a:rPr lang="es-PE" sz="1172" dirty="0"/>
                <a:t>Rb#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39017" y="3639098"/>
            <a:ext cx="6742081" cy="1395478"/>
            <a:chOff x="215076" y="3939384"/>
            <a:chExt cx="6902231" cy="1428760"/>
          </a:xfrm>
        </p:grpSpPr>
        <p:sp>
          <p:nvSpPr>
            <p:cNvPr id="35845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92869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5846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15885" cy="1428760"/>
              <a:chOff x="5001422" y="3939384"/>
              <a:chExt cx="2115885" cy="1428760"/>
            </a:xfrm>
          </p:grpSpPr>
          <p:sp>
            <p:nvSpPr>
              <p:cNvPr id="35847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5848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30133" cy="833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La redes LAN están </a:t>
                </a:r>
              </a:p>
              <a:p>
                <a:r>
                  <a:rPr lang="es-PE" sz="1172" b="1"/>
                  <a:t>detalladas.</a:t>
                </a:r>
              </a:p>
              <a:p>
                <a:r>
                  <a:rPr lang="es-PE" sz="1172" b="1"/>
                  <a:t>Se observa </a:t>
                </a:r>
                <a:r>
                  <a:rPr lang="es-PE" sz="1172" b="1" u="sng"/>
                  <a:t>el balanceo de</a:t>
                </a:r>
              </a:p>
              <a:p>
                <a:r>
                  <a:rPr lang="es-PE" sz="1172" b="1" u="sng"/>
                  <a:t>carga</a:t>
                </a:r>
                <a:r>
                  <a:rPr lang="es-PE" sz="1172" b="1"/>
                  <a:t> hacia: 200.1.1.128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43668" y="617111"/>
            <a:ext cx="850931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653516" cy="5408253"/>
            <a:chOff x="285750" y="1153301"/>
            <a:chExt cx="8859838" cy="5536592"/>
          </a:xfrm>
        </p:grpSpPr>
        <p:pic>
          <p:nvPicPr>
            <p:cNvPr id="3687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687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4993473" cy="555442"/>
              <a:chOff x="204" y="773"/>
              <a:chExt cx="313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95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6878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/>
                <a:t> </a:t>
              </a:r>
              <a:r>
                <a:rPr lang="es-PE" sz="1172" b="1" dirty="0" err="1"/>
                <a:t>Rc#show</a:t>
              </a:r>
              <a:r>
                <a:rPr lang="es-PE" sz="1172" b="1" dirty="0"/>
                <a:t>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200.1.1.0/26 </a:t>
              </a:r>
              <a:r>
                <a:rPr lang="es-PE" sz="1172" dirty="0" err="1"/>
                <a:t>is</a:t>
              </a:r>
              <a:r>
                <a:rPr lang="es-PE" sz="1172" dirty="0"/>
                <a:t> subnetted, 4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</a:t>
              </a:r>
              <a:r>
                <a:rPr lang="es-PE" sz="1172" b="1" dirty="0"/>
                <a:t>200.1.1.192 </a:t>
              </a:r>
              <a:r>
                <a:rPr lang="es-PE" sz="1172" dirty="0"/>
                <a:t>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40.1.2.9, 00:00:12, FastEthernet1/0</a:t>
              </a:r>
            </a:p>
            <a:p>
              <a:pPr>
                <a:defRPr/>
              </a:pPr>
              <a:r>
                <a:rPr lang="es-PE" sz="1172" dirty="0"/>
                <a:t>   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40.1.2.5, 00:00:24, FastEthernet1/1</a:t>
              </a:r>
            </a:p>
            <a:p>
              <a:pPr>
                <a:defRPr/>
              </a:pPr>
              <a:r>
                <a:rPr lang="es-PE" sz="1172" dirty="0"/>
                <a:t>R       200.1.1.128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40.1.2.9, 00:00:12, FastEthernet1/0</a:t>
              </a:r>
            </a:p>
            <a:p>
              <a:pPr>
                <a:defRPr/>
              </a:pPr>
              <a:r>
                <a:rPr lang="es-PE" sz="1172" dirty="0"/>
                <a:t>C       200.1.1.64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200.1.1.0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40.1.2.5, 00:00:24, FastEthernet1/1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C       40.1.2.8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R       40.1.2.12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40.1.2.9, 00:00:12, FastEthernet1/0</a:t>
              </a:r>
            </a:p>
            <a:p>
              <a:pPr>
                <a:defRPr/>
              </a:pPr>
              <a:r>
                <a:rPr lang="es-PE" sz="1172" dirty="0"/>
                <a:t> 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40.1.2.5, 00:00:24, FastEthernet1/1</a:t>
              </a:r>
            </a:p>
            <a:p>
              <a:pPr>
                <a:defRPr/>
              </a:pPr>
              <a:r>
                <a:rPr lang="es-PE" sz="1172" dirty="0"/>
                <a:t>R       40.1.2.0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40.1.2.5, 00:00:24, FastEthernet1/1</a:t>
              </a:r>
            </a:p>
            <a:p>
              <a:pPr>
                <a:defRPr/>
              </a:pPr>
              <a:r>
                <a:rPr lang="es-PE" sz="1172" dirty="0"/>
                <a:t>C       40.1.2.4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/>
                <a:t>R       40.1.2.16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40.1.2.5, 00:00:24, FastEthernet1/1</a:t>
              </a:r>
            </a:p>
            <a:p>
              <a:pPr>
                <a:defRPr/>
              </a:pPr>
              <a:r>
                <a:rPr lang="es-PE" sz="1172" dirty="0"/>
                <a:t>R       40.1.2.20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40.1.2.9, 00:00:13, FastEthernet1/0</a:t>
              </a:r>
            </a:p>
            <a:p>
              <a:pPr>
                <a:defRPr/>
              </a:pPr>
              <a:r>
                <a:rPr lang="es-PE" sz="1172" dirty="0"/>
                <a:t>Rc#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39017" y="3639098"/>
            <a:ext cx="6742081" cy="1395478"/>
            <a:chOff x="215076" y="3939384"/>
            <a:chExt cx="6902231" cy="1428760"/>
          </a:xfrm>
        </p:grpSpPr>
        <p:sp>
          <p:nvSpPr>
            <p:cNvPr id="36869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6870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15885" cy="1428760"/>
              <a:chOff x="5001422" y="3939384"/>
              <a:chExt cx="2115885" cy="1428760"/>
            </a:xfrm>
          </p:grpSpPr>
          <p:sp>
            <p:nvSpPr>
              <p:cNvPr id="36872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6873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30133" cy="833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La redes LAN están </a:t>
                </a:r>
              </a:p>
              <a:p>
                <a:r>
                  <a:rPr lang="es-PE" sz="1172" b="1"/>
                  <a:t>detalladas.</a:t>
                </a:r>
              </a:p>
              <a:p>
                <a:r>
                  <a:rPr lang="es-PE" sz="1172" b="1"/>
                  <a:t>Se observa </a:t>
                </a:r>
                <a:r>
                  <a:rPr lang="es-PE" sz="1172" b="1" u="sng"/>
                  <a:t>el balanceo de</a:t>
                </a:r>
              </a:p>
              <a:p>
                <a:r>
                  <a:rPr lang="es-PE" sz="1172" b="1" u="sng"/>
                  <a:t>carga</a:t>
                </a:r>
                <a:r>
                  <a:rPr lang="es-PE" sz="1172" b="1"/>
                  <a:t> hacia: 200.1.1.192</a:t>
                </a:r>
              </a:p>
            </p:txBody>
          </p:sp>
        </p:grpSp>
        <p:sp>
          <p:nvSpPr>
            <p:cNvPr id="36871" name="14 Rectángulo redondeado"/>
            <p:cNvSpPr>
              <a:spLocks noChangeArrowheads="1"/>
            </p:cNvSpPr>
            <p:nvPr/>
          </p:nvSpPr>
          <p:spPr bwMode="auto">
            <a:xfrm>
              <a:off x="215076" y="5010954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43668" y="617111"/>
            <a:ext cx="850931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653516" cy="5408253"/>
            <a:chOff x="285750" y="1153301"/>
            <a:chExt cx="8859838" cy="5536592"/>
          </a:xfrm>
        </p:grpSpPr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789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028471" cy="555442"/>
              <a:chOff x="204" y="773"/>
              <a:chExt cx="316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98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790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 err="1"/>
                <a:t>Rd#show</a:t>
              </a:r>
              <a:r>
                <a:rPr lang="es-PE" sz="1172" b="1" dirty="0"/>
                <a:t>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200.1.1.0/26 </a:t>
              </a:r>
              <a:r>
                <a:rPr lang="es-PE" sz="1172" dirty="0" err="1"/>
                <a:t>is</a:t>
              </a:r>
              <a:r>
                <a:rPr lang="es-PE" sz="1172" dirty="0"/>
                <a:t> subnetted, 4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C       200.1.1.192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200.1.1.128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40.1.2.22, 00:00:00, FastEthernet1/1</a:t>
              </a:r>
            </a:p>
            <a:p>
              <a:pPr>
                <a:defRPr/>
              </a:pPr>
              <a:r>
                <a:rPr lang="es-PE" sz="1172" dirty="0"/>
                <a:t>R       200.1.1.64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40.1.2.22, 00:00:00, FastEthernet1/1</a:t>
              </a:r>
            </a:p>
            <a:p>
              <a:pPr>
                <a:defRPr/>
              </a:pPr>
              <a:r>
                <a:rPr lang="es-PE" sz="1172" dirty="0"/>
                <a:t>  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40.1.2.18, 00:00:00, FastEthernet2/1</a:t>
              </a:r>
            </a:p>
            <a:p>
              <a:pPr>
                <a:defRPr/>
              </a:pPr>
              <a:r>
                <a:rPr lang="es-PE" sz="1172" dirty="0"/>
                <a:t>R       200.1.1.0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40.1.2.13, 00:00:24, FastEthernet1/0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40.1.2.8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40.1.2.22, 00:00:00, FastEthernet1/1</a:t>
              </a:r>
            </a:p>
            <a:p>
              <a:pPr>
                <a:defRPr/>
              </a:pPr>
              <a:r>
                <a:rPr lang="es-PE" sz="1172" dirty="0"/>
                <a:t>C       40.1.2.12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R       40.1.2.0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40.1.2.18, 00:00:00, FastEthernet2/1</a:t>
              </a:r>
            </a:p>
            <a:p>
              <a:pPr>
                <a:defRPr/>
              </a:pPr>
              <a:r>
                <a:rPr lang="es-PE" sz="1172" dirty="0"/>
                <a:t>                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40.1.2.13, 00:00:24, FastEthernet1/0</a:t>
              </a:r>
            </a:p>
            <a:p>
              <a:pPr>
                <a:defRPr/>
              </a:pPr>
              <a:r>
                <a:rPr lang="es-PE" sz="1172" dirty="0"/>
                <a:t>R       40.1.2.4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40.1.2.18, 00:00:00, FastEthernet2/1</a:t>
              </a:r>
            </a:p>
            <a:p>
              <a:pPr>
                <a:defRPr/>
              </a:pPr>
              <a:r>
                <a:rPr lang="es-PE" sz="1172" dirty="0"/>
                <a:t>C       40.1.2.16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FastEthernet2/1</a:t>
              </a:r>
            </a:p>
            <a:p>
              <a:pPr>
                <a:defRPr/>
              </a:pPr>
              <a:r>
                <a:rPr lang="es-PE" sz="1172" dirty="0"/>
                <a:t>C       40.1.2.20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 err="1"/>
                <a:t>Rd</a:t>
              </a:r>
              <a:r>
                <a:rPr lang="es-PE" sz="1172" dirty="0"/>
                <a:t>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39017" y="3778646"/>
            <a:ext cx="6742081" cy="1395478"/>
            <a:chOff x="215076" y="4082260"/>
            <a:chExt cx="6902231" cy="1428760"/>
          </a:xfrm>
        </p:grpSpPr>
        <p:sp>
          <p:nvSpPr>
            <p:cNvPr id="37893" name="10 Rectángulo redondeado"/>
            <p:cNvSpPr>
              <a:spLocks noChangeArrowheads="1"/>
            </p:cNvSpPr>
            <p:nvPr/>
          </p:nvSpPr>
          <p:spPr bwMode="auto">
            <a:xfrm>
              <a:off x="215076" y="4439450"/>
              <a:ext cx="4786346" cy="714380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7894" name="13 Grupo"/>
            <p:cNvGrpSpPr>
              <a:grpSpLocks/>
            </p:cNvGrpSpPr>
            <p:nvPr/>
          </p:nvGrpSpPr>
          <p:grpSpPr bwMode="auto">
            <a:xfrm>
              <a:off x="5001422" y="4082260"/>
              <a:ext cx="2115885" cy="1428760"/>
              <a:chOff x="5001422" y="4082260"/>
              <a:chExt cx="2115885" cy="1428760"/>
            </a:xfrm>
          </p:grpSpPr>
          <p:sp>
            <p:nvSpPr>
              <p:cNvPr id="3789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82260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789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368012"/>
                <a:ext cx="1830133" cy="833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La redes LAN están </a:t>
                </a:r>
              </a:p>
              <a:p>
                <a:r>
                  <a:rPr lang="es-PE" sz="1172" b="1"/>
                  <a:t>detalladas.</a:t>
                </a:r>
              </a:p>
              <a:p>
                <a:r>
                  <a:rPr lang="es-PE" sz="1172" b="1"/>
                  <a:t>Se observa </a:t>
                </a:r>
                <a:r>
                  <a:rPr lang="es-PE" sz="1172" b="1" u="sng"/>
                  <a:t>el balanceo de</a:t>
                </a:r>
              </a:p>
              <a:p>
                <a:r>
                  <a:rPr lang="es-PE" sz="1172" b="1" u="sng"/>
                  <a:t>carga</a:t>
                </a:r>
                <a:r>
                  <a:rPr lang="es-PE" sz="1172" b="1"/>
                  <a:t> hacia: 200.1.1.64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43668" y="617111"/>
            <a:ext cx="850931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653516" cy="5228392"/>
            <a:chOff x="285750" y="1153301"/>
            <a:chExt cx="8859838" cy="5351926"/>
          </a:xfrm>
        </p:grpSpPr>
        <p:pic>
          <p:nvPicPr>
            <p:cNvPr id="389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012563" cy="555442"/>
              <a:chOff x="204" y="773"/>
              <a:chExt cx="315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97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 de enrutamiento del Re:</a:t>
                </a:r>
              </a:p>
            </p:txBody>
          </p:sp>
          <p:pic>
            <p:nvPicPr>
              <p:cNvPr id="38926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643437" cy="470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172" b="1" dirty="0" err="1"/>
                <a:t>Re#show</a:t>
              </a:r>
              <a:r>
                <a:rPr lang="es-PE" sz="1172" b="1" dirty="0"/>
                <a:t> ip route</a:t>
              </a:r>
            </a:p>
            <a:p>
              <a:pPr>
                <a:defRPr/>
              </a:pPr>
              <a:r>
                <a:rPr lang="es-PE" sz="1172" dirty="0" err="1"/>
                <a:t>Codes</a:t>
              </a:r>
              <a:r>
                <a:rPr lang="es-PE" sz="1172" dirty="0"/>
                <a:t>: C - connected, S - </a:t>
              </a:r>
              <a:r>
                <a:rPr lang="es-PE" sz="1172" dirty="0" err="1"/>
                <a:t>static</a:t>
              </a:r>
              <a:r>
                <a:rPr lang="es-PE" sz="1172" dirty="0"/>
                <a:t>, R - RIP, M - mobile, B - BGP</a:t>
              </a:r>
            </a:p>
            <a:p>
              <a:pPr>
                <a:defRPr/>
              </a:pPr>
              <a:r>
                <a:rPr lang="es-PE" sz="1172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172" dirty="0"/>
                <a:t>       N1 -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N2 - OSPF NSSA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E1 -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1, E2 - OSPF external </a:t>
              </a:r>
              <a:r>
                <a:rPr lang="es-PE" sz="1172" dirty="0" err="1"/>
                <a:t>type</a:t>
              </a:r>
              <a:r>
                <a:rPr lang="es-PE" sz="1172" dirty="0"/>
                <a:t> 2</a:t>
              </a:r>
            </a:p>
            <a:p>
              <a:pPr>
                <a:defRPr/>
              </a:pPr>
              <a:r>
                <a:rPr lang="es-PE" sz="1172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172" dirty="0"/>
                <a:t>       </a:t>
              </a:r>
              <a:r>
                <a:rPr lang="es-PE" sz="1172" dirty="0" err="1"/>
                <a:t>ia</a:t>
              </a:r>
              <a:r>
                <a:rPr lang="es-PE" sz="1172" dirty="0"/>
                <a:t> - IS-IS inter area, * - candidate default, U - per-</a:t>
              </a:r>
              <a:r>
                <a:rPr lang="es-PE" sz="1172" dirty="0" err="1"/>
                <a:t>user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r>
                <a:rPr lang="es-PE" sz="1172" dirty="0"/>
                <a:t>       o - ODR, P - </a:t>
              </a:r>
              <a:r>
                <a:rPr lang="es-PE" sz="1172" dirty="0" err="1"/>
                <a:t>periodic</a:t>
              </a:r>
              <a:r>
                <a:rPr lang="es-PE" sz="1172" dirty="0"/>
                <a:t> </a:t>
              </a:r>
              <a:r>
                <a:rPr lang="es-PE" sz="1172" dirty="0" err="1"/>
                <a:t>downloaded</a:t>
              </a:r>
              <a:r>
                <a:rPr lang="es-PE" sz="1172" dirty="0"/>
                <a:t> </a:t>
              </a:r>
              <a:r>
                <a:rPr lang="es-PE" sz="1172" dirty="0" err="1"/>
                <a:t>static</a:t>
              </a:r>
              <a:r>
                <a:rPr lang="es-PE" sz="1172" dirty="0"/>
                <a:t> route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Gateway of </a:t>
              </a:r>
              <a:r>
                <a:rPr lang="es-PE" sz="1172" dirty="0" err="1"/>
                <a:t>last</a:t>
              </a:r>
              <a:r>
                <a:rPr lang="es-PE" sz="1172" dirty="0"/>
                <a:t> resort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not</a:t>
              </a:r>
              <a:r>
                <a:rPr lang="es-PE" sz="1172" dirty="0"/>
                <a:t> set</a:t>
              </a:r>
            </a:p>
            <a:p>
              <a:pPr>
                <a:defRPr/>
              </a:pPr>
              <a:endParaRPr lang="es-PE" sz="1172" dirty="0"/>
            </a:p>
            <a:p>
              <a:pPr>
                <a:defRPr/>
              </a:pPr>
              <a:r>
                <a:rPr lang="es-PE" sz="1172" dirty="0"/>
                <a:t>     200.1.1.0/26 </a:t>
              </a:r>
              <a:r>
                <a:rPr lang="es-PE" sz="1172" dirty="0" err="1"/>
                <a:t>is</a:t>
              </a:r>
              <a:r>
                <a:rPr lang="es-PE" sz="1172" dirty="0"/>
                <a:t> subnetted, 4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R       200.1.1.192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40.1.2.21, 00:00:22, FastEthernet1/0</a:t>
              </a:r>
            </a:p>
            <a:p>
              <a:pPr>
                <a:defRPr/>
              </a:pPr>
              <a:r>
                <a:rPr lang="es-PE" sz="1172" dirty="0"/>
                <a:t>C       200.1.1.128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FastEthernet2/0</a:t>
              </a:r>
            </a:p>
            <a:p>
              <a:pPr>
                <a:defRPr/>
              </a:pPr>
              <a:r>
                <a:rPr lang="es-PE" sz="1172" dirty="0"/>
                <a:t>R       200.1.1.64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40.1.2.10, 00:00:27, FastEthernet1/1</a:t>
              </a:r>
            </a:p>
            <a:p>
              <a:pPr>
                <a:defRPr/>
              </a:pPr>
              <a:r>
                <a:rPr lang="es-PE" sz="1172" dirty="0"/>
                <a:t>R       200.1.1.0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40.1.2.21, 00:00:22, FastEthernet1/0</a:t>
              </a:r>
            </a:p>
            <a:p>
              <a:pPr>
                <a:defRPr/>
              </a:pPr>
              <a:r>
                <a:rPr lang="es-PE" sz="1172" dirty="0"/>
                <a:t>     40.0.0.0/30 </a:t>
              </a:r>
              <a:r>
                <a:rPr lang="es-PE" sz="1172" dirty="0" err="1"/>
                <a:t>is</a:t>
              </a:r>
              <a:r>
                <a:rPr lang="es-PE" sz="1172" dirty="0"/>
                <a:t> subnetted, 6 </a:t>
              </a:r>
              <a:r>
                <a:rPr lang="es-PE" sz="1172" dirty="0" err="1"/>
                <a:t>subnets</a:t>
              </a:r>
              <a:endParaRPr lang="es-PE" sz="1172" dirty="0"/>
            </a:p>
            <a:p>
              <a:pPr>
                <a:defRPr/>
              </a:pPr>
              <a:r>
                <a:rPr lang="es-PE" sz="1172" dirty="0"/>
                <a:t>C       40.1.2.8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FastEthernet1/1</a:t>
              </a:r>
            </a:p>
            <a:p>
              <a:pPr>
                <a:defRPr/>
              </a:pPr>
              <a:r>
                <a:rPr lang="es-PE" sz="1172" dirty="0"/>
                <a:t>R       40.1.2.12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40.1.2.21, 00:00:22, FastEthernet1/0</a:t>
              </a:r>
            </a:p>
            <a:p>
              <a:pPr>
                <a:defRPr/>
              </a:pPr>
              <a:r>
                <a:rPr lang="es-PE" sz="1172" dirty="0"/>
                <a:t>R       40.1.2.0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40.1.2.21, 00:00:22, FastEthernet1/0</a:t>
              </a:r>
            </a:p>
            <a:p>
              <a:pPr>
                <a:defRPr/>
              </a:pPr>
              <a:r>
                <a:rPr lang="es-PE" sz="1172" dirty="0"/>
                <a:t>                 [120/2] </a:t>
              </a:r>
              <a:r>
                <a:rPr lang="es-PE" sz="1172" dirty="0" err="1"/>
                <a:t>via</a:t>
              </a:r>
              <a:r>
                <a:rPr lang="es-PE" sz="1172" dirty="0"/>
                <a:t> 40.1.2.10, 00:00:27, FastEthernet1/1</a:t>
              </a:r>
            </a:p>
            <a:p>
              <a:pPr>
                <a:defRPr/>
              </a:pPr>
              <a:r>
                <a:rPr lang="es-PE" sz="1172" dirty="0"/>
                <a:t>R       40.1.2.4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40.1.2.10, 00:00:27, FastEthernet1/1</a:t>
              </a:r>
            </a:p>
            <a:p>
              <a:pPr>
                <a:defRPr/>
              </a:pPr>
              <a:r>
                <a:rPr lang="es-PE" sz="1172" dirty="0"/>
                <a:t>R       40.1.2.16 [120/1] </a:t>
              </a:r>
              <a:r>
                <a:rPr lang="es-PE" sz="1172" dirty="0" err="1"/>
                <a:t>via</a:t>
              </a:r>
              <a:r>
                <a:rPr lang="es-PE" sz="1172" dirty="0"/>
                <a:t> 40.1.2.21, 00:00:22, FastEthernet1/0</a:t>
              </a:r>
            </a:p>
            <a:p>
              <a:pPr>
                <a:defRPr/>
              </a:pPr>
              <a:r>
                <a:rPr lang="es-PE" sz="1172" dirty="0"/>
                <a:t>C       40.1.2.20 </a:t>
              </a:r>
              <a:r>
                <a:rPr lang="es-PE" sz="1172" dirty="0" err="1"/>
                <a:t>is</a:t>
              </a:r>
              <a:r>
                <a:rPr lang="es-PE" sz="1172" dirty="0"/>
                <a:t> </a:t>
              </a:r>
              <a:r>
                <a:rPr lang="es-PE" sz="1172" dirty="0" err="1"/>
                <a:t>directly</a:t>
              </a:r>
              <a:r>
                <a:rPr lang="es-PE" sz="1172" dirty="0"/>
                <a:t> connected, FastEthernet1/0</a:t>
              </a:r>
            </a:p>
            <a:p>
              <a:pPr>
                <a:defRPr/>
              </a:pPr>
              <a:r>
                <a:rPr lang="es-PE" sz="1172" dirty="0"/>
                <a:t>Re#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39017" y="3639098"/>
            <a:ext cx="6699845" cy="1395478"/>
            <a:chOff x="215076" y="3939384"/>
            <a:chExt cx="6858048" cy="1428760"/>
          </a:xfrm>
        </p:grpSpPr>
        <p:sp>
          <p:nvSpPr>
            <p:cNvPr id="38917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grpSp>
          <p:nvGrpSpPr>
            <p:cNvPr id="38918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071702" cy="1428760"/>
              <a:chOff x="5001422" y="3939384"/>
              <a:chExt cx="2071702" cy="1428760"/>
            </a:xfrm>
          </p:grpSpPr>
          <p:sp>
            <p:nvSpPr>
              <p:cNvPr id="38920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8921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406413"/>
                <a:ext cx="1429512" cy="463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172" b="1"/>
                  <a:t>La redes LAN están </a:t>
                </a:r>
              </a:p>
              <a:p>
                <a:r>
                  <a:rPr lang="es-PE" sz="1172" b="1"/>
                  <a:t>detalladas.</a:t>
                </a:r>
              </a:p>
            </p:txBody>
          </p:sp>
        </p:grpSp>
        <p:sp>
          <p:nvSpPr>
            <p:cNvPr id="38919" name="13 Rectángulo redondeado"/>
            <p:cNvSpPr>
              <a:spLocks noChangeArrowheads="1"/>
            </p:cNvSpPr>
            <p:nvPr/>
          </p:nvSpPr>
          <p:spPr bwMode="auto">
            <a:xfrm>
              <a:off x="215076" y="4653764"/>
              <a:ext cx="4786346" cy="500066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93434" y="617112"/>
            <a:ext cx="5262121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CONFIGURACION BASICA</a:t>
            </a:r>
          </a:p>
        </p:txBody>
      </p:sp>
      <p:grpSp>
        <p:nvGrpSpPr>
          <p:cNvPr id="2" name="88 Grupo"/>
          <p:cNvGrpSpPr>
            <a:grpSpLocks/>
          </p:cNvGrpSpPr>
          <p:nvPr/>
        </p:nvGrpSpPr>
        <p:grpSpPr bwMode="auto">
          <a:xfrm>
            <a:off x="1908790" y="1296245"/>
            <a:ext cx="3993584" cy="1992160"/>
            <a:chOff x="286514" y="1327150"/>
            <a:chExt cx="4088801" cy="2040450"/>
          </a:xfrm>
        </p:grpSpPr>
        <p:grpSp>
          <p:nvGrpSpPr>
            <p:cNvPr id="21518" name="Group 107"/>
            <p:cNvGrpSpPr>
              <a:grpSpLocks/>
            </p:cNvGrpSpPr>
            <p:nvPr/>
          </p:nvGrpSpPr>
          <p:grpSpPr bwMode="auto">
            <a:xfrm>
              <a:off x="286514" y="1327150"/>
              <a:ext cx="3089304" cy="555658"/>
              <a:chOff x="204" y="773"/>
              <a:chExt cx="1942" cy="343"/>
            </a:xfrm>
          </p:grpSpPr>
          <p:sp>
            <p:nvSpPr>
              <p:cNvPr id="74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1761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Configurar RIPv1:</a:t>
                </a:r>
              </a:p>
            </p:txBody>
          </p:sp>
          <p:pic>
            <p:nvPicPr>
              <p:cNvPr id="21522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5439" y="1825819"/>
              <a:ext cx="3724643" cy="827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Activar el protocolo RIPv1: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</a:t>
              </a: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575439" y="2540471"/>
              <a:ext cx="3799876" cy="827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Anunciar redes: 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</a:t>
              </a: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344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908790" y="3708872"/>
            <a:ext cx="4028805" cy="2510310"/>
            <a:chOff x="91" y="773"/>
            <a:chExt cx="2455" cy="1494"/>
          </a:xfrm>
        </p:grpSpPr>
        <p:grpSp>
          <p:nvGrpSpPr>
            <p:cNvPr id="21509" name="Group 3"/>
            <p:cNvGrpSpPr>
              <a:grpSpLocks/>
            </p:cNvGrpSpPr>
            <p:nvPr/>
          </p:nvGrpSpPr>
          <p:grpSpPr bwMode="auto">
            <a:xfrm>
              <a:off x="91" y="773"/>
              <a:ext cx="2341" cy="323"/>
              <a:chOff x="204" y="773"/>
              <a:chExt cx="2473" cy="343"/>
            </a:xfrm>
          </p:grpSpPr>
          <p:sp>
            <p:nvSpPr>
              <p:cNvPr id="87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292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>
                    <a:solidFill>
                      <a:schemeClr val="accent2"/>
                    </a:solidFill>
                    <a:latin typeface="+mj-lt"/>
                  </a:rPr>
                  <a:t>Configurar RIPv2 en R4</a:t>
                </a:r>
              </a:p>
            </p:txBody>
          </p:sp>
          <p:pic>
            <p:nvPicPr>
              <p:cNvPr id="21517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245" y="1078"/>
              <a:ext cx="221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Activar el protocolo RIPv2: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245" y="1441"/>
              <a:ext cx="199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Especificar la versión 2: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245" y="1820"/>
              <a:ext cx="145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Anunciar redes: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4" name="Text Box 113"/>
            <p:cNvSpPr txBox="1">
              <a:spLocks noChangeArrowheads="1"/>
            </p:cNvSpPr>
            <p:nvPr/>
          </p:nvSpPr>
          <p:spPr bwMode="auto">
            <a:xfrm>
              <a:off x="466" y="1230"/>
              <a:ext cx="80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85" name="Text Box 114"/>
            <p:cNvSpPr txBox="1">
              <a:spLocks noChangeArrowheads="1"/>
            </p:cNvSpPr>
            <p:nvPr/>
          </p:nvSpPr>
          <p:spPr bwMode="auto">
            <a:xfrm>
              <a:off x="501" y="1623"/>
              <a:ext cx="78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version 2</a:t>
              </a:r>
            </a:p>
          </p:txBody>
        </p:sp>
        <p:sp>
          <p:nvSpPr>
            <p:cNvPr id="86" name="Text Box 115"/>
            <p:cNvSpPr txBox="1">
              <a:spLocks noChangeArrowheads="1"/>
            </p:cNvSpPr>
            <p:nvPr/>
          </p:nvSpPr>
          <p:spPr bwMode="auto">
            <a:xfrm>
              <a:off x="408" y="2001"/>
              <a:ext cx="213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9900"/>
                  </a:solidFill>
                  <a:latin typeface="+mj-lt"/>
                </a:rPr>
                <a:t> </a:t>
              </a: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344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693266" y="617111"/>
            <a:ext cx="8799265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COMANDOS DE ANÁLISIS DE RED CON RIP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1852971" y="1296246"/>
            <a:ext cx="3910440" cy="1265233"/>
            <a:chOff x="228600" y="1327150"/>
            <a:chExt cx="4003300" cy="1295884"/>
          </a:xfrm>
        </p:grpSpPr>
        <p:grpSp>
          <p:nvGrpSpPr>
            <p:cNvPr id="39948" name="Group 3"/>
            <p:cNvGrpSpPr>
              <a:grpSpLocks/>
            </p:cNvGrpSpPr>
            <p:nvPr/>
          </p:nvGrpSpPr>
          <p:grpSpPr bwMode="auto">
            <a:xfrm>
              <a:off x="228600" y="1327150"/>
              <a:ext cx="3140540" cy="555801"/>
              <a:chOff x="204" y="773"/>
              <a:chExt cx="1978" cy="343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1797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show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ip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protocols</a:t>
                </a:r>
                <a:endParaRPr lang="es-ES" sz="293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39951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39" y="1795637"/>
              <a:ext cx="3744561" cy="827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Muestra el protocolo de 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enrutamiento configurado.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1840567" y="1125686"/>
            <a:ext cx="8795253" cy="5513689"/>
            <a:chOff x="215900" y="1152525"/>
            <a:chExt cx="9004955" cy="5645150"/>
          </a:xfrm>
        </p:grpSpPr>
        <p:grpSp>
          <p:nvGrpSpPr>
            <p:cNvPr id="39941" name="25 Grupo"/>
            <p:cNvGrpSpPr>
              <a:grpSpLocks/>
            </p:cNvGrpSpPr>
            <p:nvPr/>
          </p:nvGrpSpPr>
          <p:grpSpPr bwMode="auto">
            <a:xfrm>
              <a:off x="215900" y="1152525"/>
              <a:ext cx="9004955" cy="5645150"/>
              <a:chOff x="215121" y="1152525"/>
              <a:chExt cx="9005729" cy="5644379"/>
            </a:xfrm>
          </p:grpSpPr>
          <p:pic>
            <p:nvPicPr>
              <p:cNvPr id="399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5121" y="2793758"/>
                <a:ext cx="6357937" cy="4003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94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57784" y="1152525"/>
                <a:ext cx="4287804" cy="2735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6573606" y="4225505"/>
                <a:ext cx="2647244" cy="1934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2" tIns="42621" rIns="85242" bIns="42621">
                <a:spAutoFit/>
              </a:bodyPr>
              <a:lstStyle/>
              <a:p>
                <a:pPr defTabSz="852781" eaLnBrk="0" hangingPunct="0">
                  <a:defRPr/>
                </a:pPr>
                <a:r>
                  <a:rPr lang="es-MX" sz="2344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MX" sz="2344" dirty="0">
                    <a:latin typeface="+mj-lt"/>
                  </a:rPr>
                  <a:t>Si es RIP, permite </a:t>
                </a:r>
              </a:p>
              <a:p>
                <a:pPr defTabSz="852781" eaLnBrk="0" hangingPunct="0">
                  <a:defRPr/>
                </a:pPr>
                <a:r>
                  <a:rPr lang="es-MX" sz="2344" dirty="0">
                    <a:latin typeface="+mj-lt"/>
                  </a:rPr>
                  <a:t>    ver la mayoría de</a:t>
                </a:r>
              </a:p>
              <a:p>
                <a:pPr defTabSz="852781" eaLnBrk="0" hangingPunct="0">
                  <a:defRPr/>
                </a:pPr>
                <a:r>
                  <a:rPr lang="es-MX" sz="2344" dirty="0">
                    <a:latin typeface="+mj-lt"/>
                  </a:rPr>
                  <a:t>    sus parámetros </a:t>
                </a:r>
              </a:p>
              <a:p>
                <a:pPr defTabSz="852781" eaLnBrk="0" hangingPunct="0">
                  <a:defRPr/>
                </a:pPr>
                <a:r>
                  <a:rPr lang="es-MX" sz="2344" dirty="0">
                    <a:latin typeface="+mj-lt"/>
                  </a:rPr>
                  <a:t>    (temporizadores,</a:t>
                </a:r>
              </a:p>
              <a:p>
                <a:pPr defTabSz="852781" eaLnBrk="0" hangingPunct="0">
                  <a:defRPr/>
                </a:pPr>
                <a:r>
                  <a:rPr lang="es-MX" sz="2344" dirty="0">
                    <a:latin typeface="+mj-lt"/>
                  </a:rPr>
                  <a:t>    </a:t>
                </a:r>
                <a:r>
                  <a:rPr lang="es-MX" sz="2344" dirty="0" err="1">
                    <a:latin typeface="+mj-lt"/>
                  </a:rPr>
                  <a:t>etc</a:t>
                </a:r>
                <a:r>
                  <a:rPr lang="es-MX" sz="2344" dirty="0">
                    <a:latin typeface="+mj-lt"/>
                  </a:rPr>
                  <a:t>).</a:t>
                </a:r>
                <a:endParaRPr lang="es-MX" sz="2344" dirty="0">
                  <a:solidFill>
                    <a:srgbClr val="FF3300"/>
                  </a:solidFill>
                  <a:latin typeface="+mj-lt"/>
                </a:endParaRPr>
              </a:p>
            </p:txBody>
          </p:sp>
        </p:grpSp>
        <p:grpSp>
          <p:nvGrpSpPr>
            <p:cNvPr id="39942" name="13 Grupo"/>
            <p:cNvGrpSpPr>
              <a:grpSpLocks/>
            </p:cNvGrpSpPr>
            <p:nvPr/>
          </p:nvGrpSpPr>
          <p:grpSpPr bwMode="auto">
            <a:xfrm>
              <a:off x="357952" y="4796640"/>
              <a:ext cx="6056723" cy="340784"/>
              <a:chOff x="357952" y="4796640"/>
              <a:chExt cx="6056723" cy="340784"/>
            </a:xfrm>
          </p:grpSpPr>
          <p:sp>
            <p:nvSpPr>
              <p:cNvPr id="39943" name="11 Rectángulo redondeado"/>
              <p:cNvSpPr>
                <a:spLocks noChangeArrowheads="1"/>
              </p:cNvSpPr>
              <p:nvPr/>
            </p:nvSpPr>
            <p:spPr bwMode="auto">
              <a:xfrm>
                <a:off x="357952" y="4868078"/>
                <a:ext cx="3714776" cy="214314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999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39944" name="12 CuadroTexto"/>
              <p:cNvSpPr txBox="1">
                <a:spLocks noChangeArrowheads="1"/>
              </p:cNvSpPr>
              <p:nvPr/>
            </p:nvSpPr>
            <p:spPr bwMode="auto">
              <a:xfrm>
                <a:off x="4001290" y="4796640"/>
                <a:ext cx="24133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>
                    <a:solidFill>
                      <a:srgbClr val="FFFF00"/>
                    </a:solidFill>
                  </a:rPr>
                  <a:t>Auto resumen desactivado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011311" y="617112"/>
            <a:ext cx="3885631" cy="57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INTERFAZ PASIVA</a:t>
            </a:r>
          </a:p>
        </p:txBody>
      </p:sp>
      <p:grpSp>
        <p:nvGrpSpPr>
          <p:cNvPr id="2" name="Group 227"/>
          <p:cNvGrpSpPr>
            <a:grpSpLocks/>
          </p:cNvGrpSpPr>
          <p:nvPr/>
        </p:nvGrpSpPr>
        <p:grpSpPr bwMode="auto">
          <a:xfrm>
            <a:off x="7055004" y="1142743"/>
            <a:ext cx="3209600" cy="3505751"/>
            <a:chOff x="1553" y="680"/>
            <a:chExt cx="1956" cy="2087"/>
          </a:xfrm>
        </p:grpSpPr>
        <p:pic>
          <p:nvPicPr>
            <p:cNvPr id="40987" name="Picture 206" descr="servidores_dedicado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1" y="816"/>
              <a:ext cx="3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88" name="Oval 203"/>
            <p:cNvSpPr>
              <a:spLocks noChangeArrowheads="1"/>
            </p:cNvSpPr>
            <p:nvPr/>
          </p:nvSpPr>
          <p:spPr bwMode="auto">
            <a:xfrm>
              <a:off x="1923" y="1408"/>
              <a:ext cx="1384" cy="125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 sz="1758"/>
            </a:p>
          </p:txBody>
        </p:sp>
        <p:pic>
          <p:nvPicPr>
            <p:cNvPr id="40989" name="Picture 137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2544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1281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1" name="Text Box 139"/>
            <p:cNvSpPr txBox="1">
              <a:spLocks noChangeArrowheads="1"/>
            </p:cNvSpPr>
            <p:nvPr/>
          </p:nvSpPr>
          <p:spPr bwMode="auto">
            <a:xfrm flipH="1">
              <a:off x="2324" y="2652"/>
              <a:ext cx="228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 b="1">
                  <a:solidFill>
                    <a:schemeClr val="bg1"/>
                  </a:solidFill>
                  <a:latin typeface="Verdana" pitchFamily="34" charset="0"/>
                </a:rPr>
                <a:t>R2</a:t>
              </a:r>
            </a:p>
            <a:p>
              <a:pPr algn="ctr" defTabSz="852781"/>
              <a:endParaRPr lang="es-ES" sz="977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pic>
          <p:nvPicPr>
            <p:cNvPr id="40992" name="Picture 144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" y="1931"/>
              <a:ext cx="31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3" name="Text Box 145"/>
            <p:cNvSpPr txBox="1">
              <a:spLocks noChangeArrowheads="1"/>
            </p:cNvSpPr>
            <p:nvPr/>
          </p:nvSpPr>
          <p:spPr bwMode="auto">
            <a:xfrm flipH="1">
              <a:off x="3230" y="2058"/>
              <a:ext cx="229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 b="1">
                  <a:solidFill>
                    <a:schemeClr val="bg1"/>
                  </a:solidFill>
                  <a:latin typeface="Verdana" pitchFamily="34" charset="0"/>
                </a:rPr>
                <a:t>R3</a:t>
              </a:r>
            </a:p>
            <a:p>
              <a:pPr algn="ctr" defTabSz="852781"/>
              <a:endParaRPr lang="es-ES" sz="977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4" name="Text Box 173"/>
            <p:cNvSpPr txBox="1">
              <a:spLocks noChangeArrowheads="1"/>
            </p:cNvSpPr>
            <p:nvPr/>
          </p:nvSpPr>
          <p:spPr bwMode="auto">
            <a:xfrm flipH="1">
              <a:off x="2324" y="1408"/>
              <a:ext cx="228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 b="1">
                  <a:solidFill>
                    <a:schemeClr val="bg1"/>
                  </a:solidFill>
                  <a:latin typeface="Verdana" pitchFamily="34" charset="0"/>
                </a:rPr>
                <a:t>R1</a:t>
              </a:r>
            </a:p>
            <a:p>
              <a:pPr algn="ctr" defTabSz="852781"/>
              <a:endParaRPr lang="es-ES" sz="977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5" name="Text Box 175"/>
            <p:cNvSpPr txBox="1">
              <a:spLocks noChangeArrowheads="1"/>
            </p:cNvSpPr>
            <p:nvPr/>
          </p:nvSpPr>
          <p:spPr bwMode="auto">
            <a:xfrm>
              <a:off x="2551" y="1451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S0/1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.42</a:t>
              </a:r>
            </a:p>
          </p:txBody>
        </p:sp>
        <p:sp>
          <p:nvSpPr>
            <p:cNvPr id="40996" name="Text Box 176"/>
            <p:cNvSpPr txBox="1">
              <a:spLocks noChangeArrowheads="1"/>
            </p:cNvSpPr>
            <p:nvPr/>
          </p:nvSpPr>
          <p:spPr bwMode="auto">
            <a:xfrm>
              <a:off x="2086" y="1315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S0/0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.221</a:t>
              </a:r>
            </a:p>
          </p:txBody>
        </p:sp>
        <p:sp>
          <p:nvSpPr>
            <p:cNvPr id="40997" name="Text Box 177"/>
            <p:cNvSpPr txBox="1">
              <a:spLocks noChangeArrowheads="1"/>
            </p:cNvSpPr>
            <p:nvPr/>
          </p:nvSpPr>
          <p:spPr bwMode="auto">
            <a:xfrm>
              <a:off x="2105" y="2601"/>
              <a:ext cx="2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S0/1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.222</a:t>
              </a:r>
            </a:p>
          </p:txBody>
        </p:sp>
        <p:sp>
          <p:nvSpPr>
            <p:cNvPr id="40998" name="Text Box 178"/>
            <p:cNvSpPr txBox="1">
              <a:spLocks noChangeArrowheads="1"/>
            </p:cNvSpPr>
            <p:nvPr/>
          </p:nvSpPr>
          <p:spPr bwMode="auto">
            <a:xfrm>
              <a:off x="2540" y="2449"/>
              <a:ext cx="216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S0/0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.61</a:t>
              </a:r>
            </a:p>
          </p:txBody>
        </p:sp>
        <p:sp>
          <p:nvSpPr>
            <p:cNvPr id="40999" name="Text Box 179"/>
            <p:cNvSpPr txBox="1">
              <a:spLocks noChangeArrowheads="1"/>
            </p:cNvSpPr>
            <p:nvPr/>
          </p:nvSpPr>
          <p:spPr bwMode="auto">
            <a:xfrm rot="16200000">
              <a:off x="1751" y="1955"/>
              <a:ext cx="65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/>
              <a:r>
                <a:rPr lang="es-ES" sz="1172" b="1">
                  <a:latin typeface="Arial" charset="0"/>
                </a:rPr>
                <a:t>22.2.2.220/30</a:t>
              </a:r>
            </a:p>
          </p:txBody>
        </p:sp>
        <p:sp>
          <p:nvSpPr>
            <p:cNvPr id="41000" name="Text Box 180"/>
            <p:cNvSpPr txBox="1">
              <a:spLocks noChangeArrowheads="1"/>
            </p:cNvSpPr>
            <p:nvPr/>
          </p:nvSpPr>
          <p:spPr bwMode="auto">
            <a:xfrm rot="2164560">
              <a:off x="2704" y="1632"/>
              <a:ext cx="61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/>
              <a:r>
                <a:rPr lang="es-ES" sz="1172" b="1">
                  <a:latin typeface="Arial" charset="0"/>
                </a:rPr>
                <a:t>20.3.3.40/30</a:t>
              </a:r>
            </a:p>
          </p:txBody>
        </p:sp>
        <p:sp>
          <p:nvSpPr>
            <p:cNvPr id="41001" name="Text Box 181"/>
            <p:cNvSpPr txBox="1">
              <a:spLocks noChangeArrowheads="1"/>
            </p:cNvSpPr>
            <p:nvPr/>
          </p:nvSpPr>
          <p:spPr bwMode="auto">
            <a:xfrm>
              <a:off x="3273" y="1769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S0/0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.41</a:t>
              </a:r>
            </a:p>
          </p:txBody>
        </p:sp>
        <p:sp>
          <p:nvSpPr>
            <p:cNvPr id="41002" name="Text Box 182"/>
            <p:cNvSpPr txBox="1">
              <a:spLocks noChangeArrowheads="1"/>
            </p:cNvSpPr>
            <p:nvPr/>
          </p:nvSpPr>
          <p:spPr bwMode="auto">
            <a:xfrm rot="19514572">
              <a:off x="2664" y="2333"/>
              <a:ext cx="61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/>
              <a:r>
                <a:rPr lang="es-ES" sz="1172" b="1">
                  <a:latin typeface="Arial" charset="0"/>
                </a:rPr>
                <a:t>30.4.4.60/30</a:t>
              </a:r>
            </a:p>
          </p:txBody>
        </p:sp>
        <p:sp>
          <p:nvSpPr>
            <p:cNvPr id="41003" name="Text Box 183"/>
            <p:cNvSpPr txBox="1">
              <a:spLocks noChangeArrowheads="1"/>
            </p:cNvSpPr>
            <p:nvPr/>
          </p:nvSpPr>
          <p:spPr bwMode="auto">
            <a:xfrm>
              <a:off x="3273" y="2176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S0/1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.62</a:t>
              </a:r>
            </a:p>
          </p:txBody>
        </p:sp>
        <p:sp>
          <p:nvSpPr>
            <p:cNvPr id="41004" name="Line 204"/>
            <p:cNvSpPr>
              <a:spLocks noChangeShapeType="1"/>
            </p:cNvSpPr>
            <p:nvPr/>
          </p:nvSpPr>
          <p:spPr bwMode="auto">
            <a:xfrm flipV="1">
              <a:off x="2469" y="953"/>
              <a:ext cx="0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41005" name="Text Box 207"/>
            <p:cNvSpPr txBox="1">
              <a:spLocks noChangeArrowheads="1"/>
            </p:cNvSpPr>
            <p:nvPr/>
          </p:nvSpPr>
          <p:spPr bwMode="auto">
            <a:xfrm>
              <a:off x="1553" y="771"/>
              <a:ext cx="799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/>
                <a:t>Servidor</a:t>
              </a:r>
            </a:p>
            <a:p>
              <a:pPr defTabSz="902398"/>
              <a:r>
                <a:rPr lang="es-ES" sz="1660" b="1"/>
                <a:t>200.1.1.4/24</a:t>
              </a:r>
            </a:p>
          </p:txBody>
        </p:sp>
        <p:sp>
          <p:nvSpPr>
            <p:cNvPr id="41006" name="Freeform 209"/>
            <p:cNvSpPr>
              <a:spLocks/>
            </p:cNvSpPr>
            <p:nvPr/>
          </p:nvSpPr>
          <p:spPr bwMode="auto">
            <a:xfrm>
              <a:off x="2712" y="998"/>
              <a:ext cx="358" cy="371"/>
            </a:xfrm>
            <a:custGeom>
              <a:avLst/>
              <a:gdLst>
                <a:gd name="T0" fmla="*/ 2 w 446"/>
                <a:gd name="T1" fmla="*/ 1 h 680"/>
                <a:gd name="T2" fmla="*/ 2 w 446"/>
                <a:gd name="T3" fmla="*/ 1 h 680"/>
                <a:gd name="T4" fmla="*/ 2 w 446"/>
                <a:gd name="T5" fmla="*/ 1 h 680"/>
                <a:gd name="T6" fmla="*/ 2 w 446"/>
                <a:gd name="T7" fmla="*/ 1 h 680"/>
                <a:gd name="T8" fmla="*/ 2 w 446"/>
                <a:gd name="T9" fmla="*/ 1 h 680"/>
                <a:gd name="T10" fmla="*/ 2 w 446"/>
                <a:gd name="T11" fmla="*/ 0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680"/>
                <a:gd name="T20" fmla="*/ 446 w 44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680">
                  <a:moveTo>
                    <a:pt x="151" y="680"/>
                  </a:moveTo>
                  <a:cubicBezTo>
                    <a:pt x="253" y="646"/>
                    <a:pt x="356" y="612"/>
                    <a:pt x="333" y="589"/>
                  </a:cubicBezTo>
                  <a:cubicBezTo>
                    <a:pt x="310" y="566"/>
                    <a:pt x="0" y="567"/>
                    <a:pt x="15" y="544"/>
                  </a:cubicBezTo>
                  <a:cubicBezTo>
                    <a:pt x="30" y="521"/>
                    <a:pt x="400" y="483"/>
                    <a:pt x="423" y="453"/>
                  </a:cubicBezTo>
                  <a:cubicBezTo>
                    <a:pt x="446" y="423"/>
                    <a:pt x="204" y="438"/>
                    <a:pt x="151" y="363"/>
                  </a:cubicBezTo>
                  <a:cubicBezTo>
                    <a:pt x="98" y="288"/>
                    <a:pt x="102" y="144"/>
                    <a:pt x="106" y="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41007" name="Text Box 210"/>
            <p:cNvSpPr txBox="1">
              <a:spLocks noChangeArrowheads="1"/>
            </p:cNvSpPr>
            <p:nvPr/>
          </p:nvSpPr>
          <p:spPr bwMode="auto">
            <a:xfrm>
              <a:off x="2615" y="680"/>
              <a:ext cx="8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CC3300"/>
                  </a:solidFill>
                </a:rPr>
                <a:t>Envío</a:t>
              </a:r>
            </a:p>
            <a:p>
              <a:pPr defTabSz="902398"/>
              <a:r>
                <a:rPr lang="es-ES" sz="1465" b="1">
                  <a:solidFill>
                    <a:srgbClr val="CC3300"/>
                  </a:solidFill>
                </a:rPr>
                <a:t>actualizaciones?</a:t>
              </a:r>
            </a:p>
          </p:txBody>
        </p:sp>
        <p:sp>
          <p:nvSpPr>
            <p:cNvPr id="41008" name="Text Box 224"/>
            <p:cNvSpPr txBox="1">
              <a:spLocks noChangeArrowheads="1"/>
            </p:cNvSpPr>
            <p:nvPr/>
          </p:nvSpPr>
          <p:spPr bwMode="auto">
            <a:xfrm>
              <a:off x="2424" y="1166"/>
              <a:ext cx="34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782" tIns="0" rIns="16782" bIns="0"/>
            <a:lstStyle/>
            <a:p>
              <a:pPr algn="ctr" defTabSz="852781"/>
              <a:r>
                <a:rPr lang="es-ES" sz="977">
                  <a:latin typeface="Arial Black" pitchFamily="34" charset="0"/>
                </a:rPr>
                <a:t>Fa0/0</a:t>
              </a:r>
            </a:p>
            <a:p>
              <a:pPr algn="ctr" defTabSz="852781"/>
              <a:r>
                <a:rPr lang="es-ES" sz="977">
                  <a:latin typeface="Arial Black" pitchFamily="34" charset="0"/>
                </a:rPr>
                <a:t>.1</a:t>
              </a:r>
            </a:p>
          </p:txBody>
        </p:sp>
      </p:grpSp>
      <p:grpSp>
        <p:nvGrpSpPr>
          <p:cNvPr id="3" name="Group 235"/>
          <p:cNvGrpSpPr>
            <a:grpSpLocks/>
          </p:cNvGrpSpPr>
          <p:nvPr/>
        </p:nvGrpSpPr>
        <p:grpSpPr bwMode="auto">
          <a:xfrm>
            <a:off x="1902588" y="1296245"/>
            <a:ext cx="4048438" cy="1894749"/>
            <a:chOff x="204" y="773"/>
            <a:chExt cx="2611" cy="1198"/>
          </a:xfrm>
        </p:grpSpPr>
        <p:sp>
          <p:nvSpPr>
            <p:cNvPr id="25609" name="Text Box 236"/>
            <p:cNvSpPr txBox="1">
              <a:spLocks noChangeArrowheads="1"/>
            </p:cNvSpPr>
            <p:nvPr/>
          </p:nvSpPr>
          <p:spPr bwMode="auto">
            <a:xfrm>
              <a:off x="385" y="773"/>
              <a:ext cx="2430" cy="1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Se debe anunciar la red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200.1.1.0 donde está el 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servidor, para que sea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accedido externamente.</a:t>
              </a:r>
            </a:p>
          </p:txBody>
        </p:sp>
        <p:pic>
          <p:nvPicPr>
            <p:cNvPr id="40986" name="Picture 237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8"/>
          <p:cNvGrpSpPr>
            <a:grpSpLocks/>
          </p:cNvGrpSpPr>
          <p:nvPr/>
        </p:nvGrpSpPr>
        <p:grpSpPr bwMode="auto">
          <a:xfrm>
            <a:off x="1902588" y="3149130"/>
            <a:ext cx="4753929" cy="992340"/>
            <a:chOff x="204" y="773"/>
            <a:chExt cx="3066" cy="628"/>
          </a:xfrm>
        </p:grpSpPr>
        <p:sp>
          <p:nvSpPr>
            <p:cNvPr id="25607" name="Text Box 239"/>
            <p:cNvSpPr txBox="1">
              <a:spLocks noChangeArrowheads="1"/>
            </p:cNvSpPr>
            <p:nvPr/>
          </p:nvSpPr>
          <p:spPr bwMode="auto">
            <a:xfrm>
              <a:off x="385" y="773"/>
              <a:ext cx="2885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No se debe enviar al servidor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actualizaciones. </a:t>
              </a:r>
              <a:r>
                <a:rPr lang="es-ES" sz="2930" b="1" dirty="0">
                  <a:solidFill>
                    <a:srgbClr val="008000"/>
                  </a:solidFill>
                  <a:latin typeface="+mj-lt"/>
                </a:rPr>
                <a:t>Para que??</a:t>
              </a:r>
            </a:p>
          </p:txBody>
        </p:sp>
        <p:pic>
          <p:nvPicPr>
            <p:cNvPr id="40984" name="Picture 240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45 Bisel"/>
          <p:cNvSpPr>
            <a:spLocks noChangeArrowheads="1"/>
          </p:cNvSpPr>
          <p:nvPr/>
        </p:nvSpPr>
        <p:spPr bwMode="auto">
          <a:xfrm>
            <a:off x="6934063" y="5871863"/>
            <a:ext cx="3418921" cy="76751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/>
            <a:r>
              <a:rPr lang="es-PE" sz="1758" b="1"/>
              <a:t>R1#debug ip rip </a:t>
            </a:r>
            <a:r>
              <a:rPr lang="es-PE" sz="1758"/>
              <a:t>; permite ver actualizaciones según se genere.</a:t>
            </a:r>
          </a:p>
        </p:txBody>
      </p:sp>
      <p:grpSp>
        <p:nvGrpSpPr>
          <p:cNvPr id="5" name="48 Grupo"/>
          <p:cNvGrpSpPr>
            <a:grpSpLocks/>
          </p:cNvGrpSpPr>
          <p:nvPr/>
        </p:nvGrpSpPr>
        <p:grpSpPr bwMode="auto">
          <a:xfrm>
            <a:off x="2225099" y="4127514"/>
            <a:ext cx="5225291" cy="2318472"/>
            <a:chOff x="609600" y="4225136"/>
            <a:chExt cx="5349875" cy="2375105"/>
          </a:xfrm>
        </p:grpSpPr>
        <p:sp>
          <p:nvSpPr>
            <p:cNvPr id="40968" name="Text Box 213"/>
            <p:cNvSpPr txBox="1">
              <a:spLocks noChangeArrowheads="1"/>
            </p:cNvSpPr>
            <p:nvPr/>
          </p:nvSpPr>
          <p:spPr bwMode="auto">
            <a:xfrm>
              <a:off x="609600" y="4225136"/>
              <a:ext cx="1241407" cy="365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R1(config)#</a:t>
              </a:r>
            </a:p>
          </p:txBody>
        </p:sp>
        <p:sp>
          <p:nvSpPr>
            <p:cNvPr id="40969" name="Text Box 214"/>
            <p:cNvSpPr txBox="1">
              <a:spLocks noChangeArrowheads="1"/>
            </p:cNvSpPr>
            <p:nvPr/>
          </p:nvSpPr>
          <p:spPr bwMode="auto">
            <a:xfrm>
              <a:off x="1816389" y="4225136"/>
              <a:ext cx="1072690" cy="365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router rip</a:t>
              </a:r>
            </a:p>
          </p:txBody>
        </p:sp>
        <p:sp>
          <p:nvSpPr>
            <p:cNvPr id="40970" name="Text Box 215"/>
            <p:cNvSpPr txBox="1">
              <a:spLocks noChangeArrowheads="1"/>
            </p:cNvSpPr>
            <p:nvPr/>
          </p:nvSpPr>
          <p:spPr bwMode="auto">
            <a:xfrm>
              <a:off x="609600" y="5949180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 dirty="0"/>
                <a:t>R1(</a:t>
              </a:r>
              <a:r>
                <a:rPr lang="es-MX" sz="1758" dirty="0" err="1"/>
                <a:t>config-router</a:t>
              </a:r>
              <a:r>
                <a:rPr lang="es-MX" sz="1758" dirty="0"/>
                <a:t>)#</a:t>
              </a:r>
            </a:p>
          </p:txBody>
        </p:sp>
        <p:sp>
          <p:nvSpPr>
            <p:cNvPr id="40971" name="Text Box 216"/>
            <p:cNvSpPr txBox="1">
              <a:spLocks noChangeArrowheads="1"/>
            </p:cNvSpPr>
            <p:nvPr/>
          </p:nvSpPr>
          <p:spPr bwMode="auto">
            <a:xfrm>
              <a:off x="2539118" y="5949180"/>
              <a:ext cx="522718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exit</a:t>
              </a:r>
            </a:p>
          </p:txBody>
        </p:sp>
        <p:sp>
          <p:nvSpPr>
            <p:cNvPr id="40972" name="Text Box 217"/>
            <p:cNvSpPr txBox="1">
              <a:spLocks noChangeArrowheads="1"/>
            </p:cNvSpPr>
            <p:nvPr/>
          </p:nvSpPr>
          <p:spPr bwMode="auto">
            <a:xfrm>
              <a:off x="609600" y="5663428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R1(config-router)#</a:t>
              </a:r>
            </a:p>
          </p:txBody>
        </p:sp>
        <p:sp>
          <p:nvSpPr>
            <p:cNvPr id="40973" name="Text Box 218"/>
            <p:cNvSpPr txBox="1">
              <a:spLocks noChangeArrowheads="1"/>
            </p:cNvSpPr>
            <p:nvPr/>
          </p:nvSpPr>
          <p:spPr bwMode="auto">
            <a:xfrm>
              <a:off x="2539118" y="5591990"/>
              <a:ext cx="3420357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 b="1">
                  <a:solidFill>
                    <a:srgbClr val="CC3300"/>
                  </a:solidFill>
                </a:rPr>
                <a:t>passive-interface fastethernet 0/0</a:t>
              </a:r>
            </a:p>
          </p:txBody>
        </p:sp>
        <p:sp>
          <p:nvSpPr>
            <p:cNvPr id="40974" name="Text Box 221"/>
            <p:cNvSpPr txBox="1">
              <a:spLocks noChangeArrowheads="1"/>
            </p:cNvSpPr>
            <p:nvPr/>
          </p:nvSpPr>
          <p:spPr bwMode="auto">
            <a:xfrm>
              <a:off x="609600" y="6234932"/>
              <a:ext cx="1241407" cy="365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R1(config)#</a:t>
              </a:r>
            </a:p>
          </p:txBody>
        </p:sp>
        <p:sp>
          <p:nvSpPr>
            <p:cNvPr id="40975" name="Text Box 228"/>
            <p:cNvSpPr txBox="1">
              <a:spLocks noChangeArrowheads="1"/>
            </p:cNvSpPr>
            <p:nvPr/>
          </p:nvSpPr>
          <p:spPr bwMode="auto">
            <a:xfrm>
              <a:off x="609600" y="4804833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R1(config-router)#</a:t>
              </a:r>
            </a:p>
          </p:txBody>
        </p:sp>
        <p:sp>
          <p:nvSpPr>
            <p:cNvPr id="40976" name="Text Box 229"/>
            <p:cNvSpPr txBox="1">
              <a:spLocks noChangeArrowheads="1"/>
            </p:cNvSpPr>
            <p:nvPr/>
          </p:nvSpPr>
          <p:spPr bwMode="auto">
            <a:xfrm>
              <a:off x="2539118" y="4804833"/>
              <a:ext cx="1887917" cy="365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network 200.1.1.0</a:t>
              </a:r>
            </a:p>
          </p:txBody>
        </p:sp>
        <p:sp>
          <p:nvSpPr>
            <p:cNvPr id="40977" name="Text Box 230"/>
            <p:cNvSpPr txBox="1">
              <a:spLocks noChangeArrowheads="1"/>
            </p:cNvSpPr>
            <p:nvPr/>
          </p:nvSpPr>
          <p:spPr bwMode="auto">
            <a:xfrm>
              <a:off x="609600" y="5091924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R1(config-router)#</a:t>
              </a:r>
            </a:p>
          </p:txBody>
        </p:sp>
        <p:sp>
          <p:nvSpPr>
            <p:cNvPr id="40978" name="Text Box 231"/>
            <p:cNvSpPr txBox="1">
              <a:spLocks noChangeArrowheads="1"/>
            </p:cNvSpPr>
            <p:nvPr/>
          </p:nvSpPr>
          <p:spPr bwMode="auto">
            <a:xfrm>
              <a:off x="2539118" y="5091924"/>
              <a:ext cx="2004444" cy="365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network 22.2.2.220</a:t>
              </a:r>
            </a:p>
          </p:txBody>
        </p:sp>
        <p:sp>
          <p:nvSpPr>
            <p:cNvPr id="40979" name="Text Box 232"/>
            <p:cNvSpPr txBox="1">
              <a:spLocks noChangeArrowheads="1"/>
            </p:cNvSpPr>
            <p:nvPr/>
          </p:nvSpPr>
          <p:spPr bwMode="auto">
            <a:xfrm>
              <a:off x="609600" y="5377676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R1(config-router)#</a:t>
              </a:r>
            </a:p>
          </p:txBody>
        </p:sp>
        <p:sp>
          <p:nvSpPr>
            <p:cNvPr id="40980" name="Text Box 233"/>
            <p:cNvSpPr txBox="1">
              <a:spLocks noChangeArrowheads="1"/>
            </p:cNvSpPr>
            <p:nvPr/>
          </p:nvSpPr>
          <p:spPr bwMode="auto">
            <a:xfrm>
              <a:off x="2539118" y="5377676"/>
              <a:ext cx="1887917" cy="365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network 20.3.3.40</a:t>
              </a:r>
            </a:p>
          </p:txBody>
        </p:sp>
        <p:sp>
          <p:nvSpPr>
            <p:cNvPr id="40981" name="Text Box 228"/>
            <p:cNvSpPr txBox="1">
              <a:spLocks noChangeArrowheads="1"/>
            </p:cNvSpPr>
            <p:nvPr/>
          </p:nvSpPr>
          <p:spPr bwMode="auto">
            <a:xfrm>
              <a:off x="609600" y="4520420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R1(config-router)#</a:t>
              </a:r>
            </a:p>
          </p:txBody>
        </p:sp>
        <p:sp>
          <p:nvSpPr>
            <p:cNvPr id="40982" name="Text Box 229"/>
            <p:cNvSpPr txBox="1">
              <a:spLocks noChangeArrowheads="1"/>
            </p:cNvSpPr>
            <p:nvPr/>
          </p:nvSpPr>
          <p:spPr bwMode="auto">
            <a:xfrm>
              <a:off x="2539118" y="4520420"/>
              <a:ext cx="10290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1758"/>
                <a:t>version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2193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1839017" y="1125687"/>
            <a:ext cx="8417392" cy="2515245"/>
            <a:chOff x="215076" y="2939252"/>
            <a:chExt cx="8617918" cy="2573644"/>
          </a:xfrm>
        </p:grpSpPr>
        <p:pic>
          <p:nvPicPr>
            <p:cNvPr id="41993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0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002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5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6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7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8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9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0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2011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2012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2013" name="33 CuadroTexto"/>
            <p:cNvSpPr txBox="1">
              <a:spLocks noChangeArrowheads="1"/>
            </p:cNvSpPr>
            <p:nvPr/>
          </p:nvSpPr>
          <p:spPr bwMode="auto">
            <a:xfrm rot="19876523">
              <a:off x="3768286" y="4424302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2014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15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16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2017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2018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2019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2020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2021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2022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3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4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2025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2026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2027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8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9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0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1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2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3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411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2034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42035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42036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42037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42038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42039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42040" name="60 CuadroTexto"/>
            <p:cNvSpPr txBox="1">
              <a:spLocks noChangeArrowheads="1"/>
            </p:cNvSpPr>
            <p:nvPr/>
          </p:nvSpPr>
          <p:spPr bwMode="auto">
            <a:xfrm>
              <a:off x="357951" y="3582194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PC1</a:t>
              </a:r>
            </a:p>
          </p:txBody>
        </p:sp>
        <p:sp>
          <p:nvSpPr>
            <p:cNvPr id="42041" name="61 CuadroTexto"/>
            <p:cNvSpPr txBox="1">
              <a:spLocks noChangeArrowheads="1"/>
            </p:cNvSpPr>
            <p:nvPr/>
          </p:nvSpPr>
          <p:spPr bwMode="auto">
            <a:xfrm>
              <a:off x="357951" y="439653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PC2</a:t>
              </a:r>
            </a:p>
          </p:txBody>
        </p:sp>
        <p:sp>
          <p:nvSpPr>
            <p:cNvPr id="42042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PC3</a:t>
              </a:r>
            </a:p>
          </p:txBody>
        </p:sp>
      </p:grpSp>
      <p:sp>
        <p:nvSpPr>
          <p:cNvPr id="69" name="68 CuadroTexto"/>
          <p:cNvSpPr txBox="1"/>
          <p:nvPr/>
        </p:nvSpPr>
        <p:spPr>
          <a:xfrm>
            <a:off x="2431320" y="3592582"/>
            <a:ext cx="5549351" cy="2977020"/>
          </a:xfrm>
          <a:prstGeom prst="rect">
            <a:avLst/>
          </a:prstGeom>
          <a:solidFill>
            <a:srgbClr val="00FF00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R5#show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R       50.5.5.0 [120/1] </a:t>
            </a:r>
            <a:r>
              <a:rPr lang="es-PE" sz="1563" dirty="0" err="1"/>
              <a:t>via</a:t>
            </a:r>
            <a:r>
              <a:rPr lang="es-PE" sz="1563" dirty="0"/>
              <a:t> 50.5.5.9, 00:00:01, FastEthernet0/1</a:t>
            </a:r>
          </a:p>
          <a:p>
            <a:pPr>
              <a:defRPr/>
            </a:pPr>
            <a:r>
              <a:rPr lang="es-PE" sz="1563" dirty="0"/>
              <a:t>R       50.5.5.4 [120/1] </a:t>
            </a:r>
            <a:r>
              <a:rPr lang="es-PE" sz="1563" dirty="0" err="1"/>
              <a:t>via</a:t>
            </a:r>
            <a:r>
              <a:rPr lang="es-PE" sz="1563" dirty="0"/>
              <a:t> 50.5.5.14, 00:00:24, FastEthernet0/0</a:t>
            </a:r>
          </a:p>
          <a:p>
            <a:pPr>
              <a:defRPr/>
            </a:pPr>
            <a:r>
              <a:rPr lang="es-PE" sz="1563" dirty="0"/>
              <a:t>C       50.5.5.8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C       50.5.5.12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210.10.10.0/24 [120/1] </a:t>
            </a:r>
            <a:r>
              <a:rPr lang="es-PE" sz="1563" dirty="0" err="1"/>
              <a:t>via</a:t>
            </a:r>
            <a:r>
              <a:rPr lang="es-PE" sz="1563" dirty="0"/>
              <a:t> 60.6.6.2, 00:00:08, FastEthernet1/0</a:t>
            </a:r>
          </a:p>
          <a:p>
            <a:pPr>
              <a:defRPr/>
            </a:pPr>
            <a:r>
              <a:rPr lang="es-PE" sz="1563" dirty="0"/>
              <a:t>R    200.2.2.0/24 [120/2] </a:t>
            </a:r>
            <a:r>
              <a:rPr lang="es-PE" sz="1563" dirty="0" err="1"/>
              <a:t>via</a:t>
            </a:r>
            <a:r>
              <a:rPr lang="es-PE" sz="1563" dirty="0"/>
              <a:t> 50.5.5.9, 00:00:01, FastEthernet0/1</a:t>
            </a:r>
          </a:p>
          <a:p>
            <a:pPr>
              <a:defRPr/>
            </a:pPr>
            <a:r>
              <a:rPr lang="es-PE" sz="1563" dirty="0"/>
              <a:t>R    200.2.3.0/24 [120/2] </a:t>
            </a:r>
            <a:r>
              <a:rPr lang="es-PE" sz="1563" dirty="0" err="1"/>
              <a:t>via</a:t>
            </a:r>
            <a:r>
              <a:rPr lang="es-PE" sz="1563" dirty="0"/>
              <a:t> 50.5.5.14, 00:00:24, FastEthernet0/0</a:t>
            </a:r>
          </a:p>
          <a:p>
            <a:pPr>
              <a:defRPr/>
            </a:pPr>
            <a:r>
              <a:rPr lang="es-PE" sz="1563" dirty="0"/>
              <a:t>     60.0.0.0/30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1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C       60.6.6.0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FastEthernet1/0</a:t>
            </a:r>
          </a:p>
          <a:p>
            <a:pPr>
              <a:defRPr/>
            </a:pPr>
            <a:r>
              <a:rPr lang="es-PE" sz="1563" dirty="0"/>
              <a:t>R5#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2749178" y="3693366"/>
            <a:ext cx="5650136" cy="2736688"/>
          </a:xfrm>
          <a:prstGeom prst="rect">
            <a:avLst/>
          </a:prstGeom>
          <a:solidFill>
            <a:srgbClr val="FF99C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R4#show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R       50.5.5.0 [120/2] </a:t>
            </a:r>
            <a:r>
              <a:rPr lang="es-PE" sz="1563" dirty="0" err="1"/>
              <a:t>via</a:t>
            </a:r>
            <a:r>
              <a:rPr lang="es-PE" sz="1563" dirty="0"/>
              <a:t> 50.5.5.13, 00:00:22, FastEthernet0/1</a:t>
            </a:r>
          </a:p>
          <a:p>
            <a:pPr>
              <a:defRPr/>
            </a:pPr>
            <a:r>
              <a:rPr lang="es-PE" sz="1563" dirty="0"/>
              <a:t>C       50.5.5.4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   50.5.5.8 [120/1] </a:t>
            </a:r>
            <a:r>
              <a:rPr lang="es-PE" sz="1563" dirty="0" err="1"/>
              <a:t>via</a:t>
            </a:r>
            <a:r>
              <a:rPr lang="es-PE" sz="1563" dirty="0"/>
              <a:t> 50.5.5.13, 00:00:22, FastEthernet0/1</a:t>
            </a:r>
          </a:p>
          <a:p>
            <a:pPr>
              <a:defRPr/>
            </a:pPr>
            <a:r>
              <a:rPr lang="es-PE" sz="1563" dirty="0"/>
              <a:t>C       50.5.5.12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210.10.10.0/24 [120/2] </a:t>
            </a:r>
            <a:r>
              <a:rPr lang="es-PE" sz="1563" dirty="0" err="1"/>
              <a:t>via</a:t>
            </a:r>
            <a:r>
              <a:rPr lang="es-PE" sz="1563" dirty="0"/>
              <a:t> 50.5.5.13, 00:00:22, FastEthernet0/1</a:t>
            </a:r>
          </a:p>
          <a:p>
            <a:pPr>
              <a:defRPr/>
            </a:pPr>
            <a:r>
              <a:rPr lang="es-PE" sz="1563" dirty="0"/>
              <a:t>R    200.2.2.0/24 [120/3] </a:t>
            </a:r>
            <a:r>
              <a:rPr lang="es-PE" sz="1563" dirty="0" err="1"/>
              <a:t>via</a:t>
            </a:r>
            <a:r>
              <a:rPr lang="es-PE" sz="1563" dirty="0"/>
              <a:t> 50.5.5.13, 00:00:22, FastEthernet0/1</a:t>
            </a:r>
          </a:p>
          <a:p>
            <a:pPr>
              <a:defRPr/>
            </a:pPr>
            <a:r>
              <a:rPr lang="es-PE" sz="1563" dirty="0"/>
              <a:t>R    200.2.3.0/24 [120/1] </a:t>
            </a:r>
            <a:r>
              <a:rPr lang="es-PE" sz="1563" dirty="0" err="1"/>
              <a:t>via</a:t>
            </a:r>
            <a:r>
              <a:rPr lang="es-PE" sz="1563" dirty="0"/>
              <a:t> 50.5.5.5, 00:00:17, FastEthernet0/0</a:t>
            </a:r>
          </a:p>
          <a:p>
            <a:pPr>
              <a:defRPr/>
            </a:pPr>
            <a:r>
              <a:rPr lang="es-PE" sz="1563" dirty="0"/>
              <a:t>R    60.0.0.0/8 [120/1] </a:t>
            </a:r>
            <a:r>
              <a:rPr lang="es-PE" sz="1563" dirty="0" err="1"/>
              <a:t>via</a:t>
            </a:r>
            <a:r>
              <a:rPr lang="es-PE" sz="1563" dirty="0"/>
              <a:t> 50.5.5.13, 00:00:22, FastEthernet0/1</a:t>
            </a:r>
          </a:p>
          <a:p>
            <a:pPr>
              <a:defRPr/>
            </a:pPr>
            <a:r>
              <a:rPr lang="es-PE" sz="1563" dirty="0"/>
              <a:t>R4#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3094947" y="3763141"/>
            <a:ext cx="5723011" cy="2736687"/>
          </a:xfrm>
          <a:prstGeom prst="rect">
            <a:avLst/>
          </a:prstGeom>
          <a:solidFill>
            <a:srgbClr val="FF9966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563" b="1" dirty="0"/>
              <a:t>R3#show ip route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R       50.5.5.0 [120/3] </a:t>
            </a:r>
            <a:r>
              <a:rPr lang="es-PE" sz="1563" dirty="0" err="1"/>
              <a:t>via</a:t>
            </a:r>
            <a:r>
              <a:rPr lang="es-PE" sz="1563" dirty="0"/>
              <a:t> 50.5.5.6, 00:00:09, FastEthernet0/1</a:t>
            </a:r>
          </a:p>
          <a:p>
            <a:pPr>
              <a:defRPr/>
            </a:pPr>
            <a:r>
              <a:rPr lang="es-PE" sz="1563" dirty="0"/>
              <a:t>C       50.5.5.4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   50.5.5.8 [120/2] </a:t>
            </a:r>
            <a:r>
              <a:rPr lang="es-PE" sz="1563" dirty="0" err="1"/>
              <a:t>via</a:t>
            </a:r>
            <a:r>
              <a:rPr lang="es-PE" sz="1563" dirty="0"/>
              <a:t> 50.5.5.6, 00:00:09, FastEthernet0/1</a:t>
            </a:r>
          </a:p>
          <a:p>
            <a:pPr>
              <a:defRPr/>
            </a:pPr>
            <a:r>
              <a:rPr lang="es-PE" sz="1563" dirty="0"/>
              <a:t>R       50.5.5.12 [120/1] </a:t>
            </a:r>
            <a:r>
              <a:rPr lang="es-PE" sz="1563" dirty="0" err="1"/>
              <a:t>via</a:t>
            </a:r>
            <a:r>
              <a:rPr lang="es-PE" sz="1563" dirty="0"/>
              <a:t> 50.5.5.6, 00:00:09, FastEthernet0/1</a:t>
            </a:r>
          </a:p>
          <a:p>
            <a:pPr>
              <a:defRPr/>
            </a:pPr>
            <a:r>
              <a:rPr lang="es-PE" sz="1563" dirty="0"/>
              <a:t>R    210.10.10.0/24 [120/3] </a:t>
            </a:r>
            <a:r>
              <a:rPr lang="es-PE" sz="1563" dirty="0" err="1"/>
              <a:t>via</a:t>
            </a:r>
            <a:r>
              <a:rPr lang="es-PE" sz="1563" dirty="0"/>
              <a:t> 50.5.5.6, 00:00:09, FastEthernet0/1</a:t>
            </a:r>
          </a:p>
          <a:p>
            <a:pPr>
              <a:defRPr/>
            </a:pPr>
            <a:r>
              <a:rPr lang="es-PE" sz="1563" dirty="0"/>
              <a:t>R    200.2.2.0/24 [120/4] </a:t>
            </a:r>
            <a:r>
              <a:rPr lang="es-PE" sz="1563" dirty="0" err="1"/>
              <a:t>via</a:t>
            </a:r>
            <a:r>
              <a:rPr lang="es-PE" sz="1563" dirty="0"/>
              <a:t> 50.5.5.6, 00:00:09, FastEthernet0/1</a:t>
            </a:r>
          </a:p>
          <a:p>
            <a:pPr>
              <a:defRPr/>
            </a:pPr>
            <a:r>
              <a:rPr lang="es-PE" sz="1563" dirty="0"/>
              <a:t>C    200.2.3.0/24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60.0.0.0/8 [120/2] </a:t>
            </a:r>
            <a:r>
              <a:rPr lang="es-PE" sz="1563" dirty="0" err="1"/>
              <a:t>via</a:t>
            </a:r>
            <a:r>
              <a:rPr lang="es-PE" sz="1563" dirty="0"/>
              <a:t> 50.5.5.6, 00:00:09, FastEthernet0/1</a:t>
            </a:r>
          </a:p>
          <a:p>
            <a:pPr>
              <a:defRPr/>
            </a:pPr>
            <a:r>
              <a:rPr lang="es-PE" sz="1563" dirty="0"/>
              <a:t>R3#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3443816" y="3832914"/>
            <a:ext cx="5862559" cy="2736688"/>
          </a:xfrm>
          <a:prstGeom prst="rect">
            <a:avLst/>
          </a:prstGeom>
          <a:solidFill>
            <a:srgbClr val="FFFF00"/>
          </a:solidFill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563" b="1" dirty="0"/>
              <a:t>R2#show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C       50.5.5.0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   50.5.5.4 [120/2] </a:t>
            </a:r>
            <a:r>
              <a:rPr lang="es-PE" sz="1563" dirty="0" err="1"/>
              <a:t>via</a:t>
            </a:r>
            <a:r>
              <a:rPr lang="es-PE" sz="1563" dirty="0"/>
              <a:t> 50.5.5.10, 00:00:06, FastEthernet0/1</a:t>
            </a:r>
          </a:p>
          <a:p>
            <a:pPr>
              <a:defRPr/>
            </a:pPr>
            <a:r>
              <a:rPr lang="es-PE" sz="1563" dirty="0"/>
              <a:t>C       50.5.5.8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   50.5.5.12 [120/1] </a:t>
            </a:r>
            <a:r>
              <a:rPr lang="es-PE" sz="1563" dirty="0" err="1"/>
              <a:t>via</a:t>
            </a:r>
            <a:r>
              <a:rPr lang="es-PE" sz="1563" dirty="0"/>
              <a:t> 50.5.5.10, 00:00:06, FastEthernet0/1</a:t>
            </a:r>
          </a:p>
          <a:p>
            <a:pPr>
              <a:defRPr/>
            </a:pPr>
            <a:r>
              <a:rPr lang="es-PE" sz="1563" dirty="0"/>
              <a:t>R    210.10.10.0/24 [120/2] </a:t>
            </a:r>
            <a:r>
              <a:rPr lang="es-PE" sz="1563" dirty="0" err="1"/>
              <a:t>via</a:t>
            </a:r>
            <a:r>
              <a:rPr lang="es-PE" sz="1563" dirty="0"/>
              <a:t> 50.5.5.10, 00:00:06, FastEthernet0/1</a:t>
            </a:r>
          </a:p>
          <a:p>
            <a:pPr>
              <a:defRPr/>
            </a:pPr>
            <a:r>
              <a:rPr lang="es-PE" sz="1563" dirty="0"/>
              <a:t>R    200.2.2.0/24 [120/1] </a:t>
            </a:r>
            <a:r>
              <a:rPr lang="es-PE" sz="1563" dirty="0" err="1"/>
              <a:t>via</a:t>
            </a:r>
            <a:r>
              <a:rPr lang="es-PE" sz="1563" dirty="0"/>
              <a:t> 50.5.5.1, 00:00:14, FastEthernet0/0</a:t>
            </a:r>
          </a:p>
          <a:p>
            <a:pPr>
              <a:defRPr/>
            </a:pPr>
            <a:r>
              <a:rPr lang="es-PE" sz="1563" dirty="0"/>
              <a:t>R    200.2.3.0/24 [120/3] </a:t>
            </a:r>
            <a:r>
              <a:rPr lang="es-PE" sz="1563" dirty="0" err="1"/>
              <a:t>via</a:t>
            </a:r>
            <a:r>
              <a:rPr lang="es-PE" sz="1563" dirty="0"/>
              <a:t> 50.5.5.10, 00:00:06, FastEthernet0/1</a:t>
            </a:r>
          </a:p>
          <a:p>
            <a:pPr>
              <a:defRPr/>
            </a:pPr>
            <a:r>
              <a:rPr lang="es-PE" sz="1563" dirty="0"/>
              <a:t>R    60.0.0.0/8 [120/1] </a:t>
            </a:r>
            <a:r>
              <a:rPr lang="es-PE" sz="1563" dirty="0" err="1"/>
              <a:t>via</a:t>
            </a:r>
            <a:r>
              <a:rPr lang="es-PE" sz="1563" dirty="0"/>
              <a:t> 50.5.5.10, 00:00:06, FastEthernet0/1</a:t>
            </a:r>
          </a:p>
          <a:p>
            <a:pPr>
              <a:defRPr/>
            </a:pPr>
            <a:r>
              <a:rPr lang="es-PE" sz="1563" dirty="0"/>
              <a:t>R2#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3792686" y="3918193"/>
            <a:ext cx="5932333" cy="2735137"/>
          </a:xfrm>
          <a:prstGeom prst="rect">
            <a:avLst/>
          </a:prstGeom>
          <a:solidFill>
            <a:srgbClr val="FF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563" b="1" dirty="0"/>
              <a:t>R1#show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C       50.5.5.0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   50.5.5.4 [120/3] </a:t>
            </a:r>
            <a:r>
              <a:rPr lang="es-PE" sz="1563" dirty="0" err="1"/>
              <a:t>via</a:t>
            </a:r>
            <a:r>
              <a:rPr lang="es-PE" sz="1563" dirty="0"/>
              <a:t> 50.5.5.2, 00:00:11, FastEthernet0/1</a:t>
            </a:r>
          </a:p>
          <a:p>
            <a:pPr>
              <a:defRPr/>
            </a:pPr>
            <a:r>
              <a:rPr lang="es-PE" sz="1563" dirty="0"/>
              <a:t>R       50.5.5.8 [120/1] </a:t>
            </a:r>
            <a:r>
              <a:rPr lang="es-PE" sz="1563" dirty="0" err="1"/>
              <a:t>via</a:t>
            </a:r>
            <a:r>
              <a:rPr lang="es-PE" sz="1563" dirty="0"/>
              <a:t> 50.5.5.2, 00:00:11, FastEthernet0/1</a:t>
            </a:r>
          </a:p>
          <a:p>
            <a:pPr>
              <a:defRPr/>
            </a:pPr>
            <a:r>
              <a:rPr lang="es-PE" sz="1563" dirty="0"/>
              <a:t>R       50.5.5.12 [120/2] </a:t>
            </a:r>
            <a:r>
              <a:rPr lang="es-PE" sz="1563" dirty="0" err="1"/>
              <a:t>via</a:t>
            </a:r>
            <a:r>
              <a:rPr lang="es-PE" sz="1563" dirty="0"/>
              <a:t> 50.5.5.2, 00:00:11, FastEthernet0/1</a:t>
            </a:r>
          </a:p>
          <a:p>
            <a:pPr>
              <a:defRPr/>
            </a:pPr>
            <a:r>
              <a:rPr lang="es-PE" sz="1563" dirty="0"/>
              <a:t>R    210.10.10.0/24 [120/3] </a:t>
            </a:r>
            <a:r>
              <a:rPr lang="es-PE" sz="1563" dirty="0" err="1"/>
              <a:t>via</a:t>
            </a:r>
            <a:r>
              <a:rPr lang="es-PE" sz="1563" dirty="0"/>
              <a:t> 50.5.5.2, 00:00:11, FastEthernet0/1</a:t>
            </a:r>
          </a:p>
          <a:p>
            <a:pPr>
              <a:defRPr/>
            </a:pPr>
            <a:r>
              <a:rPr lang="es-PE" sz="1563" dirty="0"/>
              <a:t>C    200.2.2.0/24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200.2.3.0/24 [120/4] </a:t>
            </a:r>
            <a:r>
              <a:rPr lang="es-PE" sz="1563" dirty="0" err="1"/>
              <a:t>via</a:t>
            </a:r>
            <a:r>
              <a:rPr lang="es-PE" sz="1563" dirty="0"/>
              <a:t> 50.5.5.2, 00:00:11, FastEthernet0/1</a:t>
            </a:r>
          </a:p>
          <a:p>
            <a:pPr>
              <a:defRPr/>
            </a:pPr>
            <a:r>
              <a:rPr lang="es-PE" sz="1563" dirty="0"/>
              <a:t>R    60.0.0.0/8 [120/2] </a:t>
            </a:r>
            <a:r>
              <a:rPr lang="es-PE" sz="1563" dirty="0" err="1"/>
              <a:t>via</a:t>
            </a:r>
            <a:r>
              <a:rPr lang="es-PE" sz="1563" dirty="0"/>
              <a:t> 50.5.5.2, 00:00:11, FastEthernet0/1</a:t>
            </a:r>
          </a:p>
          <a:p>
            <a:pPr>
              <a:defRPr/>
            </a:pPr>
            <a:r>
              <a:rPr lang="es-PE" sz="1563" dirty="0"/>
              <a:t>R1#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67" grpId="0" animBg="1"/>
      <p:bldP spid="6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5625" y="3449934"/>
            <a:ext cx="6350976" cy="318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2193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1839017" y="1125687"/>
            <a:ext cx="8417392" cy="2515245"/>
            <a:chOff x="215076" y="2939252"/>
            <a:chExt cx="8617918" cy="2573644"/>
          </a:xfrm>
        </p:grpSpPr>
        <p:pic>
          <p:nvPicPr>
            <p:cNvPr id="430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0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30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30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3038" name="33 CuadroTexto"/>
            <p:cNvSpPr txBox="1">
              <a:spLocks noChangeArrowheads="1"/>
            </p:cNvSpPr>
            <p:nvPr/>
          </p:nvSpPr>
          <p:spPr bwMode="auto">
            <a:xfrm rot="19888001">
              <a:off x="3761813" y="4422789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30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30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30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30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30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30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30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3050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30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30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411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30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430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430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430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430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430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43065" name="60 CuadroTexto"/>
            <p:cNvSpPr txBox="1">
              <a:spLocks noChangeArrowheads="1"/>
            </p:cNvSpPr>
            <p:nvPr/>
          </p:nvSpPr>
          <p:spPr bwMode="auto">
            <a:xfrm>
              <a:off x="357951" y="3582194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PC1</a:t>
              </a:r>
            </a:p>
          </p:txBody>
        </p:sp>
        <p:sp>
          <p:nvSpPr>
            <p:cNvPr id="43066" name="61 CuadroTexto"/>
            <p:cNvSpPr txBox="1">
              <a:spLocks noChangeArrowheads="1"/>
            </p:cNvSpPr>
            <p:nvPr/>
          </p:nvSpPr>
          <p:spPr bwMode="auto">
            <a:xfrm>
              <a:off x="357951" y="439653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PC2</a:t>
              </a:r>
            </a:p>
          </p:txBody>
        </p:sp>
        <p:sp>
          <p:nvSpPr>
            <p:cNvPr id="430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PC3</a:t>
              </a:r>
            </a:p>
          </p:txBody>
        </p:sp>
      </p:grpSp>
      <p:grpSp>
        <p:nvGrpSpPr>
          <p:cNvPr id="3" name="72 Grupo"/>
          <p:cNvGrpSpPr>
            <a:grpSpLocks/>
          </p:cNvGrpSpPr>
          <p:nvPr/>
        </p:nvGrpSpPr>
        <p:grpSpPr bwMode="auto">
          <a:xfrm>
            <a:off x="2746077" y="3569324"/>
            <a:ext cx="3638399" cy="1814122"/>
            <a:chOff x="71438" y="3725070"/>
            <a:chExt cx="3724929" cy="1857388"/>
          </a:xfrm>
        </p:grpSpPr>
        <p:sp>
          <p:nvSpPr>
            <p:cNvPr id="43015" name="63 Rectángulo redondeado"/>
            <p:cNvSpPr>
              <a:spLocks noChangeArrowheads="1"/>
            </p:cNvSpPr>
            <p:nvPr/>
          </p:nvSpPr>
          <p:spPr bwMode="auto">
            <a:xfrm>
              <a:off x="215076" y="4939516"/>
              <a:ext cx="2500330" cy="64294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32156"/>
              </a:srgbClr>
            </a:solidFill>
            <a:ln w="19050" algn="ctr">
              <a:solidFill>
                <a:srgbClr val="FFC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43016" name="70 Flecha derecha"/>
            <p:cNvSpPr>
              <a:spLocks noChangeArrowheads="1"/>
            </p:cNvSpPr>
            <p:nvPr/>
          </p:nvSpPr>
          <p:spPr bwMode="auto">
            <a:xfrm>
              <a:off x="71438" y="3725070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FF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43017" name="71 CuadroTexto"/>
            <p:cNvSpPr txBox="1">
              <a:spLocks noChangeArrowheads="1"/>
            </p:cNvSpPr>
            <p:nvPr/>
          </p:nvSpPr>
          <p:spPr bwMode="auto">
            <a:xfrm>
              <a:off x="2643968" y="4939517"/>
              <a:ext cx="1152399" cy="587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Redes </a:t>
              </a:r>
            </a:p>
            <a:p>
              <a:r>
                <a:rPr lang="es-PE" sz="1563" b="1">
                  <a:solidFill>
                    <a:srgbClr val="FF0000"/>
                  </a:solidFill>
                </a:rPr>
                <a:t>anunciadas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3932234" y="1893200"/>
            <a:ext cx="907060" cy="348869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02398"/>
            <a:r>
              <a:rPr lang="es-PE" sz="1953" b="1"/>
              <a:t>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2193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4 Grupo"/>
          <p:cNvGrpSpPr>
            <a:grpSpLocks/>
          </p:cNvGrpSpPr>
          <p:nvPr/>
        </p:nvGrpSpPr>
        <p:grpSpPr bwMode="auto">
          <a:xfrm>
            <a:off x="1852971" y="1296244"/>
            <a:ext cx="8655537" cy="1264961"/>
            <a:chOff x="228600" y="1327150"/>
            <a:chExt cx="8861172" cy="1294824"/>
          </a:xfrm>
        </p:grpSpPr>
        <p:grpSp>
          <p:nvGrpSpPr>
            <p:cNvPr id="44090" name="Group 3"/>
            <p:cNvGrpSpPr>
              <a:grpSpLocks/>
            </p:cNvGrpSpPr>
            <p:nvPr/>
          </p:nvGrpSpPr>
          <p:grpSpPr bwMode="auto">
            <a:xfrm>
              <a:off x="228600" y="1327150"/>
              <a:ext cx="4868863" cy="554038"/>
              <a:chOff x="204" y="773"/>
              <a:chExt cx="3067" cy="342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886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default-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information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originate</a:t>
                </a:r>
                <a:endParaRPr lang="es-ES" sz="293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4409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87342" y="1795356"/>
              <a:ext cx="8602430" cy="826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Permite que el router propague la ruta estática por defecto, en las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   </a:t>
              </a:r>
              <a:r>
                <a:rPr lang="es-MX" sz="2344" dirty="0">
                  <a:latin typeface="+mj-lt"/>
                </a:rPr>
                <a:t> actualizaciones RIP. </a:t>
              </a:r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1839017" y="2730486"/>
            <a:ext cx="8417392" cy="3839116"/>
            <a:chOff x="215076" y="2796376"/>
            <a:chExt cx="8617918" cy="3929090"/>
          </a:xfrm>
        </p:grpSpPr>
        <p:grpSp>
          <p:nvGrpSpPr>
            <p:cNvPr id="44037" name="65 Grupo"/>
            <p:cNvGrpSpPr>
              <a:grpSpLocks/>
            </p:cNvGrpSpPr>
            <p:nvPr/>
          </p:nvGrpSpPr>
          <p:grpSpPr bwMode="auto">
            <a:xfrm>
              <a:off x="215076" y="2796376"/>
              <a:ext cx="8617918" cy="3929090"/>
              <a:chOff x="215076" y="2796376"/>
              <a:chExt cx="8617918" cy="3929090"/>
            </a:xfrm>
          </p:grpSpPr>
          <p:pic>
            <p:nvPicPr>
              <p:cNvPr id="4403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5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048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0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1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2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3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4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5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56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3933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4057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1"/>
                <a:ext cx="1163933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4058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3933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4059" name="33 CuadroTexto"/>
              <p:cNvSpPr txBox="1">
                <a:spLocks noChangeArrowheads="1"/>
              </p:cNvSpPr>
              <p:nvPr/>
            </p:nvSpPr>
            <p:spPr bwMode="auto">
              <a:xfrm rot="19780045">
                <a:off x="3761813" y="4387221"/>
                <a:ext cx="1267328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4060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1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62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4063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4064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4065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50015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4066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50015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4067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50015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4068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9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0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3933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4071" name="45 CuadroTexto"/>
              <p:cNvSpPr txBox="1">
                <a:spLocks noChangeArrowheads="1"/>
              </p:cNvSpPr>
              <p:nvPr/>
            </p:nvSpPr>
            <p:spPr bwMode="auto">
              <a:xfrm>
                <a:off x="215076" y="2796376"/>
                <a:ext cx="1267328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4072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53830"/>
                <a:ext cx="1267328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4073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4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5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6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7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8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6619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9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439318"/>
                <a:ext cx="1474118" cy="340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4080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63145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R1</a:t>
                </a:r>
              </a:p>
            </p:txBody>
          </p:sp>
          <p:sp>
            <p:nvSpPr>
              <p:cNvPr id="44081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63145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R2</a:t>
                </a:r>
              </a:p>
            </p:txBody>
          </p:sp>
          <p:sp>
            <p:nvSpPr>
              <p:cNvPr id="44082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63145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R3</a:t>
                </a:r>
              </a:p>
            </p:txBody>
          </p:sp>
          <p:sp>
            <p:nvSpPr>
              <p:cNvPr id="44083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63145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R4</a:t>
                </a:r>
              </a:p>
            </p:txBody>
          </p:sp>
          <p:sp>
            <p:nvSpPr>
              <p:cNvPr id="44084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1"/>
                <a:ext cx="463145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R6</a:t>
                </a:r>
              </a:p>
            </p:txBody>
          </p:sp>
          <p:sp>
            <p:nvSpPr>
              <p:cNvPr id="44085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1"/>
                <a:ext cx="463145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R5</a:t>
                </a:r>
              </a:p>
            </p:txBody>
          </p:sp>
          <p:sp>
            <p:nvSpPr>
              <p:cNvPr id="44086" name="60 CuadroTexto"/>
              <p:cNvSpPr txBox="1">
                <a:spLocks noChangeArrowheads="1"/>
              </p:cNvSpPr>
              <p:nvPr/>
            </p:nvSpPr>
            <p:spPr bwMode="auto">
              <a:xfrm>
                <a:off x="357951" y="3582194"/>
                <a:ext cx="591157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PC1</a:t>
                </a:r>
              </a:p>
            </p:txBody>
          </p:sp>
          <p:sp>
            <p:nvSpPr>
              <p:cNvPr id="44087" name="61 CuadroTexto"/>
              <p:cNvSpPr txBox="1">
                <a:spLocks noChangeArrowheads="1"/>
              </p:cNvSpPr>
              <p:nvPr/>
            </p:nvSpPr>
            <p:spPr bwMode="auto">
              <a:xfrm>
                <a:off x="357951" y="5439582"/>
                <a:ext cx="591157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PC2</a:t>
                </a:r>
              </a:p>
            </p:txBody>
          </p:sp>
          <p:sp>
            <p:nvSpPr>
              <p:cNvPr id="44088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1"/>
                <a:ext cx="591157" cy="402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PC3</a:t>
                </a:r>
              </a:p>
            </p:txBody>
          </p:sp>
          <p:sp>
            <p:nvSpPr>
              <p:cNvPr id="64" name="63 Bisel"/>
              <p:cNvSpPr>
                <a:spLocks noChangeArrowheads="1"/>
              </p:cNvSpPr>
              <p:nvPr/>
            </p:nvSpPr>
            <p:spPr bwMode="auto">
              <a:xfrm>
                <a:off x="2715340" y="5582920"/>
                <a:ext cx="5073552" cy="1142546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>
                  <a:defRPr/>
                </a:pPr>
                <a:r>
                  <a:rPr lang="es-PE" sz="1758" b="1" dirty="0"/>
                  <a:t>R5#</a:t>
                </a:r>
                <a:r>
                  <a:rPr lang="es-PE" sz="1758" dirty="0"/>
                  <a:t>configure terminal</a:t>
                </a:r>
              </a:p>
              <a:p>
                <a:pPr defTabSz="902398">
                  <a:defRPr/>
                </a:pPr>
                <a:r>
                  <a:rPr lang="es-PE" sz="1758" b="1" dirty="0"/>
                  <a:t>R5(</a:t>
                </a:r>
                <a:r>
                  <a:rPr lang="es-PE" sz="1758" b="1" dirty="0" err="1"/>
                  <a:t>config</a:t>
                </a:r>
                <a:r>
                  <a:rPr lang="es-PE" sz="1758" b="1" dirty="0"/>
                  <a:t>)#</a:t>
                </a:r>
                <a:r>
                  <a:rPr lang="es-PE" sz="1758" dirty="0"/>
                  <a:t>router rip</a:t>
                </a:r>
              </a:p>
              <a:p>
                <a:pPr defTabSz="902398">
                  <a:defRPr/>
                </a:pPr>
                <a:r>
                  <a:rPr lang="es-PE" sz="1758" b="1" dirty="0"/>
                  <a:t>R5(</a:t>
                </a:r>
                <a:r>
                  <a:rPr lang="es-PE" sz="1758" b="1" dirty="0" err="1"/>
                  <a:t>config-router</a:t>
                </a:r>
                <a:r>
                  <a:rPr lang="es-PE" sz="1758" b="1" dirty="0"/>
                  <a:t>)#</a:t>
                </a:r>
                <a:r>
                  <a:rPr lang="es-PE" sz="1758" dirty="0"/>
                  <a:t>default-information originate</a:t>
                </a:r>
              </a:p>
            </p:txBody>
          </p:sp>
        </p:grpSp>
        <p:sp>
          <p:nvSpPr>
            <p:cNvPr id="44038" name="66 Forma libre"/>
            <p:cNvSpPr>
              <a:spLocks noChangeArrowheads="1"/>
            </p:cNvSpPr>
            <p:nvPr/>
          </p:nvSpPr>
          <p:spPr bwMode="auto">
            <a:xfrm>
              <a:off x="4414345" y="4430110"/>
              <a:ext cx="1505606" cy="1150883"/>
            </a:xfrm>
            <a:custGeom>
              <a:avLst/>
              <a:gdLst>
                <a:gd name="T0" fmla="*/ 0 w 1505606"/>
                <a:gd name="T1" fmla="*/ 1150883 h 1150883"/>
                <a:gd name="T2" fmla="*/ 1198179 w 1505606"/>
                <a:gd name="T3" fmla="*/ 1056290 h 1150883"/>
                <a:gd name="T4" fmla="*/ 819807 w 1505606"/>
                <a:gd name="T5" fmla="*/ 882869 h 1150883"/>
                <a:gd name="T6" fmla="*/ 1387365 w 1505606"/>
                <a:gd name="T7" fmla="*/ 646387 h 1150883"/>
                <a:gd name="T8" fmla="*/ 1481958 w 1505606"/>
                <a:gd name="T9" fmla="*/ 299545 h 1150883"/>
                <a:gd name="T10" fmla="*/ 1245476 w 1505606"/>
                <a:gd name="T11" fmla="*/ 126124 h 1150883"/>
                <a:gd name="T12" fmla="*/ 914400 w 1505606"/>
                <a:gd name="T13" fmla="*/ 0 h 1150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5606"/>
                <a:gd name="T22" fmla="*/ 0 h 1150883"/>
                <a:gd name="T23" fmla="*/ 1505606 w 1505606"/>
                <a:gd name="T24" fmla="*/ 1150883 h 1150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5606" h="1150883">
                  <a:moveTo>
                    <a:pt x="0" y="1150883"/>
                  </a:moveTo>
                  <a:cubicBezTo>
                    <a:pt x="530772" y="1125921"/>
                    <a:pt x="1061545" y="1100959"/>
                    <a:pt x="1198179" y="1056290"/>
                  </a:cubicBezTo>
                  <a:cubicBezTo>
                    <a:pt x="1334813" y="1011621"/>
                    <a:pt x="788276" y="951186"/>
                    <a:pt x="819807" y="882869"/>
                  </a:cubicBezTo>
                  <a:cubicBezTo>
                    <a:pt x="851338" y="814552"/>
                    <a:pt x="1277007" y="743608"/>
                    <a:pt x="1387365" y="646387"/>
                  </a:cubicBezTo>
                  <a:cubicBezTo>
                    <a:pt x="1497724" y="549166"/>
                    <a:pt x="1505606" y="386256"/>
                    <a:pt x="1481958" y="299545"/>
                  </a:cubicBezTo>
                  <a:cubicBezTo>
                    <a:pt x="1458310" y="212835"/>
                    <a:pt x="1340069" y="176048"/>
                    <a:pt x="1245476" y="126124"/>
                  </a:cubicBezTo>
                  <a:cubicBezTo>
                    <a:pt x="1150883" y="76200"/>
                    <a:pt x="1032641" y="38100"/>
                    <a:pt x="9144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2193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1839017" y="1125687"/>
            <a:ext cx="8417392" cy="2515245"/>
            <a:chOff x="215076" y="2939252"/>
            <a:chExt cx="8617918" cy="2573644"/>
          </a:xfrm>
        </p:grpSpPr>
        <p:pic>
          <p:nvPicPr>
            <p:cNvPr id="4506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0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1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2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3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4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076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2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5085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5086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5087" name="33 CuadroTexto"/>
            <p:cNvSpPr txBox="1">
              <a:spLocks noChangeArrowheads="1"/>
            </p:cNvSpPr>
            <p:nvPr/>
          </p:nvSpPr>
          <p:spPr bwMode="auto">
            <a:xfrm rot="19921242">
              <a:off x="3771550" y="4413373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5088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89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0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5091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5092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5093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5094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5095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5096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97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8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5099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5100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5101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2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3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4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5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6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7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411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5108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45109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45110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45111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45112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45113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45114" name="60 CuadroTexto"/>
            <p:cNvSpPr txBox="1">
              <a:spLocks noChangeArrowheads="1"/>
            </p:cNvSpPr>
            <p:nvPr/>
          </p:nvSpPr>
          <p:spPr bwMode="auto">
            <a:xfrm>
              <a:off x="357951" y="3582194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PC1</a:t>
              </a:r>
            </a:p>
          </p:txBody>
        </p:sp>
        <p:sp>
          <p:nvSpPr>
            <p:cNvPr id="45115" name="61 CuadroTexto"/>
            <p:cNvSpPr txBox="1">
              <a:spLocks noChangeArrowheads="1"/>
            </p:cNvSpPr>
            <p:nvPr/>
          </p:nvSpPr>
          <p:spPr bwMode="auto">
            <a:xfrm>
              <a:off x="357951" y="439653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PC2</a:t>
              </a:r>
            </a:p>
          </p:txBody>
        </p:sp>
        <p:sp>
          <p:nvSpPr>
            <p:cNvPr id="45116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PC3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2257660" y="3569324"/>
            <a:ext cx="5650136" cy="2975470"/>
          </a:xfrm>
          <a:prstGeom prst="rect">
            <a:avLst/>
          </a:prstGeom>
          <a:solidFill>
            <a:srgbClr val="FFFF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R2#show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C       50.5.5.0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   50.5.5.4 [120/2] </a:t>
            </a:r>
            <a:r>
              <a:rPr lang="es-PE" sz="1563" dirty="0" err="1"/>
              <a:t>via</a:t>
            </a:r>
            <a:r>
              <a:rPr lang="es-PE" sz="1563" dirty="0"/>
              <a:t> 50.5.5.10, 00:00:05, FastEthernet0/1</a:t>
            </a:r>
          </a:p>
          <a:p>
            <a:pPr>
              <a:defRPr/>
            </a:pPr>
            <a:r>
              <a:rPr lang="es-PE" sz="1563" dirty="0"/>
              <a:t>C       50.5.5.8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   50.5.5.12 [120/1] </a:t>
            </a:r>
            <a:r>
              <a:rPr lang="es-PE" sz="1563" dirty="0" err="1"/>
              <a:t>via</a:t>
            </a:r>
            <a:r>
              <a:rPr lang="es-PE" sz="1563" dirty="0"/>
              <a:t> 50.5.5.10, 00:00:05, FastEthernet0/1</a:t>
            </a:r>
          </a:p>
          <a:p>
            <a:pPr>
              <a:defRPr/>
            </a:pPr>
            <a:r>
              <a:rPr lang="es-PE" sz="1563" dirty="0"/>
              <a:t>R    210.10.10.0/24 [120/2] </a:t>
            </a:r>
            <a:r>
              <a:rPr lang="es-PE" sz="1563" dirty="0" err="1"/>
              <a:t>via</a:t>
            </a:r>
            <a:r>
              <a:rPr lang="es-PE" sz="1563" dirty="0"/>
              <a:t> 50.5.5.10, 00:00:05, FastEthernet0/1</a:t>
            </a:r>
          </a:p>
          <a:p>
            <a:pPr>
              <a:defRPr/>
            </a:pPr>
            <a:r>
              <a:rPr lang="es-PE" sz="1563" dirty="0"/>
              <a:t>R    200.2.2.0/24 [120/1] </a:t>
            </a:r>
            <a:r>
              <a:rPr lang="es-PE" sz="1563" dirty="0" err="1"/>
              <a:t>via</a:t>
            </a:r>
            <a:r>
              <a:rPr lang="es-PE" sz="1563" dirty="0"/>
              <a:t> 50.5.5.1, 00:00:04, FastEthernet0/0</a:t>
            </a:r>
          </a:p>
          <a:p>
            <a:pPr>
              <a:defRPr/>
            </a:pPr>
            <a:r>
              <a:rPr lang="es-PE" sz="1563" dirty="0"/>
              <a:t>R    200.2.3.0/24 [120/3] </a:t>
            </a:r>
            <a:r>
              <a:rPr lang="es-PE" sz="1563" dirty="0" err="1"/>
              <a:t>via</a:t>
            </a:r>
            <a:r>
              <a:rPr lang="es-PE" sz="1563" dirty="0"/>
              <a:t> 50.5.5.10, 00:00:05, FastEthernet0/1</a:t>
            </a:r>
          </a:p>
          <a:p>
            <a:pPr>
              <a:defRPr/>
            </a:pPr>
            <a:r>
              <a:rPr lang="es-PE" sz="1563" dirty="0"/>
              <a:t>R    60.0.0.0/8 [120/1] </a:t>
            </a:r>
            <a:r>
              <a:rPr lang="es-PE" sz="1563" dirty="0" err="1"/>
              <a:t>via</a:t>
            </a:r>
            <a:r>
              <a:rPr lang="es-PE" sz="1563" dirty="0"/>
              <a:t> 50.5.5.10, 00:00:05, FastEthernet0/1</a:t>
            </a:r>
          </a:p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</a:rPr>
              <a:t>R*   0.0.0.0/0 [120/1] </a:t>
            </a:r>
            <a:r>
              <a:rPr lang="es-PE" sz="1563" b="1" dirty="0" err="1">
                <a:solidFill>
                  <a:srgbClr val="FF0000"/>
                </a:solidFill>
              </a:rPr>
              <a:t>via</a:t>
            </a:r>
            <a:r>
              <a:rPr lang="es-PE" sz="1563" b="1" dirty="0">
                <a:solidFill>
                  <a:srgbClr val="FF0000"/>
                </a:solidFill>
              </a:rPr>
              <a:t> 50.5.5.10</a:t>
            </a:r>
            <a:r>
              <a:rPr lang="es-PE" sz="1563" dirty="0"/>
              <a:t>, 00:00:05, FastEthernet0/1</a:t>
            </a:r>
          </a:p>
          <a:p>
            <a:pPr>
              <a:defRPr/>
            </a:pPr>
            <a:r>
              <a:rPr lang="es-PE" sz="1563" dirty="0"/>
              <a:t>R2#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606530" y="3639098"/>
            <a:ext cx="5549352" cy="2975469"/>
          </a:xfrm>
          <a:prstGeom prst="rect">
            <a:avLst/>
          </a:prstGeom>
          <a:solidFill>
            <a:srgbClr val="FFC0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R1#show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C       50.5.5.0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   50.5.5.4 [120/3] </a:t>
            </a:r>
            <a:r>
              <a:rPr lang="es-PE" sz="1563" dirty="0" err="1"/>
              <a:t>via</a:t>
            </a:r>
            <a:r>
              <a:rPr lang="es-PE" sz="1563" dirty="0"/>
              <a:t> 50.5.5.2, 00:00:24, FastEthernet0/1</a:t>
            </a:r>
          </a:p>
          <a:p>
            <a:pPr>
              <a:defRPr/>
            </a:pPr>
            <a:r>
              <a:rPr lang="es-PE" sz="1563" dirty="0"/>
              <a:t>R       50.5.5.8 [120/1] </a:t>
            </a:r>
            <a:r>
              <a:rPr lang="es-PE" sz="1563" dirty="0" err="1"/>
              <a:t>via</a:t>
            </a:r>
            <a:r>
              <a:rPr lang="es-PE" sz="1563" dirty="0"/>
              <a:t> 50.5.5.2, 00:00:24, FastEthernet0/1</a:t>
            </a:r>
          </a:p>
          <a:p>
            <a:pPr>
              <a:defRPr/>
            </a:pPr>
            <a:r>
              <a:rPr lang="es-PE" sz="1563" dirty="0"/>
              <a:t>R       50.5.5.12 [120/2] </a:t>
            </a:r>
            <a:r>
              <a:rPr lang="es-PE" sz="1563" dirty="0" err="1"/>
              <a:t>via</a:t>
            </a:r>
            <a:r>
              <a:rPr lang="es-PE" sz="1563" dirty="0"/>
              <a:t> 50.5.5.2, 00:00:24, FastEthernet0/1</a:t>
            </a:r>
          </a:p>
          <a:p>
            <a:pPr>
              <a:defRPr/>
            </a:pPr>
            <a:r>
              <a:rPr lang="es-PE" sz="1563" dirty="0"/>
              <a:t>R    210.10.10.0/24 [120/3] </a:t>
            </a:r>
            <a:r>
              <a:rPr lang="es-PE" sz="1563" dirty="0" err="1"/>
              <a:t>via</a:t>
            </a:r>
            <a:r>
              <a:rPr lang="es-PE" sz="1563" dirty="0"/>
              <a:t> 50.5.5.2, 00:00:24, FastEthernet0/1</a:t>
            </a:r>
          </a:p>
          <a:p>
            <a:pPr>
              <a:defRPr/>
            </a:pPr>
            <a:r>
              <a:rPr lang="es-PE" sz="1563" dirty="0"/>
              <a:t>C    200.2.2.0/24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200.2.3.0/24 [120/4] </a:t>
            </a:r>
            <a:r>
              <a:rPr lang="es-PE" sz="1563" dirty="0" err="1"/>
              <a:t>via</a:t>
            </a:r>
            <a:r>
              <a:rPr lang="es-PE" sz="1563" dirty="0"/>
              <a:t> 50.5.5.2, 00:00:24, FastEthernet0/1</a:t>
            </a:r>
          </a:p>
          <a:p>
            <a:pPr>
              <a:defRPr/>
            </a:pPr>
            <a:r>
              <a:rPr lang="es-PE" sz="1563" dirty="0"/>
              <a:t>R    60.0.0.0/8 [120/2] </a:t>
            </a:r>
            <a:r>
              <a:rPr lang="es-PE" sz="1563" dirty="0" err="1"/>
              <a:t>via</a:t>
            </a:r>
            <a:r>
              <a:rPr lang="es-PE" sz="1563" dirty="0"/>
              <a:t> 50.5.5.2, 00:00:24, FastEthernet0/1</a:t>
            </a:r>
          </a:p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</a:rPr>
              <a:t>R*   0.0.0.0/0 [120/2] </a:t>
            </a:r>
            <a:r>
              <a:rPr lang="es-PE" sz="1563" b="1" dirty="0" err="1">
                <a:solidFill>
                  <a:srgbClr val="FF0000"/>
                </a:solidFill>
              </a:rPr>
              <a:t>via</a:t>
            </a:r>
            <a:r>
              <a:rPr lang="es-PE" sz="1563" b="1" dirty="0">
                <a:solidFill>
                  <a:srgbClr val="FF0000"/>
                </a:solidFill>
              </a:rPr>
              <a:t> 50.5.5.2</a:t>
            </a:r>
            <a:r>
              <a:rPr lang="es-PE" sz="1563" dirty="0"/>
              <a:t>, 00:00:24, FastEthernet0/1</a:t>
            </a:r>
          </a:p>
          <a:p>
            <a:pPr>
              <a:defRPr/>
            </a:pPr>
            <a:r>
              <a:rPr lang="es-PE" sz="1563" dirty="0"/>
              <a:t>R1#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2958500" y="3639098"/>
            <a:ext cx="5650136" cy="2975469"/>
          </a:xfrm>
          <a:prstGeom prst="rect">
            <a:avLst/>
          </a:prstGeom>
          <a:solidFill>
            <a:srgbClr val="FF99CC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R4#show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R       50.5.5.0 [120/2] </a:t>
            </a:r>
            <a:r>
              <a:rPr lang="es-PE" sz="1563" dirty="0" err="1"/>
              <a:t>via</a:t>
            </a:r>
            <a:r>
              <a:rPr lang="es-PE" sz="1563" dirty="0"/>
              <a:t> 50.5.5.13, 00:00:02, FastEthernet0/1</a:t>
            </a:r>
          </a:p>
          <a:p>
            <a:pPr>
              <a:defRPr/>
            </a:pPr>
            <a:r>
              <a:rPr lang="es-PE" sz="1563" dirty="0"/>
              <a:t>C       50.5.5.4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   50.5.5.8 [120/1] </a:t>
            </a:r>
            <a:r>
              <a:rPr lang="es-PE" sz="1563" dirty="0" err="1"/>
              <a:t>via</a:t>
            </a:r>
            <a:r>
              <a:rPr lang="es-PE" sz="1563" dirty="0"/>
              <a:t> 50.5.5.13, 00:00:02, FastEthernet0/1</a:t>
            </a:r>
          </a:p>
          <a:p>
            <a:pPr>
              <a:defRPr/>
            </a:pPr>
            <a:r>
              <a:rPr lang="es-PE" sz="1563" dirty="0"/>
              <a:t>C       50.5.5.12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210.10.10.0/24 [120/2] </a:t>
            </a:r>
            <a:r>
              <a:rPr lang="es-PE" sz="1563" dirty="0" err="1"/>
              <a:t>via</a:t>
            </a:r>
            <a:r>
              <a:rPr lang="es-PE" sz="1563" dirty="0"/>
              <a:t> 50.5.5.13, 00:00:02, FastEthernet0/1</a:t>
            </a:r>
          </a:p>
          <a:p>
            <a:pPr>
              <a:defRPr/>
            </a:pPr>
            <a:r>
              <a:rPr lang="es-PE" sz="1563" dirty="0"/>
              <a:t>R    200.2.2.0/24 [120/3] </a:t>
            </a:r>
            <a:r>
              <a:rPr lang="es-PE" sz="1563" dirty="0" err="1"/>
              <a:t>via</a:t>
            </a:r>
            <a:r>
              <a:rPr lang="es-PE" sz="1563" dirty="0"/>
              <a:t> 50.5.5.13, 00:00:02, FastEthernet0/1</a:t>
            </a:r>
          </a:p>
          <a:p>
            <a:pPr>
              <a:defRPr/>
            </a:pPr>
            <a:r>
              <a:rPr lang="es-PE" sz="1563" dirty="0"/>
              <a:t>R    200.2.3.0/24 [120/1] </a:t>
            </a:r>
            <a:r>
              <a:rPr lang="es-PE" sz="1563" dirty="0" err="1"/>
              <a:t>via</a:t>
            </a:r>
            <a:r>
              <a:rPr lang="es-PE" sz="1563" dirty="0"/>
              <a:t> 50.5.5.5, 00:00:02, FastEthernet0/0</a:t>
            </a:r>
          </a:p>
          <a:p>
            <a:pPr>
              <a:defRPr/>
            </a:pPr>
            <a:r>
              <a:rPr lang="es-PE" sz="1563" dirty="0"/>
              <a:t>R    60.0.0.0/8 [120/1] </a:t>
            </a:r>
            <a:r>
              <a:rPr lang="es-PE" sz="1563" dirty="0" err="1"/>
              <a:t>via</a:t>
            </a:r>
            <a:r>
              <a:rPr lang="es-PE" sz="1563" dirty="0"/>
              <a:t> 50.5.5.13, 00:00:02, FastEthernet0/1</a:t>
            </a:r>
          </a:p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</a:rPr>
              <a:t>R*   0.0.0.0/0 [120/1] </a:t>
            </a:r>
            <a:r>
              <a:rPr lang="es-PE" sz="1563" b="1" dirty="0" err="1">
                <a:solidFill>
                  <a:srgbClr val="FF0000"/>
                </a:solidFill>
              </a:rPr>
              <a:t>via</a:t>
            </a:r>
            <a:r>
              <a:rPr lang="es-PE" sz="1563" b="1" dirty="0">
                <a:solidFill>
                  <a:srgbClr val="FF0000"/>
                </a:solidFill>
              </a:rPr>
              <a:t> 50.5.5.13</a:t>
            </a:r>
            <a:r>
              <a:rPr lang="es-PE" sz="1563" dirty="0"/>
              <a:t>, 00:00:02, FastEthernet0/1</a:t>
            </a:r>
          </a:p>
          <a:p>
            <a:pPr>
              <a:defRPr/>
            </a:pPr>
            <a:r>
              <a:rPr lang="es-PE" sz="1563" dirty="0"/>
              <a:t>R4#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3374043" y="3708872"/>
            <a:ext cx="5549351" cy="2975470"/>
          </a:xfrm>
          <a:prstGeom prst="rect">
            <a:avLst/>
          </a:prstGeom>
          <a:solidFill>
            <a:srgbClr val="D09E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R3#show ip route</a:t>
            </a:r>
          </a:p>
          <a:p>
            <a:pPr>
              <a:defRPr/>
            </a:pPr>
            <a:r>
              <a:rPr lang="es-PE" sz="1563" dirty="0"/>
              <a:t>     50.0.0.0/30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4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R       50.5.5.0 [120/3] </a:t>
            </a:r>
            <a:r>
              <a:rPr lang="es-PE" sz="1563" dirty="0" err="1"/>
              <a:t>via</a:t>
            </a:r>
            <a:r>
              <a:rPr lang="es-PE" sz="1563" dirty="0"/>
              <a:t> 50.5.5.6, 00:00:00, FastEthernet0/1</a:t>
            </a:r>
          </a:p>
          <a:p>
            <a:pPr>
              <a:defRPr/>
            </a:pPr>
            <a:r>
              <a:rPr lang="es-PE" sz="1563" dirty="0"/>
              <a:t>C       50.5.5.4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dirty="0"/>
              <a:t>R       50.5.5.8 [120/2] </a:t>
            </a:r>
            <a:r>
              <a:rPr lang="es-PE" sz="1563" dirty="0" err="1"/>
              <a:t>via</a:t>
            </a:r>
            <a:r>
              <a:rPr lang="es-PE" sz="1563" dirty="0"/>
              <a:t> 50.5.5.6, 00:00:00, FastEthernet0/1</a:t>
            </a:r>
          </a:p>
          <a:p>
            <a:pPr>
              <a:defRPr/>
            </a:pPr>
            <a:r>
              <a:rPr lang="es-PE" sz="1563" dirty="0"/>
              <a:t>R       50.5.5.12 [120/1] </a:t>
            </a:r>
            <a:r>
              <a:rPr lang="es-PE" sz="1563" dirty="0" err="1"/>
              <a:t>via</a:t>
            </a:r>
            <a:r>
              <a:rPr lang="es-PE" sz="1563" dirty="0"/>
              <a:t> 50.5.5.6, 00:00:00, FastEthernet0/1</a:t>
            </a:r>
          </a:p>
          <a:p>
            <a:pPr>
              <a:defRPr/>
            </a:pPr>
            <a:r>
              <a:rPr lang="es-PE" sz="1563" dirty="0"/>
              <a:t>R    210.10.10.0/24 [120/3] </a:t>
            </a:r>
            <a:r>
              <a:rPr lang="es-PE" sz="1563" dirty="0" err="1"/>
              <a:t>via</a:t>
            </a:r>
            <a:r>
              <a:rPr lang="es-PE" sz="1563" dirty="0"/>
              <a:t> 50.5.5.6, 00:00:00, FastEthernet0/1</a:t>
            </a:r>
          </a:p>
          <a:p>
            <a:pPr>
              <a:defRPr/>
            </a:pPr>
            <a:r>
              <a:rPr lang="es-PE" sz="1563" dirty="0"/>
              <a:t>R    200.2.2.0/24 [120/4] </a:t>
            </a:r>
            <a:r>
              <a:rPr lang="es-PE" sz="1563" dirty="0" err="1"/>
              <a:t>via</a:t>
            </a:r>
            <a:r>
              <a:rPr lang="es-PE" sz="1563" dirty="0"/>
              <a:t> 50.5.5.6, 00:00:00, FastEthernet0/1</a:t>
            </a:r>
          </a:p>
          <a:p>
            <a:pPr>
              <a:defRPr/>
            </a:pPr>
            <a:r>
              <a:rPr lang="es-PE" sz="1563" dirty="0"/>
              <a:t>C    200.2.3.0/24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60.0.0.0/8 [120/2] </a:t>
            </a:r>
            <a:r>
              <a:rPr lang="es-PE" sz="1563" dirty="0" err="1"/>
              <a:t>via</a:t>
            </a:r>
            <a:r>
              <a:rPr lang="es-PE" sz="1563" dirty="0"/>
              <a:t> 50.5.5.6, 00:00:00, FastEthernet0/1</a:t>
            </a:r>
          </a:p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</a:rPr>
              <a:t>R*   0.0.0.0/0 [120/2] </a:t>
            </a:r>
            <a:r>
              <a:rPr lang="es-PE" sz="1563" b="1" dirty="0" err="1">
                <a:solidFill>
                  <a:srgbClr val="FF0000"/>
                </a:solidFill>
              </a:rPr>
              <a:t>via</a:t>
            </a:r>
            <a:r>
              <a:rPr lang="es-PE" sz="1563" b="1" dirty="0">
                <a:solidFill>
                  <a:srgbClr val="FF0000"/>
                </a:solidFill>
              </a:rPr>
              <a:t> 50.5.5.6</a:t>
            </a:r>
            <a:r>
              <a:rPr lang="es-PE" sz="1563" dirty="0"/>
              <a:t>, 00:00:00, FastEthernet0/1</a:t>
            </a:r>
          </a:p>
          <a:p>
            <a:pPr>
              <a:defRPr/>
            </a:pPr>
            <a:r>
              <a:rPr lang="es-PE" sz="1563" dirty="0"/>
              <a:t>R3#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4839295" y="3848419"/>
            <a:ext cx="5349333" cy="273513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/>
              <a:t>R6#show ip route</a:t>
            </a:r>
          </a:p>
          <a:p>
            <a:pPr>
              <a:defRPr/>
            </a:pPr>
            <a:endParaRPr lang="es-PE" sz="1563" dirty="0"/>
          </a:p>
          <a:p>
            <a:pPr>
              <a:defRPr/>
            </a:pPr>
            <a:r>
              <a:rPr lang="es-PE" sz="1563" dirty="0"/>
              <a:t>R    50.0.0.0/8 [120/1] </a:t>
            </a:r>
            <a:r>
              <a:rPr lang="es-PE" sz="1563" dirty="0" err="1"/>
              <a:t>via</a:t>
            </a:r>
            <a:r>
              <a:rPr lang="es-PE" sz="1563" dirty="0"/>
              <a:t> 60.6.6.1, 00:00:04, FastEthernet0/1</a:t>
            </a:r>
          </a:p>
          <a:p>
            <a:pPr>
              <a:defRPr/>
            </a:pPr>
            <a:r>
              <a:rPr lang="es-PE" sz="1563" dirty="0"/>
              <a:t>C    210.10.10.0/24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FastEthernet0/0</a:t>
            </a:r>
          </a:p>
          <a:p>
            <a:pPr>
              <a:defRPr/>
            </a:pPr>
            <a:r>
              <a:rPr lang="es-PE" sz="1563" dirty="0"/>
              <a:t>R    200.2.2.0/24 [120/3] </a:t>
            </a:r>
            <a:r>
              <a:rPr lang="es-PE" sz="1563" dirty="0" err="1"/>
              <a:t>via</a:t>
            </a:r>
            <a:r>
              <a:rPr lang="es-PE" sz="1563" dirty="0"/>
              <a:t> 60.6.6.1, 00:00:04, FastEthernet0/1</a:t>
            </a:r>
          </a:p>
          <a:p>
            <a:pPr>
              <a:defRPr/>
            </a:pPr>
            <a:r>
              <a:rPr lang="es-PE" sz="1563" dirty="0"/>
              <a:t>R    200.2.3.0/24 [120/3] </a:t>
            </a:r>
            <a:r>
              <a:rPr lang="es-PE" sz="1563" dirty="0" err="1"/>
              <a:t>via</a:t>
            </a:r>
            <a:r>
              <a:rPr lang="es-PE" sz="1563" dirty="0"/>
              <a:t> 60.6.6.1, 00:00:04, FastEthernet0/1</a:t>
            </a:r>
          </a:p>
          <a:p>
            <a:pPr>
              <a:defRPr/>
            </a:pPr>
            <a:r>
              <a:rPr lang="es-PE" sz="1563" dirty="0"/>
              <a:t>     60.0.0.0/30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subnetted</a:t>
            </a:r>
            <a:r>
              <a:rPr lang="es-PE" sz="1563" dirty="0"/>
              <a:t>, 1 </a:t>
            </a:r>
            <a:r>
              <a:rPr lang="es-PE" sz="1563" dirty="0" err="1"/>
              <a:t>subnets</a:t>
            </a:r>
            <a:endParaRPr lang="es-PE" sz="1563" dirty="0"/>
          </a:p>
          <a:p>
            <a:pPr>
              <a:defRPr/>
            </a:pPr>
            <a:r>
              <a:rPr lang="es-PE" sz="1563" dirty="0"/>
              <a:t>C       60.6.6.0 </a:t>
            </a:r>
            <a:r>
              <a:rPr lang="es-PE" sz="1563" dirty="0" err="1"/>
              <a:t>is</a:t>
            </a:r>
            <a:r>
              <a:rPr lang="es-PE" sz="1563" dirty="0"/>
              <a:t> </a:t>
            </a:r>
            <a:r>
              <a:rPr lang="es-PE" sz="1563" dirty="0" err="1"/>
              <a:t>directly</a:t>
            </a:r>
            <a:r>
              <a:rPr lang="es-PE" sz="1563" dirty="0"/>
              <a:t> </a:t>
            </a:r>
            <a:r>
              <a:rPr lang="es-PE" sz="1563" dirty="0" err="1"/>
              <a:t>connected</a:t>
            </a:r>
            <a:r>
              <a:rPr lang="es-PE" sz="1563" dirty="0"/>
              <a:t>, FastEthernet0/1</a:t>
            </a:r>
          </a:p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</a:rPr>
              <a:t>R*   0.0.0.0/0 [120/1] </a:t>
            </a:r>
            <a:r>
              <a:rPr lang="es-PE" sz="1563" b="1" dirty="0" err="1">
                <a:solidFill>
                  <a:srgbClr val="FF0000"/>
                </a:solidFill>
              </a:rPr>
              <a:t>via</a:t>
            </a:r>
            <a:r>
              <a:rPr lang="es-PE" sz="1563" b="1" dirty="0">
                <a:solidFill>
                  <a:srgbClr val="FF0000"/>
                </a:solidFill>
              </a:rPr>
              <a:t> 60.6.6.1</a:t>
            </a:r>
            <a:r>
              <a:rPr lang="es-PE" sz="1563" dirty="0"/>
              <a:t>, 00:00:04, FastEthernet0/1</a:t>
            </a:r>
          </a:p>
          <a:p>
            <a:pPr>
              <a:defRPr/>
            </a:pPr>
            <a:r>
              <a:rPr lang="es-PE" sz="1563" dirty="0"/>
              <a:t>R6#</a:t>
            </a:r>
          </a:p>
          <a:p>
            <a:pPr>
              <a:defRPr/>
            </a:pPr>
            <a:endParaRPr lang="es-PE" sz="1563" dirty="0"/>
          </a:p>
        </p:txBody>
      </p: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5870398" y="2939808"/>
            <a:ext cx="4282326" cy="5733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PE" sz="1563" b="1">
                <a:solidFill>
                  <a:schemeClr val="bg1"/>
                </a:solidFill>
              </a:rPr>
              <a:t>Desde RI, R2, R3, R4 y R6 se podrá ir a cualquier</a:t>
            </a:r>
          </a:p>
          <a:p>
            <a:r>
              <a:rPr lang="es-PE" sz="1563" b="1">
                <a:solidFill>
                  <a:schemeClr val="bg1"/>
                </a:solidFill>
              </a:rPr>
              <a:t>   red, debido que sus tablas tiene la red  0.0.0.0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746355" y="6011410"/>
            <a:ext cx="4397307" cy="570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PE" sz="1563" dirty="0"/>
              <a:t>Observar que </a:t>
            </a:r>
            <a:r>
              <a:rPr lang="es-PE" sz="1563" b="1" dirty="0"/>
              <a:t>R5</a:t>
            </a:r>
            <a:r>
              <a:rPr lang="es-PE" sz="1563" dirty="0"/>
              <a:t> falta adicionar: </a:t>
            </a:r>
            <a:r>
              <a:rPr lang="es-PE" sz="1563" i="1" dirty="0">
                <a:solidFill>
                  <a:srgbClr val="C00000"/>
                </a:solidFill>
              </a:rPr>
              <a:t>no- auto-</a:t>
            </a:r>
            <a:r>
              <a:rPr lang="es-PE" sz="1563" i="1" dirty="0" err="1">
                <a:solidFill>
                  <a:srgbClr val="C00000"/>
                </a:solidFill>
              </a:rPr>
              <a:t>summary</a:t>
            </a:r>
            <a:r>
              <a:rPr lang="es-PE" sz="1563" i="1" dirty="0">
                <a:solidFill>
                  <a:srgbClr val="C00000"/>
                </a:solidFill>
              </a:rPr>
              <a:t> </a:t>
            </a:r>
            <a:r>
              <a:rPr lang="es-PE" sz="1563" dirty="0"/>
              <a:t>De allí que aparezca en R1, R2, R3 y R4</a:t>
            </a:r>
            <a:r>
              <a:rPr lang="es-PE" sz="1563" b="1" dirty="0"/>
              <a:t>:  60.0.0.0/8</a:t>
            </a:r>
            <a:endParaRPr lang="es-PE" sz="1563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2193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1839017" y="1125687"/>
            <a:ext cx="8417392" cy="2515245"/>
            <a:chOff x="215076" y="2939252"/>
            <a:chExt cx="8617918" cy="2573644"/>
          </a:xfrm>
        </p:grpSpPr>
        <p:pic>
          <p:nvPicPr>
            <p:cNvPr id="4610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0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2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113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4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5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6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7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8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9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20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121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6122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6123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6124" name="33 CuadroTexto"/>
            <p:cNvSpPr txBox="1">
              <a:spLocks noChangeArrowheads="1"/>
            </p:cNvSpPr>
            <p:nvPr/>
          </p:nvSpPr>
          <p:spPr bwMode="auto">
            <a:xfrm rot="19829689">
              <a:off x="3766267" y="4393654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6125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26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27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6128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6129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6130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6131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6132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6133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4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35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6136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6137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6138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9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0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1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2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3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4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411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6145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46146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46147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46148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46149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46150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46151" name="60 CuadroTexto"/>
            <p:cNvSpPr txBox="1">
              <a:spLocks noChangeArrowheads="1"/>
            </p:cNvSpPr>
            <p:nvPr/>
          </p:nvSpPr>
          <p:spPr bwMode="auto">
            <a:xfrm>
              <a:off x="357951" y="3582194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PC1</a:t>
              </a:r>
            </a:p>
          </p:txBody>
        </p:sp>
        <p:sp>
          <p:nvSpPr>
            <p:cNvPr id="46152" name="61 CuadroTexto"/>
            <p:cNvSpPr txBox="1">
              <a:spLocks noChangeArrowheads="1"/>
            </p:cNvSpPr>
            <p:nvPr/>
          </p:nvSpPr>
          <p:spPr bwMode="auto">
            <a:xfrm>
              <a:off x="357951" y="439653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PC2</a:t>
              </a:r>
            </a:p>
          </p:txBody>
        </p:sp>
        <p:sp>
          <p:nvSpPr>
            <p:cNvPr id="46153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PC3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3932234" y="1893200"/>
            <a:ext cx="907060" cy="348869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02398"/>
            <a:r>
              <a:rPr lang="es-PE" sz="1953" b="1"/>
              <a:t>RIP</a:t>
            </a:r>
          </a:p>
        </p:txBody>
      </p: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2573969" y="3530561"/>
            <a:ext cx="6732407" cy="3108815"/>
            <a:chOff x="966215" y="3614377"/>
            <a:chExt cx="6892727" cy="3182527"/>
          </a:xfrm>
        </p:grpSpPr>
        <p:pic>
          <p:nvPicPr>
            <p:cNvPr id="4609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8084" y="3614377"/>
              <a:ext cx="6500858" cy="318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100" name="72 Grupo"/>
            <p:cNvGrpSpPr>
              <a:grpSpLocks/>
            </p:cNvGrpSpPr>
            <p:nvPr/>
          </p:nvGrpSpPr>
          <p:grpSpPr bwMode="auto">
            <a:xfrm>
              <a:off x="966215" y="3725070"/>
              <a:ext cx="4010716" cy="1857388"/>
              <a:chOff x="71438" y="3725070"/>
              <a:chExt cx="4010716" cy="1857388"/>
            </a:xfrm>
          </p:grpSpPr>
          <p:sp>
            <p:nvSpPr>
              <p:cNvPr id="46101" name="63 Rectángulo redondeado"/>
              <p:cNvSpPr>
                <a:spLocks noChangeArrowheads="1"/>
              </p:cNvSpPr>
              <p:nvPr/>
            </p:nvSpPr>
            <p:spPr bwMode="auto">
              <a:xfrm>
                <a:off x="534745" y="4868078"/>
                <a:ext cx="2428892" cy="714380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2156"/>
                </a:srgbClr>
              </a:solidFill>
              <a:ln w="19050" algn="ctr">
                <a:solidFill>
                  <a:srgbClr val="FFC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46102" name="70 Flecha derecha"/>
              <p:cNvSpPr>
                <a:spLocks noChangeArrowheads="1"/>
              </p:cNvSpPr>
              <p:nvPr/>
            </p:nvSpPr>
            <p:spPr bwMode="auto">
              <a:xfrm>
                <a:off x="71438" y="3725070"/>
                <a:ext cx="357952" cy="142876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rgbClr val="FFFF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46103" name="71 CuadroTexto"/>
              <p:cNvSpPr txBox="1">
                <a:spLocks noChangeArrowheads="1"/>
              </p:cNvSpPr>
              <p:nvPr/>
            </p:nvSpPr>
            <p:spPr bwMode="auto">
              <a:xfrm>
                <a:off x="2929720" y="4796640"/>
                <a:ext cx="1152434" cy="586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D09E00"/>
                    </a:solidFill>
                  </a:rPr>
                  <a:t>Redes </a:t>
                </a:r>
              </a:p>
              <a:p>
                <a:r>
                  <a:rPr lang="es-PE" sz="1563" b="1">
                    <a:solidFill>
                      <a:srgbClr val="D09E00"/>
                    </a:solidFill>
                  </a:rPr>
                  <a:t>anunciadas</a:t>
                </a:r>
              </a:p>
            </p:txBody>
          </p:sp>
        </p:grpSp>
      </p:grpSp>
      <p:grpSp>
        <p:nvGrpSpPr>
          <p:cNvPr id="5" name="68 Grupo"/>
          <p:cNvGrpSpPr>
            <a:grpSpLocks/>
          </p:cNvGrpSpPr>
          <p:nvPr/>
        </p:nvGrpSpPr>
        <p:grpSpPr bwMode="auto">
          <a:xfrm>
            <a:off x="1959958" y="4662450"/>
            <a:ext cx="1134989" cy="513089"/>
            <a:chOff x="338045" y="4773486"/>
            <a:chExt cx="1162915" cy="524665"/>
          </a:xfrm>
        </p:grpSpPr>
        <p:sp>
          <p:nvSpPr>
            <p:cNvPr id="46097" name="65 Flecha derecha"/>
            <p:cNvSpPr>
              <a:spLocks noChangeArrowheads="1"/>
            </p:cNvSpPr>
            <p:nvPr/>
          </p:nvSpPr>
          <p:spPr bwMode="auto">
            <a:xfrm>
              <a:off x="1143008" y="4868078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46098" name="67 CuadroTexto"/>
            <p:cNvSpPr txBox="1">
              <a:spLocks noChangeArrowheads="1"/>
            </p:cNvSpPr>
            <p:nvPr/>
          </p:nvSpPr>
          <p:spPr bwMode="auto">
            <a:xfrm>
              <a:off x="338045" y="4773486"/>
              <a:ext cx="836201" cy="52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FF0000"/>
                  </a:solidFill>
                </a:rPr>
                <a:t>Ruta por</a:t>
              </a:r>
            </a:p>
            <a:p>
              <a:r>
                <a:rPr lang="es-PE" sz="1367" b="1">
                  <a:solidFill>
                    <a:srgbClr val="FF0000"/>
                  </a:solidFill>
                </a:rPr>
                <a:t>defecto</a:t>
              </a:r>
            </a:p>
          </p:txBody>
        </p: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4955585" y="3428225"/>
            <a:ext cx="5397399" cy="3211150"/>
            <a:chOff x="3405352" y="3510756"/>
            <a:chExt cx="5525160" cy="3286148"/>
          </a:xfrm>
        </p:grpSpPr>
        <p:grpSp>
          <p:nvGrpSpPr>
            <p:cNvPr id="46088" name="74 Grupo"/>
            <p:cNvGrpSpPr>
              <a:grpSpLocks/>
            </p:cNvGrpSpPr>
            <p:nvPr/>
          </p:nvGrpSpPr>
          <p:grpSpPr bwMode="auto">
            <a:xfrm>
              <a:off x="5715802" y="3510756"/>
              <a:ext cx="3214710" cy="1357322"/>
              <a:chOff x="5715802" y="296046"/>
              <a:chExt cx="3214710" cy="1357322"/>
            </a:xfrm>
          </p:grpSpPr>
          <p:sp>
            <p:nvSpPr>
              <p:cNvPr id="46095" name="72 Rectángulo"/>
              <p:cNvSpPr>
                <a:spLocks noChangeArrowheads="1"/>
              </p:cNvSpPr>
              <p:nvPr/>
            </p:nvSpPr>
            <p:spPr bwMode="auto">
              <a:xfrm>
                <a:off x="5715802" y="296046"/>
                <a:ext cx="3214710" cy="135732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pic>
            <p:nvPicPr>
              <p:cNvPr id="4609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87241" y="339221"/>
                <a:ext cx="3071834" cy="122841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089" name="76 Grupo"/>
            <p:cNvGrpSpPr>
              <a:grpSpLocks/>
            </p:cNvGrpSpPr>
            <p:nvPr/>
          </p:nvGrpSpPr>
          <p:grpSpPr bwMode="auto">
            <a:xfrm>
              <a:off x="4643470" y="5368144"/>
              <a:ext cx="4287042" cy="1428760"/>
              <a:chOff x="4858546" y="510360"/>
              <a:chExt cx="4287042" cy="1428760"/>
            </a:xfrm>
          </p:grpSpPr>
          <p:sp>
            <p:nvSpPr>
              <p:cNvPr id="46093" name="75 Rectángulo"/>
              <p:cNvSpPr>
                <a:spLocks noChangeArrowheads="1"/>
              </p:cNvSpPr>
              <p:nvPr/>
            </p:nvSpPr>
            <p:spPr bwMode="auto">
              <a:xfrm>
                <a:off x="4858546" y="510360"/>
                <a:ext cx="4287042" cy="142876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pic>
            <p:nvPicPr>
              <p:cNvPr id="4609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91640" y="534227"/>
                <a:ext cx="4182510" cy="1333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090" name="78 Forma libre"/>
            <p:cNvSpPr>
              <a:spLocks noChangeArrowheads="1"/>
            </p:cNvSpPr>
            <p:nvPr/>
          </p:nvSpPr>
          <p:spPr bwMode="auto">
            <a:xfrm>
              <a:off x="3405352" y="3531476"/>
              <a:ext cx="2333296" cy="1387365"/>
            </a:xfrm>
            <a:custGeom>
              <a:avLst/>
              <a:gdLst>
                <a:gd name="T0" fmla="*/ 0 w 2333296"/>
                <a:gd name="T1" fmla="*/ 1387365 h 1387365"/>
                <a:gd name="T2" fmla="*/ 1481958 w 2333296"/>
                <a:gd name="T3" fmla="*/ 1135117 h 1387365"/>
                <a:gd name="T4" fmla="*/ 1876096 w 2333296"/>
                <a:gd name="T5" fmla="*/ 851338 h 1387365"/>
                <a:gd name="T6" fmla="*/ 2222938 w 2333296"/>
                <a:gd name="T7" fmla="*/ 283779 h 1387365"/>
                <a:gd name="T8" fmla="*/ 2333296 w 2333296"/>
                <a:gd name="T9" fmla="*/ 0 h 1387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3296"/>
                <a:gd name="T16" fmla="*/ 0 h 1387365"/>
                <a:gd name="T17" fmla="*/ 2333296 w 2333296"/>
                <a:gd name="T18" fmla="*/ 1387365 h 1387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3296" h="1387365">
                  <a:moveTo>
                    <a:pt x="0" y="1387365"/>
                  </a:moveTo>
                  <a:cubicBezTo>
                    <a:pt x="584637" y="1305910"/>
                    <a:pt x="1169275" y="1224455"/>
                    <a:pt x="1481958" y="1135117"/>
                  </a:cubicBezTo>
                  <a:cubicBezTo>
                    <a:pt x="1794641" y="1045779"/>
                    <a:pt x="1752599" y="993228"/>
                    <a:pt x="1876096" y="851338"/>
                  </a:cubicBezTo>
                  <a:cubicBezTo>
                    <a:pt x="1999593" y="709448"/>
                    <a:pt x="2146738" y="425669"/>
                    <a:pt x="2222938" y="283779"/>
                  </a:cubicBezTo>
                  <a:cubicBezTo>
                    <a:pt x="2299138" y="141889"/>
                    <a:pt x="2312275" y="49924"/>
                    <a:pt x="2333296" y="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46091" name="80 Forma libre"/>
            <p:cNvSpPr>
              <a:spLocks noChangeArrowheads="1"/>
            </p:cNvSpPr>
            <p:nvPr/>
          </p:nvSpPr>
          <p:spPr bwMode="auto">
            <a:xfrm>
              <a:off x="4524703" y="4653456"/>
              <a:ext cx="1198180" cy="202323"/>
            </a:xfrm>
            <a:custGeom>
              <a:avLst/>
              <a:gdLst>
                <a:gd name="T0" fmla="*/ 0 w 1198180"/>
                <a:gd name="T1" fmla="*/ 107730 h 202323"/>
                <a:gd name="T2" fmla="*/ 662152 w 1198180"/>
                <a:gd name="T3" fmla="*/ 28903 h 202323"/>
                <a:gd name="T4" fmla="*/ 914400 w 1198180"/>
                <a:gd name="T5" fmla="*/ 28903 h 202323"/>
                <a:gd name="T6" fmla="*/ 1198180 w 1198180"/>
                <a:gd name="T7" fmla="*/ 202323 h 202323"/>
                <a:gd name="T8" fmla="*/ 1198180 w 1198180"/>
                <a:gd name="T9" fmla="*/ 202323 h 20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8180"/>
                <a:gd name="T16" fmla="*/ 0 h 202323"/>
                <a:gd name="T17" fmla="*/ 1198180 w 1198180"/>
                <a:gd name="T18" fmla="*/ 202323 h 202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8180" h="202323">
                  <a:moveTo>
                    <a:pt x="0" y="107730"/>
                  </a:moveTo>
                  <a:lnTo>
                    <a:pt x="662152" y="28903"/>
                  </a:lnTo>
                  <a:cubicBezTo>
                    <a:pt x="814552" y="15765"/>
                    <a:pt x="825062" y="0"/>
                    <a:pt x="914400" y="28903"/>
                  </a:cubicBezTo>
                  <a:cubicBezTo>
                    <a:pt x="1003738" y="57806"/>
                    <a:pt x="1198180" y="202323"/>
                    <a:pt x="1198180" y="202323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46092" name="81 Flecha abajo"/>
            <p:cNvSpPr>
              <a:spLocks noChangeArrowheads="1"/>
            </p:cNvSpPr>
            <p:nvPr/>
          </p:nvSpPr>
          <p:spPr bwMode="auto">
            <a:xfrm>
              <a:off x="7001686" y="4868078"/>
              <a:ext cx="785818" cy="5000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5 Grupo"/>
          <p:cNvGrpSpPr>
            <a:grpSpLocks/>
          </p:cNvGrpSpPr>
          <p:nvPr/>
        </p:nvGrpSpPr>
        <p:grpSpPr bwMode="auto">
          <a:xfrm>
            <a:off x="1821960" y="1103978"/>
            <a:ext cx="8527922" cy="2555276"/>
            <a:chOff x="197069" y="1129862"/>
            <a:chExt cx="8731469" cy="2617076"/>
          </a:xfrm>
        </p:grpSpPr>
        <p:sp>
          <p:nvSpPr>
            <p:cNvPr id="47183" name="104 Forma libre"/>
            <p:cNvSpPr>
              <a:spLocks noChangeArrowheads="1"/>
            </p:cNvSpPr>
            <p:nvPr/>
          </p:nvSpPr>
          <p:spPr bwMode="auto">
            <a:xfrm>
              <a:off x="197069" y="1129862"/>
              <a:ext cx="8731469" cy="2617076"/>
            </a:xfrm>
            <a:custGeom>
              <a:avLst/>
              <a:gdLst>
                <a:gd name="T0" fmla="*/ 764628 w 8731469"/>
                <a:gd name="T1" fmla="*/ 5255 h 2617076"/>
                <a:gd name="T2" fmla="*/ 244365 w 8731469"/>
                <a:gd name="T3" fmla="*/ 36786 h 2617076"/>
                <a:gd name="T4" fmla="*/ 39414 w 8731469"/>
                <a:gd name="T5" fmla="*/ 162910 h 2617076"/>
                <a:gd name="T6" fmla="*/ 7883 w 8731469"/>
                <a:gd name="T7" fmla="*/ 493986 h 2617076"/>
                <a:gd name="T8" fmla="*/ 23648 w 8731469"/>
                <a:gd name="T9" fmla="*/ 1518745 h 2617076"/>
                <a:gd name="T10" fmla="*/ 23648 w 8731469"/>
                <a:gd name="T11" fmla="*/ 2149366 h 2617076"/>
                <a:gd name="T12" fmla="*/ 134007 w 8731469"/>
                <a:gd name="T13" fmla="*/ 2511972 h 2617076"/>
                <a:gd name="T14" fmla="*/ 670034 w 8731469"/>
                <a:gd name="T15" fmla="*/ 2590800 h 2617076"/>
                <a:gd name="T16" fmla="*/ 3192517 w 8731469"/>
                <a:gd name="T17" fmla="*/ 2590800 h 2617076"/>
                <a:gd name="T18" fmla="*/ 3854669 w 8731469"/>
                <a:gd name="T19" fmla="*/ 2433144 h 2617076"/>
                <a:gd name="T20" fmla="*/ 4296102 w 8731469"/>
                <a:gd name="T21" fmla="*/ 2023241 h 2617076"/>
                <a:gd name="T22" fmla="*/ 4627179 w 8731469"/>
                <a:gd name="T23" fmla="*/ 1597572 h 2617076"/>
                <a:gd name="T24" fmla="*/ 4895195 w 8731469"/>
                <a:gd name="T25" fmla="*/ 1471448 h 2617076"/>
                <a:gd name="T26" fmla="*/ 5399691 w 8731469"/>
                <a:gd name="T27" fmla="*/ 1487214 h 2617076"/>
                <a:gd name="T28" fmla="*/ 5856891 w 8731469"/>
                <a:gd name="T29" fmla="*/ 1566041 h 2617076"/>
                <a:gd name="T30" fmla="*/ 6392919 w 8731469"/>
                <a:gd name="T31" fmla="*/ 1818290 h 2617076"/>
                <a:gd name="T32" fmla="*/ 6787055 w 8731469"/>
                <a:gd name="T33" fmla="*/ 2007476 h 2617076"/>
                <a:gd name="T34" fmla="*/ 7985235 w 8731469"/>
                <a:gd name="T35" fmla="*/ 2054772 h 2617076"/>
                <a:gd name="T36" fmla="*/ 8615853 w 8731469"/>
                <a:gd name="T37" fmla="*/ 1849821 h 2617076"/>
                <a:gd name="T38" fmla="*/ 8678917 w 8731469"/>
                <a:gd name="T39" fmla="*/ 872359 h 2617076"/>
                <a:gd name="T40" fmla="*/ 8663157 w 8731469"/>
                <a:gd name="T41" fmla="*/ 415159 h 2617076"/>
                <a:gd name="T42" fmla="*/ 8473965 w 8731469"/>
                <a:gd name="T43" fmla="*/ 84083 h 2617076"/>
                <a:gd name="T44" fmla="*/ 8001003 w 8731469"/>
                <a:gd name="T45" fmla="*/ 21021 h 2617076"/>
                <a:gd name="T46" fmla="*/ 6424451 w 8731469"/>
                <a:gd name="T47" fmla="*/ 5255 h 2617076"/>
                <a:gd name="T48" fmla="*/ 3523593 w 8731469"/>
                <a:gd name="T49" fmla="*/ 21021 h 2617076"/>
                <a:gd name="T50" fmla="*/ 1868218 w 8731469"/>
                <a:gd name="T51" fmla="*/ 21021 h 2617076"/>
                <a:gd name="T52" fmla="*/ 1048407 w 8731469"/>
                <a:gd name="T53" fmla="*/ 5255 h 2617076"/>
                <a:gd name="T54" fmla="*/ 764628 w 8731469"/>
                <a:gd name="T55" fmla="*/ 5255 h 26170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731469"/>
                <a:gd name="T85" fmla="*/ 0 h 2617076"/>
                <a:gd name="T86" fmla="*/ 8731469 w 8731469"/>
                <a:gd name="T87" fmla="*/ 2617076 h 26170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731469" h="2617076">
                  <a:moveTo>
                    <a:pt x="764628" y="5255"/>
                  </a:moveTo>
                  <a:cubicBezTo>
                    <a:pt x="630621" y="10510"/>
                    <a:pt x="365234" y="10510"/>
                    <a:pt x="244365" y="36786"/>
                  </a:cubicBezTo>
                  <a:cubicBezTo>
                    <a:pt x="123496" y="63062"/>
                    <a:pt x="78828" y="86710"/>
                    <a:pt x="39414" y="162910"/>
                  </a:cubicBezTo>
                  <a:cubicBezTo>
                    <a:pt x="0" y="239110"/>
                    <a:pt x="10511" y="268014"/>
                    <a:pt x="7883" y="493986"/>
                  </a:cubicBezTo>
                  <a:cubicBezTo>
                    <a:pt x="5255" y="719958"/>
                    <a:pt x="21021" y="1242848"/>
                    <a:pt x="23648" y="1518745"/>
                  </a:cubicBezTo>
                  <a:cubicBezTo>
                    <a:pt x="26275" y="1794642"/>
                    <a:pt x="5255" y="1983828"/>
                    <a:pt x="23648" y="2149366"/>
                  </a:cubicBezTo>
                  <a:cubicBezTo>
                    <a:pt x="42041" y="2314904"/>
                    <a:pt x="26276" y="2438400"/>
                    <a:pt x="134007" y="2511972"/>
                  </a:cubicBezTo>
                  <a:cubicBezTo>
                    <a:pt x="241738" y="2585544"/>
                    <a:pt x="160282" y="2577662"/>
                    <a:pt x="670034" y="2590800"/>
                  </a:cubicBezTo>
                  <a:cubicBezTo>
                    <a:pt x="1179786" y="2603938"/>
                    <a:pt x="2661745" y="2617076"/>
                    <a:pt x="3192517" y="2590800"/>
                  </a:cubicBezTo>
                  <a:cubicBezTo>
                    <a:pt x="3723289" y="2564524"/>
                    <a:pt x="3670738" y="2527738"/>
                    <a:pt x="3854669" y="2433145"/>
                  </a:cubicBezTo>
                  <a:cubicBezTo>
                    <a:pt x="4038600" y="2338552"/>
                    <a:pt x="4167351" y="2162503"/>
                    <a:pt x="4296103" y="2023241"/>
                  </a:cubicBezTo>
                  <a:cubicBezTo>
                    <a:pt x="4424855" y="1883979"/>
                    <a:pt x="4527331" y="1689537"/>
                    <a:pt x="4627179" y="1597572"/>
                  </a:cubicBezTo>
                  <a:cubicBezTo>
                    <a:pt x="4727027" y="1505607"/>
                    <a:pt x="4766441" y="1489841"/>
                    <a:pt x="4895193" y="1471448"/>
                  </a:cubicBezTo>
                  <a:cubicBezTo>
                    <a:pt x="5023945" y="1453055"/>
                    <a:pt x="5239407" y="1471449"/>
                    <a:pt x="5399690" y="1487214"/>
                  </a:cubicBezTo>
                  <a:cubicBezTo>
                    <a:pt x="5559973" y="1502979"/>
                    <a:pt x="5691352" y="1510862"/>
                    <a:pt x="5856890" y="1566041"/>
                  </a:cubicBezTo>
                  <a:cubicBezTo>
                    <a:pt x="6022428" y="1621220"/>
                    <a:pt x="6392917" y="1818290"/>
                    <a:pt x="6392917" y="1818290"/>
                  </a:cubicBezTo>
                  <a:cubicBezTo>
                    <a:pt x="6547944" y="1891862"/>
                    <a:pt x="6521669" y="1968062"/>
                    <a:pt x="6787055" y="2007476"/>
                  </a:cubicBezTo>
                  <a:cubicBezTo>
                    <a:pt x="7052441" y="2046890"/>
                    <a:pt x="7680434" y="2081048"/>
                    <a:pt x="7985234" y="2054772"/>
                  </a:cubicBezTo>
                  <a:cubicBezTo>
                    <a:pt x="8290034" y="2028496"/>
                    <a:pt x="8500241" y="2046890"/>
                    <a:pt x="8615855" y="1849821"/>
                  </a:cubicBezTo>
                  <a:cubicBezTo>
                    <a:pt x="8731469" y="1652752"/>
                    <a:pt x="8671034" y="1111469"/>
                    <a:pt x="8678917" y="872359"/>
                  </a:cubicBezTo>
                  <a:cubicBezTo>
                    <a:pt x="8686800" y="633249"/>
                    <a:pt x="8697311" y="546538"/>
                    <a:pt x="8663152" y="415159"/>
                  </a:cubicBezTo>
                  <a:cubicBezTo>
                    <a:pt x="8628993" y="283780"/>
                    <a:pt x="8584324" y="149773"/>
                    <a:pt x="8473965" y="84083"/>
                  </a:cubicBezTo>
                  <a:cubicBezTo>
                    <a:pt x="8363606" y="18393"/>
                    <a:pt x="8342586" y="34159"/>
                    <a:pt x="8001000" y="21021"/>
                  </a:cubicBezTo>
                  <a:cubicBezTo>
                    <a:pt x="7659414" y="7883"/>
                    <a:pt x="6424448" y="5255"/>
                    <a:pt x="6424448" y="5255"/>
                  </a:cubicBezTo>
                  <a:lnTo>
                    <a:pt x="3523593" y="21021"/>
                  </a:lnTo>
                  <a:lnTo>
                    <a:pt x="1868214" y="21021"/>
                  </a:lnTo>
                  <a:cubicBezTo>
                    <a:pt x="1455683" y="18393"/>
                    <a:pt x="1232338" y="7883"/>
                    <a:pt x="1048407" y="5255"/>
                  </a:cubicBezTo>
                  <a:cubicBezTo>
                    <a:pt x="864476" y="2627"/>
                    <a:pt x="898635" y="0"/>
                    <a:pt x="764628" y="5255"/>
                  </a:cubicBez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47184" name="101 CuadroTexto"/>
            <p:cNvSpPr txBox="1">
              <a:spLocks noChangeArrowheads="1"/>
            </p:cNvSpPr>
            <p:nvPr/>
          </p:nvSpPr>
          <p:spPr bwMode="auto">
            <a:xfrm>
              <a:off x="4501356" y="1224740"/>
              <a:ext cx="2171655" cy="37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C00000"/>
                  </a:solidFill>
                </a:rPr>
                <a:t>Habilitado con RIPv2</a:t>
              </a:r>
            </a:p>
          </p:txBody>
        </p:sp>
      </p:grpSp>
      <p:grpSp>
        <p:nvGrpSpPr>
          <p:cNvPr id="3" name="96 Grupo"/>
          <p:cNvGrpSpPr>
            <a:grpSpLocks/>
          </p:cNvGrpSpPr>
          <p:nvPr/>
        </p:nvGrpSpPr>
        <p:grpSpPr bwMode="auto">
          <a:xfrm>
            <a:off x="5971182" y="2590939"/>
            <a:ext cx="3225105" cy="2352156"/>
            <a:chOff x="4445552" y="2653500"/>
            <a:chExt cx="3302155" cy="2407010"/>
          </a:xfrm>
        </p:grpSpPr>
        <p:sp>
          <p:nvSpPr>
            <p:cNvPr id="47168" name="Cloud"/>
            <p:cNvSpPr>
              <a:spLocks noChangeAspect="1" noEditPoints="1" noChangeArrowheads="1"/>
            </p:cNvSpPr>
            <p:nvPr/>
          </p:nvSpPr>
          <p:spPr bwMode="auto">
            <a:xfrm rot="2034637">
              <a:off x="4445552" y="2886743"/>
              <a:ext cx="3302155" cy="2173767"/>
            </a:xfrm>
            <a:custGeom>
              <a:avLst/>
              <a:gdLst>
                <a:gd name="T0" fmla="*/ 4060428 w 21600"/>
                <a:gd name="T1" fmla="*/ 260883238 h 21600"/>
                <a:gd name="T2" fmla="*/ 654504702 w 21600"/>
                <a:gd name="T3" fmla="*/ 521210856 h 21600"/>
                <a:gd name="T4" fmla="*/ 1307918470 w 21600"/>
                <a:gd name="T5" fmla="*/ 260883238 h 21600"/>
                <a:gd name="T6" fmla="*/ 654504702 w 21600"/>
                <a:gd name="T7" fmla="*/ 298324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grpSp>
          <p:nvGrpSpPr>
            <p:cNvPr id="47169" name="93 Grupo"/>
            <p:cNvGrpSpPr>
              <a:grpSpLocks/>
            </p:cNvGrpSpPr>
            <p:nvPr/>
          </p:nvGrpSpPr>
          <p:grpSpPr bwMode="auto">
            <a:xfrm>
              <a:off x="4645443" y="2653500"/>
              <a:ext cx="2973203" cy="1716568"/>
              <a:chOff x="4645443" y="2653500"/>
              <a:chExt cx="2973203" cy="1716568"/>
            </a:xfrm>
          </p:grpSpPr>
          <p:pic>
            <p:nvPicPr>
              <p:cNvPr id="47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01620" y="364398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7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01422" y="3796508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173" name="79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4609307" y="3259929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74" name="82 Conector recto"/>
              <p:cNvCxnSpPr>
                <a:cxnSpLocks noChangeShapeType="1"/>
              </p:cNvCxnSpPr>
              <p:nvPr/>
            </p:nvCxnSpPr>
            <p:spPr bwMode="auto">
              <a:xfrm>
                <a:off x="5430050" y="393938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75" name="83 CuadroTexto"/>
              <p:cNvSpPr txBox="1">
                <a:spLocks noChangeArrowheads="1"/>
              </p:cNvSpPr>
              <p:nvPr/>
            </p:nvSpPr>
            <p:spPr bwMode="auto">
              <a:xfrm>
                <a:off x="7001686" y="3653632"/>
                <a:ext cx="591196" cy="402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PC4</a:t>
                </a:r>
              </a:p>
            </p:txBody>
          </p:sp>
          <p:sp>
            <p:nvSpPr>
              <p:cNvPr id="47176" name="84 CuadroTexto"/>
              <p:cNvSpPr txBox="1">
                <a:spLocks noChangeArrowheads="1"/>
              </p:cNvSpPr>
              <p:nvPr/>
            </p:nvSpPr>
            <p:spPr bwMode="auto">
              <a:xfrm>
                <a:off x="4645443" y="3653632"/>
                <a:ext cx="463175" cy="402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R7</a:t>
                </a:r>
              </a:p>
            </p:txBody>
          </p:sp>
          <p:sp>
            <p:nvSpPr>
              <p:cNvPr id="47177" name="85 CuadroTexto"/>
              <p:cNvSpPr txBox="1">
                <a:spLocks noChangeArrowheads="1"/>
              </p:cNvSpPr>
              <p:nvPr/>
            </p:nvSpPr>
            <p:spPr bwMode="auto">
              <a:xfrm>
                <a:off x="5144298" y="3386516"/>
                <a:ext cx="1164010" cy="340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60.6.6.4/30</a:t>
                </a:r>
              </a:p>
            </p:txBody>
          </p:sp>
          <p:sp>
            <p:nvSpPr>
              <p:cNvPr id="47178" name="86 CuadroTexto"/>
              <p:cNvSpPr txBox="1">
                <a:spLocks noChangeArrowheads="1"/>
              </p:cNvSpPr>
              <p:nvPr/>
            </p:nvSpPr>
            <p:spPr bwMode="auto">
              <a:xfrm>
                <a:off x="4929984" y="2867814"/>
                <a:ext cx="346642" cy="340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7179" name="87 CuadroTexto"/>
              <p:cNvSpPr txBox="1">
                <a:spLocks noChangeArrowheads="1"/>
              </p:cNvSpPr>
              <p:nvPr/>
            </p:nvSpPr>
            <p:spPr bwMode="auto">
              <a:xfrm>
                <a:off x="4929984" y="3510756"/>
                <a:ext cx="346642" cy="340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7180" name="88 CuadroTexto"/>
              <p:cNvSpPr txBox="1">
                <a:spLocks noChangeArrowheads="1"/>
              </p:cNvSpPr>
              <p:nvPr/>
            </p:nvSpPr>
            <p:spPr bwMode="auto">
              <a:xfrm>
                <a:off x="6144430" y="4029458"/>
                <a:ext cx="1474216" cy="340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220.20.20.0/24</a:t>
                </a:r>
              </a:p>
            </p:txBody>
          </p:sp>
          <p:sp>
            <p:nvSpPr>
              <p:cNvPr id="47181" name="91 CuadroTexto"/>
              <p:cNvSpPr txBox="1">
                <a:spLocks noChangeArrowheads="1"/>
              </p:cNvSpPr>
              <p:nvPr/>
            </p:nvSpPr>
            <p:spPr bwMode="auto">
              <a:xfrm>
                <a:off x="5501488" y="3653632"/>
                <a:ext cx="346642" cy="340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7182" name="92 CuadroTexto"/>
              <p:cNvSpPr txBox="1">
                <a:spLocks noChangeArrowheads="1"/>
              </p:cNvSpPr>
              <p:nvPr/>
            </p:nvSpPr>
            <p:spPr bwMode="auto">
              <a:xfrm>
                <a:off x="6377380" y="3653632"/>
                <a:ext cx="346642" cy="340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</p:grpSp>
        <p:sp>
          <p:nvSpPr>
            <p:cNvPr id="47170" name="95 CuadroTexto"/>
            <p:cNvSpPr txBox="1">
              <a:spLocks noChangeArrowheads="1"/>
            </p:cNvSpPr>
            <p:nvPr/>
          </p:nvSpPr>
          <p:spPr bwMode="auto">
            <a:xfrm>
              <a:off x="5244465" y="2925981"/>
              <a:ext cx="1359915" cy="586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PE" sz="1563" b="1">
                  <a:solidFill>
                    <a:schemeClr val="accent2"/>
                  </a:solidFill>
                </a:rPr>
                <a:t>Enrutamiento</a:t>
              </a:r>
            </a:p>
            <a:p>
              <a:pPr algn="ctr"/>
              <a:r>
                <a:rPr lang="es-PE" sz="1563" b="1">
                  <a:solidFill>
                    <a:schemeClr val="accent2"/>
                  </a:solidFill>
                </a:rPr>
                <a:t>estático</a:t>
              </a:r>
            </a:p>
          </p:txBody>
        </p:sp>
      </p:grp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2193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5" name="63 Grupo"/>
          <p:cNvGrpSpPr>
            <a:grpSpLocks/>
          </p:cNvGrpSpPr>
          <p:nvPr/>
        </p:nvGrpSpPr>
        <p:grpSpPr bwMode="auto">
          <a:xfrm>
            <a:off x="1839017" y="1125687"/>
            <a:ext cx="8417392" cy="2515245"/>
            <a:chOff x="215076" y="2939252"/>
            <a:chExt cx="8617918" cy="2573644"/>
          </a:xfrm>
        </p:grpSpPr>
        <p:pic>
          <p:nvPicPr>
            <p:cNvPr id="471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1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71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71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7138" name="33 CuadroTexto"/>
            <p:cNvSpPr txBox="1">
              <a:spLocks noChangeArrowheads="1"/>
            </p:cNvSpPr>
            <p:nvPr/>
          </p:nvSpPr>
          <p:spPr bwMode="auto">
            <a:xfrm rot="19831674">
              <a:off x="3769726" y="4419651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71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71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71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71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71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71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50015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71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63933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7150" name="45 CuadroTexto"/>
            <p:cNvSpPr txBox="1">
              <a:spLocks noChangeArrowheads="1"/>
            </p:cNvSpPr>
            <p:nvPr/>
          </p:nvSpPr>
          <p:spPr bwMode="auto">
            <a:xfrm>
              <a:off x="283960" y="295788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71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6732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71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46619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74118" cy="340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71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471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471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471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471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471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63145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47165" name="60 CuadroTexto"/>
            <p:cNvSpPr txBox="1">
              <a:spLocks noChangeArrowheads="1"/>
            </p:cNvSpPr>
            <p:nvPr/>
          </p:nvSpPr>
          <p:spPr bwMode="auto">
            <a:xfrm>
              <a:off x="357951" y="3582194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PC1</a:t>
              </a:r>
            </a:p>
          </p:txBody>
        </p:sp>
        <p:sp>
          <p:nvSpPr>
            <p:cNvPr id="47166" name="61 CuadroTexto"/>
            <p:cNvSpPr txBox="1">
              <a:spLocks noChangeArrowheads="1"/>
            </p:cNvSpPr>
            <p:nvPr/>
          </p:nvSpPr>
          <p:spPr bwMode="auto">
            <a:xfrm>
              <a:off x="357951" y="439653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PC2</a:t>
              </a:r>
            </a:p>
          </p:txBody>
        </p:sp>
        <p:sp>
          <p:nvSpPr>
            <p:cNvPr id="471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591157" cy="40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PC3</a:t>
              </a:r>
            </a:p>
          </p:txBody>
        </p:sp>
      </p:grpSp>
      <p:grpSp>
        <p:nvGrpSpPr>
          <p:cNvPr id="6" name="109 Grupo"/>
          <p:cNvGrpSpPr>
            <a:grpSpLocks/>
          </p:cNvGrpSpPr>
          <p:nvPr/>
        </p:nvGrpSpPr>
        <p:grpSpPr bwMode="auto">
          <a:xfrm>
            <a:off x="1839017" y="3918194"/>
            <a:ext cx="5095046" cy="2302539"/>
            <a:chOff x="215076" y="4010822"/>
            <a:chExt cx="5214974" cy="2357454"/>
          </a:xfrm>
        </p:grpSpPr>
        <p:sp>
          <p:nvSpPr>
            <p:cNvPr id="98" name="97 Bisel"/>
            <p:cNvSpPr>
              <a:spLocks noChangeArrowheads="1"/>
            </p:cNvSpPr>
            <p:nvPr/>
          </p:nvSpPr>
          <p:spPr bwMode="auto">
            <a:xfrm>
              <a:off x="215076" y="4010822"/>
              <a:ext cx="4572227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>
                <a:defRPr/>
              </a:pPr>
              <a:r>
                <a:rPr lang="es-PE" sz="1563" b="1" dirty="0"/>
                <a:t>R5#</a:t>
              </a:r>
              <a:r>
                <a:rPr lang="es-PE" sz="1563" dirty="0"/>
                <a:t>configure terminal</a:t>
              </a:r>
            </a:p>
            <a:p>
              <a:pPr defTabSz="902398">
                <a:defRPr/>
              </a:pPr>
              <a:r>
                <a:rPr lang="es-PE" sz="1563" b="1" dirty="0"/>
                <a:t>R5(</a:t>
              </a:r>
              <a:r>
                <a:rPr lang="es-PE" sz="1563" b="1" dirty="0" err="1"/>
                <a:t>config</a:t>
              </a:r>
              <a:r>
                <a:rPr lang="es-PE" sz="1563" b="1" dirty="0"/>
                <a:t>)#</a:t>
              </a:r>
              <a:r>
                <a:rPr lang="es-PE" sz="1563" dirty="0"/>
                <a:t>router rip</a:t>
              </a:r>
            </a:p>
            <a:p>
              <a:pPr defTabSz="902398">
                <a:defRPr/>
              </a:pPr>
              <a:r>
                <a:rPr lang="es-PE" sz="1563" b="1" dirty="0"/>
                <a:t>R5(</a:t>
              </a:r>
              <a:r>
                <a:rPr lang="es-PE" sz="1563" b="1" dirty="0" err="1"/>
                <a:t>config-router</a:t>
              </a:r>
              <a:r>
                <a:rPr lang="es-PE" sz="1563" b="1" dirty="0"/>
                <a:t>)#</a:t>
              </a:r>
              <a:r>
                <a:rPr lang="es-PE" sz="1563" dirty="0"/>
                <a:t>default-information originate</a:t>
              </a:r>
            </a:p>
          </p:txBody>
        </p:sp>
        <p:sp>
          <p:nvSpPr>
            <p:cNvPr id="99" name="98 Bisel"/>
            <p:cNvSpPr>
              <a:spLocks noChangeArrowheads="1"/>
            </p:cNvSpPr>
            <p:nvPr/>
          </p:nvSpPr>
          <p:spPr bwMode="auto">
            <a:xfrm>
              <a:off x="215076" y="5225268"/>
              <a:ext cx="5214974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>
                <a:defRPr/>
              </a:pPr>
              <a:r>
                <a:rPr lang="es-PE" sz="1563" b="1" dirty="0"/>
                <a:t>R5#</a:t>
              </a:r>
              <a:r>
                <a:rPr lang="es-PE" sz="1563" dirty="0"/>
                <a:t>configure terminal</a:t>
              </a:r>
            </a:p>
            <a:p>
              <a:pPr defTabSz="902398">
                <a:defRPr/>
              </a:pPr>
              <a:r>
                <a:rPr lang="es-PE" sz="1563" b="1" dirty="0"/>
                <a:t>R5(</a:t>
              </a:r>
              <a:r>
                <a:rPr lang="es-PE" sz="1563" b="1" dirty="0" err="1"/>
                <a:t>config</a:t>
              </a:r>
              <a:r>
                <a:rPr lang="es-PE" sz="1563" b="1" dirty="0"/>
                <a:t>)#</a:t>
              </a:r>
              <a:r>
                <a:rPr lang="es-PE" sz="1563" dirty="0"/>
                <a:t>ip route </a:t>
              </a:r>
              <a:r>
                <a:rPr lang="es-PE" sz="1563" b="1" dirty="0">
                  <a:solidFill>
                    <a:schemeClr val="accent2"/>
                  </a:solidFill>
                </a:rPr>
                <a:t>220.20.20.0</a:t>
              </a:r>
              <a:r>
                <a:rPr lang="es-PE" sz="1563" dirty="0"/>
                <a:t> 255.255.255.0  60.6.6.6</a:t>
              </a:r>
            </a:p>
            <a:p>
              <a:pPr defTabSz="902398">
                <a:defRPr/>
              </a:pPr>
              <a:r>
                <a:rPr lang="es-PE" sz="1563" b="1" dirty="0"/>
                <a:t>R5(</a:t>
              </a:r>
              <a:r>
                <a:rPr lang="es-PE" sz="1563" b="1" dirty="0" err="1"/>
                <a:t>config</a:t>
              </a:r>
              <a:r>
                <a:rPr lang="es-PE" sz="1563" b="1" dirty="0"/>
                <a:t>)#</a:t>
              </a:r>
              <a:r>
                <a:rPr lang="es-PE" sz="1563" dirty="0" err="1"/>
                <a:t>exit</a:t>
              </a:r>
              <a:endParaRPr lang="es-PE" sz="1563" dirty="0"/>
            </a:p>
          </p:txBody>
        </p:sp>
      </p:grpSp>
      <p:grpSp>
        <p:nvGrpSpPr>
          <p:cNvPr id="7" name="110 Grupo"/>
          <p:cNvGrpSpPr>
            <a:grpSpLocks/>
          </p:cNvGrpSpPr>
          <p:nvPr/>
        </p:nvGrpSpPr>
        <p:grpSpPr bwMode="auto">
          <a:xfrm>
            <a:off x="1984767" y="4895027"/>
            <a:ext cx="8289000" cy="1772517"/>
            <a:chOff x="363515" y="5010954"/>
            <a:chExt cx="8487223" cy="1815047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5643908" y="5010954"/>
              <a:ext cx="2940278" cy="826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De </a:t>
              </a:r>
              <a:r>
                <a:rPr lang="es-MX" sz="2344" b="1" dirty="0">
                  <a:latin typeface="+mj-lt"/>
                </a:rPr>
                <a:t>R1 a R6 </a:t>
              </a:r>
              <a:r>
                <a:rPr lang="es-MX" sz="2344" dirty="0">
                  <a:latin typeface="+mj-lt"/>
                </a:rPr>
                <a:t>tienen la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3300"/>
                  </a:solidFill>
                  <a:latin typeface="+mj-lt"/>
                </a:rPr>
                <a:t>    </a:t>
              </a:r>
              <a:r>
                <a:rPr lang="es-MX" sz="2344" dirty="0">
                  <a:latin typeface="+mj-lt"/>
                </a:rPr>
                <a:t>ruta por defecto</a:t>
              </a:r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5643908" y="5725435"/>
              <a:ext cx="3206830" cy="826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“</a:t>
              </a:r>
              <a:r>
                <a:rPr lang="es-MX" sz="2344" i="1" dirty="0">
                  <a:latin typeface="+mj-lt"/>
                </a:rPr>
                <a:t>Todos</a:t>
              </a:r>
              <a:r>
                <a:rPr lang="es-MX" sz="2344" dirty="0">
                  <a:latin typeface="+mj-lt"/>
                </a:rPr>
                <a:t>” saben llegar a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  R5</a:t>
              </a:r>
            </a:p>
          </p:txBody>
        </p:sp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363515" y="6368466"/>
              <a:ext cx="7785504" cy="457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Cuando se llegue a </a:t>
              </a:r>
              <a:r>
                <a:rPr lang="es-MX" sz="2344" b="1" dirty="0">
                  <a:latin typeface="+mj-lt"/>
                </a:rPr>
                <a:t>R5</a:t>
              </a:r>
              <a:r>
                <a:rPr lang="es-MX" sz="2344" dirty="0">
                  <a:latin typeface="+mj-lt"/>
                </a:rPr>
                <a:t>, la tabla estática indicará </a:t>
              </a:r>
              <a:r>
                <a:rPr lang="es-MX" sz="2344" b="1" dirty="0">
                  <a:latin typeface="+mj-lt"/>
                </a:rPr>
                <a:t>220.20.20.0</a:t>
              </a:r>
            </a:p>
          </p:txBody>
        </p:sp>
      </p:grpSp>
      <p:sp>
        <p:nvSpPr>
          <p:cNvPr id="112" name="111 Bisel"/>
          <p:cNvSpPr>
            <a:spLocks noChangeArrowheads="1"/>
          </p:cNvSpPr>
          <p:nvPr/>
        </p:nvSpPr>
        <p:spPr bwMode="auto">
          <a:xfrm>
            <a:off x="6375871" y="4336837"/>
            <a:ext cx="4116660" cy="488417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>
              <a:defRPr/>
            </a:pPr>
            <a:r>
              <a:rPr lang="es-PE" sz="1563" b="1" dirty="0"/>
              <a:t>R7(</a:t>
            </a:r>
            <a:r>
              <a:rPr lang="es-PE" sz="1563" b="1" dirty="0" err="1"/>
              <a:t>config</a:t>
            </a:r>
            <a:r>
              <a:rPr lang="es-PE" sz="1563" b="1" dirty="0"/>
              <a:t>)#</a:t>
            </a:r>
            <a:r>
              <a:rPr lang="es-PE" sz="1563" dirty="0"/>
              <a:t>ip route 0.0.0.0  0.0.0.0  60.6.6.5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87194" y="617111"/>
            <a:ext cx="594008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821960" y="1103978"/>
            <a:ext cx="8527922" cy="3839116"/>
            <a:chOff x="197069" y="1129862"/>
            <a:chExt cx="8731469" cy="3930648"/>
          </a:xfrm>
        </p:grpSpPr>
        <p:grpSp>
          <p:nvGrpSpPr>
            <p:cNvPr id="48141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48209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48210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71655" cy="371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758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48142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48194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5242" tIns="42620" rIns="85242" bIns="42620"/>
              <a:lstStyle/>
              <a:p>
                <a:pPr algn="ctr" defTabSz="852781"/>
                <a:r>
                  <a:rPr lang="es-MX" sz="1856"/>
                  <a:t>     </a:t>
                </a:r>
                <a:endParaRPr lang="es-ES" sz="1856"/>
              </a:p>
            </p:txBody>
          </p:sp>
          <p:grpSp>
            <p:nvGrpSpPr>
              <p:cNvPr id="48195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3171" cy="1716742"/>
                <a:chOff x="4645443" y="2653500"/>
                <a:chExt cx="2973171" cy="1716742"/>
              </a:xfrm>
            </p:grpSpPr>
            <p:pic>
              <p:nvPicPr>
                <p:cNvPr id="48197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98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48199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8200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8201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1"/>
                  <a:ext cx="591184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PC4</a:t>
                  </a:r>
                </a:p>
              </p:txBody>
            </p:sp>
            <p:sp>
              <p:nvSpPr>
                <p:cNvPr id="48202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1"/>
                  <a:ext cx="463165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R7</a:t>
                  </a:r>
                </a:p>
              </p:txBody>
            </p:sp>
            <p:sp>
              <p:nvSpPr>
                <p:cNvPr id="48203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398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48204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48205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48206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4184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48207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48208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48196" name="95 CuadroTexto"/>
              <p:cNvSpPr txBox="1">
                <a:spLocks noChangeArrowheads="1"/>
              </p:cNvSpPr>
              <p:nvPr/>
            </p:nvSpPr>
            <p:spPr bwMode="auto">
              <a:xfrm>
                <a:off x="5244481" y="2925981"/>
                <a:ext cx="1359886" cy="587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48143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17984" cy="2573889"/>
              <a:chOff x="215076" y="2939252"/>
              <a:chExt cx="8617984" cy="2573889"/>
            </a:xfrm>
          </p:grpSpPr>
          <p:pic>
            <p:nvPicPr>
              <p:cNvPr id="481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0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1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8153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4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5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6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7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8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9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60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8161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8162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8163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8164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9698" y="441954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8165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66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67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8168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8169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8170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8171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8172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8173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74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75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8176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8177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8178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79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0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81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2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83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4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41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8185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R1</a:t>
                </a:r>
              </a:p>
            </p:txBody>
          </p:sp>
          <p:sp>
            <p:nvSpPr>
              <p:cNvPr id="48186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R2</a:t>
                </a:r>
              </a:p>
            </p:txBody>
          </p:sp>
          <p:sp>
            <p:nvSpPr>
              <p:cNvPr id="48187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R3</a:t>
                </a:r>
              </a:p>
            </p:txBody>
          </p:sp>
          <p:sp>
            <p:nvSpPr>
              <p:cNvPr id="48188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R4</a:t>
                </a:r>
              </a:p>
            </p:txBody>
          </p:sp>
          <p:sp>
            <p:nvSpPr>
              <p:cNvPr id="48189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R6</a:t>
                </a:r>
              </a:p>
            </p:txBody>
          </p:sp>
          <p:sp>
            <p:nvSpPr>
              <p:cNvPr id="48190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R5</a:t>
                </a:r>
              </a:p>
            </p:txBody>
          </p:sp>
          <p:sp>
            <p:nvSpPr>
              <p:cNvPr id="48191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PC1</a:t>
                </a:r>
              </a:p>
            </p:txBody>
          </p:sp>
          <p:sp>
            <p:nvSpPr>
              <p:cNvPr id="48192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PC2</a:t>
                </a:r>
              </a:p>
            </p:txBody>
          </p:sp>
          <p:sp>
            <p:nvSpPr>
              <p:cNvPr id="48193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PC3</a:t>
                </a:r>
              </a:p>
            </p:txBody>
          </p:sp>
        </p:grpSp>
      </p:grpSp>
      <p:grpSp>
        <p:nvGrpSpPr>
          <p:cNvPr id="7" name="93 Grupo"/>
          <p:cNvGrpSpPr>
            <a:grpSpLocks/>
          </p:cNvGrpSpPr>
          <p:nvPr/>
        </p:nvGrpSpPr>
        <p:grpSpPr bwMode="auto">
          <a:xfrm>
            <a:off x="2105708" y="3569323"/>
            <a:ext cx="5755572" cy="1842031"/>
            <a:chOff x="487363" y="3653632"/>
            <a:chExt cx="5893523" cy="1886218"/>
          </a:xfrm>
        </p:grpSpPr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487363" y="3653632"/>
              <a:ext cx="4435048" cy="156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Verifiquemos que esté 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deshabilitado la propagación de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ruta por defecto en el </a:t>
              </a:r>
              <a:r>
                <a:rPr lang="es-MX" sz="2344" dirty="0" err="1">
                  <a:latin typeface="+mj-lt"/>
                </a:rPr>
                <a:t>router</a:t>
              </a:r>
              <a:r>
                <a:rPr lang="es-MX" sz="2344" dirty="0">
                  <a:latin typeface="+mj-lt"/>
                </a:rPr>
                <a:t> </a:t>
              </a:r>
              <a:r>
                <a:rPr lang="es-MX" sz="2344" b="1" dirty="0">
                  <a:latin typeface="+mj-lt"/>
                </a:rPr>
                <a:t>R5</a:t>
              </a:r>
              <a:r>
                <a:rPr lang="es-MX" sz="2344" dirty="0">
                  <a:latin typeface="+mj-lt"/>
                </a:rPr>
                <a:t>.</a:t>
              </a:r>
            </a:p>
            <a:p>
              <a:pPr defTabSz="852781" eaLnBrk="0" hangingPunct="0">
                <a:defRPr/>
              </a:pPr>
              <a:r>
                <a:rPr lang="es-MX" sz="2344" dirty="0">
                  <a:latin typeface="+mj-lt"/>
                </a:rPr>
                <a:t>    </a:t>
              </a:r>
              <a:r>
                <a:rPr lang="es-MX" sz="2344" b="1" i="1" dirty="0">
                  <a:latin typeface="+mj-lt"/>
                </a:rPr>
                <a:t>no default-</a:t>
              </a:r>
              <a:r>
                <a:rPr lang="es-MX" sz="2344" b="1" i="1" dirty="0" err="1">
                  <a:latin typeface="+mj-lt"/>
                </a:rPr>
                <a:t>information</a:t>
              </a:r>
              <a:r>
                <a:rPr lang="es-MX" sz="2344" b="1" i="1" dirty="0">
                  <a:latin typeface="+mj-lt"/>
                </a:rPr>
                <a:t> </a:t>
              </a:r>
              <a:r>
                <a:rPr lang="es-MX" sz="2344" b="1" i="1" dirty="0" err="1">
                  <a:latin typeface="+mj-lt"/>
                </a:rPr>
                <a:t>originate</a:t>
              </a:r>
              <a:endParaRPr lang="es-MX" sz="2344" b="1" i="1" dirty="0">
                <a:latin typeface="+mj-lt"/>
              </a:endParaRPr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487363" y="5082585"/>
              <a:ext cx="5893523" cy="457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Todos los </a:t>
              </a:r>
              <a:r>
                <a:rPr lang="es-MX" sz="2344" dirty="0" err="1">
                  <a:latin typeface="+mj-lt"/>
                </a:rPr>
                <a:t>router</a:t>
              </a:r>
              <a:r>
                <a:rPr lang="es-MX" sz="2344" dirty="0">
                  <a:latin typeface="+mj-lt"/>
                </a:rPr>
                <a:t> tienen: </a:t>
              </a:r>
              <a:r>
                <a:rPr lang="es-PE" sz="2344" b="1" i="1" dirty="0">
                  <a:solidFill>
                    <a:srgbClr val="C00000"/>
                  </a:solidFill>
                </a:rPr>
                <a:t>no- auto-</a:t>
              </a:r>
              <a:r>
                <a:rPr lang="es-PE" sz="2344" b="1" i="1" dirty="0" err="1">
                  <a:solidFill>
                    <a:srgbClr val="C00000"/>
                  </a:solidFill>
                </a:rPr>
                <a:t>summary</a:t>
              </a:r>
              <a:r>
                <a:rPr lang="es-PE" sz="2344" b="1" i="1" dirty="0">
                  <a:solidFill>
                    <a:srgbClr val="C00000"/>
                  </a:solidFill>
                </a:rPr>
                <a:t> </a:t>
              </a:r>
              <a:endParaRPr lang="es-MX" sz="2344" b="1" i="1" dirty="0">
                <a:latin typeface="+mj-lt"/>
              </a:endParaRPr>
            </a:p>
          </p:txBody>
        </p:sp>
      </p:grpSp>
      <p:grpSp>
        <p:nvGrpSpPr>
          <p:cNvPr id="8" name="96 Grupo"/>
          <p:cNvGrpSpPr>
            <a:grpSpLocks/>
          </p:cNvGrpSpPr>
          <p:nvPr/>
        </p:nvGrpSpPr>
        <p:grpSpPr bwMode="auto">
          <a:xfrm>
            <a:off x="2187886" y="5313672"/>
            <a:ext cx="8084470" cy="1311749"/>
            <a:chOff x="572266" y="5439582"/>
            <a:chExt cx="8277238" cy="1343025"/>
          </a:xfrm>
        </p:grpSpPr>
        <p:pic>
          <p:nvPicPr>
            <p:cNvPr id="4813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9654" y="5439582"/>
              <a:ext cx="641985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8" name="90 Flecha derecha"/>
            <p:cNvSpPr>
              <a:spLocks noChangeArrowheads="1"/>
            </p:cNvSpPr>
            <p:nvPr/>
          </p:nvSpPr>
          <p:spPr bwMode="auto">
            <a:xfrm>
              <a:off x="572266" y="5582458"/>
              <a:ext cx="1785950" cy="10715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02398"/>
              <a:r>
                <a:rPr lang="es-PE" sz="1563" b="1">
                  <a:solidFill>
                    <a:schemeClr val="bg1"/>
                  </a:solidFill>
                </a:rPr>
                <a:t>Tabla en R7</a:t>
              </a:r>
            </a:p>
          </p:txBody>
        </p:sp>
      </p:grpSp>
      <p:grpSp>
        <p:nvGrpSpPr>
          <p:cNvPr id="9" name="96 Grupo"/>
          <p:cNvGrpSpPr>
            <a:grpSpLocks/>
          </p:cNvGrpSpPr>
          <p:nvPr/>
        </p:nvGrpSpPr>
        <p:grpSpPr bwMode="auto">
          <a:xfrm>
            <a:off x="6830177" y="4022078"/>
            <a:ext cx="1536577" cy="837287"/>
            <a:chOff x="5324976" y="4118159"/>
            <a:chExt cx="1572398" cy="857256"/>
          </a:xfrm>
        </p:grpSpPr>
        <p:sp>
          <p:nvSpPr>
            <p:cNvPr id="48135" name="80 Flecha izquierda"/>
            <p:cNvSpPr>
              <a:spLocks noChangeArrowheads="1"/>
            </p:cNvSpPr>
            <p:nvPr/>
          </p:nvSpPr>
          <p:spPr bwMode="auto">
            <a:xfrm rot="1699089">
              <a:off x="5324976" y="4118159"/>
              <a:ext cx="1572398" cy="8572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48136" name="93 CuadroTexto"/>
            <p:cNvSpPr txBox="1">
              <a:spLocks noChangeArrowheads="1"/>
            </p:cNvSpPr>
            <p:nvPr/>
          </p:nvSpPr>
          <p:spPr bwMode="auto">
            <a:xfrm rot="1693756">
              <a:off x="5514293" y="4366896"/>
              <a:ext cx="1242090" cy="340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/>
                <a:t>No tiene RIP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087194" y="617111"/>
            <a:ext cx="594008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821960" y="1103978"/>
            <a:ext cx="8527922" cy="3839116"/>
            <a:chOff x="197069" y="1129862"/>
            <a:chExt cx="8731469" cy="3930648"/>
          </a:xfrm>
        </p:grpSpPr>
        <p:grpSp>
          <p:nvGrpSpPr>
            <p:cNvPr id="49162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49230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49231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71655" cy="371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758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49163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4921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5242" tIns="42620" rIns="85242" bIns="42620"/>
              <a:lstStyle/>
              <a:p>
                <a:pPr algn="ctr" defTabSz="852781"/>
                <a:r>
                  <a:rPr lang="es-MX" sz="1856"/>
                  <a:t>     </a:t>
                </a:r>
                <a:endParaRPr lang="es-ES" sz="1856"/>
              </a:p>
            </p:txBody>
          </p:sp>
          <p:grpSp>
            <p:nvGrpSpPr>
              <p:cNvPr id="49216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3171" cy="1716742"/>
                <a:chOff x="4645443" y="2653500"/>
                <a:chExt cx="2973171" cy="1716742"/>
              </a:xfrm>
            </p:grpSpPr>
            <p:pic>
              <p:nvPicPr>
                <p:cNvPr id="4921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21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4922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922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922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1"/>
                  <a:ext cx="591184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PC4</a:t>
                  </a:r>
                </a:p>
              </p:txBody>
            </p:sp>
            <p:sp>
              <p:nvSpPr>
                <p:cNvPr id="4922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1"/>
                  <a:ext cx="463165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R7</a:t>
                  </a:r>
                </a:p>
              </p:txBody>
            </p:sp>
            <p:sp>
              <p:nvSpPr>
                <p:cNvPr id="49224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398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49225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4922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49227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4184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49228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49229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49217" name="95 CuadroTexto"/>
              <p:cNvSpPr txBox="1">
                <a:spLocks noChangeArrowheads="1"/>
              </p:cNvSpPr>
              <p:nvPr/>
            </p:nvSpPr>
            <p:spPr bwMode="auto">
              <a:xfrm>
                <a:off x="5244481" y="2925981"/>
                <a:ext cx="1359886" cy="587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49164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17984" cy="2573889"/>
              <a:chOff x="215076" y="2939252"/>
              <a:chExt cx="8617984" cy="2573889"/>
            </a:xfrm>
          </p:grpSpPr>
          <p:pic>
            <p:nvPicPr>
              <p:cNvPr id="4916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917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8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8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9182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9183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9184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9185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9698" y="441954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9186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187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188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9189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9190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9191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9192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9193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9194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195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196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9197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9198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9199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0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1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2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3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4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5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41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920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R1</a:t>
                </a:r>
              </a:p>
            </p:txBody>
          </p:sp>
          <p:sp>
            <p:nvSpPr>
              <p:cNvPr id="4920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R2</a:t>
                </a:r>
              </a:p>
            </p:txBody>
          </p:sp>
          <p:sp>
            <p:nvSpPr>
              <p:cNvPr id="49208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R3</a:t>
                </a:r>
              </a:p>
            </p:txBody>
          </p:sp>
          <p:sp>
            <p:nvSpPr>
              <p:cNvPr id="49209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R4</a:t>
                </a:r>
              </a:p>
            </p:txBody>
          </p:sp>
          <p:sp>
            <p:nvSpPr>
              <p:cNvPr id="49210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R6</a:t>
                </a:r>
              </a:p>
            </p:txBody>
          </p:sp>
          <p:sp>
            <p:nvSpPr>
              <p:cNvPr id="49211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R5</a:t>
                </a:r>
              </a:p>
            </p:txBody>
          </p:sp>
          <p:sp>
            <p:nvSpPr>
              <p:cNvPr id="49212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PC1</a:t>
                </a:r>
              </a:p>
            </p:txBody>
          </p:sp>
          <p:sp>
            <p:nvSpPr>
              <p:cNvPr id="4921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PC2</a:t>
                </a:r>
              </a:p>
            </p:txBody>
          </p:sp>
          <p:sp>
            <p:nvSpPr>
              <p:cNvPr id="49214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PC3</a:t>
                </a:r>
              </a:p>
            </p:txBody>
          </p:sp>
        </p:grpSp>
      </p:grpSp>
      <p:grpSp>
        <p:nvGrpSpPr>
          <p:cNvPr id="7" name="99 Grupo"/>
          <p:cNvGrpSpPr>
            <a:grpSpLocks/>
          </p:cNvGrpSpPr>
          <p:nvPr/>
        </p:nvGrpSpPr>
        <p:grpSpPr bwMode="auto">
          <a:xfrm>
            <a:off x="2187885" y="4057741"/>
            <a:ext cx="8149593" cy="2749092"/>
            <a:chOff x="572266" y="4153698"/>
            <a:chExt cx="8343912" cy="2814637"/>
          </a:xfrm>
        </p:grpSpPr>
        <p:sp>
          <p:nvSpPr>
            <p:cNvPr id="49160" name="90 Flecha derecha"/>
            <p:cNvSpPr>
              <a:spLocks noChangeArrowheads="1"/>
            </p:cNvSpPr>
            <p:nvPr/>
          </p:nvSpPr>
          <p:spPr bwMode="auto">
            <a:xfrm>
              <a:off x="572266" y="4153698"/>
              <a:ext cx="1785950" cy="10715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02398"/>
              <a:r>
                <a:rPr lang="es-PE" sz="1563" b="1">
                  <a:solidFill>
                    <a:schemeClr val="bg1"/>
                  </a:solidFill>
                </a:rPr>
                <a:t>Tabla en R5</a:t>
              </a:r>
            </a:p>
          </p:txBody>
        </p:sp>
        <p:pic>
          <p:nvPicPr>
            <p:cNvPr id="4916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9654" y="4284256"/>
              <a:ext cx="6486524" cy="2684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103 Grupo"/>
          <p:cNvGrpSpPr>
            <a:grpSpLocks/>
          </p:cNvGrpSpPr>
          <p:nvPr/>
        </p:nvGrpSpPr>
        <p:grpSpPr bwMode="auto">
          <a:xfrm>
            <a:off x="2118113" y="4964801"/>
            <a:ext cx="2023443" cy="1116383"/>
            <a:chOff x="500828" y="5153830"/>
            <a:chExt cx="2071702" cy="1143008"/>
          </a:xfrm>
        </p:grpSpPr>
        <p:sp>
          <p:nvSpPr>
            <p:cNvPr id="49158" name="100 Flecha derecha"/>
            <p:cNvSpPr>
              <a:spLocks noChangeArrowheads="1"/>
            </p:cNvSpPr>
            <p:nvPr/>
          </p:nvSpPr>
          <p:spPr bwMode="auto">
            <a:xfrm>
              <a:off x="572266" y="5153830"/>
              <a:ext cx="2000264" cy="1143008"/>
            </a:xfrm>
            <a:prstGeom prst="rightArrow">
              <a:avLst>
                <a:gd name="adj1" fmla="val 76972"/>
                <a:gd name="adj2" fmla="val 4999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49159" name="102 CuadroTexto"/>
            <p:cNvSpPr txBox="1">
              <a:spLocks noChangeArrowheads="1"/>
            </p:cNvSpPr>
            <p:nvPr/>
          </p:nvSpPr>
          <p:spPr bwMode="auto">
            <a:xfrm>
              <a:off x="500828" y="5296706"/>
              <a:ext cx="186891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chemeClr val="bg1"/>
                  </a:solidFill>
                </a:rPr>
                <a:t>Cómo propagar  </a:t>
              </a:r>
            </a:p>
            <a:p>
              <a:r>
                <a:rPr lang="es-PE" sz="1563" b="1">
                  <a:solidFill>
                    <a:schemeClr val="bg1"/>
                  </a:solidFill>
                </a:rPr>
                <a:t>220.20.20.0 a la red</a:t>
              </a:r>
            </a:p>
            <a:p>
              <a:r>
                <a:rPr lang="es-PE" sz="1563" b="1">
                  <a:solidFill>
                    <a:schemeClr val="bg1"/>
                  </a:solidFill>
                </a:rPr>
                <a:t>usando RIP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86 Grupo"/>
          <p:cNvGrpSpPr>
            <a:grpSpLocks/>
          </p:cNvGrpSpPr>
          <p:nvPr/>
        </p:nvGrpSpPr>
        <p:grpSpPr bwMode="auto">
          <a:xfrm>
            <a:off x="1839017" y="1125686"/>
            <a:ext cx="8723289" cy="5443916"/>
            <a:chOff x="214313" y="1152524"/>
            <a:chExt cx="8931275" cy="5573714"/>
          </a:xfrm>
        </p:grpSpPr>
        <p:grpSp>
          <p:nvGrpSpPr>
            <p:cNvPr id="22532" name="129 Grupo"/>
            <p:cNvGrpSpPr>
              <a:grpSpLocks/>
            </p:cNvGrpSpPr>
            <p:nvPr/>
          </p:nvGrpSpPr>
          <p:grpSpPr bwMode="auto">
            <a:xfrm>
              <a:off x="214313" y="1152524"/>
              <a:ext cx="8931275" cy="5573714"/>
              <a:chOff x="215076" y="1153301"/>
              <a:chExt cx="8930512" cy="5572165"/>
            </a:xfrm>
          </p:grpSpPr>
          <p:sp>
            <p:nvSpPr>
              <p:cNvPr id="22549" name="Cloud"/>
              <p:cNvSpPr>
                <a:spLocks noChangeAspect="1" noEditPoints="1" noChangeArrowheads="1"/>
              </p:cNvSpPr>
              <p:nvPr/>
            </p:nvSpPr>
            <p:spPr bwMode="auto">
              <a:xfrm rot="195800">
                <a:off x="1853236" y="2721315"/>
                <a:ext cx="5371641" cy="2442484"/>
              </a:xfrm>
              <a:custGeom>
                <a:avLst/>
                <a:gdLst>
                  <a:gd name="T0" fmla="*/ 6605129 w 21600"/>
                  <a:gd name="T1" fmla="*/ 293133134 h 21600"/>
                  <a:gd name="T2" fmla="*/ 1064687845 w 21600"/>
                  <a:gd name="T3" fmla="*/ 585641965 h 21600"/>
                  <a:gd name="T4" fmla="*/ 2127601059 w 21600"/>
                  <a:gd name="T5" fmla="*/ 293133134 h 21600"/>
                  <a:gd name="T6" fmla="*/ 1064687845 w 21600"/>
                  <a:gd name="T7" fmla="*/ 3352026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5242" tIns="42620" rIns="85242" bIns="42620"/>
              <a:lstStyle/>
              <a:p>
                <a:pPr algn="ctr" defTabSz="852781"/>
                <a:r>
                  <a:rPr lang="es-MX" sz="1856"/>
                  <a:t>     </a:t>
                </a:r>
                <a:endParaRPr lang="es-ES" sz="1856"/>
              </a:p>
            </p:txBody>
          </p:sp>
          <p:sp>
            <p:nvSpPr>
              <p:cNvPr id="99" name="98 Rectángulo redondeado"/>
              <p:cNvSpPr/>
              <p:nvPr/>
            </p:nvSpPr>
            <p:spPr bwMode="auto">
              <a:xfrm>
                <a:off x="3858077" y="5011442"/>
                <a:ext cx="1642923" cy="1714024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02398">
                  <a:defRPr/>
                </a:pPr>
                <a:endParaRPr lang="es-PE" sz="1758"/>
              </a:p>
            </p:txBody>
          </p:sp>
          <p:sp>
            <p:nvSpPr>
              <p:cNvPr id="98" name="97 Rectángulo redondeado"/>
              <p:cNvSpPr/>
              <p:nvPr/>
            </p:nvSpPr>
            <p:spPr bwMode="auto">
              <a:xfrm>
                <a:off x="4643823" y="1153301"/>
                <a:ext cx="1642922" cy="1785442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02398">
                  <a:defRPr/>
                </a:pPr>
                <a:endParaRPr lang="es-PE" sz="1758"/>
              </a:p>
            </p:txBody>
          </p:sp>
          <p:sp>
            <p:nvSpPr>
              <p:cNvPr id="97" name="96 Rectángulo redondeado"/>
              <p:cNvSpPr/>
              <p:nvPr/>
            </p:nvSpPr>
            <p:spPr bwMode="auto">
              <a:xfrm>
                <a:off x="7215353" y="3081578"/>
                <a:ext cx="1715940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02398">
                  <a:defRPr/>
                </a:pPr>
                <a:endParaRPr lang="es-PE" sz="1758"/>
              </a:p>
            </p:txBody>
          </p:sp>
          <p:sp>
            <p:nvSpPr>
              <p:cNvPr id="96" name="95 Rectángulo redondeado"/>
              <p:cNvSpPr/>
              <p:nvPr/>
            </p:nvSpPr>
            <p:spPr bwMode="auto">
              <a:xfrm>
                <a:off x="215076" y="3081578"/>
                <a:ext cx="1642922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02398">
                  <a:defRPr/>
                </a:pPr>
                <a:endParaRPr lang="es-PE" sz="1758"/>
              </a:p>
            </p:txBody>
          </p:sp>
          <p:pic>
            <p:nvPicPr>
              <p:cNvPr id="2255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925622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5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7042" y="4585504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6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91664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7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91928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8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9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92126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0" name="26 Conector recto"/>
              <p:cNvCxnSpPr>
                <a:cxnSpLocks noChangeShapeType="1"/>
              </p:cNvCxnSpPr>
              <p:nvPr/>
            </p:nvCxnSpPr>
            <p:spPr bwMode="auto">
              <a:xfrm flipV="1">
                <a:off x="2215340" y="3082130"/>
                <a:ext cx="1071569" cy="71437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1" name="28 Conector recto"/>
              <p:cNvCxnSpPr>
                <a:cxnSpLocks noChangeShapeType="1"/>
              </p:cNvCxnSpPr>
              <p:nvPr/>
            </p:nvCxnSpPr>
            <p:spPr bwMode="auto">
              <a:xfrm>
                <a:off x="3786976" y="2937664"/>
                <a:ext cx="150019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2" name="31 Conector recto"/>
              <p:cNvCxnSpPr>
                <a:cxnSpLocks noChangeShapeType="1"/>
              </p:cNvCxnSpPr>
              <p:nvPr/>
            </p:nvCxnSpPr>
            <p:spPr bwMode="auto">
              <a:xfrm>
                <a:off x="2215340" y="4153698"/>
                <a:ext cx="2071702" cy="6802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3" name="35 Conector recto"/>
              <p:cNvCxnSpPr>
                <a:cxnSpLocks noChangeShapeType="1"/>
              </p:cNvCxnSpPr>
              <p:nvPr/>
            </p:nvCxnSpPr>
            <p:spPr bwMode="auto">
              <a:xfrm>
                <a:off x="5787240" y="3082128"/>
                <a:ext cx="1143008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4" name="36 Conector recto"/>
              <p:cNvCxnSpPr>
                <a:cxnSpLocks noChangeShapeType="1"/>
              </p:cNvCxnSpPr>
              <p:nvPr/>
            </p:nvCxnSpPr>
            <p:spPr bwMode="auto">
              <a:xfrm flipV="1">
                <a:off x="4858546" y="4153698"/>
                <a:ext cx="2071702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5" name="48 Conector recto"/>
              <p:cNvCxnSpPr>
                <a:cxnSpLocks noChangeShapeType="1"/>
              </p:cNvCxnSpPr>
              <p:nvPr/>
            </p:nvCxnSpPr>
            <p:spPr bwMode="auto">
              <a:xfrm rot="16200000" flipH="1">
                <a:off x="3344853" y="3378200"/>
                <a:ext cx="1503374" cy="104775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6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2266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6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82416" y="171528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8" name="64 Conector recto"/>
              <p:cNvCxnSpPr>
                <a:cxnSpLocks noChangeShapeType="1"/>
              </p:cNvCxnSpPr>
              <p:nvPr/>
            </p:nvCxnSpPr>
            <p:spPr bwMode="auto">
              <a:xfrm>
                <a:off x="1000894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9" name="66 Conector recto"/>
              <p:cNvCxnSpPr>
                <a:cxnSpLocks noChangeShapeType="1"/>
              </p:cNvCxnSpPr>
              <p:nvPr/>
            </p:nvCxnSpPr>
            <p:spPr bwMode="auto">
              <a:xfrm>
                <a:off x="7287438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70" name="6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45092" y="2438392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7042" y="572533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72" name="72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87836" y="5367350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8" name="77 CuadroTexto"/>
              <p:cNvSpPr txBox="1"/>
              <p:nvPr/>
            </p:nvSpPr>
            <p:spPr>
              <a:xfrm>
                <a:off x="1500841" y="3459298"/>
                <a:ext cx="405675" cy="3406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563" b="1" dirty="0">
                    <a:solidFill>
                      <a:schemeClr val="accent6"/>
                    </a:solidFill>
                  </a:rPr>
                  <a:t>Ra</a:t>
                </a:r>
              </a:p>
            </p:txBody>
          </p:sp>
          <p:sp>
            <p:nvSpPr>
              <p:cNvPr id="79" name="78 CuadroTexto"/>
              <p:cNvSpPr txBox="1"/>
              <p:nvPr/>
            </p:nvSpPr>
            <p:spPr>
              <a:xfrm>
                <a:off x="7143921" y="3489452"/>
                <a:ext cx="404297" cy="3406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563" b="1" dirty="0">
                    <a:solidFill>
                      <a:schemeClr val="accent6"/>
                    </a:solidFill>
                  </a:rPr>
                  <a:t>Re</a:t>
                </a:r>
              </a:p>
            </p:txBody>
          </p:sp>
          <p:sp>
            <p:nvSpPr>
              <p:cNvPr id="80" name="79 CuadroTexto"/>
              <p:cNvSpPr txBox="1"/>
              <p:nvPr/>
            </p:nvSpPr>
            <p:spPr>
              <a:xfrm>
                <a:off x="3286626" y="2438820"/>
                <a:ext cx="413882" cy="3406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563" b="1" dirty="0">
                    <a:solidFill>
                      <a:schemeClr val="accent6"/>
                    </a:solidFill>
                  </a:rPr>
                  <a:t>Rb</a:t>
                </a:r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5000979" y="2367402"/>
                <a:ext cx="389264" cy="3406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563" b="1" dirty="0">
                    <a:solidFill>
                      <a:schemeClr val="accent6"/>
                    </a:solidFill>
                  </a:rPr>
                  <a:t>Rc</a:t>
                </a:r>
              </a:p>
            </p:txBody>
          </p:sp>
          <p:sp>
            <p:nvSpPr>
              <p:cNvPr id="90" name="89 CuadroTexto"/>
              <p:cNvSpPr txBox="1"/>
              <p:nvPr/>
            </p:nvSpPr>
            <p:spPr>
              <a:xfrm>
                <a:off x="4026337" y="4989223"/>
                <a:ext cx="413882" cy="3406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563" b="1" dirty="0" err="1">
                    <a:solidFill>
                      <a:schemeClr val="accent6"/>
                    </a:solidFill>
                  </a:rPr>
                  <a:t>Rd</a:t>
                </a:r>
                <a:endParaRPr lang="es-PE" sz="1563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578" name="90 CuadroTexto"/>
              <p:cNvSpPr txBox="1">
                <a:spLocks noChangeArrowheads="1"/>
              </p:cNvSpPr>
              <p:nvPr/>
            </p:nvSpPr>
            <p:spPr bwMode="auto">
              <a:xfrm>
                <a:off x="500828" y="3488731"/>
                <a:ext cx="469678" cy="309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67" b="1"/>
                  <a:t>PC1</a:t>
                </a:r>
              </a:p>
            </p:txBody>
          </p:sp>
          <p:sp>
            <p:nvSpPr>
              <p:cNvPr id="22579" name="91 CuadroTexto"/>
              <p:cNvSpPr txBox="1">
                <a:spLocks noChangeArrowheads="1"/>
              </p:cNvSpPr>
              <p:nvPr/>
            </p:nvSpPr>
            <p:spPr bwMode="auto">
              <a:xfrm>
                <a:off x="4787108" y="1796244"/>
                <a:ext cx="469678" cy="309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67" b="1"/>
                  <a:t>PC2</a:t>
                </a:r>
              </a:p>
            </p:txBody>
          </p:sp>
          <p:sp>
            <p:nvSpPr>
              <p:cNvPr id="22580" name="92 CuadroTexto"/>
              <p:cNvSpPr txBox="1">
                <a:spLocks noChangeArrowheads="1"/>
              </p:cNvSpPr>
              <p:nvPr/>
            </p:nvSpPr>
            <p:spPr bwMode="auto">
              <a:xfrm>
                <a:off x="8069658" y="3510756"/>
                <a:ext cx="469678" cy="309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67" b="1"/>
                  <a:t>PC3</a:t>
                </a:r>
              </a:p>
            </p:txBody>
          </p:sp>
          <p:sp>
            <p:nvSpPr>
              <p:cNvPr id="22581" name="93 CuadroTexto"/>
              <p:cNvSpPr txBox="1">
                <a:spLocks noChangeArrowheads="1"/>
              </p:cNvSpPr>
              <p:nvPr/>
            </p:nvSpPr>
            <p:spPr bwMode="auto">
              <a:xfrm>
                <a:off x="4858546" y="5725334"/>
                <a:ext cx="469678" cy="309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67" b="1"/>
                  <a:t>PC4</a:t>
                </a:r>
              </a:p>
            </p:txBody>
          </p:sp>
          <p:sp>
            <p:nvSpPr>
              <p:cNvPr id="22582" name="99 CuadroTexto"/>
              <p:cNvSpPr txBox="1">
                <a:spLocks noChangeArrowheads="1"/>
              </p:cNvSpPr>
              <p:nvPr/>
            </p:nvSpPr>
            <p:spPr bwMode="auto">
              <a:xfrm>
                <a:off x="286514" y="3039208"/>
                <a:ext cx="1542946" cy="402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200.1.1.0/26</a:t>
                </a:r>
              </a:p>
            </p:txBody>
          </p:sp>
          <p:sp>
            <p:nvSpPr>
              <p:cNvPr id="22583" name="100 CuadroTexto"/>
              <p:cNvSpPr txBox="1">
                <a:spLocks noChangeArrowheads="1"/>
              </p:cNvSpPr>
              <p:nvPr/>
            </p:nvSpPr>
            <p:spPr bwMode="auto">
              <a:xfrm>
                <a:off x="4644232" y="1153302"/>
                <a:ext cx="1672592" cy="402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200.1.1.64/26</a:t>
                </a:r>
              </a:p>
            </p:txBody>
          </p:sp>
          <p:sp>
            <p:nvSpPr>
              <p:cNvPr id="22584" name="101 CuadroTexto"/>
              <p:cNvSpPr txBox="1">
                <a:spLocks noChangeArrowheads="1"/>
              </p:cNvSpPr>
              <p:nvPr/>
            </p:nvSpPr>
            <p:spPr bwMode="auto">
              <a:xfrm>
                <a:off x="7144562" y="3039208"/>
                <a:ext cx="1802237" cy="402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200.1.1.128/26</a:t>
                </a:r>
              </a:p>
            </p:txBody>
          </p:sp>
          <p:sp>
            <p:nvSpPr>
              <p:cNvPr id="22585" name="102 CuadroTexto"/>
              <p:cNvSpPr txBox="1">
                <a:spLocks noChangeArrowheads="1"/>
              </p:cNvSpPr>
              <p:nvPr/>
            </p:nvSpPr>
            <p:spPr bwMode="auto">
              <a:xfrm>
                <a:off x="3786976" y="6296838"/>
                <a:ext cx="1802237" cy="402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200.1.1.192/26</a:t>
                </a:r>
              </a:p>
            </p:txBody>
          </p:sp>
          <p:sp>
            <p:nvSpPr>
              <p:cNvPr id="22586" name="103 CuadroTexto"/>
              <p:cNvSpPr txBox="1">
                <a:spLocks noChangeArrowheads="1"/>
              </p:cNvSpPr>
              <p:nvPr/>
            </p:nvSpPr>
            <p:spPr bwMode="auto">
              <a:xfrm rot="19513699">
                <a:off x="1973344" y="3097899"/>
                <a:ext cx="1163856" cy="340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40.1.2.0/30</a:t>
                </a:r>
              </a:p>
            </p:txBody>
          </p:sp>
          <p:sp>
            <p:nvSpPr>
              <p:cNvPr id="22587" name="104 CuadroTexto"/>
              <p:cNvSpPr txBox="1">
                <a:spLocks noChangeArrowheads="1"/>
              </p:cNvSpPr>
              <p:nvPr/>
            </p:nvSpPr>
            <p:spPr bwMode="auto">
              <a:xfrm>
                <a:off x="3998330" y="2957888"/>
                <a:ext cx="1163856" cy="340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40.1.2.4/30</a:t>
                </a:r>
              </a:p>
            </p:txBody>
          </p:sp>
          <p:sp>
            <p:nvSpPr>
              <p:cNvPr id="22588" name="105 CuadroTexto"/>
              <p:cNvSpPr txBox="1">
                <a:spLocks noChangeArrowheads="1"/>
              </p:cNvSpPr>
              <p:nvPr/>
            </p:nvSpPr>
            <p:spPr bwMode="auto">
              <a:xfrm rot="1979779">
                <a:off x="5931681" y="3071451"/>
                <a:ext cx="1163856" cy="340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40.1.2.8/30</a:t>
                </a:r>
              </a:p>
            </p:txBody>
          </p:sp>
          <p:sp>
            <p:nvSpPr>
              <p:cNvPr id="22589" name="106 CuadroTexto"/>
              <p:cNvSpPr txBox="1">
                <a:spLocks noChangeArrowheads="1"/>
              </p:cNvSpPr>
              <p:nvPr/>
            </p:nvSpPr>
            <p:spPr bwMode="auto">
              <a:xfrm rot="1122163">
                <a:off x="2569557" y="4199400"/>
                <a:ext cx="1267244" cy="340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40.1.2.12/30</a:t>
                </a:r>
              </a:p>
            </p:txBody>
          </p:sp>
          <p:sp>
            <p:nvSpPr>
              <p:cNvPr id="22590" name="107 CuadroTexto"/>
              <p:cNvSpPr txBox="1">
                <a:spLocks noChangeArrowheads="1"/>
              </p:cNvSpPr>
              <p:nvPr/>
            </p:nvSpPr>
            <p:spPr bwMode="auto">
              <a:xfrm rot="3259787">
                <a:off x="3645824" y="3747465"/>
                <a:ext cx="1267000" cy="340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40.1.2.16/30</a:t>
                </a:r>
              </a:p>
            </p:txBody>
          </p:sp>
          <p:sp>
            <p:nvSpPr>
              <p:cNvPr id="22591" name="108 CuadroTexto"/>
              <p:cNvSpPr txBox="1">
                <a:spLocks noChangeArrowheads="1"/>
              </p:cNvSpPr>
              <p:nvPr/>
            </p:nvSpPr>
            <p:spPr bwMode="auto">
              <a:xfrm rot="20514873">
                <a:off x="5190615" y="4205044"/>
                <a:ext cx="1267244" cy="340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40.1.2.20/30</a:t>
                </a:r>
              </a:p>
            </p:txBody>
          </p:sp>
          <p:sp>
            <p:nvSpPr>
              <p:cNvPr id="22592" name="109 CuadroTexto"/>
              <p:cNvSpPr txBox="1">
                <a:spLocks noChangeArrowheads="1"/>
              </p:cNvSpPr>
              <p:nvPr/>
            </p:nvSpPr>
            <p:spPr bwMode="auto">
              <a:xfrm>
                <a:off x="2001026" y="3510756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</a:t>
                </a:r>
              </a:p>
            </p:txBody>
          </p:sp>
          <p:sp>
            <p:nvSpPr>
              <p:cNvPr id="22593" name="110 CuadroTexto"/>
              <p:cNvSpPr txBox="1">
                <a:spLocks noChangeArrowheads="1"/>
              </p:cNvSpPr>
              <p:nvPr/>
            </p:nvSpPr>
            <p:spPr bwMode="auto">
              <a:xfrm>
                <a:off x="2996778" y="2815012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.2</a:t>
                </a:r>
              </a:p>
            </p:txBody>
          </p:sp>
          <p:sp>
            <p:nvSpPr>
              <p:cNvPr id="22594" name="111 CuadroTexto"/>
              <p:cNvSpPr txBox="1">
                <a:spLocks noChangeArrowheads="1"/>
              </p:cNvSpPr>
              <p:nvPr/>
            </p:nvSpPr>
            <p:spPr bwMode="auto">
              <a:xfrm>
                <a:off x="3711158" y="2867814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.5</a:t>
                </a:r>
              </a:p>
            </p:txBody>
          </p:sp>
          <p:sp>
            <p:nvSpPr>
              <p:cNvPr id="22595" name="112 CuadroTexto"/>
              <p:cNvSpPr txBox="1">
                <a:spLocks noChangeArrowheads="1"/>
              </p:cNvSpPr>
              <p:nvPr/>
            </p:nvSpPr>
            <p:spPr bwMode="auto">
              <a:xfrm>
                <a:off x="4997042" y="2867814"/>
                <a:ext cx="36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.6</a:t>
                </a:r>
              </a:p>
            </p:txBody>
          </p:sp>
          <p:sp>
            <p:nvSpPr>
              <p:cNvPr id="22596" name="113 CuadroTexto"/>
              <p:cNvSpPr txBox="1">
                <a:spLocks noChangeArrowheads="1"/>
              </p:cNvSpPr>
              <p:nvPr/>
            </p:nvSpPr>
            <p:spPr bwMode="auto">
              <a:xfrm>
                <a:off x="5711422" y="2796376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.10</a:t>
                </a:r>
              </a:p>
            </p:txBody>
          </p:sp>
          <p:sp>
            <p:nvSpPr>
              <p:cNvPr id="22597" name="114 CuadroTexto"/>
              <p:cNvSpPr txBox="1">
                <a:spLocks noChangeArrowheads="1"/>
              </p:cNvSpPr>
              <p:nvPr/>
            </p:nvSpPr>
            <p:spPr bwMode="auto">
              <a:xfrm>
                <a:off x="6787372" y="3439318"/>
                <a:ext cx="36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.9</a:t>
                </a:r>
              </a:p>
            </p:txBody>
          </p:sp>
          <p:sp>
            <p:nvSpPr>
              <p:cNvPr id="22598" name="115 CuadroTexto"/>
              <p:cNvSpPr txBox="1">
                <a:spLocks noChangeArrowheads="1"/>
              </p:cNvSpPr>
              <p:nvPr/>
            </p:nvSpPr>
            <p:spPr bwMode="auto">
              <a:xfrm>
                <a:off x="2215340" y="3886582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.13</a:t>
                </a:r>
              </a:p>
            </p:txBody>
          </p:sp>
          <p:sp>
            <p:nvSpPr>
              <p:cNvPr id="22599" name="116 CuadroTexto"/>
              <p:cNvSpPr txBox="1">
                <a:spLocks noChangeArrowheads="1"/>
              </p:cNvSpPr>
              <p:nvPr/>
            </p:nvSpPr>
            <p:spPr bwMode="auto">
              <a:xfrm>
                <a:off x="3929852" y="4510888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.14</a:t>
                </a:r>
              </a:p>
            </p:txBody>
          </p:sp>
          <p:sp>
            <p:nvSpPr>
              <p:cNvPr id="22600" name="117 CuadroTexto"/>
              <p:cNvSpPr txBox="1">
                <a:spLocks noChangeArrowheads="1"/>
              </p:cNvSpPr>
              <p:nvPr/>
            </p:nvSpPr>
            <p:spPr bwMode="auto">
              <a:xfrm>
                <a:off x="4501356" y="4296574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.17</a:t>
                </a:r>
              </a:p>
            </p:txBody>
          </p:sp>
          <p:sp>
            <p:nvSpPr>
              <p:cNvPr id="22601" name="118 CuadroTexto"/>
              <p:cNvSpPr txBox="1">
                <a:spLocks noChangeArrowheads="1"/>
              </p:cNvSpPr>
              <p:nvPr/>
            </p:nvSpPr>
            <p:spPr bwMode="auto">
              <a:xfrm>
                <a:off x="3644100" y="3153566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.18</a:t>
                </a:r>
              </a:p>
            </p:txBody>
          </p:sp>
          <p:sp>
            <p:nvSpPr>
              <p:cNvPr id="22602" name="119 CuadroTexto"/>
              <p:cNvSpPr txBox="1">
                <a:spLocks noChangeArrowheads="1"/>
              </p:cNvSpPr>
              <p:nvPr/>
            </p:nvSpPr>
            <p:spPr bwMode="auto">
              <a:xfrm>
                <a:off x="4858546" y="4510888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.21</a:t>
                </a:r>
              </a:p>
            </p:txBody>
          </p:sp>
          <p:sp>
            <p:nvSpPr>
              <p:cNvPr id="22603" name="120 CuadroTexto"/>
              <p:cNvSpPr txBox="1">
                <a:spLocks noChangeArrowheads="1"/>
              </p:cNvSpPr>
              <p:nvPr/>
            </p:nvSpPr>
            <p:spPr bwMode="auto">
              <a:xfrm>
                <a:off x="6358744" y="3939384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.22</a:t>
                </a:r>
              </a:p>
            </p:txBody>
          </p:sp>
          <p:sp>
            <p:nvSpPr>
              <p:cNvPr id="22604" name="121 CuadroTexto"/>
              <p:cNvSpPr txBox="1">
                <a:spLocks noChangeArrowheads="1"/>
              </p:cNvSpPr>
              <p:nvPr/>
            </p:nvSpPr>
            <p:spPr bwMode="auto">
              <a:xfrm>
                <a:off x="1429522" y="3725070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</a:t>
                </a:r>
              </a:p>
            </p:txBody>
          </p:sp>
          <p:sp>
            <p:nvSpPr>
              <p:cNvPr id="22605" name="122 CuadroTexto"/>
              <p:cNvSpPr txBox="1">
                <a:spLocks noChangeArrowheads="1"/>
              </p:cNvSpPr>
              <p:nvPr/>
            </p:nvSpPr>
            <p:spPr bwMode="auto">
              <a:xfrm>
                <a:off x="286514" y="3796508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.2</a:t>
                </a:r>
              </a:p>
            </p:txBody>
          </p:sp>
          <p:sp>
            <p:nvSpPr>
              <p:cNvPr id="22606" name="123 CuadroTexto"/>
              <p:cNvSpPr txBox="1">
                <a:spLocks noChangeArrowheads="1"/>
              </p:cNvSpPr>
              <p:nvPr/>
            </p:nvSpPr>
            <p:spPr bwMode="auto">
              <a:xfrm>
                <a:off x="5501488" y="2439186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.65</a:t>
                </a:r>
              </a:p>
            </p:txBody>
          </p:sp>
          <p:sp>
            <p:nvSpPr>
              <p:cNvPr id="22607" name="124 CuadroTexto"/>
              <p:cNvSpPr txBox="1">
                <a:spLocks noChangeArrowheads="1"/>
              </p:cNvSpPr>
              <p:nvPr/>
            </p:nvSpPr>
            <p:spPr bwMode="auto">
              <a:xfrm>
                <a:off x="7216000" y="4010822"/>
                <a:ext cx="6429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.129</a:t>
                </a:r>
              </a:p>
            </p:txBody>
          </p:sp>
          <p:sp>
            <p:nvSpPr>
              <p:cNvPr id="22608" name="125 CuadroTexto"/>
              <p:cNvSpPr txBox="1">
                <a:spLocks noChangeArrowheads="1"/>
              </p:cNvSpPr>
              <p:nvPr/>
            </p:nvSpPr>
            <p:spPr bwMode="auto">
              <a:xfrm>
                <a:off x="4644232" y="4939516"/>
                <a:ext cx="6429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.193</a:t>
                </a:r>
              </a:p>
            </p:txBody>
          </p:sp>
          <p:sp>
            <p:nvSpPr>
              <p:cNvPr id="22609" name="126 CuadroTexto"/>
              <p:cNvSpPr txBox="1">
                <a:spLocks noChangeArrowheads="1"/>
              </p:cNvSpPr>
              <p:nvPr/>
            </p:nvSpPr>
            <p:spPr bwMode="auto">
              <a:xfrm>
                <a:off x="8430446" y="3796508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.130</a:t>
                </a:r>
              </a:p>
            </p:txBody>
          </p:sp>
          <p:sp>
            <p:nvSpPr>
              <p:cNvPr id="22610" name="127 CuadroTexto"/>
              <p:cNvSpPr txBox="1">
                <a:spLocks noChangeArrowheads="1"/>
              </p:cNvSpPr>
              <p:nvPr/>
            </p:nvSpPr>
            <p:spPr bwMode="auto">
              <a:xfrm>
                <a:off x="5715802" y="1796244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.66</a:t>
                </a:r>
              </a:p>
            </p:txBody>
          </p:sp>
          <p:sp>
            <p:nvSpPr>
              <p:cNvPr id="22611" name="128 CuadroTexto"/>
              <p:cNvSpPr txBox="1">
                <a:spLocks noChangeArrowheads="1"/>
              </p:cNvSpPr>
              <p:nvPr/>
            </p:nvSpPr>
            <p:spPr bwMode="auto">
              <a:xfrm>
                <a:off x="4000528" y="5725334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/>
                  <a:t>.194</a:t>
                </a:r>
              </a:p>
            </p:txBody>
          </p:sp>
        </p:grpSp>
        <p:sp>
          <p:nvSpPr>
            <p:cNvPr id="68" name="67 CuadroTexto"/>
            <p:cNvSpPr txBox="1"/>
            <p:nvPr/>
          </p:nvSpPr>
          <p:spPr>
            <a:xfrm rot="19590471">
              <a:off x="2171929" y="3602928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Fa0/0</a:t>
              </a:r>
            </a:p>
          </p:txBody>
        </p:sp>
        <p:sp>
          <p:nvSpPr>
            <p:cNvPr id="69" name="68 CuadroTexto"/>
            <p:cNvSpPr txBox="1"/>
            <p:nvPr/>
          </p:nvSpPr>
          <p:spPr>
            <a:xfrm rot="19590471">
              <a:off x="2886304" y="3139378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0" name="69 CuadroTexto"/>
            <p:cNvSpPr txBox="1"/>
            <p:nvPr/>
          </p:nvSpPr>
          <p:spPr>
            <a:xfrm rot="1179820">
              <a:off x="2057628" y="4147442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1" name="70 CuadroTexto"/>
            <p:cNvSpPr txBox="1"/>
            <p:nvPr/>
          </p:nvSpPr>
          <p:spPr>
            <a:xfrm rot="1153051">
              <a:off x="3600679" y="4721324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Fa0/0</a:t>
              </a:r>
            </a:p>
          </p:txBody>
        </p:sp>
        <p:sp>
          <p:nvSpPr>
            <p:cNvPr id="72" name="71 CuadroTexto"/>
            <p:cNvSpPr txBox="1"/>
            <p:nvPr/>
          </p:nvSpPr>
          <p:spPr>
            <a:xfrm rot="3435432">
              <a:off x="3313341" y="3250504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73" name="72 CuadroTexto"/>
            <p:cNvSpPr txBox="1"/>
            <p:nvPr/>
          </p:nvSpPr>
          <p:spPr>
            <a:xfrm rot="3435432">
              <a:off x="4059465" y="4322066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Fa3/0</a:t>
              </a: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805238" y="2724149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Fa0/0</a:t>
              </a: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4787900" y="2724149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6" name="75 CuadroTexto"/>
            <p:cNvSpPr txBox="1"/>
            <p:nvPr/>
          </p:nvSpPr>
          <p:spPr>
            <a:xfrm rot="20705742">
              <a:off x="4882584" y="4718942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7" name="76 CuadroTexto"/>
            <p:cNvSpPr txBox="1"/>
            <p:nvPr/>
          </p:nvSpPr>
          <p:spPr>
            <a:xfrm rot="20415337">
              <a:off x="6486754" y="4166492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Fa0/0</a:t>
              </a:r>
            </a:p>
          </p:txBody>
        </p:sp>
        <p:sp>
          <p:nvSpPr>
            <p:cNvPr id="81" name="80 CuadroTexto"/>
            <p:cNvSpPr txBox="1"/>
            <p:nvPr/>
          </p:nvSpPr>
          <p:spPr>
            <a:xfrm rot="1888304">
              <a:off x="5628710" y="3133823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Fa0/0</a:t>
              </a:r>
            </a:p>
          </p:txBody>
        </p:sp>
        <p:sp>
          <p:nvSpPr>
            <p:cNvPr id="82" name="81 CuadroTexto"/>
            <p:cNvSpPr txBox="1"/>
            <p:nvPr/>
          </p:nvSpPr>
          <p:spPr>
            <a:xfrm rot="1888304">
              <a:off x="6343085" y="3562447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1285875" y="4011613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4" name="83 CuadroTexto"/>
            <p:cNvSpPr txBox="1"/>
            <p:nvPr/>
          </p:nvSpPr>
          <p:spPr>
            <a:xfrm rot="5400000">
              <a:off x="4288860" y="5148360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7288213" y="3725862"/>
              <a:ext cx="558344" cy="279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6" name="85 CuadroTexto"/>
            <p:cNvSpPr txBox="1"/>
            <p:nvPr/>
          </p:nvSpPr>
          <p:spPr>
            <a:xfrm rot="5400000">
              <a:off x="5157788" y="2362199"/>
              <a:ext cx="554037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172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821960" y="1103978"/>
            <a:ext cx="8527922" cy="3839116"/>
            <a:chOff x="197069" y="1129862"/>
            <a:chExt cx="8731469" cy="3930648"/>
          </a:xfrm>
        </p:grpSpPr>
        <p:grpSp>
          <p:nvGrpSpPr>
            <p:cNvPr id="50185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50253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50254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71655" cy="371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758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50186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50238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5242" tIns="42620" rIns="85242" bIns="42620"/>
              <a:lstStyle/>
              <a:p>
                <a:pPr algn="ctr" defTabSz="852781"/>
                <a:r>
                  <a:rPr lang="es-MX" sz="1856"/>
                  <a:t>     </a:t>
                </a:r>
                <a:endParaRPr lang="es-ES" sz="1856"/>
              </a:p>
            </p:txBody>
          </p:sp>
          <p:grpSp>
            <p:nvGrpSpPr>
              <p:cNvPr id="50239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3171" cy="1716742"/>
                <a:chOff x="4645443" y="2653500"/>
                <a:chExt cx="2973171" cy="1716742"/>
              </a:xfrm>
            </p:grpSpPr>
            <p:pic>
              <p:nvPicPr>
                <p:cNvPr id="50241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42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50243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0244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0245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1"/>
                  <a:ext cx="591184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PC4</a:t>
                  </a:r>
                </a:p>
              </p:txBody>
            </p:sp>
            <p:sp>
              <p:nvSpPr>
                <p:cNvPr id="50246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1"/>
                  <a:ext cx="463165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R7</a:t>
                  </a:r>
                </a:p>
              </p:txBody>
            </p:sp>
            <p:sp>
              <p:nvSpPr>
                <p:cNvPr id="50247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398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50248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50249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50250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4184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50251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50252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50240" name="95 CuadroTexto"/>
              <p:cNvSpPr txBox="1">
                <a:spLocks noChangeArrowheads="1"/>
              </p:cNvSpPr>
              <p:nvPr/>
            </p:nvSpPr>
            <p:spPr bwMode="auto">
              <a:xfrm>
                <a:off x="5244481" y="2925981"/>
                <a:ext cx="1359886" cy="587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50187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17984" cy="2573889"/>
              <a:chOff x="215076" y="2939252"/>
              <a:chExt cx="8617984" cy="2573889"/>
            </a:xfrm>
          </p:grpSpPr>
          <p:pic>
            <p:nvPicPr>
              <p:cNvPr id="5018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8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5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97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8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9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0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1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2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3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4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0205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50206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50207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50208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9698" y="441954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50209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10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11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50212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50213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50214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50215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50216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50217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18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19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50220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50221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50222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3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4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5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6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7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8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41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50229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R1</a:t>
                </a:r>
              </a:p>
            </p:txBody>
          </p:sp>
          <p:sp>
            <p:nvSpPr>
              <p:cNvPr id="50230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R2</a:t>
                </a:r>
              </a:p>
            </p:txBody>
          </p:sp>
          <p:sp>
            <p:nvSpPr>
              <p:cNvPr id="50231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R3</a:t>
                </a:r>
              </a:p>
            </p:txBody>
          </p:sp>
          <p:sp>
            <p:nvSpPr>
              <p:cNvPr id="50232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R4</a:t>
                </a:r>
              </a:p>
            </p:txBody>
          </p:sp>
          <p:sp>
            <p:nvSpPr>
              <p:cNvPr id="50233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R6</a:t>
                </a:r>
              </a:p>
            </p:txBody>
          </p:sp>
          <p:sp>
            <p:nvSpPr>
              <p:cNvPr id="50234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R5</a:t>
                </a:r>
              </a:p>
            </p:txBody>
          </p:sp>
          <p:sp>
            <p:nvSpPr>
              <p:cNvPr id="50235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PC1</a:t>
                </a:r>
              </a:p>
            </p:txBody>
          </p:sp>
          <p:sp>
            <p:nvSpPr>
              <p:cNvPr id="50236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PC2</a:t>
                </a:r>
              </a:p>
            </p:txBody>
          </p:sp>
          <p:sp>
            <p:nvSpPr>
              <p:cNvPr id="50237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PC3</a:t>
                </a:r>
              </a:p>
            </p:txBody>
          </p:sp>
        </p:grpSp>
      </p:grp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87194" y="617111"/>
            <a:ext cx="594008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7" name="93 Grupo"/>
          <p:cNvGrpSpPr>
            <a:grpSpLocks/>
          </p:cNvGrpSpPr>
          <p:nvPr/>
        </p:nvGrpSpPr>
        <p:grpSpPr bwMode="auto">
          <a:xfrm>
            <a:off x="1839017" y="4127515"/>
            <a:ext cx="8493811" cy="2442087"/>
            <a:chOff x="215076" y="4225136"/>
            <a:chExt cx="8696335" cy="2500330"/>
          </a:xfrm>
        </p:grpSpPr>
        <p:pic>
          <p:nvPicPr>
            <p:cNvPr id="5018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8150" y="4358972"/>
              <a:ext cx="7053261" cy="2366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4" name="80 Flecha derecha"/>
            <p:cNvSpPr>
              <a:spLocks noChangeArrowheads="1"/>
            </p:cNvSpPr>
            <p:nvPr/>
          </p:nvSpPr>
          <p:spPr bwMode="auto">
            <a:xfrm>
              <a:off x="215076" y="4225136"/>
              <a:ext cx="1643074" cy="107157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02398"/>
              <a:r>
                <a:rPr lang="es-PE" sz="1563" b="1">
                  <a:solidFill>
                    <a:schemeClr val="bg1"/>
                  </a:solidFill>
                </a:rPr>
                <a:t>Tabla en R1</a:t>
              </a:r>
            </a:p>
          </p:txBody>
        </p:sp>
      </p:grp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8755937" y="4603528"/>
            <a:ext cx="1230644" cy="8076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5242" tIns="42621" rIns="85242" bIns="42621">
            <a:spAutoFit/>
          </a:bodyPr>
          <a:lstStyle/>
          <a:p>
            <a:pPr defTabSz="852781" eaLnBrk="0" hangingPunct="0">
              <a:defRPr/>
            </a:pPr>
            <a:r>
              <a:rPr lang="es-MX" sz="1563" b="1" dirty="0">
                <a:solidFill>
                  <a:schemeClr val="bg1"/>
                </a:solidFill>
                <a:latin typeface="+mj-lt"/>
              </a:rPr>
              <a:t>No sabe</a:t>
            </a:r>
          </a:p>
          <a:p>
            <a:pPr defTabSz="852781" eaLnBrk="0" hangingPunct="0">
              <a:defRPr/>
            </a:pPr>
            <a:r>
              <a:rPr lang="es-MX" sz="1563" b="1" dirty="0">
                <a:solidFill>
                  <a:schemeClr val="bg1"/>
                </a:solidFill>
                <a:latin typeface="+mj-lt"/>
              </a:rPr>
              <a:t>como llegar a</a:t>
            </a:r>
          </a:p>
          <a:p>
            <a:pPr defTabSz="852781" eaLnBrk="0" hangingPunct="0">
              <a:defRPr/>
            </a:pPr>
            <a:r>
              <a:rPr lang="es-MX" sz="1563" b="1" dirty="0">
                <a:solidFill>
                  <a:schemeClr val="bg1"/>
                </a:solidFill>
                <a:latin typeface="+mj-lt"/>
              </a:rPr>
              <a:t>220.20.20.0</a:t>
            </a: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7771349" y="5862560"/>
            <a:ext cx="2060486" cy="56710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5242" tIns="42621" rIns="85242" bIns="42621">
            <a:spAutoFit/>
          </a:bodyPr>
          <a:lstStyle/>
          <a:p>
            <a:pPr defTabSz="852781" eaLnBrk="0" hangingPunct="0">
              <a:defRPr/>
            </a:pPr>
            <a:r>
              <a:rPr lang="es-MX" sz="1563" b="1" dirty="0">
                <a:solidFill>
                  <a:schemeClr val="bg1"/>
                </a:solidFill>
                <a:latin typeface="+mj-lt"/>
              </a:rPr>
              <a:t>R5 debe anunciar el link</a:t>
            </a:r>
          </a:p>
          <a:p>
            <a:pPr defTabSz="852781" eaLnBrk="0" hangingPunct="0">
              <a:defRPr/>
            </a:pPr>
            <a:r>
              <a:rPr lang="es-MX" sz="1563" b="1" dirty="0">
                <a:solidFill>
                  <a:schemeClr val="bg1"/>
                </a:solidFill>
                <a:latin typeface="+mj-lt"/>
              </a:rPr>
              <a:t>estático 220.20.20.0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821960" y="1103978"/>
            <a:ext cx="8527922" cy="3839116"/>
            <a:chOff x="197069" y="1129862"/>
            <a:chExt cx="8731469" cy="3930648"/>
          </a:xfrm>
        </p:grpSpPr>
        <p:grpSp>
          <p:nvGrpSpPr>
            <p:cNvPr id="51212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51280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51281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171655" cy="371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758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51213" name="96 Grupo"/>
            <p:cNvGrpSpPr>
              <a:grpSpLocks/>
            </p:cNvGrpSpPr>
            <p:nvPr/>
          </p:nvGrpSpPr>
          <p:grpSpPr bwMode="auto">
            <a:xfrm>
              <a:off x="4445326" y="2653500"/>
              <a:ext cx="3302083" cy="2407010"/>
              <a:chOff x="4445326" y="2653500"/>
              <a:chExt cx="3302083" cy="2407010"/>
            </a:xfrm>
          </p:grpSpPr>
          <p:sp>
            <p:nvSpPr>
              <p:cNvPr id="5126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5242" tIns="42620" rIns="85242" bIns="42620"/>
              <a:lstStyle/>
              <a:p>
                <a:pPr algn="ctr" defTabSz="852781"/>
                <a:r>
                  <a:rPr lang="es-MX" sz="1856"/>
                  <a:t>     </a:t>
                </a:r>
                <a:endParaRPr lang="es-ES" sz="1856"/>
              </a:p>
            </p:txBody>
          </p:sp>
          <p:grpSp>
            <p:nvGrpSpPr>
              <p:cNvPr id="51266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2973171" cy="1716742"/>
                <a:chOff x="4645443" y="2653500"/>
                <a:chExt cx="2973171" cy="1716742"/>
              </a:xfrm>
            </p:grpSpPr>
            <p:pic>
              <p:nvPicPr>
                <p:cNvPr id="5126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26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5127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27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127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1"/>
                  <a:ext cx="591184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PC4</a:t>
                  </a:r>
                </a:p>
              </p:txBody>
            </p:sp>
            <p:sp>
              <p:nvSpPr>
                <p:cNvPr id="5127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1"/>
                  <a:ext cx="463165" cy="402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953" b="1"/>
                    <a:t>R7</a:t>
                  </a:r>
                </a:p>
              </p:txBody>
            </p:sp>
            <p:sp>
              <p:nvSpPr>
                <p:cNvPr id="51274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6398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51275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5127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51277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74184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51278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51279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46635" cy="340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51267" name="95 CuadroTexto"/>
              <p:cNvSpPr txBox="1">
                <a:spLocks noChangeArrowheads="1"/>
              </p:cNvSpPr>
              <p:nvPr/>
            </p:nvSpPr>
            <p:spPr bwMode="auto">
              <a:xfrm>
                <a:off x="5244481" y="2925981"/>
                <a:ext cx="1359886" cy="587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563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51214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617984" cy="2573889"/>
              <a:chOff x="215076" y="2939252"/>
              <a:chExt cx="8617984" cy="2573889"/>
            </a:xfrm>
          </p:grpSpPr>
          <p:pic>
            <p:nvPicPr>
              <p:cNvPr id="5121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22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1232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51233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51234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51235" name="33 CuadroTexto"/>
              <p:cNvSpPr txBox="1">
                <a:spLocks noChangeArrowheads="1"/>
              </p:cNvSpPr>
              <p:nvPr/>
            </p:nvSpPr>
            <p:spPr bwMode="auto">
              <a:xfrm rot="19831674">
                <a:off x="3769698" y="441954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51236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37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38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51239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51240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51241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51242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51243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500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51244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45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46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6398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51247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51248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673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51249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0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1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2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3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4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46635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5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74184" cy="34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5125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R1</a:t>
                </a:r>
              </a:p>
            </p:txBody>
          </p:sp>
          <p:sp>
            <p:nvSpPr>
              <p:cNvPr id="5125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R2</a:t>
                </a:r>
              </a:p>
            </p:txBody>
          </p:sp>
          <p:sp>
            <p:nvSpPr>
              <p:cNvPr id="51258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R3</a:t>
                </a:r>
              </a:p>
            </p:txBody>
          </p:sp>
          <p:sp>
            <p:nvSpPr>
              <p:cNvPr id="51259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R4</a:t>
                </a:r>
              </a:p>
            </p:txBody>
          </p:sp>
          <p:sp>
            <p:nvSpPr>
              <p:cNvPr id="51260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R6</a:t>
                </a:r>
              </a:p>
            </p:txBody>
          </p:sp>
          <p:sp>
            <p:nvSpPr>
              <p:cNvPr id="51261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63165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R5</a:t>
                </a:r>
              </a:p>
            </p:txBody>
          </p:sp>
          <p:sp>
            <p:nvSpPr>
              <p:cNvPr id="51262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PC1</a:t>
                </a:r>
              </a:p>
            </p:txBody>
          </p:sp>
          <p:sp>
            <p:nvSpPr>
              <p:cNvPr id="5126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PC2</a:t>
                </a:r>
              </a:p>
            </p:txBody>
          </p:sp>
          <p:sp>
            <p:nvSpPr>
              <p:cNvPr id="51264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591184" cy="402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953" b="1"/>
                  <a:t>PC3</a:t>
                </a:r>
              </a:p>
            </p:txBody>
          </p:sp>
        </p:grpSp>
      </p:grp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3087194" y="617111"/>
            <a:ext cx="594008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sp>
        <p:nvSpPr>
          <p:cNvPr id="82" name="81 Bisel"/>
          <p:cNvSpPr>
            <a:spLocks noChangeArrowheads="1"/>
          </p:cNvSpPr>
          <p:nvPr/>
        </p:nvSpPr>
        <p:spPr bwMode="auto">
          <a:xfrm>
            <a:off x="1839017" y="3569324"/>
            <a:ext cx="4467080" cy="767513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>
              <a:defRPr/>
            </a:pPr>
            <a:r>
              <a:rPr lang="es-PE" sz="1563" b="1" dirty="0"/>
              <a:t>R5(</a:t>
            </a:r>
            <a:r>
              <a:rPr lang="es-PE" sz="1563" b="1" dirty="0" err="1"/>
              <a:t>config</a:t>
            </a:r>
            <a:r>
              <a:rPr lang="es-PE" sz="1563" b="1" dirty="0"/>
              <a:t>)#</a:t>
            </a:r>
            <a:r>
              <a:rPr lang="es-PE" sz="1563" dirty="0"/>
              <a:t>router rip</a:t>
            </a:r>
          </a:p>
          <a:p>
            <a:pPr defTabSz="902398">
              <a:defRPr/>
            </a:pPr>
            <a:r>
              <a:rPr lang="es-PE" sz="1563" b="1" dirty="0"/>
              <a:t>R5(</a:t>
            </a:r>
            <a:r>
              <a:rPr lang="es-PE" sz="1563" b="1" dirty="0" err="1"/>
              <a:t>config</a:t>
            </a:r>
            <a:r>
              <a:rPr lang="es-PE" sz="1563" b="1" dirty="0"/>
              <a:t>-router)#</a:t>
            </a:r>
            <a:r>
              <a:rPr lang="es-PE" sz="1563" b="1" dirty="0" err="1">
                <a:solidFill>
                  <a:srgbClr val="FF0000"/>
                </a:solidFill>
              </a:rPr>
              <a:t>redistribute</a:t>
            </a:r>
            <a:r>
              <a:rPr lang="es-PE" sz="1563" b="1" dirty="0">
                <a:solidFill>
                  <a:srgbClr val="FF0000"/>
                </a:solidFill>
              </a:rPr>
              <a:t> </a:t>
            </a:r>
            <a:r>
              <a:rPr lang="es-PE" sz="1563" b="1" dirty="0" err="1">
                <a:solidFill>
                  <a:srgbClr val="FF0000"/>
                </a:solidFill>
              </a:rPr>
              <a:t>static</a:t>
            </a:r>
            <a:endParaRPr lang="es-PE" sz="1563" b="1" dirty="0">
              <a:solidFill>
                <a:srgbClr val="FF0000"/>
              </a:solidFill>
            </a:endParaRPr>
          </a:p>
        </p:txBody>
      </p:sp>
      <p:grpSp>
        <p:nvGrpSpPr>
          <p:cNvPr id="7" name="100 Grupo"/>
          <p:cNvGrpSpPr>
            <a:grpSpLocks/>
          </p:cNvGrpSpPr>
          <p:nvPr/>
        </p:nvGrpSpPr>
        <p:grpSpPr bwMode="auto">
          <a:xfrm>
            <a:off x="1769242" y="4197289"/>
            <a:ext cx="8583741" cy="2474648"/>
            <a:chOff x="143638" y="4296574"/>
            <a:chExt cx="8786874" cy="2533650"/>
          </a:xfrm>
        </p:grpSpPr>
        <p:grpSp>
          <p:nvGrpSpPr>
            <p:cNvPr id="51206" name="98 Grupo"/>
            <p:cNvGrpSpPr>
              <a:grpSpLocks/>
            </p:cNvGrpSpPr>
            <p:nvPr/>
          </p:nvGrpSpPr>
          <p:grpSpPr bwMode="auto">
            <a:xfrm>
              <a:off x="143638" y="4296574"/>
              <a:ext cx="8786874" cy="2533650"/>
              <a:chOff x="143638" y="4296574"/>
              <a:chExt cx="8786874" cy="2533650"/>
            </a:xfrm>
          </p:grpSpPr>
          <p:pic>
            <p:nvPicPr>
              <p:cNvPr id="5120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62937" y="4296574"/>
                <a:ext cx="7267575" cy="2533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1209" name="89 Grupo"/>
              <p:cNvGrpSpPr>
                <a:grpSpLocks/>
              </p:cNvGrpSpPr>
              <p:nvPr/>
            </p:nvGrpSpPr>
            <p:grpSpPr bwMode="auto">
              <a:xfrm>
                <a:off x="143638" y="5010954"/>
                <a:ext cx="1584294" cy="1214446"/>
                <a:chOff x="500828" y="5153830"/>
                <a:chExt cx="2088386" cy="1143008"/>
              </a:xfrm>
            </p:grpSpPr>
            <p:sp>
              <p:nvSpPr>
                <p:cNvPr id="51210" name="90 Flecha derecha"/>
                <p:cNvSpPr>
                  <a:spLocks noChangeArrowheads="1"/>
                </p:cNvSpPr>
                <p:nvPr/>
              </p:nvSpPr>
              <p:spPr bwMode="auto">
                <a:xfrm>
                  <a:off x="572266" y="5153830"/>
                  <a:ext cx="2000264" cy="1143008"/>
                </a:xfrm>
                <a:prstGeom prst="rightArrow">
                  <a:avLst>
                    <a:gd name="adj1" fmla="val 76972"/>
                    <a:gd name="adj2" fmla="val 4999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02398"/>
                  <a:endParaRPr lang="es-PE" sz="1758"/>
                </a:p>
              </p:txBody>
            </p:sp>
            <p:sp>
              <p:nvSpPr>
                <p:cNvPr id="51211" name="9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00828" y="5331370"/>
                  <a:ext cx="2088386" cy="784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563" b="1">
                      <a:solidFill>
                        <a:schemeClr val="bg1"/>
                      </a:solidFill>
                    </a:rPr>
                    <a:t>Se propaga</a:t>
                  </a:r>
                </a:p>
                <a:p>
                  <a:r>
                    <a:rPr lang="es-PE" sz="1563" b="1">
                      <a:solidFill>
                        <a:schemeClr val="bg1"/>
                      </a:solidFill>
                    </a:rPr>
                    <a:t>el  prefijo de red</a:t>
                  </a:r>
                </a:p>
                <a:p>
                  <a:r>
                    <a:rPr lang="es-PE" sz="1563" b="1">
                      <a:solidFill>
                        <a:schemeClr val="bg1"/>
                      </a:solidFill>
                    </a:rPr>
                    <a:t>200.20.20.0</a:t>
                  </a:r>
                </a:p>
              </p:txBody>
            </p:sp>
          </p:grpSp>
        </p:grpSp>
        <p:sp>
          <p:nvSpPr>
            <p:cNvPr id="51207" name="99 Rectángulo redondeado"/>
            <p:cNvSpPr>
              <a:spLocks noChangeArrowheads="1"/>
            </p:cNvSpPr>
            <p:nvPr/>
          </p:nvSpPr>
          <p:spPr bwMode="auto">
            <a:xfrm>
              <a:off x="1715274" y="5511020"/>
              <a:ext cx="5429288" cy="21431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87194" y="617111"/>
            <a:ext cx="594008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97 Grupo"/>
          <p:cNvGrpSpPr>
            <a:grpSpLocks/>
          </p:cNvGrpSpPr>
          <p:nvPr/>
        </p:nvGrpSpPr>
        <p:grpSpPr bwMode="auto">
          <a:xfrm>
            <a:off x="1908790" y="1474557"/>
            <a:ext cx="8445745" cy="4467080"/>
            <a:chOff x="286514" y="1510492"/>
            <a:chExt cx="8646303" cy="4572032"/>
          </a:xfrm>
        </p:grpSpPr>
        <p:pic>
          <p:nvPicPr>
            <p:cNvPr id="522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514" y="1510492"/>
              <a:ext cx="8646303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9918" y="3640687"/>
              <a:ext cx="4427568" cy="2084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4" name="96 Flecha izquierda"/>
            <p:cNvSpPr>
              <a:spLocks noChangeArrowheads="1"/>
            </p:cNvSpPr>
            <p:nvPr/>
          </p:nvSpPr>
          <p:spPr bwMode="auto">
            <a:xfrm>
              <a:off x="5215736" y="3082128"/>
              <a:ext cx="1071570" cy="57150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02398"/>
              <a:r>
                <a:rPr lang="es-PE" sz="1563" b="1"/>
                <a:t>R2 a R1</a:t>
              </a:r>
            </a:p>
          </p:txBody>
        </p:sp>
      </p:grpSp>
      <p:grpSp>
        <p:nvGrpSpPr>
          <p:cNvPr id="3" name="106 Grupo"/>
          <p:cNvGrpSpPr>
            <a:grpSpLocks/>
          </p:cNvGrpSpPr>
          <p:nvPr/>
        </p:nvGrpSpPr>
        <p:grpSpPr bwMode="auto">
          <a:xfrm>
            <a:off x="2118112" y="2800260"/>
            <a:ext cx="3938896" cy="1466803"/>
            <a:chOff x="500828" y="2867814"/>
            <a:chExt cx="4032153" cy="1500198"/>
          </a:xfrm>
        </p:grpSpPr>
        <p:sp>
          <p:nvSpPr>
            <p:cNvPr id="52229" name="98 Rectángulo redondeado"/>
            <p:cNvSpPr>
              <a:spLocks noChangeArrowheads="1"/>
            </p:cNvSpPr>
            <p:nvPr/>
          </p:nvSpPr>
          <p:spPr bwMode="auto">
            <a:xfrm>
              <a:off x="500828" y="4225136"/>
              <a:ext cx="2928958" cy="142876"/>
            </a:xfrm>
            <a:prstGeom prst="roundRect">
              <a:avLst>
                <a:gd name="adj" fmla="val 16667"/>
              </a:avLst>
            </a:prstGeom>
            <a:solidFill>
              <a:srgbClr val="FF99CC">
                <a:alpha val="23137"/>
              </a:srgbClr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52230" name="100 CuadroTexto"/>
            <p:cNvSpPr txBox="1">
              <a:spLocks noChangeArrowheads="1"/>
            </p:cNvSpPr>
            <p:nvPr/>
          </p:nvSpPr>
          <p:spPr bwMode="auto">
            <a:xfrm>
              <a:off x="3072596" y="2867814"/>
              <a:ext cx="1460385" cy="586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rgbClr val="FF0000"/>
                  </a:solidFill>
                </a:rPr>
                <a:t>Redistribución </a:t>
              </a:r>
            </a:p>
            <a:p>
              <a:r>
                <a:rPr lang="es-PE" sz="1563" b="1">
                  <a:solidFill>
                    <a:srgbClr val="FF0000"/>
                  </a:solidFill>
                </a:rPr>
                <a:t>estática</a:t>
              </a:r>
            </a:p>
          </p:txBody>
        </p:sp>
        <p:sp>
          <p:nvSpPr>
            <p:cNvPr id="52231" name="105 Forma libre"/>
            <p:cNvSpPr>
              <a:spLocks noChangeArrowheads="1"/>
            </p:cNvSpPr>
            <p:nvPr/>
          </p:nvSpPr>
          <p:spPr bwMode="auto">
            <a:xfrm>
              <a:off x="3468414" y="3310759"/>
              <a:ext cx="927538" cy="977462"/>
            </a:xfrm>
            <a:custGeom>
              <a:avLst/>
              <a:gdLst>
                <a:gd name="T0" fmla="*/ 409903 w 927538"/>
                <a:gd name="T1" fmla="*/ 0 h 977462"/>
                <a:gd name="T2" fmla="*/ 867103 w 927538"/>
                <a:gd name="T3" fmla="*/ 189186 h 977462"/>
                <a:gd name="T4" fmla="*/ 47296 w 927538"/>
                <a:gd name="T5" fmla="*/ 409903 h 977462"/>
                <a:gd name="T6" fmla="*/ 709448 w 927538"/>
                <a:gd name="T7" fmla="*/ 693682 h 977462"/>
                <a:gd name="T8" fmla="*/ 488731 w 927538"/>
                <a:gd name="T9" fmla="*/ 914400 h 977462"/>
                <a:gd name="T10" fmla="*/ 0 w 927538"/>
                <a:gd name="T11" fmla="*/ 977462 h 977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538"/>
                <a:gd name="T19" fmla="*/ 0 h 977462"/>
                <a:gd name="T20" fmla="*/ 927538 w 927538"/>
                <a:gd name="T21" fmla="*/ 977462 h 977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538" h="977462">
                  <a:moveTo>
                    <a:pt x="409903" y="0"/>
                  </a:moveTo>
                  <a:cubicBezTo>
                    <a:pt x="668720" y="60434"/>
                    <a:pt x="927538" y="120869"/>
                    <a:pt x="867103" y="189186"/>
                  </a:cubicBezTo>
                  <a:cubicBezTo>
                    <a:pt x="806669" y="257503"/>
                    <a:pt x="73572" y="325820"/>
                    <a:pt x="47296" y="409903"/>
                  </a:cubicBezTo>
                  <a:cubicBezTo>
                    <a:pt x="21020" y="493986"/>
                    <a:pt x="635876" y="609599"/>
                    <a:pt x="709448" y="693682"/>
                  </a:cubicBezTo>
                  <a:cubicBezTo>
                    <a:pt x="783021" y="777765"/>
                    <a:pt x="606972" y="867103"/>
                    <a:pt x="488731" y="914400"/>
                  </a:cubicBezTo>
                  <a:cubicBezTo>
                    <a:pt x="370490" y="961697"/>
                    <a:pt x="0" y="977462"/>
                    <a:pt x="0" y="977462"/>
                  </a:cubicBezTo>
                </a:path>
              </a:pathLst>
            </a:cu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47554" y="617111"/>
            <a:ext cx="8056561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QUE SUCEDE EN LOS ROUTER CISCO?</a:t>
            </a: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852971" y="1296244"/>
            <a:ext cx="6985144" cy="1673284"/>
            <a:chOff x="228600" y="1327150"/>
            <a:chExt cx="7152261" cy="1712637"/>
          </a:xfrm>
        </p:grpSpPr>
        <p:grpSp>
          <p:nvGrpSpPr>
            <p:cNvPr id="53261" name="Group 3"/>
            <p:cNvGrpSpPr>
              <a:grpSpLocks/>
            </p:cNvGrpSpPr>
            <p:nvPr/>
          </p:nvGrpSpPr>
          <p:grpSpPr bwMode="auto">
            <a:xfrm>
              <a:off x="228600" y="1327150"/>
              <a:ext cx="6149791" cy="554005"/>
              <a:chOff x="204" y="773"/>
              <a:chExt cx="3873" cy="342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69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CISCO implementa RIPv2 soportando:</a:t>
                </a:r>
              </a:p>
            </p:txBody>
          </p:sp>
          <p:pic>
            <p:nvPicPr>
              <p:cNvPr id="53268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84" y="1866729"/>
              <a:ext cx="2203627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Autenticación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4851770" y="1866729"/>
              <a:ext cx="2529091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Gestión de clave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487384" y="2225390"/>
              <a:ext cx="3386408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i="1" dirty="0" err="1">
                  <a:latin typeface="+mj-lt"/>
                </a:rPr>
                <a:t>Summarization</a:t>
              </a:r>
              <a:r>
                <a:rPr lang="es-MX" sz="2344" dirty="0">
                  <a:latin typeface="+mj-lt"/>
                </a:rPr>
                <a:t> de rutas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4851770" y="2225390"/>
              <a:ext cx="1072446" cy="4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CIDR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482620" y="2582465"/>
              <a:ext cx="1180777" cy="4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VLSM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52971" y="3501100"/>
            <a:ext cx="6860991" cy="992341"/>
            <a:chOff x="204" y="773"/>
            <a:chExt cx="4424" cy="627"/>
          </a:xfrm>
        </p:grpSpPr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243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De manera predeterminada, un router que 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soporta RIPv2 no recibe paquetes RIPv1</a:t>
              </a:r>
            </a:p>
          </p:txBody>
        </p:sp>
        <p:pic>
          <p:nvPicPr>
            <p:cNvPr id="53260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9 Grupo"/>
          <p:cNvGrpSpPr>
            <a:grpSpLocks/>
          </p:cNvGrpSpPr>
          <p:nvPr/>
        </p:nvGrpSpPr>
        <p:grpSpPr bwMode="auto">
          <a:xfrm>
            <a:off x="1852971" y="4794245"/>
            <a:ext cx="6781627" cy="1245338"/>
            <a:chOff x="228600" y="4908550"/>
            <a:chExt cx="6943318" cy="1274509"/>
          </a:xfrm>
        </p:grpSpPr>
        <p:grpSp>
          <p:nvGrpSpPr>
            <p:cNvPr id="53254" name="Group 25"/>
            <p:cNvGrpSpPr>
              <a:grpSpLocks/>
            </p:cNvGrpSpPr>
            <p:nvPr/>
          </p:nvGrpSpPr>
          <p:grpSpPr bwMode="auto">
            <a:xfrm>
              <a:off x="228600" y="4908550"/>
              <a:ext cx="6943318" cy="554005"/>
              <a:chOff x="204" y="773"/>
              <a:chExt cx="4372" cy="342"/>
            </a:xfrm>
          </p:grpSpPr>
          <p:sp>
            <p:nvSpPr>
              <p:cNvPr id="38925" name="Text Box 26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191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>
                    <a:solidFill>
                      <a:schemeClr val="accent2"/>
                    </a:solidFill>
                    <a:latin typeface="+mj-lt"/>
                  </a:rPr>
                  <a:t>CISCO ofrece comandos para RIPv1 y RIPv2</a:t>
                </a:r>
              </a:p>
            </p:txBody>
          </p:sp>
          <p:pic>
            <p:nvPicPr>
              <p:cNvPr id="53258" name="Picture 27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487363" y="5376672"/>
              <a:ext cx="5744791" cy="457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b="1" dirty="0">
                  <a:latin typeface="+mj-lt"/>
                </a:rPr>
                <a:t>version 1 </a:t>
              </a:r>
              <a:r>
                <a:rPr lang="es-MX" sz="2344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344" dirty="0">
                  <a:latin typeface="+mj-lt"/>
                  <a:sym typeface="Wingdings" pitchFamily="2" charset="2"/>
                </a:rPr>
                <a:t>recibe y envía paquetes RIPv1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487363" y="5725779"/>
              <a:ext cx="5744791" cy="457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b="1" dirty="0">
                  <a:latin typeface="+mj-lt"/>
                </a:rPr>
                <a:t>version 2 </a:t>
              </a:r>
              <a:r>
                <a:rPr lang="es-MX" sz="2344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344" dirty="0">
                  <a:latin typeface="+mj-lt"/>
                  <a:sym typeface="Wingdings" pitchFamily="2" charset="2"/>
                </a:rPr>
                <a:t>recibe y envía paquetes RIPv2</a:t>
              </a:r>
              <a:endParaRPr lang="es-MX" sz="2344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00466" y="617112"/>
            <a:ext cx="6217429" cy="5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COMANDOS SEND Y RECEIVE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02588" y="1294694"/>
            <a:ext cx="6781626" cy="542686"/>
            <a:chOff x="204" y="773"/>
            <a:chExt cx="4372" cy="343"/>
          </a:xfrm>
        </p:grpSpPr>
        <p:sp>
          <p:nvSpPr>
            <p:cNvPr id="4" name="Text Box 15"/>
            <p:cNvSpPr txBox="1">
              <a:spLocks noChangeArrowheads="1"/>
            </p:cNvSpPr>
            <p:nvPr/>
          </p:nvSpPr>
          <p:spPr bwMode="auto">
            <a:xfrm>
              <a:off x="385" y="773"/>
              <a:ext cx="4191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CISCO ofrece comandos para RIPv1 y RIPv2</a:t>
              </a:r>
            </a:p>
          </p:txBody>
        </p:sp>
        <p:pic>
          <p:nvPicPr>
            <p:cNvPr id="54284" name="Picture 1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11 Grupo"/>
          <p:cNvGrpSpPr>
            <a:grpSpLocks/>
          </p:cNvGrpSpPr>
          <p:nvPr/>
        </p:nvGrpSpPr>
        <p:grpSpPr bwMode="auto">
          <a:xfrm>
            <a:off x="2155325" y="1752101"/>
            <a:ext cx="6785882" cy="4426726"/>
            <a:chOff x="538163" y="1793875"/>
            <a:chExt cx="6947703" cy="4531750"/>
          </a:xfrm>
        </p:grpSpPr>
        <p:sp>
          <p:nvSpPr>
            <p:cNvPr id="54277" name="Text Box 19"/>
            <p:cNvSpPr txBox="1">
              <a:spLocks noChangeArrowheads="1"/>
            </p:cNvSpPr>
            <p:nvPr/>
          </p:nvSpPr>
          <p:spPr bwMode="auto">
            <a:xfrm>
              <a:off x="538163" y="1793875"/>
              <a:ext cx="6947703" cy="82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2344" b="1">
                  <a:solidFill>
                    <a:srgbClr val="FF0000"/>
                  </a:solidFill>
                </a:rPr>
                <a:t>►</a:t>
              </a:r>
              <a:r>
                <a:rPr lang="es-MX" sz="2344" b="1"/>
                <a:t>ip rip send version 1 </a:t>
              </a:r>
              <a:r>
                <a:rPr lang="es-MX" sz="2344" b="1">
                  <a:sym typeface="Wingdings" pitchFamily="2" charset="2"/>
                </a:rPr>
                <a:t>  </a:t>
              </a:r>
              <a:r>
                <a:rPr lang="es-MX" sz="2344">
                  <a:sym typeface="Wingdings" pitchFamily="2" charset="2"/>
                </a:rPr>
                <a:t>Configura una interfaz para</a:t>
              </a:r>
            </a:p>
            <a:p>
              <a:pPr defTabSz="852781" eaLnBrk="0" hangingPunct="0"/>
              <a:r>
                <a:rPr lang="es-MX" sz="2344">
                  <a:sym typeface="Wingdings" pitchFamily="2" charset="2"/>
                </a:rPr>
                <a:t>   enviar sólo paquetes RIPv1</a:t>
              </a:r>
              <a:endParaRPr lang="es-MX" sz="2344">
                <a:solidFill>
                  <a:srgbClr val="FF3300"/>
                </a:solidFill>
              </a:endParaRPr>
            </a:p>
          </p:txBody>
        </p:sp>
        <p:sp>
          <p:nvSpPr>
            <p:cNvPr id="54278" name="Text Box 20"/>
            <p:cNvSpPr txBox="1">
              <a:spLocks noChangeArrowheads="1"/>
            </p:cNvSpPr>
            <p:nvPr/>
          </p:nvSpPr>
          <p:spPr bwMode="auto">
            <a:xfrm>
              <a:off x="538163" y="2582062"/>
              <a:ext cx="6947703" cy="82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2344" b="1">
                  <a:solidFill>
                    <a:srgbClr val="FF0000"/>
                  </a:solidFill>
                </a:rPr>
                <a:t>►</a:t>
              </a:r>
              <a:r>
                <a:rPr lang="es-MX" sz="2344" b="1"/>
                <a:t>ip rip send version 2 </a:t>
              </a:r>
              <a:r>
                <a:rPr lang="es-MX" sz="2344" b="1">
                  <a:sym typeface="Wingdings" pitchFamily="2" charset="2"/>
                </a:rPr>
                <a:t>  </a:t>
              </a:r>
              <a:r>
                <a:rPr lang="es-MX" sz="2344">
                  <a:sym typeface="Wingdings" pitchFamily="2" charset="2"/>
                </a:rPr>
                <a:t>Configura una interfaz para</a:t>
              </a:r>
            </a:p>
            <a:p>
              <a:pPr defTabSz="852781" eaLnBrk="0" hangingPunct="0"/>
              <a:r>
                <a:rPr lang="es-MX" sz="2344">
                  <a:sym typeface="Wingdings" pitchFamily="2" charset="2"/>
                </a:rPr>
                <a:t>    enviar sólo paquetes RIPv2</a:t>
              </a:r>
              <a:endParaRPr lang="es-MX" sz="2344">
                <a:solidFill>
                  <a:srgbClr val="FF3300"/>
                </a:solidFill>
              </a:endParaRPr>
            </a:p>
          </p:txBody>
        </p:sp>
        <p:sp>
          <p:nvSpPr>
            <p:cNvPr id="54279" name="Text Box 23"/>
            <p:cNvSpPr txBox="1">
              <a:spLocks noChangeArrowheads="1"/>
            </p:cNvSpPr>
            <p:nvPr/>
          </p:nvSpPr>
          <p:spPr bwMode="auto">
            <a:xfrm>
              <a:off x="538163" y="3367880"/>
              <a:ext cx="6614272" cy="82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2344" b="1">
                  <a:solidFill>
                    <a:srgbClr val="FF0000"/>
                  </a:solidFill>
                </a:rPr>
                <a:t>►</a:t>
              </a:r>
              <a:r>
                <a:rPr lang="es-MX" sz="2344" b="1"/>
                <a:t>ip rip send version 1 2 </a:t>
              </a:r>
              <a:r>
                <a:rPr lang="es-MX" sz="2344" b="1">
                  <a:sym typeface="Wingdings" pitchFamily="2" charset="2"/>
                </a:rPr>
                <a:t>  </a:t>
              </a:r>
              <a:r>
                <a:rPr lang="es-MX" sz="2344">
                  <a:sym typeface="Wingdings" pitchFamily="2" charset="2"/>
                </a:rPr>
                <a:t>Configura una interfaz </a:t>
              </a:r>
            </a:p>
            <a:p>
              <a:pPr defTabSz="852781" eaLnBrk="0" hangingPunct="0"/>
              <a:r>
                <a:rPr lang="es-MX" sz="2344">
                  <a:sym typeface="Wingdings" pitchFamily="2" charset="2"/>
                </a:rPr>
                <a:t>    para enviar ambos paquetes RIPv1 y RIPv2</a:t>
              </a:r>
              <a:endParaRPr lang="es-MX" sz="2344">
                <a:solidFill>
                  <a:srgbClr val="FF3300"/>
                </a:solidFill>
              </a:endParaRPr>
            </a:p>
          </p:txBody>
        </p:sp>
        <p:sp>
          <p:nvSpPr>
            <p:cNvPr id="54280" name="Text Box 24"/>
            <p:cNvSpPr txBox="1">
              <a:spLocks noChangeArrowheads="1"/>
            </p:cNvSpPr>
            <p:nvPr/>
          </p:nvSpPr>
          <p:spPr bwMode="auto">
            <a:xfrm>
              <a:off x="538163" y="4153698"/>
              <a:ext cx="6696596" cy="82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2344" b="1">
                  <a:solidFill>
                    <a:srgbClr val="FF0000"/>
                  </a:solidFill>
                </a:rPr>
                <a:t>►</a:t>
              </a:r>
              <a:r>
                <a:rPr lang="es-MX" sz="2344" b="1"/>
                <a:t>ip rip receive version 1 </a:t>
              </a:r>
              <a:r>
                <a:rPr lang="es-MX" sz="2344" b="1">
                  <a:sym typeface="Wingdings" pitchFamily="2" charset="2"/>
                </a:rPr>
                <a:t>  </a:t>
              </a:r>
              <a:r>
                <a:rPr lang="es-MX" sz="2344">
                  <a:sym typeface="Wingdings" pitchFamily="2" charset="2"/>
                </a:rPr>
                <a:t>Configura una interfaz </a:t>
              </a:r>
            </a:p>
            <a:p>
              <a:pPr defTabSz="852781" eaLnBrk="0" hangingPunct="0"/>
              <a:r>
                <a:rPr lang="es-MX" sz="2344">
                  <a:sym typeface="Wingdings" pitchFamily="2" charset="2"/>
                </a:rPr>
                <a:t>    para recibir sólo paquetes RIPv1</a:t>
              </a:r>
              <a:endParaRPr lang="es-MX" sz="2344">
                <a:solidFill>
                  <a:srgbClr val="FF3300"/>
                </a:solidFill>
              </a:endParaRPr>
            </a:p>
          </p:txBody>
        </p:sp>
        <p:sp>
          <p:nvSpPr>
            <p:cNvPr id="54281" name="Text Box 26"/>
            <p:cNvSpPr txBox="1">
              <a:spLocks noChangeArrowheads="1"/>
            </p:cNvSpPr>
            <p:nvPr/>
          </p:nvSpPr>
          <p:spPr bwMode="auto">
            <a:xfrm>
              <a:off x="538163" y="5010954"/>
              <a:ext cx="6696596" cy="82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2344" b="1">
                  <a:solidFill>
                    <a:srgbClr val="FF0000"/>
                  </a:solidFill>
                </a:rPr>
                <a:t>►</a:t>
              </a:r>
              <a:r>
                <a:rPr lang="es-MX" sz="2344" b="1"/>
                <a:t>ip rip receive version 2 </a:t>
              </a:r>
              <a:r>
                <a:rPr lang="es-MX" sz="2344" b="1">
                  <a:sym typeface="Wingdings" pitchFamily="2" charset="2"/>
                </a:rPr>
                <a:t>  </a:t>
              </a:r>
              <a:r>
                <a:rPr lang="es-MX" sz="2344">
                  <a:sym typeface="Wingdings" pitchFamily="2" charset="2"/>
                </a:rPr>
                <a:t>Configura una interfaz </a:t>
              </a:r>
            </a:p>
            <a:p>
              <a:pPr defTabSz="852781" eaLnBrk="0" hangingPunct="0"/>
              <a:r>
                <a:rPr lang="es-MX" sz="2344">
                  <a:sym typeface="Wingdings" pitchFamily="2" charset="2"/>
                </a:rPr>
                <a:t>    para recibir sólo paquetes RIPv2</a:t>
              </a:r>
              <a:endParaRPr lang="es-MX" sz="2344">
                <a:solidFill>
                  <a:srgbClr val="FF3300"/>
                </a:solidFill>
              </a:endParaRPr>
            </a:p>
          </p:txBody>
        </p:sp>
        <p:sp>
          <p:nvSpPr>
            <p:cNvPr id="54282" name="Text Box 27"/>
            <p:cNvSpPr txBox="1">
              <a:spLocks noChangeArrowheads="1"/>
            </p:cNvSpPr>
            <p:nvPr/>
          </p:nvSpPr>
          <p:spPr bwMode="auto">
            <a:xfrm>
              <a:off x="538163" y="5868210"/>
              <a:ext cx="3951344" cy="457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/>
              <a:r>
                <a:rPr lang="es-MX" sz="2344" b="1">
                  <a:solidFill>
                    <a:srgbClr val="FF0000"/>
                  </a:solidFill>
                </a:rPr>
                <a:t>►</a:t>
              </a:r>
              <a:r>
                <a:rPr lang="es-MX" sz="2344" b="1"/>
                <a:t>ip rip receive version 1 2 </a:t>
              </a:r>
              <a:r>
                <a:rPr lang="es-MX" sz="2344" b="1">
                  <a:sym typeface="Wingdings" pitchFamily="2" charset="2"/>
                </a:rPr>
                <a:t></a:t>
              </a:r>
              <a:endParaRPr lang="es-MX" sz="2344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64010" y="617111"/>
            <a:ext cx="4186435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CUENTA A INFINITO</a:t>
            </a:r>
          </a:p>
        </p:txBody>
      </p:sp>
      <p:grpSp>
        <p:nvGrpSpPr>
          <p:cNvPr id="2" name="39 Grupo"/>
          <p:cNvGrpSpPr>
            <a:grpSpLocks/>
          </p:cNvGrpSpPr>
          <p:nvPr/>
        </p:nvGrpSpPr>
        <p:grpSpPr bwMode="auto">
          <a:xfrm>
            <a:off x="1769242" y="2231216"/>
            <a:ext cx="8656734" cy="1211679"/>
            <a:chOff x="143638" y="1784102"/>
            <a:chExt cx="8862693" cy="1241050"/>
          </a:xfrm>
        </p:grpSpPr>
        <p:pic>
          <p:nvPicPr>
            <p:cNvPr id="55338" name="Picture 2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8599" y="2439186"/>
              <a:ext cx="666807" cy="49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39" name="Picture 2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739" y="2439186"/>
              <a:ext cx="666807" cy="49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40" name="Picture 2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34879" y="2439186"/>
              <a:ext cx="666807" cy="49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341" name="16 Conector recto"/>
            <p:cNvCxnSpPr>
              <a:cxnSpLocks noChangeShapeType="1"/>
            </p:cNvCxnSpPr>
            <p:nvPr/>
          </p:nvCxnSpPr>
          <p:spPr bwMode="auto">
            <a:xfrm>
              <a:off x="2620103" y="2724938"/>
              <a:ext cx="1643074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2" name="17 Conector recto"/>
            <p:cNvCxnSpPr>
              <a:cxnSpLocks noChangeShapeType="1"/>
            </p:cNvCxnSpPr>
            <p:nvPr/>
          </p:nvCxnSpPr>
          <p:spPr bwMode="auto">
            <a:xfrm>
              <a:off x="4763243" y="2724938"/>
              <a:ext cx="1643074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43" name="18 CuadroTexto"/>
            <p:cNvSpPr txBox="1">
              <a:spLocks noChangeArrowheads="1"/>
            </p:cNvSpPr>
            <p:nvPr/>
          </p:nvSpPr>
          <p:spPr bwMode="auto">
            <a:xfrm>
              <a:off x="2143902" y="2141292"/>
              <a:ext cx="435230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R1</a:t>
              </a:r>
            </a:p>
          </p:txBody>
        </p:sp>
        <p:sp>
          <p:nvSpPr>
            <p:cNvPr id="55344" name="19 CuadroTexto"/>
            <p:cNvSpPr txBox="1">
              <a:spLocks noChangeArrowheads="1"/>
            </p:cNvSpPr>
            <p:nvPr/>
          </p:nvSpPr>
          <p:spPr bwMode="auto">
            <a:xfrm>
              <a:off x="4287042" y="2141292"/>
              <a:ext cx="435230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R2</a:t>
              </a:r>
            </a:p>
          </p:txBody>
        </p:sp>
        <p:sp>
          <p:nvSpPr>
            <p:cNvPr id="55345" name="20 CuadroTexto"/>
            <p:cNvSpPr txBox="1">
              <a:spLocks noChangeArrowheads="1"/>
            </p:cNvSpPr>
            <p:nvPr/>
          </p:nvSpPr>
          <p:spPr bwMode="auto">
            <a:xfrm>
              <a:off x="6430182" y="2141292"/>
              <a:ext cx="435230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R3</a:t>
              </a:r>
            </a:p>
          </p:txBody>
        </p:sp>
        <p:pic>
          <p:nvPicPr>
            <p:cNvPr id="55346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5518" y="215343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47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34" y="215343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348" name="25 Conector recto"/>
            <p:cNvCxnSpPr>
              <a:cxnSpLocks noChangeShapeType="1"/>
            </p:cNvCxnSpPr>
            <p:nvPr/>
          </p:nvCxnSpPr>
          <p:spPr bwMode="auto">
            <a:xfrm>
              <a:off x="1000894" y="2510624"/>
              <a:ext cx="1143008" cy="21590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9" name="27 Conector recto"/>
            <p:cNvCxnSpPr>
              <a:cxnSpLocks noChangeShapeType="1"/>
            </p:cNvCxnSpPr>
            <p:nvPr/>
          </p:nvCxnSpPr>
          <p:spPr bwMode="auto">
            <a:xfrm flipV="1">
              <a:off x="6930248" y="2510624"/>
              <a:ext cx="1071570" cy="2143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50" name="29 CuadroTexto"/>
            <p:cNvSpPr txBox="1">
              <a:spLocks noChangeArrowheads="1"/>
            </p:cNvSpPr>
            <p:nvPr/>
          </p:nvSpPr>
          <p:spPr bwMode="auto">
            <a:xfrm>
              <a:off x="143638" y="1784102"/>
              <a:ext cx="129026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20.2.2.0/24</a:t>
              </a:r>
            </a:p>
          </p:txBody>
        </p:sp>
        <p:sp>
          <p:nvSpPr>
            <p:cNvPr id="55351" name="30 CuadroTexto"/>
            <p:cNvSpPr txBox="1">
              <a:spLocks noChangeArrowheads="1"/>
            </p:cNvSpPr>
            <p:nvPr/>
          </p:nvSpPr>
          <p:spPr bwMode="auto">
            <a:xfrm>
              <a:off x="7716066" y="1784102"/>
              <a:ext cx="129026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30.3.3.0/24</a:t>
              </a:r>
            </a:p>
          </p:txBody>
        </p:sp>
        <p:sp>
          <p:nvSpPr>
            <p:cNvPr id="55352" name="31 CuadroTexto"/>
            <p:cNvSpPr txBox="1">
              <a:spLocks noChangeArrowheads="1"/>
            </p:cNvSpPr>
            <p:nvPr/>
          </p:nvSpPr>
          <p:spPr bwMode="auto">
            <a:xfrm>
              <a:off x="2858282" y="2010558"/>
              <a:ext cx="129026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40.4.4.0/30</a:t>
              </a:r>
            </a:p>
          </p:txBody>
        </p:sp>
        <p:sp>
          <p:nvSpPr>
            <p:cNvPr id="55353" name="32 CuadroTexto"/>
            <p:cNvSpPr txBox="1">
              <a:spLocks noChangeArrowheads="1"/>
            </p:cNvSpPr>
            <p:nvPr/>
          </p:nvSpPr>
          <p:spPr bwMode="auto">
            <a:xfrm>
              <a:off x="5001422" y="2010558"/>
              <a:ext cx="129026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40.4.4.4/30</a:t>
              </a:r>
            </a:p>
          </p:txBody>
        </p:sp>
        <p:sp>
          <p:nvSpPr>
            <p:cNvPr id="55354" name="33 CuadroTexto"/>
            <p:cNvSpPr txBox="1">
              <a:spLocks noChangeArrowheads="1"/>
            </p:cNvSpPr>
            <p:nvPr/>
          </p:nvSpPr>
          <p:spPr bwMode="auto">
            <a:xfrm>
              <a:off x="2643968" y="2367748"/>
              <a:ext cx="36794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.1</a:t>
              </a:r>
            </a:p>
          </p:txBody>
        </p:sp>
        <p:sp>
          <p:nvSpPr>
            <p:cNvPr id="55355" name="34 CuadroTexto"/>
            <p:cNvSpPr txBox="1">
              <a:spLocks noChangeArrowheads="1"/>
            </p:cNvSpPr>
            <p:nvPr/>
          </p:nvSpPr>
          <p:spPr bwMode="auto">
            <a:xfrm>
              <a:off x="3929852" y="2367748"/>
              <a:ext cx="36794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5356" name="35 CuadroTexto"/>
            <p:cNvSpPr txBox="1">
              <a:spLocks noChangeArrowheads="1"/>
            </p:cNvSpPr>
            <p:nvPr/>
          </p:nvSpPr>
          <p:spPr bwMode="auto">
            <a:xfrm>
              <a:off x="4786508" y="2367748"/>
              <a:ext cx="36794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.5</a:t>
              </a:r>
            </a:p>
          </p:txBody>
        </p:sp>
        <p:sp>
          <p:nvSpPr>
            <p:cNvPr id="55357" name="36 CuadroTexto"/>
            <p:cNvSpPr txBox="1">
              <a:spLocks noChangeArrowheads="1"/>
            </p:cNvSpPr>
            <p:nvPr/>
          </p:nvSpPr>
          <p:spPr bwMode="auto">
            <a:xfrm>
              <a:off x="6072991" y="2367748"/>
              <a:ext cx="36794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5358" name="37 CuadroTexto"/>
            <p:cNvSpPr txBox="1">
              <a:spLocks noChangeArrowheads="1"/>
            </p:cNvSpPr>
            <p:nvPr/>
          </p:nvSpPr>
          <p:spPr bwMode="auto">
            <a:xfrm>
              <a:off x="1715274" y="2653500"/>
              <a:ext cx="36794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.1</a:t>
              </a:r>
            </a:p>
          </p:txBody>
        </p:sp>
        <p:sp>
          <p:nvSpPr>
            <p:cNvPr id="55359" name="38 CuadroTexto"/>
            <p:cNvSpPr txBox="1">
              <a:spLocks noChangeArrowheads="1"/>
            </p:cNvSpPr>
            <p:nvPr/>
          </p:nvSpPr>
          <p:spPr bwMode="auto">
            <a:xfrm>
              <a:off x="6930248" y="2653500"/>
              <a:ext cx="367945" cy="37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.1</a:t>
              </a:r>
            </a:p>
          </p:txBody>
        </p:sp>
      </p:grp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8120218" y="916365"/>
            <a:ext cx="2165208" cy="2162991"/>
            <a:chOff x="6644496" y="1010426"/>
            <a:chExt cx="2217034" cy="2214578"/>
          </a:xfrm>
        </p:grpSpPr>
        <p:grpSp>
          <p:nvGrpSpPr>
            <p:cNvPr id="55332" name="61 Grupo"/>
            <p:cNvGrpSpPr>
              <a:grpSpLocks/>
            </p:cNvGrpSpPr>
            <p:nvPr/>
          </p:nvGrpSpPr>
          <p:grpSpPr bwMode="auto">
            <a:xfrm>
              <a:off x="7430314" y="2796376"/>
              <a:ext cx="500066" cy="428628"/>
              <a:chOff x="6858810" y="938988"/>
              <a:chExt cx="500066" cy="428628"/>
            </a:xfrm>
          </p:grpSpPr>
          <p:cxnSp>
            <p:nvCxnSpPr>
              <p:cNvPr id="55336" name="57 Conector recto"/>
              <p:cNvCxnSpPr>
                <a:cxnSpLocks noChangeShapeType="1"/>
              </p:cNvCxnSpPr>
              <p:nvPr/>
            </p:nvCxnSpPr>
            <p:spPr bwMode="auto">
              <a:xfrm>
                <a:off x="6858810" y="938988"/>
                <a:ext cx="500066" cy="428628"/>
              </a:xfrm>
              <a:prstGeom prst="lin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55337" name="59 Conector recto"/>
              <p:cNvCxnSpPr>
                <a:cxnSpLocks noChangeShapeType="1"/>
              </p:cNvCxnSpPr>
              <p:nvPr/>
            </p:nvCxnSpPr>
            <p:spPr bwMode="auto">
              <a:xfrm flipV="1">
                <a:off x="6858810" y="938988"/>
                <a:ext cx="500066" cy="428628"/>
              </a:xfrm>
              <a:prstGeom prst="lin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55333" name="68 Grupo"/>
            <p:cNvGrpSpPr>
              <a:grpSpLocks/>
            </p:cNvGrpSpPr>
            <p:nvPr/>
          </p:nvGrpSpPr>
          <p:grpSpPr bwMode="auto">
            <a:xfrm>
              <a:off x="6644496" y="1010426"/>
              <a:ext cx="2217034" cy="1643074"/>
              <a:chOff x="6644496" y="867550"/>
              <a:chExt cx="2217034" cy="1643074"/>
            </a:xfrm>
          </p:grpSpPr>
          <p:sp>
            <p:nvSpPr>
              <p:cNvPr id="63" name="62 CuadroTexto"/>
              <p:cNvSpPr txBox="1"/>
              <p:nvPr/>
            </p:nvSpPr>
            <p:spPr>
              <a:xfrm>
                <a:off x="6644496" y="867550"/>
                <a:ext cx="2217034" cy="107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563" dirty="0"/>
                  <a:t>R3 detecta que la red</a:t>
                </a:r>
              </a:p>
              <a:p>
                <a:pPr>
                  <a:defRPr/>
                </a:pPr>
                <a:r>
                  <a:rPr lang="es-PE" sz="1563" dirty="0"/>
                  <a:t>está desconectada, pero</a:t>
                </a:r>
              </a:p>
              <a:p>
                <a:pPr>
                  <a:defRPr/>
                </a:pPr>
                <a:r>
                  <a:rPr lang="es-PE" sz="1563" dirty="0"/>
                  <a:t>se demora en </a:t>
                </a:r>
                <a:r>
                  <a:rPr lang="es-PE" sz="1563" dirty="0" err="1"/>
                  <a:t>envíar</a:t>
                </a:r>
                <a:endParaRPr lang="es-PE" sz="1563" dirty="0"/>
              </a:p>
              <a:p>
                <a:pPr>
                  <a:defRPr/>
                </a:pPr>
                <a:r>
                  <a:rPr lang="es-PE" sz="1563" dirty="0"/>
                  <a:t>mensaje a R2.</a:t>
                </a:r>
              </a:p>
            </p:txBody>
          </p:sp>
          <p:cxnSp>
            <p:nvCxnSpPr>
              <p:cNvPr id="55335" name="66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6359538" y="2224872"/>
                <a:ext cx="570710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1839017" y="3288678"/>
            <a:ext cx="8444194" cy="2094767"/>
            <a:chOff x="215076" y="3367880"/>
            <a:chExt cx="8643998" cy="2143140"/>
          </a:xfrm>
        </p:grpSpPr>
        <p:grpSp>
          <p:nvGrpSpPr>
            <p:cNvPr id="55321" name="77 Grupo"/>
            <p:cNvGrpSpPr>
              <a:grpSpLocks/>
            </p:cNvGrpSpPr>
            <p:nvPr/>
          </p:nvGrpSpPr>
          <p:grpSpPr bwMode="auto">
            <a:xfrm>
              <a:off x="215076" y="3367880"/>
              <a:ext cx="8643998" cy="2143140"/>
              <a:chOff x="215076" y="3367880"/>
              <a:chExt cx="8643998" cy="2143140"/>
            </a:xfrm>
          </p:grpSpPr>
          <p:sp>
            <p:nvSpPr>
              <p:cNvPr id="55326" name="41 Bisel"/>
              <p:cNvSpPr>
                <a:spLocks noChangeArrowheads="1"/>
              </p:cNvSpPr>
              <p:nvPr/>
            </p:nvSpPr>
            <p:spPr bwMode="auto">
              <a:xfrm>
                <a:off x="215076" y="3867946"/>
                <a:ext cx="2786082" cy="1643074"/>
              </a:xfrm>
              <a:prstGeom prst="bevel">
                <a:avLst>
                  <a:gd name="adj" fmla="val 7597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55327" name="44 Bisel"/>
              <p:cNvSpPr>
                <a:spLocks noChangeArrowheads="1"/>
              </p:cNvSpPr>
              <p:nvPr/>
            </p:nvSpPr>
            <p:spPr bwMode="auto">
              <a:xfrm>
                <a:off x="3144034" y="3867946"/>
                <a:ext cx="2786082" cy="1643074"/>
              </a:xfrm>
              <a:prstGeom prst="bevel">
                <a:avLst>
                  <a:gd name="adj" fmla="val 7597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55328" name="47 Bisel"/>
              <p:cNvSpPr>
                <a:spLocks noChangeArrowheads="1"/>
              </p:cNvSpPr>
              <p:nvPr/>
            </p:nvSpPr>
            <p:spPr bwMode="auto">
              <a:xfrm>
                <a:off x="6072992" y="3867946"/>
                <a:ext cx="2786082" cy="1643074"/>
              </a:xfrm>
              <a:prstGeom prst="bevel">
                <a:avLst>
                  <a:gd name="adj" fmla="val 7597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55329" name="49 Forma libre"/>
              <p:cNvSpPr>
                <a:spLocks noChangeArrowheads="1"/>
              </p:cNvSpPr>
              <p:nvPr/>
            </p:nvSpPr>
            <p:spPr bwMode="auto">
              <a:xfrm>
                <a:off x="819807" y="3369390"/>
                <a:ext cx="1466193" cy="512380"/>
              </a:xfrm>
              <a:custGeom>
                <a:avLst/>
                <a:gdLst>
                  <a:gd name="T0" fmla="*/ 0 w 1466193"/>
                  <a:gd name="T1" fmla="*/ 488731 h 512380"/>
                  <a:gd name="T2" fmla="*/ 930165 w 1466193"/>
                  <a:gd name="T3" fmla="*/ 472966 h 512380"/>
                  <a:gd name="T4" fmla="*/ 1340069 w 1466193"/>
                  <a:gd name="T5" fmla="*/ 252248 h 512380"/>
                  <a:gd name="T6" fmla="*/ 1466193 w 1466193"/>
                  <a:gd name="T7" fmla="*/ 0 h 512380"/>
                  <a:gd name="T8" fmla="*/ 1466193 w 1466193"/>
                  <a:gd name="T9" fmla="*/ 0 h 512380"/>
                  <a:gd name="T10" fmla="*/ 1466193 w 1466193"/>
                  <a:gd name="T11" fmla="*/ 0 h 5123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66193"/>
                  <a:gd name="T19" fmla="*/ 0 h 512380"/>
                  <a:gd name="T20" fmla="*/ 1466193 w 1466193"/>
                  <a:gd name="T21" fmla="*/ 512380 h 5123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66193" h="512380">
                    <a:moveTo>
                      <a:pt x="0" y="488731"/>
                    </a:moveTo>
                    <a:cubicBezTo>
                      <a:pt x="353410" y="500555"/>
                      <a:pt x="706820" y="512380"/>
                      <a:pt x="930165" y="472966"/>
                    </a:cubicBezTo>
                    <a:cubicBezTo>
                      <a:pt x="1153510" y="433552"/>
                      <a:pt x="1250731" y="331076"/>
                      <a:pt x="1340069" y="252248"/>
                    </a:cubicBezTo>
                    <a:cubicBezTo>
                      <a:pt x="1429407" y="173420"/>
                      <a:pt x="1466193" y="0"/>
                      <a:pt x="1466193" y="0"/>
                    </a:cubicBezTo>
                  </a:path>
                </a:pathLst>
              </a:cu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51" name="50 Forma libre"/>
              <p:cNvSpPr/>
              <p:nvPr/>
            </p:nvSpPr>
            <p:spPr bwMode="auto">
              <a:xfrm flipH="1">
                <a:off x="6787372" y="3367880"/>
                <a:ext cx="1500198" cy="512380"/>
              </a:xfrm>
              <a:custGeom>
                <a:avLst/>
                <a:gdLst>
                  <a:gd name="connsiteX0" fmla="*/ 0 w 1466193"/>
                  <a:gd name="connsiteY0" fmla="*/ 488731 h 512380"/>
                  <a:gd name="connsiteX1" fmla="*/ 930165 w 1466193"/>
                  <a:gd name="connsiteY1" fmla="*/ 472966 h 512380"/>
                  <a:gd name="connsiteX2" fmla="*/ 1340069 w 1466193"/>
                  <a:gd name="connsiteY2" fmla="*/ 252248 h 512380"/>
                  <a:gd name="connsiteX3" fmla="*/ 1466193 w 1466193"/>
                  <a:gd name="connsiteY3" fmla="*/ 0 h 512380"/>
                  <a:gd name="connsiteX4" fmla="*/ 1466193 w 1466193"/>
                  <a:gd name="connsiteY4" fmla="*/ 0 h 512380"/>
                  <a:gd name="connsiteX5" fmla="*/ 1466193 w 1466193"/>
                  <a:gd name="connsiteY5" fmla="*/ 0 h 51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193" h="512380">
                    <a:moveTo>
                      <a:pt x="0" y="488731"/>
                    </a:moveTo>
                    <a:cubicBezTo>
                      <a:pt x="353410" y="500555"/>
                      <a:pt x="706820" y="512380"/>
                      <a:pt x="930165" y="472966"/>
                    </a:cubicBezTo>
                    <a:cubicBezTo>
                      <a:pt x="1153510" y="433552"/>
                      <a:pt x="1250731" y="331076"/>
                      <a:pt x="1340069" y="252248"/>
                    </a:cubicBezTo>
                    <a:cubicBezTo>
                      <a:pt x="1429407" y="173420"/>
                      <a:pt x="1466193" y="0"/>
                      <a:pt x="1466193" y="0"/>
                    </a:cubicBezTo>
                    <a:lnTo>
                      <a:pt x="1466193" y="0"/>
                    </a:lnTo>
                    <a:lnTo>
                      <a:pt x="1466193" y="0"/>
                    </a:ln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scene3d>
                <a:camera prst="orthographicFront">
                  <a:rot lat="0" lon="300000" rev="0"/>
                </a:camera>
                <a:lightRig rig="threePt" dir="t"/>
              </a:scene3d>
            </p:spPr>
            <p:txBody>
              <a:bodyPr/>
              <a:lstStyle/>
              <a:p>
                <a:pPr defTabSz="902398">
                  <a:defRPr/>
                </a:pPr>
                <a:endParaRPr lang="es-PE" sz="1758"/>
              </a:p>
            </p:txBody>
          </p:sp>
          <p:cxnSp>
            <p:nvCxnSpPr>
              <p:cNvPr id="55331" name="52 Conector recto"/>
              <p:cNvCxnSpPr>
                <a:cxnSpLocks noChangeShapeType="1"/>
                <a:stCxn id="55327" idx="6"/>
              </p:cNvCxnSpPr>
              <p:nvPr/>
            </p:nvCxnSpPr>
            <p:spPr bwMode="auto">
              <a:xfrm rot="16200000" flipV="1">
                <a:off x="4315275" y="3646146"/>
                <a:ext cx="431668" cy="1193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55322" name="78 Grupo"/>
            <p:cNvGrpSpPr>
              <a:grpSpLocks/>
            </p:cNvGrpSpPr>
            <p:nvPr/>
          </p:nvGrpSpPr>
          <p:grpSpPr bwMode="auto">
            <a:xfrm>
              <a:off x="429390" y="4010822"/>
              <a:ext cx="8267550" cy="1324808"/>
              <a:chOff x="429390" y="4010822"/>
              <a:chExt cx="8267550" cy="1324808"/>
            </a:xfrm>
          </p:grpSpPr>
          <p:sp>
            <p:nvSpPr>
              <p:cNvPr id="55323" name="40 CuadroTexto"/>
              <p:cNvSpPr txBox="1">
                <a:spLocks noChangeArrowheads="1"/>
              </p:cNvSpPr>
              <p:nvPr/>
            </p:nvSpPr>
            <p:spPr bwMode="auto">
              <a:xfrm>
                <a:off x="429390" y="4010822"/>
                <a:ext cx="2237313" cy="1324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 u="sng"/>
                  <a:t>   Red        Interfaz   Salto</a:t>
                </a:r>
              </a:p>
              <a:p>
                <a:r>
                  <a:rPr lang="es-PE" sz="1563" b="1"/>
                  <a:t>20.2.2.0      Directo      0</a:t>
                </a:r>
              </a:p>
              <a:p>
                <a:r>
                  <a:rPr lang="es-PE" sz="1563" b="1"/>
                  <a:t>40.4.4.0      Directo      0</a:t>
                </a:r>
              </a:p>
              <a:p>
                <a:r>
                  <a:rPr lang="es-PE" sz="1563" b="1"/>
                  <a:t>40.4.4.4     40.4.4.2       1</a:t>
                </a:r>
              </a:p>
              <a:p>
                <a:r>
                  <a:rPr lang="es-PE" sz="1563" b="1"/>
                  <a:t>30.3.3.0     40.4.4.2       2</a:t>
                </a:r>
              </a:p>
            </p:txBody>
          </p:sp>
          <p:sp>
            <p:nvSpPr>
              <p:cNvPr id="55324" name="45 CuadroTexto"/>
              <p:cNvSpPr txBox="1">
                <a:spLocks noChangeArrowheads="1"/>
              </p:cNvSpPr>
              <p:nvPr/>
            </p:nvSpPr>
            <p:spPr bwMode="auto">
              <a:xfrm>
                <a:off x="3358348" y="4010822"/>
                <a:ext cx="2237313" cy="1324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 u="sng"/>
                  <a:t>   Red        Interfaz   Salto</a:t>
                </a:r>
              </a:p>
              <a:p>
                <a:r>
                  <a:rPr lang="es-PE" sz="1563" b="1"/>
                  <a:t>40.4.4.0      Directo      0</a:t>
                </a:r>
              </a:p>
              <a:p>
                <a:r>
                  <a:rPr lang="es-PE" sz="1563" b="1"/>
                  <a:t>40.4.4.4      Directo      0</a:t>
                </a:r>
              </a:p>
              <a:p>
                <a:r>
                  <a:rPr lang="es-PE" sz="1563" b="1"/>
                  <a:t>20.2.2.0     40.4.4.1       1</a:t>
                </a:r>
              </a:p>
              <a:p>
                <a:r>
                  <a:rPr lang="es-PE" sz="1563" b="1"/>
                  <a:t>30.3.3.0     40.4.4.6       1</a:t>
                </a:r>
              </a:p>
            </p:txBody>
          </p:sp>
          <p:sp>
            <p:nvSpPr>
              <p:cNvPr id="55325" name="48 CuadroTexto"/>
              <p:cNvSpPr txBox="1">
                <a:spLocks noChangeArrowheads="1"/>
              </p:cNvSpPr>
              <p:nvPr/>
            </p:nvSpPr>
            <p:spPr bwMode="auto">
              <a:xfrm>
                <a:off x="6287306" y="4010822"/>
                <a:ext cx="2409634" cy="132343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563" b="1" u="sng"/>
                  <a:t>   Red        Interfaz   Salto</a:t>
                </a:r>
              </a:p>
              <a:p>
                <a:r>
                  <a:rPr lang="es-PE" sz="1563" b="1"/>
                  <a:t>30.3.3.0      Directo      0</a:t>
                </a:r>
              </a:p>
              <a:p>
                <a:r>
                  <a:rPr lang="es-PE" sz="1563" b="1"/>
                  <a:t>40.4.4.4      Directo      0</a:t>
                </a:r>
              </a:p>
              <a:p>
                <a:r>
                  <a:rPr lang="es-PE" sz="1563" b="1"/>
                  <a:t>40.4.4.0     40.4.4.5       1</a:t>
                </a:r>
              </a:p>
              <a:p>
                <a:r>
                  <a:rPr lang="es-PE" sz="1563" b="1"/>
                  <a:t>20.2.2.0     40.4.4.5       2</a:t>
                </a:r>
              </a:p>
            </p:txBody>
          </p:sp>
        </p:grpSp>
      </p:grpSp>
      <p:grpSp>
        <p:nvGrpSpPr>
          <p:cNvPr id="9" name="80 Grupo"/>
          <p:cNvGrpSpPr>
            <a:grpSpLocks/>
          </p:cNvGrpSpPr>
          <p:nvPr/>
        </p:nvGrpSpPr>
        <p:grpSpPr bwMode="auto">
          <a:xfrm>
            <a:off x="5775815" y="1911806"/>
            <a:ext cx="1576891" cy="539585"/>
            <a:chOff x="4245318" y="1814880"/>
            <a:chExt cx="1613360" cy="552868"/>
          </a:xfrm>
        </p:grpSpPr>
        <p:sp>
          <p:nvSpPr>
            <p:cNvPr id="55319" name="70 Pentágono"/>
            <p:cNvSpPr>
              <a:spLocks noChangeArrowheads="1"/>
            </p:cNvSpPr>
            <p:nvPr/>
          </p:nvSpPr>
          <p:spPr bwMode="auto">
            <a:xfrm>
              <a:off x="4287042" y="2081996"/>
              <a:ext cx="1571636" cy="285752"/>
            </a:xfrm>
            <a:prstGeom prst="homePlate">
              <a:avLst>
                <a:gd name="adj" fmla="val 50009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r>
                <a:rPr lang="es-PE" sz="1367"/>
                <a:t>30.3.3.0  salto=1</a:t>
              </a:r>
            </a:p>
          </p:txBody>
        </p:sp>
        <p:sp>
          <p:nvSpPr>
            <p:cNvPr id="55320" name="79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290937" cy="341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Actualización</a:t>
              </a:r>
            </a:p>
          </p:txBody>
        </p:sp>
      </p:grp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7771349" y="3918193"/>
            <a:ext cx="2185598" cy="129490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563" b="1" u="sng"/>
              <a:t>   Red        Interfaz   Salto</a:t>
            </a:r>
          </a:p>
          <a:p>
            <a:r>
              <a:rPr lang="es-PE" sz="1563" b="1">
                <a:solidFill>
                  <a:srgbClr val="0000FF"/>
                </a:solidFill>
              </a:rPr>
              <a:t>30.3.3.0      40.4.4.5      2</a:t>
            </a:r>
          </a:p>
          <a:p>
            <a:r>
              <a:rPr lang="es-PE" sz="1563" b="1"/>
              <a:t>40.4.4.4      Directo      0</a:t>
            </a:r>
          </a:p>
          <a:p>
            <a:r>
              <a:rPr lang="es-PE" sz="1563" b="1"/>
              <a:t>40.4.4.0     40.4.4.5       1</a:t>
            </a:r>
          </a:p>
          <a:p>
            <a:r>
              <a:rPr lang="es-PE" sz="1563" b="1"/>
              <a:t>20.2.2.0     40.4.4.5       2</a:t>
            </a:r>
          </a:p>
        </p:txBody>
      </p:sp>
      <p:grpSp>
        <p:nvGrpSpPr>
          <p:cNvPr id="10" name="83 Grupo"/>
          <p:cNvGrpSpPr>
            <a:grpSpLocks/>
          </p:cNvGrpSpPr>
          <p:nvPr/>
        </p:nvGrpSpPr>
        <p:grpSpPr bwMode="auto">
          <a:xfrm>
            <a:off x="7492254" y="1911806"/>
            <a:ext cx="1645113" cy="469810"/>
            <a:chOff x="4245318" y="1814880"/>
            <a:chExt cx="1684798" cy="481430"/>
          </a:xfrm>
        </p:grpSpPr>
        <p:sp>
          <p:nvSpPr>
            <p:cNvPr id="55317" name="84 Pentágono"/>
            <p:cNvSpPr>
              <a:spLocks noChangeArrowheads="1"/>
            </p:cNvSpPr>
            <p:nvPr/>
          </p:nvSpPr>
          <p:spPr bwMode="auto">
            <a:xfrm flipH="1">
              <a:off x="4316756" y="2081996"/>
              <a:ext cx="1613360" cy="214314"/>
            </a:xfrm>
            <a:prstGeom prst="homePlate">
              <a:avLst>
                <a:gd name="adj" fmla="val 50013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r>
                <a:rPr lang="es-PE" sz="1367"/>
                <a:t>30.3.3.0  salto=2</a:t>
              </a:r>
            </a:p>
          </p:txBody>
        </p:sp>
        <p:sp>
          <p:nvSpPr>
            <p:cNvPr id="55318" name="85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292193" cy="34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Actualización</a:t>
              </a:r>
            </a:p>
          </p:txBody>
        </p:sp>
      </p:grpSp>
      <p:sp>
        <p:nvSpPr>
          <p:cNvPr id="88" name="87 CuadroTexto"/>
          <p:cNvSpPr txBox="1">
            <a:spLocks noChangeArrowheads="1"/>
          </p:cNvSpPr>
          <p:nvPr/>
        </p:nvSpPr>
        <p:spPr bwMode="auto">
          <a:xfrm>
            <a:off x="4909069" y="3918193"/>
            <a:ext cx="2185598" cy="129490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563" b="1" u="sng"/>
              <a:t>   Red        Interfaz   Salto</a:t>
            </a:r>
          </a:p>
          <a:p>
            <a:r>
              <a:rPr lang="es-PE" sz="1563" b="1"/>
              <a:t>40.4.4.0      Directo      0</a:t>
            </a:r>
          </a:p>
          <a:p>
            <a:r>
              <a:rPr lang="es-PE" sz="1563" b="1"/>
              <a:t>40.4.4.4      Directo      0</a:t>
            </a:r>
          </a:p>
          <a:p>
            <a:r>
              <a:rPr lang="es-PE" sz="1563" b="1"/>
              <a:t>20.2.2.0     40.4.4.1       1</a:t>
            </a:r>
          </a:p>
          <a:p>
            <a:r>
              <a:rPr lang="es-PE" sz="1563" b="1">
                <a:solidFill>
                  <a:srgbClr val="0000FF"/>
                </a:solidFill>
              </a:rPr>
              <a:t>30.3.3.0     40.4.4.6       3</a:t>
            </a:r>
          </a:p>
        </p:txBody>
      </p:sp>
      <p:grpSp>
        <p:nvGrpSpPr>
          <p:cNvPr id="11" name="88 Grupo"/>
          <p:cNvGrpSpPr>
            <a:grpSpLocks/>
          </p:cNvGrpSpPr>
          <p:nvPr/>
        </p:nvGrpSpPr>
        <p:grpSpPr bwMode="auto">
          <a:xfrm>
            <a:off x="4659433" y="1335008"/>
            <a:ext cx="1646664" cy="471362"/>
            <a:chOff x="4245318" y="1814880"/>
            <a:chExt cx="1684798" cy="481430"/>
          </a:xfrm>
        </p:grpSpPr>
        <p:sp>
          <p:nvSpPr>
            <p:cNvPr id="55315" name="89 Pentágono"/>
            <p:cNvSpPr>
              <a:spLocks noChangeArrowheads="1"/>
            </p:cNvSpPr>
            <p:nvPr/>
          </p:nvSpPr>
          <p:spPr bwMode="auto">
            <a:xfrm flipH="1">
              <a:off x="4316756" y="2081996"/>
              <a:ext cx="1613360" cy="214314"/>
            </a:xfrm>
            <a:prstGeom prst="homePlate">
              <a:avLst>
                <a:gd name="adj" fmla="val 50013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r>
                <a:rPr lang="es-PE" sz="1367"/>
                <a:t>30.3.3.0  salto=3</a:t>
              </a:r>
            </a:p>
          </p:txBody>
        </p:sp>
        <p:sp>
          <p:nvSpPr>
            <p:cNvPr id="55316" name="90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290976" cy="33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Actualización</a:t>
              </a:r>
            </a:p>
          </p:txBody>
        </p:sp>
      </p:grpSp>
      <p:sp>
        <p:nvSpPr>
          <p:cNvPr id="94" name="93 CuadroTexto"/>
          <p:cNvSpPr txBox="1">
            <a:spLocks noChangeArrowheads="1"/>
          </p:cNvSpPr>
          <p:nvPr/>
        </p:nvSpPr>
        <p:spPr bwMode="auto">
          <a:xfrm>
            <a:off x="2048338" y="3918193"/>
            <a:ext cx="2185598" cy="129490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563" b="1" u="sng"/>
              <a:t>   Red        Interfaz   Salto</a:t>
            </a:r>
          </a:p>
          <a:p>
            <a:r>
              <a:rPr lang="es-PE" sz="1563" b="1"/>
              <a:t>20.2.2.0      Directo      0</a:t>
            </a:r>
          </a:p>
          <a:p>
            <a:r>
              <a:rPr lang="es-PE" sz="1563" b="1"/>
              <a:t>40.4.4.0      Directo      0</a:t>
            </a:r>
          </a:p>
          <a:p>
            <a:r>
              <a:rPr lang="es-PE" sz="1563" b="1"/>
              <a:t>40.4.4.4     40.4.4.2       1</a:t>
            </a:r>
          </a:p>
          <a:p>
            <a:r>
              <a:rPr lang="es-PE" sz="1563" b="1">
                <a:solidFill>
                  <a:srgbClr val="0000FF"/>
                </a:solidFill>
              </a:rPr>
              <a:t>30.3.3.0     40.4.4.2       4</a:t>
            </a:r>
          </a:p>
        </p:txBody>
      </p:sp>
      <p:grpSp>
        <p:nvGrpSpPr>
          <p:cNvPr id="12" name="94 Grupo"/>
          <p:cNvGrpSpPr>
            <a:grpSpLocks/>
          </p:cNvGrpSpPr>
          <p:nvPr/>
        </p:nvGrpSpPr>
        <p:grpSpPr bwMode="auto">
          <a:xfrm>
            <a:off x="5775815" y="1911806"/>
            <a:ext cx="1576891" cy="539585"/>
            <a:chOff x="4245318" y="1814880"/>
            <a:chExt cx="1613360" cy="552868"/>
          </a:xfrm>
        </p:grpSpPr>
        <p:sp>
          <p:nvSpPr>
            <p:cNvPr id="55313" name="95 Pentágono"/>
            <p:cNvSpPr>
              <a:spLocks noChangeArrowheads="1"/>
            </p:cNvSpPr>
            <p:nvPr/>
          </p:nvSpPr>
          <p:spPr bwMode="auto">
            <a:xfrm>
              <a:off x="4287042" y="2081996"/>
              <a:ext cx="1571636" cy="285752"/>
            </a:xfrm>
            <a:prstGeom prst="homePlate">
              <a:avLst>
                <a:gd name="adj" fmla="val 50009"/>
              </a:avLst>
            </a:prstGeom>
            <a:solidFill>
              <a:srgbClr val="FFFF00"/>
            </a:solidFill>
            <a:ln w="1905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r>
                <a:rPr lang="es-PE" sz="1367"/>
                <a:t>30.3.3.0  salto=3</a:t>
              </a:r>
            </a:p>
          </p:txBody>
        </p:sp>
        <p:sp>
          <p:nvSpPr>
            <p:cNvPr id="55314" name="96 CuadroTexto"/>
            <p:cNvSpPr txBox="1">
              <a:spLocks noChangeArrowheads="1"/>
            </p:cNvSpPr>
            <p:nvPr/>
          </p:nvSpPr>
          <p:spPr bwMode="auto">
            <a:xfrm>
              <a:off x="4245318" y="1814880"/>
              <a:ext cx="1290937" cy="341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Actualización</a:t>
              </a:r>
            </a:p>
          </p:txBody>
        </p:sp>
      </p:grpSp>
      <p:sp>
        <p:nvSpPr>
          <p:cNvPr id="99" name="98 CuadroTexto"/>
          <p:cNvSpPr txBox="1">
            <a:spLocks noChangeArrowheads="1"/>
          </p:cNvSpPr>
          <p:nvPr/>
        </p:nvSpPr>
        <p:spPr bwMode="auto">
          <a:xfrm>
            <a:off x="7771349" y="3918193"/>
            <a:ext cx="2185598" cy="129490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563" b="1" u="sng"/>
              <a:t>   Red        Interfaz   Salto</a:t>
            </a:r>
          </a:p>
          <a:p>
            <a:r>
              <a:rPr lang="es-PE" sz="1563" b="1">
                <a:solidFill>
                  <a:srgbClr val="0000FF"/>
                </a:solidFill>
              </a:rPr>
              <a:t>30.3.3.0      40.1.1.5      4</a:t>
            </a:r>
          </a:p>
          <a:p>
            <a:r>
              <a:rPr lang="es-PE" sz="1563" b="1"/>
              <a:t>40.4.4.4      Directo      0</a:t>
            </a:r>
          </a:p>
          <a:p>
            <a:r>
              <a:rPr lang="es-PE" sz="1563" b="1"/>
              <a:t>40.4.4.0     40.4.4.5       1</a:t>
            </a:r>
          </a:p>
          <a:p>
            <a:r>
              <a:rPr lang="es-PE" sz="1563" b="1"/>
              <a:t>20.2.2.0     40.4.4.5       2</a:t>
            </a:r>
          </a:p>
        </p:txBody>
      </p:sp>
      <p:sp>
        <p:nvSpPr>
          <p:cNvPr id="55310" name="Text Box 19"/>
          <p:cNvSpPr txBox="1">
            <a:spLocks noChangeArrowheads="1"/>
          </p:cNvSpPr>
          <p:nvPr/>
        </p:nvSpPr>
        <p:spPr bwMode="auto">
          <a:xfrm>
            <a:off x="2155326" y="5412906"/>
            <a:ext cx="4980773" cy="44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242" tIns="42621" rIns="85242" bIns="42621">
            <a:spAutoFit/>
          </a:bodyPr>
          <a:lstStyle/>
          <a:p>
            <a:pPr defTabSz="852781" eaLnBrk="0" hangingPunct="0"/>
            <a:r>
              <a:rPr lang="es-MX" sz="2344" b="1">
                <a:solidFill>
                  <a:srgbClr val="FF0000"/>
                </a:solidFill>
              </a:rPr>
              <a:t>►</a:t>
            </a:r>
            <a:r>
              <a:rPr lang="es-MX" sz="2344">
                <a:sym typeface="Wingdings" pitchFamily="2" charset="2"/>
              </a:rPr>
              <a:t>Valor de métrica iría hasta el </a:t>
            </a:r>
            <a:r>
              <a:rPr lang="es-MX" sz="2344" b="1" u="sng">
                <a:sym typeface="Wingdings" pitchFamily="2" charset="2"/>
              </a:rPr>
              <a:t>infinito</a:t>
            </a:r>
            <a:r>
              <a:rPr lang="es-MX" sz="2344">
                <a:sym typeface="Wingdings" pitchFamily="2" charset="2"/>
              </a:rPr>
              <a:t>.</a:t>
            </a:r>
            <a:endParaRPr lang="es-MX" sz="2344">
              <a:solidFill>
                <a:srgbClr val="FF3300"/>
              </a:solidFill>
            </a:endParaRPr>
          </a:p>
        </p:txBody>
      </p:sp>
      <p:sp>
        <p:nvSpPr>
          <p:cNvPr id="55311" name="Text Box 19"/>
          <p:cNvSpPr txBox="1">
            <a:spLocks noChangeArrowheads="1"/>
          </p:cNvSpPr>
          <p:nvPr/>
        </p:nvSpPr>
        <p:spPr bwMode="auto">
          <a:xfrm>
            <a:off x="2155325" y="5802089"/>
            <a:ext cx="7321609" cy="8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242" tIns="42621" rIns="85242" bIns="42621">
            <a:spAutoFit/>
          </a:bodyPr>
          <a:lstStyle/>
          <a:p>
            <a:pPr defTabSz="852781" eaLnBrk="0" hangingPunct="0"/>
            <a:r>
              <a:rPr lang="es-MX" sz="2344" b="1">
                <a:solidFill>
                  <a:srgbClr val="FF0000"/>
                </a:solidFill>
              </a:rPr>
              <a:t>►</a:t>
            </a:r>
            <a:r>
              <a:rPr lang="es-MX" sz="2344">
                <a:sym typeface="Wingdings" pitchFamily="2" charset="2"/>
              </a:rPr>
              <a:t>Para evitar llegar al </a:t>
            </a:r>
            <a:r>
              <a:rPr lang="es-MX" sz="2344" b="1" u="sng">
                <a:sym typeface="Wingdings" pitchFamily="2" charset="2"/>
              </a:rPr>
              <a:t>infinito</a:t>
            </a:r>
            <a:r>
              <a:rPr lang="es-MX" sz="2344">
                <a:sym typeface="Wingdings" pitchFamily="2" charset="2"/>
              </a:rPr>
              <a:t>, se tiene que definir el valor </a:t>
            </a:r>
          </a:p>
          <a:p>
            <a:pPr defTabSz="852781" eaLnBrk="0" hangingPunct="0"/>
            <a:r>
              <a:rPr lang="es-MX" sz="2344">
                <a:sym typeface="Wingdings" pitchFamily="2" charset="2"/>
              </a:rPr>
              <a:t>    máximo de cuenta. Este valor es el </a:t>
            </a:r>
            <a:r>
              <a:rPr lang="es-MX" sz="2344" b="1">
                <a:solidFill>
                  <a:srgbClr val="FF0000"/>
                </a:solidFill>
                <a:sym typeface="Wingdings" pitchFamily="2" charset="2"/>
              </a:rPr>
              <a:t>16</a:t>
            </a:r>
            <a:r>
              <a:rPr lang="es-MX" sz="2344">
                <a:sym typeface="Wingdings" pitchFamily="2" charset="2"/>
              </a:rPr>
              <a:t>.</a:t>
            </a:r>
            <a:endParaRPr lang="es-MX" sz="2344"/>
          </a:p>
        </p:txBody>
      </p:sp>
      <p:sp>
        <p:nvSpPr>
          <p:cNvPr id="102" name="101 CuadroTexto"/>
          <p:cNvSpPr txBox="1"/>
          <p:nvPr/>
        </p:nvSpPr>
        <p:spPr>
          <a:xfrm>
            <a:off x="8895484" y="6247092"/>
            <a:ext cx="1338828" cy="3928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95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CCNA 4.4.1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8" grpId="0" animBg="1"/>
      <p:bldP spid="94" grpId="0" animBg="1"/>
      <p:bldP spid="9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1"/>
          <p:cNvSpPr txBox="1">
            <a:spLocks noChangeArrowheads="1"/>
          </p:cNvSpPr>
          <p:nvPr/>
        </p:nvSpPr>
        <p:spPr bwMode="auto">
          <a:xfrm>
            <a:off x="2233867" y="617112"/>
            <a:ext cx="7628135" cy="10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PING EXTENDIDO:</a:t>
            </a:r>
          </a:p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Lo_0 de router R1 a Lo_5 de router R6</a:t>
            </a:r>
          </a:p>
        </p:txBody>
      </p:sp>
      <p:pic>
        <p:nvPicPr>
          <p:cNvPr id="318486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800" y="1676125"/>
            <a:ext cx="7219274" cy="495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487" name="Oval 23"/>
          <p:cNvSpPr>
            <a:spLocks noChangeArrowheads="1"/>
          </p:cNvSpPr>
          <p:nvPr/>
        </p:nvSpPr>
        <p:spPr bwMode="auto">
          <a:xfrm>
            <a:off x="4532289" y="3428225"/>
            <a:ext cx="297702" cy="229479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PE" sz="1758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857071" y="617112"/>
            <a:ext cx="8400334" cy="5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CONFIGURAR AUTENTICACION EN RIPv2</a:t>
            </a:r>
          </a:p>
        </p:txBody>
      </p:sp>
      <p:pic>
        <p:nvPicPr>
          <p:cNvPr id="5734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524" y="1448197"/>
            <a:ext cx="7444101" cy="510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82645" y="617112"/>
            <a:ext cx="8400334" cy="5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CONFIGURAR AUTENTICACION EN RIPv2</a:t>
            </a:r>
          </a:p>
        </p:txBody>
      </p:sp>
      <p:pic>
        <p:nvPicPr>
          <p:cNvPr id="3655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538" y="1347412"/>
            <a:ext cx="7699939" cy="528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AutoShape 7"/>
          <p:cNvSpPr>
            <a:spLocks noChangeArrowheads="1"/>
          </p:cNvSpPr>
          <p:nvPr/>
        </p:nvSpPr>
        <p:spPr bwMode="auto">
          <a:xfrm>
            <a:off x="6989881" y="3428225"/>
            <a:ext cx="2456042" cy="1829627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482" tIns="47741" rIns="95482" bIns="47741" anchor="ctr"/>
          <a:lstStyle/>
          <a:p>
            <a:pPr defTabSz="902398">
              <a:buFontTx/>
              <a:buChar char="•"/>
            </a:pPr>
            <a:r>
              <a:rPr lang="es-ES" sz="1660" b="1"/>
              <a:t> Como está la tabla de</a:t>
            </a:r>
          </a:p>
          <a:p>
            <a:pPr defTabSz="902398"/>
            <a:r>
              <a:rPr lang="es-ES" sz="1660" b="1"/>
              <a:t>  enrutamiento en R5 ?</a:t>
            </a:r>
          </a:p>
          <a:p>
            <a:pPr defTabSz="902398"/>
            <a:endParaRPr lang="es-ES" sz="1660" b="1"/>
          </a:p>
          <a:p>
            <a:pPr defTabSz="902398">
              <a:buFontTx/>
              <a:buChar char="•"/>
            </a:pPr>
            <a:r>
              <a:rPr lang="es-ES" sz="1660" b="1"/>
              <a:t> Que pasa si se introduce</a:t>
            </a:r>
          </a:p>
          <a:p>
            <a:pPr defTabSz="902398"/>
            <a:r>
              <a:rPr lang="es-ES" sz="1660" b="1"/>
              <a:t>   </a:t>
            </a:r>
            <a:r>
              <a:rPr lang="es-ES" sz="1660" b="1" i="1">
                <a:solidFill>
                  <a:srgbClr val="FF3300"/>
                </a:solidFill>
              </a:rPr>
              <a:t>key-string inictel</a:t>
            </a:r>
          </a:p>
        </p:txBody>
      </p:sp>
      <p:sp>
        <p:nvSpPr>
          <p:cNvPr id="365577" name="AutoShape 9"/>
          <p:cNvSpPr>
            <a:spLocks noChangeArrowheads="1"/>
          </p:cNvSpPr>
          <p:nvPr/>
        </p:nvSpPr>
        <p:spPr bwMode="auto">
          <a:xfrm>
            <a:off x="2299524" y="3200297"/>
            <a:ext cx="3648401" cy="2279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lIns="95482" tIns="47741" rIns="95482" bIns="47741" anchor="ctr"/>
          <a:lstStyle/>
          <a:p>
            <a:pPr algn="ctr" defTabSz="902398"/>
            <a:endParaRPr lang="es-PE" sz="1758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5" grpId="0" animBg="1"/>
      <p:bldP spid="3655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864011" y="2713430"/>
            <a:ext cx="4363195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9086" tIns="44544" rIns="89086" bIns="44544" anchor="ctr"/>
          <a:lstStyle/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INTRODUCCIÓN AL</a:t>
            </a:r>
          </a:p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PROTOCOLO </a:t>
            </a:r>
          </a:p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125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08790" y="1125686"/>
            <a:ext cx="8583741" cy="2716531"/>
            <a:chOff x="285750" y="1153301"/>
            <a:chExt cx="8788400" cy="2779759"/>
          </a:xfrm>
        </p:grpSpPr>
        <p:pic>
          <p:nvPicPr>
            <p:cNvPr id="235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558" name="Group 107"/>
            <p:cNvGrpSpPr>
              <a:grpSpLocks/>
            </p:cNvGrpSpPr>
            <p:nvPr/>
          </p:nvGrpSpPr>
          <p:grpSpPr bwMode="auto">
            <a:xfrm>
              <a:off x="285750" y="1327149"/>
              <a:ext cx="5095286" cy="553822"/>
              <a:chOff x="204" y="773"/>
              <a:chExt cx="3203" cy="342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2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35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689527" cy="457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Router </a:t>
              </a:r>
              <a:r>
                <a:rPr lang="es-MX" sz="2344" b="1" dirty="0">
                  <a:latin typeface="+mj-lt"/>
                </a:rPr>
                <a:t>Ra</a:t>
              </a:r>
              <a:endParaRPr lang="es-MX" sz="2344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1908790" y="2939808"/>
            <a:ext cx="5304368" cy="3668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 err="1"/>
              <a:t>Ra#show</a:t>
            </a:r>
            <a:r>
              <a:rPr lang="es-PE" sz="1367" b="1" dirty="0"/>
              <a:t> ip route</a:t>
            </a:r>
          </a:p>
          <a:p>
            <a:pPr>
              <a:defRPr/>
            </a:pPr>
            <a:r>
              <a:rPr lang="es-PE" sz="1367" dirty="0" err="1"/>
              <a:t>Codes</a:t>
            </a:r>
            <a:r>
              <a:rPr lang="es-PE" sz="1367" dirty="0"/>
              <a:t>: C - connected, S - </a:t>
            </a:r>
            <a:r>
              <a:rPr lang="es-PE" sz="1367" dirty="0" err="1"/>
              <a:t>static</a:t>
            </a:r>
            <a:r>
              <a:rPr lang="es-PE" sz="1367" dirty="0"/>
              <a:t>, R - RIP, M - mobile, B - BGP</a:t>
            </a:r>
          </a:p>
          <a:p>
            <a:pPr>
              <a:defRPr/>
            </a:pPr>
            <a:r>
              <a:rPr lang="es-PE" sz="1367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367" dirty="0"/>
              <a:t>       N1 - OSPF NSSA external </a:t>
            </a:r>
            <a:r>
              <a:rPr lang="es-PE" sz="1367" dirty="0" err="1"/>
              <a:t>type</a:t>
            </a:r>
            <a:r>
              <a:rPr lang="es-PE" sz="1367" dirty="0"/>
              <a:t> 1, N2 - OSPF NSSA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E1 - OSPF external </a:t>
            </a:r>
            <a:r>
              <a:rPr lang="es-PE" sz="1367" dirty="0" err="1"/>
              <a:t>type</a:t>
            </a:r>
            <a:r>
              <a:rPr lang="es-PE" sz="1367" dirty="0"/>
              <a:t> 1, E2 - OSPF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367" dirty="0"/>
              <a:t>       </a:t>
            </a:r>
            <a:r>
              <a:rPr lang="es-PE" sz="1367" dirty="0" err="1"/>
              <a:t>ia</a:t>
            </a:r>
            <a:r>
              <a:rPr lang="es-PE" sz="1367" dirty="0"/>
              <a:t> - IS-IS inter area, * - candidate default, U - per-</a:t>
            </a:r>
            <a:r>
              <a:rPr lang="es-PE" sz="1367" dirty="0" err="1"/>
              <a:t>user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r>
              <a:rPr lang="es-PE" sz="1367" dirty="0"/>
              <a:t>       o - ODR, P - </a:t>
            </a:r>
            <a:r>
              <a:rPr lang="es-PE" sz="1367" dirty="0" err="1"/>
              <a:t>periodic</a:t>
            </a:r>
            <a:r>
              <a:rPr lang="es-PE" sz="1367" dirty="0"/>
              <a:t> </a:t>
            </a:r>
            <a:r>
              <a:rPr lang="es-PE" sz="1367" dirty="0" err="1"/>
              <a:t>downloaded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Gateway of </a:t>
            </a:r>
            <a:r>
              <a:rPr lang="es-PE" sz="1367" dirty="0" err="1"/>
              <a:t>last</a:t>
            </a:r>
            <a:r>
              <a:rPr lang="es-PE" sz="1367" dirty="0"/>
              <a:t> resort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not</a:t>
            </a:r>
            <a:r>
              <a:rPr lang="es-PE" sz="1367" dirty="0"/>
              <a:t> set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     200.1.1.0/26 </a:t>
            </a:r>
            <a:r>
              <a:rPr lang="es-PE" sz="1367" dirty="0" err="1"/>
              <a:t>is</a:t>
            </a:r>
            <a:r>
              <a:rPr lang="es-PE" sz="1367" dirty="0"/>
              <a:t> subnetted, 1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200.1.1.0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FastEthernet2/0</a:t>
            </a:r>
          </a:p>
          <a:p>
            <a:pPr>
              <a:defRPr/>
            </a:pPr>
            <a:r>
              <a:rPr lang="es-PE" sz="1367" dirty="0"/>
              <a:t>     40.0.0.0/30 </a:t>
            </a:r>
            <a:r>
              <a:rPr lang="es-PE" sz="1367" dirty="0" err="1"/>
              <a:t>is</a:t>
            </a:r>
            <a:r>
              <a:rPr lang="es-PE" sz="1367" dirty="0"/>
              <a:t> subnetted, 2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40.1.2.12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FastEthernet1/1</a:t>
            </a:r>
          </a:p>
          <a:p>
            <a:pPr>
              <a:defRPr/>
            </a:pPr>
            <a:r>
              <a:rPr lang="es-PE" sz="1367" dirty="0"/>
              <a:t>C       40.1.2.0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FastEthernet1/0</a:t>
            </a:r>
          </a:p>
          <a:p>
            <a:pPr>
              <a:defRPr/>
            </a:pPr>
            <a:r>
              <a:rPr lang="es-PE" sz="1367" dirty="0"/>
              <a:t>Ra#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830634" y="637269"/>
            <a:ext cx="8581901" cy="573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PE" sz="3125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ASPECTO BÁSICO DEL PROTOCOLO OSPF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792501" y="1335009"/>
            <a:ext cx="8572887" cy="3201847"/>
            <a:chOff x="166688" y="1366848"/>
            <a:chExt cx="8778075" cy="3277443"/>
          </a:xfrm>
        </p:grpSpPr>
        <p:grpSp>
          <p:nvGrpSpPr>
            <p:cNvPr id="60429" name="Group 9"/>
            <p:cNvGrpSpPr>
              <a:grpSpLocks/>
            </p:cNvGrpSpPr>
            <p:nvPr/>
          </p:nvGrpSpPr>
          <p:grpSpPr bwMode="auto">
            <a:xfrm>
              <a:off x="166688" y="1366848"/>
              <a:ext cx="3160180" cy="1473302"/>
              <a:chOff x="204" y="708"/>
              <a:chExt cx="2091" cy="959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08"/>
                <a:ext cx="1911" cy="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Definido por la</a:t>
                </a:r>
              </a:p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IETF en la RFC </a:t>
                </a:r>
              </a:p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2328, de Abril-98.</a:t>
                </a:r>
                <a:endParaRPr lang="es-ES" sz="2539" b="1" dirty="0">
                  <a:latin typeface="+mj-lt"/>
                </a:endParaRPr>
              </a:p>
            </p:txBody>
          </p:sp>
          <p:pic>
            <p:nvPicPr>
              <p:cNvPr id="60435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5069" y="1511277"/>
              <a:ext cx="5229694" cy="31330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431" name="8 Rectángulo"/>
            <p:cNvSpPr>
              <a:spLocks noChangeArrowheads="1"/>
            </p:cNvSpPr>
            <p:nvPr/>
          </p:nvSpPr>
          <p:spPr bwMode="auto">
            <a:xfrm>
              <a:off x="429390" y="3438858"/>
              <a:ext cx="3214710" cy="83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Se define 05 tipos</a:t>
              </a:r>
            </a:p>
            <a:p>
              <a:pPr defTabSz="852781"/>
              <a:r>
                <a:rPr lang="es-ES" sz="2344"/>
                <a:t>     de mensajes.</a:t>
              </a:r>
              <a:endParaRPr lang="es-ES" sz="2344">
                <a:solidFill>
                  <a:srgbClr val="FF3300"/>
                </a:solidFill>
              </a:endParaRPr>
            </a:p>
          </p:txBody>
        </p:sp>
        <p:sp>
          <p:nvSpPr>
            <p:cNvPr id="60432" name="10 Rectángulo"/>
            <p:cNvSpPr>
              <a:spLocks noChangeArrowheads="1"/>
            </p:cNvSpPr>
            <p:nvPr/>
          </p:nvSpPr>
          <p:spPr bwMode="auto">
            <a:xfrm>
              <a:off x="429390" y="4153075"/>
              <a:ext cx="3214710" cy="46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 u="sng"/>
                <a:t>Lectura obligada</a:t>
              </a:r>
              <a:r>
                <a:rPr lang="es-ES" sz="2344"/>
                <a:t>.</a:t>
              </a:r>
              <a:endParaRPr lang="es-ES" sz="2344">
                <a:solidFill>
                  <a:srgbClr val="FF3300"/>
                </a:solidFill>
              </a:endParaRPr>
            </a:p>
          </p:txBody>
        </p:sp>
        <p:sp>
          <p:nvSpPr>
            <p:cNvPr id="60433" name="20 Rectángulo"/>
            <p:cNvSpPr>
              <a:spLocks noChangeArrowheads="1"/>
            </p:cNvSpPr>
            <p:nvPr/>
          </p:nvSpPr>
          <p:spPr bwMode="auto">
            <a:xfrm>
              <a:off x="429390" y="2699525"/>
              <a:ext cx="3571900" cy="83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Se encapsula en IP</a:t>
              </a:r>
            </a:p>
            <a:p>
              <a:pPr defTabSz="852781"/>
              <a:r>
                <a:rPr lang="es-ES" sz="2344"/>
                <a:t>     con protocolo=</a:t>
              </a:r>
              <a:r>
                <a:rPr lang="es-ES" sz="2344" b="1" i="1">
                  <a:solidFill>
                    <a:srgbClr val="7030A0"/>
                  </a:solidFill>
                </a:rPr>
                <a:t>59h</a:t>
              </a:r>
              <a:r>
                <a:rPr lang="es-ES" sz="2344"/>
                <a:t>.</a:t>
              </a:r>
              <a:endParaRPr lang="es-ES" sz="2344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19 Grupo"/>
          <p:cNvGrpSpPr>
            <a:grpSpLocks/>
          </p:cNvGrpSpPr>
          <p:nvPr/>
        </p:nvGrpSpPr>
        <p:grpSpPr bwMode="auto">
          <a:xfrm>
            <a:off x="1792501" y="4792694"/>
            <a:ext cx="8769805" cy="1707134"/>
            <a:chOff x="166688" y="4725202"/>
            <a:chExt cx="8978900" cy="1746778"/>
          </a:xfrm>
        </p:grpSpPr>
        <p:grpSp>
          <p:nvGrpSpPr>
            <p:cNvPr id="60421" name="Group 9"/>
            <p:cNvGrpSpPr>
              <a:grpSpLocks/>
            </p:cNvGrpSpPr>
            <p:nvPr/>
          </p:nvGrpSpPr>
          <p:grpSpPr bwMode="auto">
            <a:xfrm>
              <a:off x="166688" y="4725202"/>
              <a:ext cx="5232215" cy="549992"/>
              <a:chOff x="204" y="755"/>
              <a:chExt cx="3462" cy="358"/>
            </a:xfrm>
          </p:grpSpPr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282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Características más importante:</a:t>
                </a:r>
                <a:endParaRPr lang="es-ES" sz="2539" b="1" dirty="0">
                  <a:latin typeface="+mj-lt"/>
                </a:endParaRPr>
              </a:p>
            </p:txBody>
          </p:sp>
          <p:pic>
            <p:nvPicPr>
              <p:cNvPr id="6042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0422" name="14 Rectángulo"/>
            <p:cNvSpPr>
              <a:spLocks noChangeArrowheads="1"/>
            </p:cNvSpPr>
            <p:nvPr/>
          </p:nvSpPr>
          <p:spPr bwMode="auto">
            <a:xfrm>
              <a:off x="429390" y="5199855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Velocidad de convergencia.</a:t>
              </a:r>
              <a:endParaRPr lang="es-ES" sz="2344">
                <a:solidFill>
                  <a:srgbClr val="FF3300"/>
                </a:solidFill>
              </a:endParaRPr>
            </a:p>
          </p:txBody>
        </p:sp>
        <p:sp>
          <p:nvSpPr>
            <p:cNvPr id="60423" name="15 Rectángulo"/>
            <p:cNvSpPr>
              <a:spLocks noChangeArrowheads="1"/>
            </p:cNvSpPr>
            <p:nvPr/>
          </p:nvSpPr>
          <p:spPr bwMode="auto">
            <a:xfrm>
              <a:off x="429390" y="5581680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Soporte de VLSM.</a:t>
              </a:r>
              <a:endParaRPr lang="es-ES" sz="2344">
                <a:solidFill>
                  <a:srgbClr val="FF3300"/>
                </a:solidFill>
              </a:endParaRPr>
            </a:p>
          </p:txBody>
        </p:sp>
        <p:sp>
          <p:nvSpPr>
            <p:cNvPr id="60424" name="16 Rectángulo"/>
            <p:cNvSpPr>
              <a:spLocks noChangeArrowheads="1"/>
            </p:cNvSpPr>
            <p:nvPr/>
          </p:nvSpPr>
          <p:spPr bwMode="auto">
            <a:xfrm>
              <a:off x="429390" y="6010311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Grandes redes IP: </a:t>
              </a:r>
              <a:r>
                <a:rPr lang="es-ES" sz="2344" b="1" i="1"/>
                <a:t>Áreas</a:t>
              </a:r>
              <a:endParaRPr lang="es-ES" sz="2344" b="1" i="1">
                <a:solidFill>
                  <a:srgbClr val="FF3300"/>
                </a:solidFill>
              </a:endParaRPr>
            </a:p>
          </p:txBody>
        </p:sp>
        <p:sp>
          <p:nvSpPr>
            <p:cNvPr id="60425" name="17 Rectángulo"/>
            <p:cNvSpPr>
              <a:spLocks noChangeArrowheads="1"/>
            </p:cNvSpPr>
            <p:nvPr/>
          </p:nvSpPr>
          <p:spPr bwMode="auto">
            <a:xfrm>
              <a:off x="5072860" y="5199855"/>
              <a:ext cx="4072728" cy="83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Mejor uso del ancho de</a:t>
              </a:r>
            </a:p>
            <a:p>
              <a:pPr defTabSz="852781"/>
              <a:r>
                <a:rPr lang="es-ES" sz="2344"/>
                <a:t>     banda.</a:t>
              </a:r>
              <a:endParaRPr lang="es-ES" sz="2344">
                <a:solidFill>
                  <a:srgbClr val="FF3300"/>
                </a:solidFill>
              </a:endParaRPr>
            </a:p>
          </p:txBody>
        </p:sp>
        <p:sp>
          <p:nvSpPr>
            <p:cNvPr id="60426" name="18 Rectángulo"/>
            <p:cNvSpPr>
              <a:spLocks noChangeArrowheads="1"/>
            </p:cNvSpPr>
            <p:nvPr/>
          </p:nvSpPr>
          <p:spPr bwMode="auto">
            <a:xfrm>
              <a:off x="5072860" y="6010312"/>
              <a:ext cx="3500462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</a:rPr>
                <a:t>►</a:t>
              </a:r>
              <a:r>
                <a:rPr lang="es-ES" sz="2344">
                  <a:solidFill>
                    <a:srgbClr val="000099"/>
                  </a:solidFill>
                </a:rPr>
                <a:t> </a:t>
              </a:r>
              <a:r>
                <a:rPr lang="es-ES" sz="2344"/>
                <a:t>Se define “</a:t>
              </a:r>
              <a:r>
                <a:rPr lang="es-ES" sz="2344" i="1"/>
                <a:t>costos</a:t>
              </a:r>
              <a:r>
                <a:rPr lang="es-ES" sz="2344"/>
                <a:t>”.</a:t>
              </a:r>
              <a:endParaRPr lang="es-ES" sz="2344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92501" y="3218903"/>
            <a:ext cx="7276549" cy="536484"/>
            <a:chOff x="204" y="755"/>
            <a:chExt cx="4931" cy="357"/>
          </a:xfrm>
        </p:grpSpPr>
        <p:sp>
          <p:nvSpPr>
            <p:cNvPr id="52237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4751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La clave de OSPF es el intercambio de </a:t>
              </a:r>
              <a:r>
                <a:rPr lang="es-ES" sz="2930" b="1" i="1" dirty="0">
                  <a:solidFill>
                    <a:srgbClr val="669900"/>
                  </a:solidFill>
                  <a:latin typeface="+mj-lt"/>
                </a:rPr>
                <a:t>estados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93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61524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14 CuadroTexto"/>
          <p:cNvSpPr txBox="1"/>
          <p:nvPr/>
        </p:nvSpPr>
        <p:spPr>
          <a:xfrm>
            <a:off x="1699469" y="637269"/>
            <a:ext cx="8754300" cy="5705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PE" sz="3125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CARACTERÍSTICAS DEL PROTOCOLO OSPF</a:t>
            </a:r>
          </a:p>
        </p:txBody>
      </p:sp>
      <p:grpSp>
        <p:nvGrpSpPr>
          <p:cNvPr id="3" name="116 Grupo"/>
          <p:cNvGrpSpPr>
            <a:grpSpLocks/>
          </p:cNvGrpSpPr>
          <p:nvPr/>
        </p:nvGrpSpPr>
        <p:grpSpPr bwMode="auto">
          <a:xfrm>
            <a:off x="1792501" y="1404782"/>
            <a:ext cx="8467451" cy="1623407"/>
            <a:chOff x="166688" y="1439054"/>
            <a:chExt cx="8669323" cy="1662846"/>
          </a:xfrm>
        </p:grpSpPr>
        <p:grpSp>
          <p:nvGrpSpPr>
            <p:cNvPr id="61455" name="Group 9"/>
            <p:cNvGrpSpPr>
              <a:grpSpLocks/>
            </p:cNvGrpSpPr>
            <p:nvPr/>
          </p:nvGrpSpPr>
          <p:grpSpPr bwMode="auto">
            <a:xfrm>
              <a:off x="166688" y="1439054"/>
              <a:ext cx="7329733" cy="549275"/>
              <a:chOff x="204" y="755"/>
              <a:chExt cx="4850" cy="358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670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Los routers vecinos deben conocerse entre si.</a:t>
                </a:r>
                <a:endParaRPr lang="es-ES" sz="2539" b="1" dirty="0">
                  <a:latin typeface="+mj-lt"/>
                </a:endParaRPr>
              </a:p>
            </p:txBody>
          </p:sp>
          <p:pic>
            <p:nvPicPr>
              <p:cNvPr id="6152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456" name="16 Rectángulo"/>
            <p:cNvSpPr>
              <a:spLocks noChangeArrowheads="1"/>
            </p:cNvSpPr>
            <p:nvPr/>
          </p:nvSpPr>
          <p:spPr bwMode="auto">
            <a:xfrm>
              <a:off x="429390" y="1856386"/>
              <a:ext cx="5572164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344"/>
                <a:t>Se hace uso del protocolo HELLO.</a:t>
              </a:r>
            </a:p>
          </p:txBody>
        </p:sp>
        <p:sp>
          <p:nvSpPr>
            <p:cNvPr id="61457" name="17 Rectángulo"/>
            <p:cNvSpPr>
              <a:spLocks noChangeArrowheads="1"/>
            </p:cNvSpPr>
            <p:nvPr/>
          </p:nvSpPr>
          <p:spPr bwMode="auto">
            <a:xfrm>
              <a:off x="429390" y="2270897"/>
              <a:ext cx="5286412" cy="83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52781"/>
              <a:r>
                <a:rPr lang="es-ES" sz="2344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344"/>
                <a:t>Se envía periódicamente a la </a:t>
              </a:r>
            </a:p>
            <a:p>
              <a:pPr defTabSz="852781"/>
              <a:r>
                <a:rPr lang="es-ES" sz="2344"/>
                <a:t>    dirección multicast IP 224.0.0.5</a:t>
              </a:r>
            </a:p>
          </p:txBody>
        </p:sp>
        <p:grpSp>
          <p:nvGrpSpPr>
            <p:cNvPr id="61458" name="Group 4"/>
            <p:cNvGrpSpPr>
              <a:grpSpLocks/>
            </p:cNvGrpSpPr>
            <p:nvPr/>
          </p:nvGrpSpPr>
          <p:grpSpPr bwMode="auto">
            <a:xfrm>
              <a:off x="6001554" y="2582062"/>
              <a:ext cx="762755" cy="505825"/>
              <a:chOff x="2927" y="2504"/>
              <a:chExt cx="527" cy="390"/>
            </a:xfrm>
          </p:grpSpPr>
          <p:sp>
            <p:nvSpPr>
              <p:cNvPr id="61492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61493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61494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61495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61496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503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513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4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5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6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7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8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9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20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61504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505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06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07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08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09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0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1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512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61497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61498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99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61500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61501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61502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61459" name="Group 4"/>
            <p:cNvGrpSpPr>
              <a:grpSpLocks/>
            </p:cNvGrpSpPr>
            <p:nvPr/>
          </p:nvGrpSpPr>
          <p:grpSpPr bwMode="auto">
            <a:xfrm>
              <a:off x="8073256" y="2582062"/>
              <a:ext cx="762755" cy="505825"/>
              <a:chOff x="2927" y="2504"/>
              <a:chExt cx="527" cy="390"/>
            </a:xfrm>
          </p:grpSpPr>
          <p:sp>
            <p:nvSpPr>
              <p:cNvPr id="61463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61464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61465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61466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61467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474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484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5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6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7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8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9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90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91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61475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476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77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78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79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0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1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2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61483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70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61471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61472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61473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61460" name="113 Conector recto"/>
            <p:cNvCxnSpPr>
              <a:cxnSpLocks noChangeShapeType="1"/>
            </p:cNvCxnSpPr>
            <p:nvPr/>
          </p:nvCxnSpPr>
          <p:spPr bwMode="auto">
            <a:xfrm>
              <a:off x="6787372" y="2867814"/>
              <a:ext cx="128588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1" name="114 Pentágono"/>
            <p:cNvSpPr>
              <a:spLocks noChangeArrowheads="1"/>
            </p:cNvSpPr>
            <p:nvPr/>
          </p:nvSpPr>
          <p:spPr bwMode="auto">
            <a:xfrm>
              <a:off x="6644496" y="2153434"/>
              <a:ext cx="714380" cy="214314"/>
            </a:xfrm>
            <a:prstGeom prst="homePlat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r>
                <a:rPr lang="es-PE" sz="977" b="1"/>
                <a:t>HELLO</a:t>
              </a:r>
            </a:p>
          </p:txBody>
        </p:sp>
        <p:sp>
          <p:nvSpPr>
            <p:cNvPr id="61462" name="115 CuadroTexto"/>
            <p:cNvSpPr txBox="1">
              <a:spLocks noChangeArrowheads="1"/>
            </p:cNvSpPr>
            <p:nvPr/>
          </p:nvSpPr>
          <p:spPr bwMode="auto">
            <a:xfrm>
              <a:off x="6287306" y="2335841"/>
              <a:ext cx="1347770" cy="248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977" b="1"/>
                <a:t>Dirección IP 224.0.0.5</a:t>
              </a:r>
            </a:p>
          </p:txBody>
        </p:sp>
      </p:grp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2187885" y="4025180"/>
            <a:ext cx="4187986" cy="1303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482" tIns="47741" rIns="95482" bIns="47741" anchor="ctr"/>
          <a:lstStyle/>
          <a:p>
            <a:pPr algn="just" defTabSz="902398">
              <a:defRPr/>
            </a:pPr>
            <a:r>
              <a:rPr lang="es-ES" sz="1953" dirty="0">
                <a:latin typeface="+mj-lt"/>
              </a:rPr>
              <a:t>El </a:t>
            </a:r>
            <a:r>
              <a:rPr lang="es-ES" sz="1953" dirty="0">
                <a:solidFill>
                  <a:srgbClr val="008000"/>
                </a:solidFill>
                <a:latin typeface="+mj-lt"/>
              </a:rPr>
              <a:t>estado de enlace</a:t>
            </a:r>
            <a:r>
              <a:rPr lang="es-ES" sz="1953" dirty="0">
                <a:latin typeface="+mj-lt"/>
              </a:rPr>
              <a:t> es la descripción</a:t>
            </a:r>
          </a:p>
          <a:p>
            <a:pPr algn="just" defTabSz="902398">
              <a:defRPr/>
            </a:pPr>
            <a:r>
              <a:rPr lang="es-ES" sz="1953" dirty="0">
                <a:latin typeface="+mj-lt"/>
              </a:rPr>
              <a:t>de una interfaz y de su relación con los </a:t>
            </a:r>
          </a:p>
          <a:p>
            <a:pPr algn="just" defTabSz="902398">
              <a:defRPr/>
            </a:pPr>
            <a:r>
              <a:rPr lang="es-ES" sz="1953" dirty="0">
                <a:latin typeface="+mj-lt"/>
              </a:rPr>
              <a:t>routers vecinos: </a:t>
            </a:r>
            <a:r>
              <a:rPr lang="es-ES" sz="1953" dirty="0">
                <a:solidFill>
                  <a:schemeClr val="accent2"/>
                </a:solidFill>
                <a:latin typeface="+mj-lt"/>
              </a:rPr>
              <a:t>dirección </a:t>
            </a:r>
            <a:r>
              <a:rPr lang="es-ES" sz="1953" i="1" dirty="0">
                <a:solidFill>
                  <a:schemeClr val="accent2"/>
                </a:solidFill>
                <a:latin typeface="+mj-lt"/>
              </a:rPr>
              <a:t>IP</a:t>
            </a:r>
            <a:r>
              <a:rPr lang="es-ES" sz="1953" dirty="0">
                <a:solidFill>
                  <a:schemeClr val="accent2"/>
                </a:solidFill>
                <a:latin typeface="+mj-lt"/>
              </a:rPr>
              <a:t>, máscara</a:t>
            </a:r>
          </a:p>
          <a:p>
            <a:pPr algn="just" defTabSz="902398">
              <a:defRPr/>
            </a:pPr>
            <a:r>
              <a:rPr lang="es-ES" sz="1953" dirty="0">
                <a:solidFill>
                  <a:schemeClr val="accent2"/>
                </a:solidFill>
                <a:latin typeface="+mj-lt"/>
              </a:rPr>
              <a:t>de subred, tipo de red conectada</a:t>
            </a:r>
            <a:r>
              <a:rPr lang="es-ES" sz="1953" dirty="0">
                <a:latin typeface="+mj-lt"/>
              </a:rPr>
              <a:t>, etc.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375873" y="3725927"/>
            <a:ext cx="3923719" cy="1462151"/>
            <a:chOff x="3810" y="2491"/>
            <a:chExt cx="2391" cy="871"/>
          </a:xfrm>
        </p:grpSpPr>
        <p:grpSp>
          <p:nvGrpSpPr>
            <p:cNvPr id="61450" name="Group 13"/>
            <p:cNvGrpSpPr>
              <a:grpSpLocks/>
            </p:cNvGrpSpPr>
            <p:nvPr/>
          </p:nvGrpSpPr>
          <p:grpSpPr bwMode="auto">
            <a:xfrm>
              <a:off x="3810" y="2491"/>
              <a:ext cx="1542" cy="871"/>
              <a:chOff x="3810" y="2491"/>
              <a:chExt cx="1542" cy="871"/>
            </a:xfrm>
          </p:grpSpPr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3810" y="2767"/>
                <a:ext cx="454" cy="54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PE" sz="1758">
                  <a:latin typeface="+mj-lt"/>
                </a:endParaRPr>
              </a:p>
            </p:txBody>
          </p:sp>
          <p:sp>
            <p:nvSpPr>
              <p:cNvPr id="83" name="AutoShape 11"/>
              <p:cNvSpPr>
                <a:spLocks noChangeArrowheads="1"/>
              </p:cNvSpPr>
              <p:nvPr/>
            </p:nvSpPr>
            <p:spPr bwMode="auto">
              <a:xfrm>
                <a:off x="4264" y="2495"/>
                <a:ext cx="1088" cy="867"/>
              </a:xfrm>
              <a:prstGeom prst="can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482" tIns="47741" rIns="95482" bIns="47741" anchor="ctr"/>
              <a:lstStyle/>
              <a:p>
                <a:pPr algn="ctr" defTabSz="902398">
                  <a:defRPr/>
                </a:pPr>
                <a:r>
                  <a:rPr lang="es-ES" sz="1563" b="1" dirty="0">
                    <a:latin typeface="+mj-lt"/>
                  </a:rPr>
                  <a:t>Crea una </a:t>
                </a:r>
                <a:r>
                  <a:rPr lang="es-ES" sz="1563" b="1" dirty="0">
                    <a:solidFill>
                      <a:schemeClr val="accent2"/>
                    </a:solidFill>
                    <a:latin typeface="+mj-lt"/>
                  </a:rPr>
                  <a:t>base</a:t>
                </a:r>
              </a:p>
              <a:p>
                <a:pPr algn="ctr" defTabSz="902398">
                  <a:defRPr/>
                </a:pPr>
                <a:r>
                  <a:rPr lang="es-ES" sz="1563" b="1" dirty="0">
                    <a:solidFill>
                      <a:schemeClr val="accent2"/>
                    </a:solidFill>
                    <a:latin typeface="+mj-lt"/>
                  </a:rPr>
                  <a:t>de datos</a:t>
                </a:r>
              </a:p>
              <a:p>
                <a:pPr algn="ctr" defTabSz="902398">
                  <a:defRPr/>
                </a:pPr>
                <a:r>
                  <a:rPr lang="es-ES" sz="1563" b="1" dirty="0">
                    <a:solidFill>
                      <a:schemeClr val="accent2"/>
                    </a:solidFill>
                    <a:latin typeface="+mj-lt"/>
                  </a:rPr>
                  <a:t>topológicas</a:t>
                </a:r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4490" y="2491"/>
                <a:ext cx="48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5482" tIns="47741" rIns="95482" bIns="47741">
                <a:spAutoFit/>
              </a:bodyPr>
              <a:lstStyle/>
              <a:p>
                <a:pPr defTabSz="902398">
                  <a:defRPr/>
                </a:pPr>
                <a:r>
                  <a:rPr lang="es-ES" sz="1758" b="1" dirty="0">
                    <a:latin typeface="+mj-lt"/>
                  </a:rPr>
                  <a:t>Router</a:t>
                </a:r>
              </a:p>
            </p:txBody>
          </p:sp>
        </p:grp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5350" y="2698"/>
              <a:ext cx="851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1367" b="1" dirty="0">
                  <a:latin typeface="+mj-lt"/>
                </a:rPr>
                <a:t>Llamado también</a:t>
              </a:r>
            </a:p>
            <a:p>
              <a:pPr defTabSz="902398">
                <a:defRPr/>
              </a:pPr>
              <a:r>
                <a:rPr lang="es-ES" sz="1367" b="1" dirty="0">
                  <a:latin typeface="+mj-lt"/>
                </a:rPr>
                <a:t>Base de datos de</a:t>
              </a:r>
            </a:p>
            <a:p>
              <a:pPr defTabSz="902398">
                <a:defRPr/>
              </a:pPr>
              <a:r>
                <a:rPr lang="es-ES" sz="1367" b="1" dirty="0">
                  <a:latin typeface="+mj-lt"/>
                </a:rPr>
                <a:t>Estado de Enlace</a:t>
              </a: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792501" y="5581913"/>
            <a:ext cx="7818496" cy="987689"/>
            <a:chOff x="204" y="755"/>
            <a:chExt cx="5296" cy="658"/>
          </a:xfrm>
        </p:grpSpPr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116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OSPF origina que cada routers conozca de manera</a:t>
              </a:r>
            </a:p>
            <a:p>
              <a:pPr defTabSz="852781">
                <a:defRPr/>
              </a:pPr>
              <a:r>
                <a:rPr lang="es-ES" sz="2930" b="1">
                  <a:solidFill>
                    <a:schemeClr val="accent2"/>
                  </a:solidFill>
                  <a:latin typeface="+mj-lt"/>
                </a:rPr>
                <a:t>completa 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toda la red de su área.</a:t>
              </a:r>
            </a:p>
          </p:txBody>
        </p:sp>
        <p:pic>
          <p:nvPicPr>
            <p:cNvPr id="61449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3623677" y="637269"/>
            <a:ext cx="4845411" cy="5705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125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DE ÁREA ÚNICA</a:t>
            </a:r>
          </a:p>
        </p:txBody>
      </p:sp>
      <p:grpSp>
        <p:nvGrpSpPr>
          <p:cNvPr id="2" name="256 Grupo"/>
          <p:cNvGrpSpPr>
            <a:grpSpLocks/>
          </p:cNvGrpSpPr>
          <p:nvPr/>
        </p:nvGrpSpPr>
        <p:grpSpPr bwMode="auto">
          <a:xfrm>
            <a:off x="1908790" y="1195461"/>
            <a:ext cx="8304646" cy="5304367"/>
            <a:chOff x="286514" y="1224740"/>
            <a:chExt cx="8501122" cy="5429288"/>
          </a:xfrm>
        </p:grpSpPr>
        <p:sp>
          <p:nvSpPr>
            <p:cNvPr id="62473" name="230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62474" name="255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46" cy="338554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  <p:grpSp>
        <p:nvGrpSpPr>
          <p:cNvPr id="3" name="260 Grupo"/>
          <p:cNvGrpSpPr>
            <a:grpSpLocks/>
          </p:cNvGrpSpPr>
          <p:nvPr/>
        </p:nvGrpSpPr>
        <p:grpSpPr bwMode="auto">
          <a:xfrm>
            <a:off x="1815759" y="1359817"/>
            <a:ext cx="8363566" cy="5064035"/>
            <a:chOff x="190308" y="1392060"/>
            <a:chExt cx="8562469" cy="5184620"/>
          </a:xfrm>
        </p:grpSpPr>
        <p:grpSp>
          <p:nvGrpSpPr>
            <p:cNvPr id="62469" name="259 Grupo"/>
            <p:cNvGrpSpPr>
              <a:grpSpLocks/>
            </p:cNvGrpSpPr>
            <p:nvPr/>
          </p:nvGrpSpPr>
          <p:grpSpPr bwMode="auto">
            <a:xfrm>
              <a:off x="470450" y="1653368"/>
              <a:ext cx="8174310" cy="4801415"/>
              <a:chOff x="470450" y="1653368"/>
              <a:chExt cx="8174310" cy="4801415"/>
            </a:xfrm>
          </p:grpSpPr>
          <p:pic>
            <p:nvPicPr>
              <p:cNvPr id="6247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0450" y="1653368"/>
                <a:ext cx="8174310" cy="4801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2" name="258 CuadroTexto"/>
              <p:cNvSpPr txBox="1">
                <a:spLocks noChangeArrowheads="1"/>
              </p:cNvSpPr>
              <p:nvPr/>
            </p:nvSpPr>
            <p:spPr bwMode="auto">
              <a:xfrm>
                <a:off x="3902620" y="2247884"/>
                <a:ext cx="877149" cy="371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758" b="1"/>
                  <a:t>AREA 0</a:t>
                </a:r>
              </a:p>
            </p:txBody>
          </p:sp>
        </p:grpSp>
        <p:sp>
          <p:nvSpPr>
            <p:cNvPr id="624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90308" y="1392060"/>
              <a:ext cx="8562469" cy="5184620"/>
            </a:xfrm>
            <a:custGeom>
              <a:avLst/>
              <a:gdLst>
                <a:gd name="T0" fmla="*/ 10528666 w 21600"/>
                <a:gd name="T1" fmla="*/ 622228809 h 21600"/>
                <a:gd name="T2" fmla="*/ 1697126943 w 21600"/>
                <a:gd name="T3" fmla="*/ 1243132419 h 21600"/>
                <a:gd name="T4" fmla="*/ 2147483647 w 21600"/>
                <a:gd name="T5" fmla="*/ 622228809 h 21600"/>
                <a:gd name="T6" fmla="*/ 1697126943 w 21600"/>
                <a:gd name="T7" fmla="*/ 7115290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3918279" y="637269"/>
            <a:ext cx="4271714" cy="5705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125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MULTIAREAS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338" y="1440445"/>
            <a:ext cx="8095324" cy="498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72 Grupo"/>
          <p:cNvGrpSpPr>
            <a:grpSpLocks/>
          </p:cNvGrpSpPr>
          <p:nvPr/>
        </p:nvGrpSpPr>
        <p:grpSpPr bwMode="auto">
          <a:xfrm>
            <a:off x="1908790" y="1195461"/>
            <a:ext cx="8304646" cy="5304367"/>
            <a:chOff x="286514" y="1224740"/>
            <a:chExt cx="8501122" cy="5429288"/>
          </a:xfrm>
        </p:grpSpPr>
        <p:sp>
          <p:nvSpPr>
            <p:cNvPr id="63493" name="273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63494" name="274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46" cy="338554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90147" y="637269"/>
            <a:ext cx="8898500" cy="57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21" tIns="45110" rIns="90221" bIns="45110">
            <a:spAutoFit/>
          </a:bodyPr>
          <a:lstStyle/>
          <a:p>
            <a:pPr marL="451199" lvl="1"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OBSERVACIONES AL ESTADO DE ENLACE 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2501" y="1370670"/>
            <a:ext cx="7510012" cy="1438892"/>
            <a:chOff x="204" y="755"/>
            <a:chExt cx="5087" cy="958"/>
          </a:xfrm>
        </p:grpSpPr>
        <p:sp>
          <p:nvSpPr>
            <p:cNvPr id="54282" name="Text Box 4"/>
            <p:cNvSpPr txBox="1">
              <a:spLocks noChangeArrowheads="1"/>
            </p:cNvSpPr>
            <p:nvPr/>
          </p:nvSpPr>
          <p:spPr bwMode="auto">
            <a:xfrm>
              <a:off x="384" y="755"/>
              <a:ext cx="4907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Los routers con estado de enlace requieren </a:t>
              </a:r>
              <a:r>
                <a:rPr lang="es-ES" sz="2930" b="1" i="1" dirty="0">
                  <a:solidFill>
                    <a:srgbClr val="FF3300"/>
                  </a:solidFill>
                  <a:latin typeface="+mj-lt"/>
                </a:rPr>
                <a:t>más</a:t>
              </a:r>
            </a:p>
            <a:p>
              <a:pPr defTabSz="852781">
                <a:defRPr/>
              </a:pPr>
              <a:r>
                <a:rPr lang="es-ES" sz="2930" b="1" i="1" dirty="0">
                  <a:solidFill>
                    <a:srgbClr val="FF3300"/>
                  </a:solidFill>
                  <a:latin typeface="+mj-lt"/>
                </a:rPr>
                <a:t>memoria y potencia de procesamiento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, </a:t>
              </a: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que un</a:t>
              </a:r>
            </a:p>
            <a:p>
              <a:pPr defTabSz="852781">
                <a:defRPr/>
              </a:pPr>
              <a:r>
                <a:rPr lang="es-ES" sz="2930" b="1" dirty="0" err="1">
                  <a:solidFill>
                    <a:srgbClr val="0000FF"/>
                  </a:solidFill>
                  <a:latin typeface="+mj-lt"/>
                </a:rPr>
                <a:t>router</a:t>
              </a: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 con vector-distancia.</a:t>
              </a:r>
            </a:p>
          </p:txBody>
        </p:sp>
        <p:pic>
          <p:nvPicPr>
            <p:cNvPr id="64523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2501" y="4267063"/>
            <a:ext cx="8222467" cy="1710237"/>
            <a:chOff x="204" y="755"/>
            <a:chExt cx="5572" cy="1139"/>
          </a:xfrm>
        </p:grpSpPr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392" cy="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Para reducir la base de datos topológica es</a:t>
              </a:r>
            </a:p>
            <a:p>
              <a:pPr defTabSz="852781">
                <a:defRPr/>
              </a:pP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necesario dividir la red en áreas.</a:t>
              </a:r>
            </a:p>
            <a:p>
              <a:pPr defTabSz="852781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El </a:t>
              </a:r>
              <a:r>
                <a:rPr lang="es-ES" sz="2344" b="1" dirty="0">
                  <a:solidFill>
                    <a:srgbClr val="FF3300"/>
                  </a:solidFill>
                  <a:latin typeface="+mj-lt"/>
                </a:rPr>
                <a:t>Área 0</a:t>
              </a:r>
              <a:r>
                <a:rPr lang="es-ES" sz="2344" b="1" dirty="0"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es denominada también </a:t>
              </a:r>
              <a:r>
                <a:rPr lang="es-ES" sz="2344" dirty="0">
                  <a:solidFill>
                    <a:srgbClr val="006600"/>
                  </a:solidFill>
                  <a:latin typeface="+mj-lt"/>
                </a:rPr>
                <a:t>Área </a:t>
              </a:r>
              <a:r>
                <a:rPr lang="es-ES" sz="2344" dirty="0" err="1">
                  <a:solidFill>
                    <a:srgbClr val="006600"/>
                  </a:solidFill>
                  <a:latin typeface="+mj-lt"/>
                </a:rPr>
                <a:t>Backbone</a:t>
              </a:r>
              <a:r>
                <a:rPr lang="es-ES" sz="2344" dirty="0">
                  <a:latin typeface="+mj-lt"/>
                </a:rPr>
                <a:t> y en ella se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     conectan las demás áreas.</a:t>
              </a:r>
            </a:p>
          </p:txBody>
        </p:sp>
        <p:pic>
          <p:nvPicPr>
            <p:cNvPr id="64521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92501" y="3009583"/>
            <a:ext cx="7482312" cy="987688"/>
            <a:chOff x="204" y="755"/>
            <a:chExt cx="5071" cy="658"/>
          </a:xfrm>
        </p:grpSpPr>
        <p:sp>
          <p:nvSpPr>
            <p:cNvPr id="542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489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Al inicio del proceso se debe inundar la red con </a:t>
              </a:r>
            </a:p>
            <a:p>
              <a:pPr defTabSz="852781">
                <a:defRPr/>
              </a:pP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mensaje LSA, puede degradar la red.</a:t>
              </a:r>
            </a:p>
          </p:txBody>
        </p:sp>
        <p:pic>
          <p:nvPicPr>
            <p:cNvPr id="645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896572" y="2713430"/>
            <a:ext cx="4363195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9086" tIns="44544" rIns="89086" bIns="44544" anchor="ctr"/>
          <a:lstStyle/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125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0"/>
          <p:cNvGrpSpPr>
            <a:grpSpLocks/>
          </p:cNvGrpSpPr>
          <p:nvPr/>
        </p:nvGrpSpPr>
        <p:grpSpPr bwMode="auto">
          <a:xfrm>
            <a:off x="1865376" y="4039135"/>
            <a:ext cx="4079448" cy="2665363"/>
            <a:chOff x="144" y="2359"/>
            <a:chExt cx="2485" cy="1587"/>
          </a:xfrm>
        </p:grpSpPr>
        <p:sp>
          <p:nvSpPr>
            <p:cNvPr id="747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728" y="2359"/>
              <a:ext cx="1262" cy="906"/>
            </a:xfrm>
            <a:custGeom>
              <a:avLst/>
              <a:gdLst>
                <a:gd name="T0" fmla="*/ 0 w 21600"/>
                <a:gd name="T1" fmla="*/ 19 h 21600"/>
                <a:gd name="T2" fmla="*/ 37 w 21600"/>
                <a:gd name="T3" fmla="*/ 38 h 21600"/>
                <a:gd name="T4" fmla="*/ 74 w 21600"/>
                <a:gd name="T5" fmla="*/ 19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6 h 21600"/>
                <a:gd name="T14" fmla="*/ 17081 w 21600"/>
                <a:gd name="T15" fmla="*/ 173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74764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4" y="3140"/>
              <a:ext cx="1262" cy="681"/>
            </a:xfrm>
            <a:custGeom>
              <a:avLst/>
              <a:gdLst>
                <a:gd name="T0" fmla="*/ 0 w 21600"/>
                <a:gd name="T1" fmla="*/ 11 h 21600"/>
                <a:gd name="T2" fmla="*/ 37 w 21600"/>
                <a:gd name="T3" fmla="*/ 21 h 21600"/>
                <a:gd name="T4" fmla="*/ 74 w 21600"/>
                <a:gd name="T5" fmla="*/ 11 h 21600"/>
                <a:gd name="T6" fmla="*/ 37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7 h 21600"/>
                <a:gd name="T14" fmla="*/ 17081 w 21600"/>
                <a:gd name="T15" fmla="*/ 173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grpSp>
          <p:nvGrpSpPr>
            <p:cNvPr id="74765" name="Group 60"/>
            <p:cNvGrpSpPr>
              <a:grpSpLocks/>
            </p:cNvGrpSpPr>
            <p:nvPr/>
          </p:nvGrpSpPr>
          <p:grpSpPr bwMode="auto">
            <a:xfrm>
              <a:off x="1132" y="3246"/>
              <a:ext cx="318" cy="220"/>
              <a:chOff x="2927" y="2504"/>
              <a:chExt cx="527" cy="390"/>
            </a:xfrm>
          </p:grpSpPr>
          <p:sp>
            <p:nvSpPr>
              <p:cNvPr id="74929" name="Oval 61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930" name="Rectangle 6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931" name="Rectangle 6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932" name="Oval 64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74933" name="Group 65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40" name="Group 66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50" name="Freeform 6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1" name="Freeform 6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2" name="Freeform 6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3" name="Freeform 7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4" name="Freeform 7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5" name="Freeform 7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6" name="Freeform 7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57" name="Freeform 7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74941" name="Group 75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42" name="Freeform 7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3" name="Freeform 7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4" name="Freeform 7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5" name="Freeform 7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6" name="Freeform 8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7" name="Freeform 8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8" name="Freeform 8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49" name="Freeform 8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74934" name="Line 84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74935" name="Group 85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36" name="Freeform 8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937" name="Freeform 8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938" name="Freeform 8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939" name="Freeform 8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4766" name="Line 232"/>
            <p:cNvSpPr>
              <a:spLocks noChangeShapeType="1"/>
            </p:cNvSpPr>
            <p:nvPr/>
          </p:nvSpPr>
          <p:spPr bwMode="auto">
            <a:xfrm flipH="1">
              <a:off x="633" y="3375"/>
              <a:ext cx="499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4767" name="Group 233"/>
            <p:cNvGrpSpPr>
              <a:grpSpLocks/>
            </p:cNvGrpSpPr>
            <p:nvPr/>
          </p:nvGrpSpPr>
          <p:grpSpPr bwMode="auto">
            <a:xfrm>
              <a:off x="361" y="3511"/>
              <a:ext cx="318" cy="220"/>
              <a:chOff x="2927" y="2504"/>
              <a:chExt cx="527" cy="390"/>
            </a:xfrm>
          </p:grpSpPr>
          <p:sp>
            <p:nvSpPr>
              <p:cNvPr id="74900" name="Oval 234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901" name="Rectangle 23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902" name="Rectangle 23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903" name="Oval 237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74904" name="Group 238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11" name="Group 239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21" name="Freeform 24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2" name="Freeform 24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3" name="Freeform 24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4" name="Freeform 24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5" name="Freeform 24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6" name="Freeform 24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7" name="Freeform 24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8" name="Freeform 24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74912" name="Group 248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13" name="Freeform 24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14" name="Freeform 25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15" name="Freeform 25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16" name="Freeform 25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17" name="Freeform 25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18" name="Freeform 25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19" name="Freeform 25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920" name="Freeform 25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74905" name="Line 257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74906" name="Group 258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07" name="Freeform 25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908" name="Freeform 26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909" name="Freeform 26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910" name="Freeform 26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74768" name="Group 264"/>
            <p:cNvGrpSpPr>
              <a:grpSpLocks/>
            </p:cNvGrpSpPr>
            <p:nvPr/>
          </p:nvGrpSpPr>
          <p:grpSpPr bwMode="auto">
            <a:xfrm>
              <a:off x="905" y="2404"/>
              <a:ext cx="318" cy="220"/>
              <a:chOff x="2927" y="2504"/>
              <a:chExt cx="527" cy="390"/>
            </a:xfrm>
          </p:grpSpPr>
          <p:sp>
            <p:nvSpPr>
              <p:cNvPr id="74871" name="Oval 26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72" name="Rectangle 26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73" name="Rectangle 26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74" name="Oval 26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74875" name="Group 26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82" name="Group 27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92" name="Freeform 27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3" name="Freeform 27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4" name="Freeform 27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5" name="Freeform 27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6" name="Freeform 27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7" name="Freeform 27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8" name="Freeform 27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9" name="Freeform 27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74883" name="Group 27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84" name="Freeform 28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85" name="Freeform 28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86" name="Freeform 28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87" name="Freeform 28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88" name="Freeform 28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89" name="Freeform 28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0" name="Freeform 28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91" name="Freeform 28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74876" name="Line 28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74877" name="Group 28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78" name="Freeform 29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79" name="Freeform 29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80" name="Freeform 29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81" name="Freeform 29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74769" name="Group 324"/>
            <p:cNvGrpSpPr>
              <a:grpSpLocks/>
            </p:cNvGrpSpPr>
            <p:nvPr/>
          </p:nvGrpSpPr>
          <p:grpSpPr bwMode="auto">
            <a:xfrm>
              <a:off x="1676" y="3640"/>
              <a:ext cx="318" cy="220"/>
              <a:chOff x="2927" y="2504"/>
              <a:chExt cx="527" cy="390"/>
            </a:xfrm>
          </p:grpSpPr>
          <p:sp>
            <p:nvSpPr>
              <p:cNvPr id="74842" name="Oval 32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43" name="Rectangle 32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44" name="Rectangle 32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45" name="Oval 32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74846" name="Group 32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53" name="Group 33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63" name="Freeform 33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4" name="Freeform 33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5" name="Freeform 33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6" name="Freeform 33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7" name="Freeform 33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8" name="Freeform 33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9" name="Freeform 33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70" name="Freeform 33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74854" name="Group 33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55" name="Freeform 34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56" name="Freeform 34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57" name="Freeform 34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58" name="Freeform 34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59" name="Freeform 34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0" name="Freeform 34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1" name="Freeform 34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62" name="Freeform 34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74847" name="Line 34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74848" name="Group 34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49" name="Freeform 35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50" name="Freeform 35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51" name="Freeform 35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52" name="Freeform 35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47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367" y="3187"/>
              <a:ext cx="1262" cy="759"/>
            </a:xfrm>
            <a:custGeom>
              <a:avLst/>
              <a:gdLst>
                <a:gd name="T0" fmla="*/ 0 w 21600"/>
                <a:gd name="T1" fmla="*/ 13 h 21600"/>
                <a:gd name="T2" fmla="*/ 37 w 21600"/>
                <a:gd name="T3" fmla="*/ 27 h 21600"/>
                <a:gd name="T4" fmla="*/ 74 w 21600"/>
                <a:gd name="T5" fmla="*/ 13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73 h 21600"/>
                <a:gd name="T14" fmla="*/ 17081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grpSp>
          <p:nvGrpSpPr>
            <p:cNvPr id="74771" name="Group 355"/>
            <p:cNvGrpSpPr>
              <a:grpSpLocks/>
            </p:cNvGrpSpPr>
            <p:nvPr/>
          </p:nvGrpSpPr>
          <p:grpSpPr bwMode="auto">
            <a:xfrm>
              <a:off x="1949" y="3595"/>
              <a:ext cx="318" cy="220"/>
              <a:chOff x="2927" y="2504"/>
              <a:chExt cx="527" cy="390"/>
            </a:xfrm>
          </p:grpSpPr>
          <p:sp>
            <p:nvSpPr>
              <p:cNvPr id="74813" name="Oval 356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14" name="Rectangle 35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15" name="Rectangle 35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816" name="Oval 359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74817" name="Group 360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24" name="Group 361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34" name="Freeform 36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5" name="Freeform 36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6" name="Freeform 36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7" name="Freeform 36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8" name="Freeform 36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9" name="Freeform 36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40" name="Freeform 36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41" name="Freeform 36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74825" name="Group 370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26" name="Freeform 37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27" name="Freeform 37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28" name="Freeform 37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29" name="Freeform 37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0" name="Freeform 37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1" name="Freeform 37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2" name="Freeform 37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33" name="Freeform 37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74818" name="Line 379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74819" name="Group 380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20" name="Freeform 38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21" name="Freeform 38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22" name="Freeform 38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823" name="Freeform 38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4772" name="Line 385"/>
            <p:cNvSpPr>
              <a:spLocks noChangeShapeType="1"/>
            </p:cNvSpPr>
            <p:nvPr/>
          </p:nvSpPr>
          <p:spPr bwMode="auto">
            <a:xfrm>
              <a:off x="1450" y="3413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74773" name="Line 416"/>
            <p:cNvSpPr>
              <a:spLocks noChangeShapeType="1"/>
            </p:cNvSpPr>
            <p:nvPr/>
          </p:nvSpPr>
          <p:spPr bwMode="auto">
            <a:xfrm>
              <a:off x="1089" y="2631"/>
              <a:ext cx="134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74774" name="Line 417"/>
            <p:cNvSpPr>
              <a:spLocks noChangeShapeType="1"/>
            </p:cNvSpPr>
            <p:nvPr/>
          </p:nvSpPr>
          <p:spPr bwMode="auto">
            <a:xfrm flipH="1">
              <a:off x="1404" y="2631"/>
              <a:ext cx="229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4775" name="Group 418"/>
            <p:cNvGrpSpPr>
              <a:grpSpLocks/>
            </p:cNvGrpSpPr>
            <p:nvPr/>
          </p:nvGrpSpPr>
          <p:grpSpPr bwMode="auto">
            <a:xfrm>
              <a:off x="1450" y="2404"/>
              <a:ext cx="318" cy="220"/>
              <a:chOff x="2927" y="2504"/>
              <a:chExt cx="527" cy="390"/>
            </a:xfrm>
          </p:grpSpPr>
          <p:sp>
            <p:nvSpPr>
              <p:cNvPr id="74784" name="Oval 41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785" name="Rectangle 42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786" name="Rectangle 42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74787" name="Oval 42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74788" name="Group 42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795" name="Group 42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05" name="Freeform 42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6" name="Freeform 42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7" name="Freeform 42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8" name="Freeform 42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9" name="Freeform 42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10" name="Freeform 43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11" name="Freeform 43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12" name="Freeform 43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74796" name="Group 43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797" name="Freeform 43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798" name="Freeform 43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799" name="Freeform 43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0" name="Freeform 43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1" name="Freeform 43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2" name="Freeform 43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3" name="Freeform 44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74804" name="Freeform 44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74789" name="Line 44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74790" name="Group 44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791" name="Freeform 44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792" name="Freeform 44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793" name="Freeform 44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4794" name="Freeform 44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4776" name="Text Box 449"/>
            <p:cNvSpPr txBox="1">
              <a:spLocks noChangeArrowheads="1"/>
            </p:cNvSpPr>
            <p:nvPr/>
          </p:nvSpPr>
          <p:spPr bwMode="auto">
            <a:xfrm>
              <a:off x="214" y="3230"/>
              <a:ext cx="54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2051" b="1"/>
                <a:t>Área 1</a:t>
              </a:r>
            </a:p>
          </p:txBody>
        </p:sp>
        <p:sp>
          <p:nvSpPr>
            <p:cNvPr id="74777" name="Text Box 450"/>
            <p:cNvSpPr txBox="1">
              <a:spLocks noChangeArrowheads="1"/>
            </p:cNvSpPr>
            <p:nvPr/>
          </p:nvSpPr>
          <p:spPr bwMode="auto">
            <a:xfrm>
              <a:off x="1724" y="3230"/>
              <a:ext cx="54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2051" b="1"/>
                <a:t>Área 2</a:t>
              </a:r>
            </a:p>
          </p:txBody>
        </p:sp>
        <p:sp>
          <p:nvSpPr>
            <p:cNvPr id="74778" name="Text Box 451"/>
            <p:cNvSpPr txBox="1">
              <a:spLocks noChangeArrowheads="1"/>
            </p:cNvSpPr>
            <p:nvPr/>
          </p:nvSpPr>
          <p:spPr bwMode="auto">
            <a:xfrm>
              <a:off x="181" y="2744"/>
              <a:ext cx="54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2051" b="1"/>
                <a:t>Área 0</a:t>
              </a:r>
            </a:p>
          </p:txBody>
        </p:sp>
        <p:sp>
          <p:nvSpPr>
            <p:cNvPr id="74779" name="Text Box 452"/>
            <p:cNvSpPr txBox="1">
              <a:spLocks noChangeArrowheads="1"/>
            </p:cNvSpPr>
            <p:nvPr/>
          </p:nvSpPr>
          <p:spPr bwMode="auto">
            <a:xfrm>
              <a:off x="867" y="3141"/>
              <a:ext cx="288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2051" b="1">
                  <a:solidFill>
                    <a:schemeClr val="accent2"/>
                  </a:solidFill>
                </a:rPr>
                <a:t>R1</a:t>
              </a:r>
            </a:p>
          </p:txBody>
        </p:sp>
        <p:sp>
          <p:nvSpPr>
            <p:cNvPr id="74780" name="Text Box 453"/>
            <p:cNvSpPr txBox="1">
              <a:spLocks noChangeArrowheads="1"/>
            </p:cNvSpPr>
            <p:nvPr/>
          </p:nvSpPr>
          <p:spPr bwMode="auto">
            <a:xfrm rot="20063869">
              <a:off x="571" y="3502"/>
              <a:ext cx="73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/>
                <a:t>10.2.3.4/30</a:t>
              </a:r>
            </a:p>
          </p:txBody>
        </p:sp>
        <p:sp>
          <p:nvSpPr>
            <p:cNvPr id="74781" name="Text Box 454"/>
            <p:cNvSpPr txBox="1">
              <a:spLocks noChangeArrowheads="1"/>
            </p:cNvSpPr>
            <p:nvPr/>
          </p:nvSpPr>
          <p:spPr bwMode="auto">
            <a:xfrm rot="1716530">
              <a:off x="1293" y="3533"/>
              <a:ext cx="79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/>
                <a:t>20.1.71.8/30</a:t>
              </a:r>
            </a:p>
          </p:txBody>
        </p:sp>
        <p:sp>
          <p:nvSpPr>
            <p:cNvPr id="74782" name="Text Box 456"/>
            <p:cNvSpPr txBox="1">
              <a:spLocks noChangeArrowheads="1"/>
            </p:cNvSpPr>
            <p:nvPr/>
          </p:nvSpPr>
          <p:spPr bwMode="auto">
            <a:xfrm rot="4681633">
              <a:off x="735" y="2783"/>
              <a:ext cx="68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563" b="1"/>
                <a:t>40.1.0.4/30</a:t>
              </a:r>
            </a:p>
          </p:txBody>
        </p:sp>
        <p:sp>
          <p:nvSpPr>
            <p:cNvPr id="74783" name="Text Box 457"/>
            <p:cNvSpPr txBox="1">
              <a:spLocks noChangeArrowheads="1"/>
            </p:cNvSpPr>
            <p:nvPr/>
          </p:nvSpPr>
          <p:spPr bwMode="auto">
            <a:xfrm rot="6624724">
              <a:off x="1100" y="2807"/>
              <a:ext cx="68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563" b="1"/>
                <a:t>40.1.0.8/30</a:t>
              </a:r>
            </a:p>
          </p:txBody>
        </p:sp>
      </p:grp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2522800" y="617112"/>
            <a:ext cx="7980621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marL="451199" lvl="1"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125" b="1">
                <a:solidFill>
                  <a:schemeClr val="folHlink"/>
                </a:solidFill>
                <a:latin typeface="Arial" charset="0"/>
              </a:rPr>
              <a:t>(1/7)</a:t>
            </a:r>
            <a:endParaRPr lang="es-ES" sz="3125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75814" name="Group 3"/>
          <p:cNvGrpSpPr>
            <a:grpSpLocks/>
          </p:cNvGrpSpPr>
          <p:nvPr/>
        </p:nvGrpSpPr>
        <p:grpSpPr bwMode="auto">
          <a:xfrm>
            <a:off x="1792501" y="1370669"/>
            <a:ext cx="3433065" cy="536484"/>
            <a:chOff x="204" y="755"/>
            <a:chExt cx="2324" cy="357"/>
          </a:xfrm>
        </p:grpSpPr>
        <p:sp>
          <p:nvSpPr>
            <p:cNvPr id="58377" name="Text Box 4"/>
            <p:cNvSpPr txBox="1">
              <a:spLocks noChangeArrowheads="1"/>
            </p:cNvSpPr>
            <p:nvPr/>
          </p:nvSpPr>
          <p:spPr bwMode="auto">
            <a:xfrm>
              <a:off x="383" y="755"/>
              <a:ext cx="2145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Configuración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2930" b="1" dirty="0">
                  <a:solidFill>
                    <a:srgbClr val="0000FF"/>
                  </a:solidFill>
                  <a:latin typeface="+mj-lt"/>
                </a:rPr>
                <a:t>OSPF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:</a:t>
              </a:r>
              <a:endParaRPr lang="es-ES" sz="293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4762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2054540" y="1842032"/>
            <a:ext cx="7458056" cy="22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>
              <a:defRPr/>
            </a:pPr>
            <a:r>
              <a:rPr lang="es-ES" sz="2344" dirty="0">
                <a:latin typeface="+mj-lt"/>
              </a:rPr>
              <a:t>Router# configure terminal</a:t>
            </a: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Router(</a:t>
            </a:r>
            <a:r>
              <a:rPr lang="es-ES" sz="2344" dirty="0" err="1">
                <a:latin typeface="+mj-lt"/>
              </a:rPr>
              <a:t>config</a:t>
            </a:r>
            <a:r>
              <a:rPr lang="es-ES" sz="2344" dirty="0">
                <a:latin typeface="+mj-lt"/>
              </a:rPr>
              <a:t>)# router </a:t>
            </a:r>
            <a:r>
              <a:rPr lang="es-ES" sz="2344" dirty="0" err="1">
                <a:latin typeface="+mj-lt"/>
              </a:rPr>
              <a:t>ospf</a:t>
            </a:r>
            <a:r>
              <a:rPr lang="es-ES" sz="2344" dirty="0">
                <a:latin typeface="+mj-lt"/>
              </a:rPr>
              <a:t>  </a:t>
            </a:r>
            <a:r>
              <a:rPr lang="es-ES" sz="2344" i="1" dirty="0" err="1">
                <a:solidFill>
                  <a:srgbClr val="008000"/>
                </a:solidFill>
                <a:latin typeface="+mj-lt"/>
              </a:rPr>
              <a:t>process</a:t>
            </a:r>
            <a:r>
              <a:rPr lang="es-ES" sz="2344" i="1" dirty="0">
                <a:solidFill>
                  <a:srgbClr val="008000"/>
                </a:solidFill>
                <a:latin typeface="+mj-lt"/>
              </a:rPr>
              <a:t>-ID</a:t>
            </a:r>
            <a:endParaRPr lang="es-ES" sz="2344" dirty="0">
              <a:solidFill>
                <a:srgbClr val="008000"/>
              </a:solidFill>
              <a:latin typeface="+mj-lt"/>
            </a:endParaRP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Router(</a:t>
            </a:r>
            <a:r>
              <a:rPr lang="es-ES" sz="2344" dirty="0" err="1">
                <a:latin typeface="+mj-lt"/>
              </a:rPr>
              <a:t>config-router</a:t>
            </a:r>
            <a:r>
              <a:rPr lang="es-ES" sz="2344" dirty="0">
                <a:latin typeface="+mj-lt"/>
              </a:rPr>
              <a:t>)# network </a:t>
            </a:r>
            <a:r>
              <a:rPr lang="es-ES" sz="2344" i="1" dirty="0" err="1">
                <a:solidFill>
                  <a:srgbClr val="008000"/>
                </a:solidFill>
                <a:latin typeface="+mj-lt"/>
              </a:rPr>
              <a:t>dirección_de_red</a:t>
            </a:r>
            <a:r>
              <a:rPr lang="es-ES" sz="2344" i="1" dirty="0">
                <a:solidFill>
                  <a:srgbClr val="008000"/>
                </a:solidFill>
                <a:latin typeface="+mj-lt"/>
              </a:rPr>
              <a:t>   </a:t>
            </a:r>
            <a:r>
              <a:rPr lang="es-ES" sz="2344" i="1" dirty="0" err="1">
                <a:solidFill>
                  <a:srgbClr val="008000"/>
                </a:solidFill>
                <a:latin typeface="+mj-lt"/>
              </a:rPr>
              <a:t>wildcard</a:t>
            </a:r>
            <a:endParaRPr lang="es-ES" sz="2344" i="1" dirty="0">
              <a:solidFill>
                <a:srgbClr val="008000"/>
              </a:solidFill>
              <a:latin typeface="+mj-lt"/>
            </a:endParaRP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                                        area  </a:t>
            </a:r>
            <a:r>
              <a:rPr lang="es-ES" sz="2344" i="1" dirty="0" err="1">
                <a:solidFill>
                  <a:srgbClr val="008000"/>
                </a:solidFill>
                <a:latin typeface="+mj-lt"/>
              </a:rPr>
              <a:t>area_ID</a:t>
            </a:r>
            <a:endParaRPr lang="es-ES" sz="2344" i="1" dirty="0">
              <a:solidFill>
                <a:srgbClr val="008000"/>
              </a:solidFill>
              <a:latin typeface="+mj-lt"/>
            </a:endParaRPr>
          </a:p>
          <a:p>
            <a:pPr defTabSz="902398">
              <a:defRPr/>
            </a:pPr>
            <a:r>
              <a:rPr lang="es-ES" sz="2344" dirty="0" err="1">
                <a:latin typeface="+mj-lt"/>
              </a:rPr>
              <a:t>Router</a:t>
            </a:r>
            <a:r>
              <a:rPr lang="es-ES" sz="2344" dirty="0">
                <a:latin typeface="+mj-lt"/>
              </a:rPr>
              <a:t>(</a:t>
            </a:r>
            <a:r>
              <a:rPr lang="es-ES" sz="2344" dirty="0" err="1">
                <a:latin typeface="+mj-lt"/>
              </a:rPr>
              <a:t>config-router</a:t>
            </a:r>
            <a:r>
              <a:rPr lang="es-ES" sz="2344" dirty="0">
                <a:latin typeface="+mj-lt"/>
              </a:rPr>
              <a:t>)# </a:t>
            </a:r>
            <a:r>
              <a:rPr lang="es-ES" sz="2344" dirty="0" err="1">
                <a:latin typeface="+mj-lt"/>
              </a:rPr>
              <a:t>exit</a:t>
            </a:r>
            <a:endParaRPr lang="es-ES" sz="2344" dirty="0">
              <a:latin typeface="+mj-lt"/>
            </a:endParaRPr>
          </a:p>
          <a:p>
            <a:pPr defTabSz="902398">
              <a:defRPr/>
            </a:pPr>
            <a:r>
              <a:rPr lang="es-ES" sz="2344" dirty="0" err="1">
                <a:latin typeface="+mj-lt"/>
              </a:rPr>
              <a:t>Router</a:t>
            </a:r>
            <a:r>
              <a:rPr lang="es-ES" sz="2344" dirty="0">
                <a:latin typeface="+mj-lt"/>
              </a:rPr>
              <a:t>(</a:t>
            </a:r>
            <a:r>
              <a:rPr lang="es-ES" sz="2344" dirty="0" err="1">
                <a:latin typeface="+mj-lt"/>
              </a:rPr>
              <a:t>config</a:t>
            </a:r>
            <a:r>
              <a:rPr lang="es-ES" sz="2344" dirty="0">
                <a:latin typeface="+mj-lt"/>
              </a:rPr>
              <a:t>)#</a:t>
            </a:r>
          </a:p>
        </p:txBody>
      </p:sp>
      <p:grpSp>
        <p:nvGrpSpPr>
          <p:cNvPr id="75819" name="Group 463"/>
          <p:cNvGrpSpPr>
            <a:grpSpLocks/>
          </p:cNvGrpSpPr>
          <p:nvPr/>
        </p:nvGrpSpPr>
        <p:grpSpPr bwMode="auto">
          <a:xfrm>
            <a:off x="5648672" y="3639098"/>
            <a:ext cx="4763232" cy="1953669"/>
            <a:chOff x="2449" y="2132"/>
            <a:chExt cx="2903" cy="1270"/>
          </a:xfrm>
        </p:grpSpPr>
        <p:sp>
          <p:nvSpPr>
            <p:cNvPr id="74759" name="AutoShape 461"/>
            <p:cNvSpPr>
              <a:spLocks noChangeArrowheads="1"/>
            </p:cNvSpPr>
            <p:nvPr/>
          </p:nvSpPr>
          <p:spPr bwMode="auto">
            <a:xfrm>
              <a:off x="2449" y="2132"/>
              <a:ext cx="2903" cy="1270"/>
            </a:xfrm>
            <a:prstGeom prst="wedgeRoundRectCallout">
              <a:avLst>
                <a:gd name="adj1" fmla="val -85444"/>
                <a:gd name="adj2" fmla="val 47088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5482" tIns="47741" rIns="95482" bIns="47741"/>
            <a:lstStyle/>
            <a:p>
              <a:pPr algn="ctr" defTabSz="902398"/>
              <a:endParaRPr lang="es-PE" sz="1758"/>
            </a:p>
          </p:txBody>
        </p:sp>
        <p:sp>
          <p:nvSpPr>
            <p:cNvPr id="74760" name="Text Box 459"/>
            <p:cNvSpPr txBox="1">
              <a:spLocks noChangeArrowheads="1"/>
            </p:cNvSpPr>
            <p:nvPr/>
          </p:nvSpPr>
          <p:spPr bwMode="auto">
            <a:xfrm>
              <a:off x="2449" y="2174"/>
              <a:ext cx="2854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/>
                <a:t>R1# configure terminal</a:t>
              </a:r>
            </a:p>
            <a:p>
              <a:pPr defTabSz="902398"/>
              <a:r>
                <a:rPr lang="es-ES" sz="1660"/>
                <a:t>R1(config)# router ospf  </a:t>
              </a:r>
              <a:r>
                <a:rPr lang="es-ES" sz="1660" i="1">
                  <a:solidFill>
                    <a:srgbClr val="008000"/>
                  </a:solidFill>
                </a:rPr>
                <a:t>1</a:t>
              </a:r>
              <a:endParaRPr lang="es-ES" sz="1660">
                <a:solidFill>
                  <a:srgbClr val="008000"/>
                </a:solidFill>
              </a:endParaRPr>
            </a:p>
            <a:p>
              <a:pPr defTabSz="902398"/>
              <a:r>
                <a:rPr lang="es-ES" sz="1660"/>
                <a:t>R1(config-router)# network </a:t>
              </a:r>
              <a:r>
                <a:rPr lang="es-ES" sz="1660" i="1">
                  <a:solidFill>
                    <a:srgbClr val="008000"/>
                  </a:solidFill>
                </a:rPr>
                <a:t>10.2.3.4  0.0.0.3 </a:t>
              </a:r>
              <a:r>
                <a:rPr lang="es-ES" sz="1660"/>
                <a:t>area</a:t>
              </a:r>
              <a:r>
                <a:rPr lang="es-ES" sz="1660" i="1">
                  <a:solidFill>
                    <a:srgbClr val="008000"/>
                  </a:solidFill>
                </a:rPr>
                <a:t> 1</a:t>
              </a:r>
            </a:p>
            <a:p>
              <a:pPr defTabSz="902398"/>
              <a:r>
                <a:rPr lang="es-ES" sz="1660"/>
                <a:t>R1(config-router)# network </a:t>
              </a:r>
              <a:r>
                <a:rPr lang="es-ES" sz="1660" i="1">
                  <a:solidFill>
                    <a:srgbClr val="008000"/>
                  </a:solidFill>
                </a:rPr>
                <a:t>20.1.71.8  0.0.0.3 </a:t>
              </a:r>
              <a:r>
                <a:rPr lang="es-ES" sz="1660"/>
                <a:t>area</a:t>
              </a:r>
              <a:r>
                <a:rPr lang="es-ES" sz="1660" i="1">
                  <a:solidFill>
                    <a:srgbClr val="008000"/>
                  </a:solidFill>
                </a:rPr>
                <a:t> 2</a:t>
              </a:r>
            </a:p>
            <a:p>
              <a:pPr defTabSz="902398"/>
              <a:r>
                <a:rPr lang="es-ES" sz="1660"/>
                <a:t>R1(config-router)# network </a:t>
              </a:r>
              <a:r>
                <a:rPr lang="es-ES" sz="1660" i="1">
                  <a:solidFill>
                    <a:srgbClr val="008000"/>
                  </a:solidFill>
                </a:rPr>
                <a:t>40.1.0.4  0.0.0.3 </a:t>
              </a:r>
              <a:r>
                <a:rPr lang="es-ES" sz="1660"/>
                <a:t>area</a:t>
              </a:r>
              <a:r>
                <a:rPr lang="es-ES" sz="1660" i="1">
                  <a:solidFill>
                    <a:srgbClr val="008000"/>
                  </a:solidFill>
                </a:rPr>
                <a:t> 0</a:t>
              </a:r>
            </a:p>
            <a:p>
              <a:pPr defTabSz="902398"/>
              <a:r>
                <a:rPr lang="es-ES" sz="1660"/>
                <a:t>R1(config-router)# network </a:t>
              </a:r>
              <a:r>
                <a:rPr lang="es-ES" sz="1660" i="1">
                  <a:solidFill>
                    <a:srgbClr val="008000"/>
                  </a:solidFill>
                </a:rPr>
                <a:t>40.1.0.8  0.0.0.3 </a:t>
              </a:r>
              <a:r>
                <a:rPr lang="es-ES" sz="1660"/>
                <a:t>area</a:t>
              </a:r>
              <a:r>
                <a:rPr lang="es-ES" sz="1660" i="1">
                  <a:solidFill>
                    <a:srgbClr val="008000"/>
                  </a:solidFill>
                </a:rPr>
                <a:t> 0</a:t>
              </a:r>
            </a:p>
            <a:p>
              <a:pPr defTabSz="902398"/>
              <a:r>
                <a:rPr lang="es-ES" sz="1660"/>
                <a:t>R1(config)#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522800" y="617112"/>
            <a:ext cx="7980621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marL="451199" lvl="1"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125" b="1">
                <a:solidFill>
                  <a:schemeClr val="folHlink"/>
                </a:solidFill>
                <a:latin typeface="Arial" charset="0"/>
              </a:rPr>
              <a:t>(2/7)</a:t>
            </a:r>
            <a:endParaRPr lang="es-ES" sz="3125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1792501" y="1370670"/>
            <a:ext cx="7872989" cy="3073153"/>
            <a:chOff x="166688" y="1403350"/>
            <a:chExt cx="8060702" cy="3146955"/>
          </a:xfrm>
        </p:grpSpPr>
        <p:grpSp>
          <p:nvGrpSpPr>
            <p:cNvPr id="75789" name="Group 3"/>
            <p:cNvGrpSpPr>
              <a:grpSpLocks/>
            </p:cNvGrpSpPr>
            <p:nvPr/>
          </p:nvGrpSpPr>
          <p:grpSpPr bwMode="auto">
            <a:xfrm>
              <a:off x="166688" y="1403350"/>
              <a:ext cx="7901056" cy="549275"/>
              <a:chOff x="204" y="755"/>
              <a:chExt cx="5229" cy="358"/>
            </a:xfrm>
          </p:grpSpPr>
          <p:sp>
            <p:nvSpPr>
              <p:cNvPr id="59408" name="Text Box 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049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Definición de Identificador de Router (ID-Router):</a:t>
                </a:r>
                <a:endParaRPr lang="es-ES" sz="293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95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434975" y="1866978"/>
              <a:ext cx="7278253" cy="83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Al iniciarse el proceso OSPF en un router, el IOS utiliza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      la </a:t>
              </a:r>
              <a:r>
                <a:rPr lang="es-ES" sz="2344" dirty="0">
                  <a:solidFill>
                    <a:srgbClr val="008000"/>
                  </a:solidFill>
                  <a:latin typeface="+mj-lt"/>
                </a:rPr>
                <a:t>dirección IP</a:t>
              </a:r>
              <a:r>
                <a:rPr lang="es-ES" sz="2344" dirty="0">
                  <a:latin typeface="+mj-lt"/>
                </a:rPr>
                <a:t> activa local </a:t>
              </a:r>
              <a:r>
                <a:rPr lang="es-ES" sz="2344" dirty="0">
                  <a:solidFill>
                    <a:srgbClr val="008000"/>
                  </a:solidFill>
                  <a:latin typeface="+mj-lt"/>
                </a:rPr>
                <a:t>más alta</a:t>
              </a:r>
              <a:r>
                <a:rPr lang="es-ES" sz="2344" dirty="0">
                  <a:latin typeface="+mj-lt"/>
                </a:rPr>
                <a:t> como </a:t>
              </a:r>
              <a:r>
                <a:rPr lang="es-ES" sz="2344" dirty="0">
                  <a:solidFill>
                    <a:srgbClr val="FF3300"/>
                  </a:solidFill>
                  <a:latin typeface="+mj-lt"/>
                </a:rPr>
                <a:t>ID del router</a:t>
              </a:r>
              <a:r>
                <a:rPr lang="es-ES" sz="2344" dirty="0">
                  <a:latin typeface="+mj-lt"/>
                </a:rPr>
                <a:t>.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434975" y="2581473"/>
              <a:ext cx="7193762" cy="83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Si </a:t>
              </a:r>
              <a:r>
                <a:rPr lang="es-ES" sz="2344" dirty="0">
                  <a:solidFill>
                    <a:schemeClr val="accent2"/>
                  </a:solidFill>
                  <a:latin typeface="+mj-lt"/>
                </a:rPr>
                <a:t>no existe</a:t>
              </a:r>
              <a:r>
                <a:rPr lang="es-ES" sz="2344" dirty="0">
                  <a:latin typeface="+mj-lt"/>
                </a:rPr>
                <a:t> una interfaz activa, el proceso OSPF </a:t>
              </a:r>
              <a:r>
                <a:rPr lang="es-ES" sz="2344" dirty="0">
                  <a:solidFill>
                    <a:srgbClr val="336600"/>
                  </a:solidFill>
                  <a:latin typeface="+mj-lt"/>
                </a:rPr>
                <a:t>no se</a:t>
              </a:r>
              <a:r>
                <a:rPr lang="es-ES" sz="2344" dirty="0">
                  <a:latin typeface="+mj-lt"/>
                </a:rPr>
                <a:t> 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      iniciará.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434975" y="3295969"/>
              <a:ext cx="7792415" cy="83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Para asegurar la estabilidad del proceso OSPF, es necesario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      que el router tenga una interfaz activa en todo momento.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434975" y="4081914"/>
              <a:ext cx="7259638" cy="46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La interfaz </a:t>
              </a:r>
              <a:r>
                <a:rPr lang="es-ES" sz="2344" i="1" dirty="0" err="1">
                  <a:solidFill>
                    <a:srgbClr val="FF3300"/>
                  </a:solidFill>
                  <a:latin typeface="+mj-lt"/>
                </a:rPr>
                <a:t>loopback</a:t>
              </a:r>
              <a:r>
                <a:rPr lang="es-ES" sz="2344" dirty="0">
                  <a:latin typeface="+mj-lt"/>
                </a:rPr>
                <a:t> es importante para este objetivo.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92501" y="4406610"/>
            <a:ext cx="7406717" cy="987689"/>
            <a:chOff x="204" y="755"/>
            <a:chExt cx="5020" cy="658"/>
          </a:xfrm>
        </p:grpSpPr>
        <p:sp>
          <p:nvSpPr>
            <p:cNvPr id="59406" name="Text Box 11"/>
            <p:cNvSpPr txBox="1">
              <a:spLocks noChangeArrowheads="1"/>
            </p:cNvSpPr>
            <p:nvPr/>
          </p:nvSpPr>
          <p:spPr bwMode="auto">
            <a:xfrm>
              <a:off x="384" y="755"/>
              <a:ext cx="484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un router con más de una interfaz </a:t>
              </a:r>
              <a:r>
                <a:rPr lang="es-ES" sz="2930" b="1" dirty="0" err="1">
                  <a:solidFill>
                    <a:schemeClr val="accent2"/>
                  </a:solidFill>
                  <a:latin typeface="+mj-lt"/>
                </a:rPr>
                <a:t>loopback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,</a:t>
              </a:r>
            </a:p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la dirección </a:t>
              </a:r>
              <a:r>
                <a:rPr lang="es-ES" sz="2930" b="1" dirty="0">
                  <a:solidFill>
                    <a:srgbClr val="336600"/>
                  </a:solidFill>
                  <a:latin typeface="+mj-lt"/>
                </a:rPr>
                <a:t>más alta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 será el </a:t>
              </a:r>
              <a:r>
                <a:rPr lang="es-ES" sz="2930" b="1" dirty="0">
                  <a:solidFill>
                    <a:srgbClr val="336600"/>
                  </a:solidFill>
                  <a:latin typeface="+mj-lt"/>
                </a:rPr>
                <a:t>ID-Router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93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5788" name="Picture 1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8 Grupo"/>
          <p:cNvGrpSpPr>
            <a:grpSpLocks/>
          </p:cNvGrpSpPr>
          <p:nvPr/>
        </p:nvGrpSpPr>
        <p:grpSpPr bwMode="auto">
          <a:xfrm>
            <a:off x="1792501" y="5453221"/>
            <a:ext cx="8143255" cy="1252576"/>
            <a:chOff x="166688" y="5582458"/>
            <a:chExt cx="8337880" cy="1282952"/>
          </a:xfrm>
        </p:grpSpPr>
        <p:grpSp>
          <p:nvGrpSpPr>
            <p:cNvPr id="75782" name="Group 13"/>
            <p:cNvGrpSpPr>
              <a:grpSpLocks/>
            </p:cNvGrpSpPr>
            <p:nvPr/>
          </p:nvGrpSpPr>
          <p:grpSpPr bwMode="auto">
            <a:xfrm>
              <a:off x="166688" y="5582458"/>
              <a:ext cx="6049740" cy="549275"/>
              <a:chOff x="204" y="755"/>
              <a:chExt cx="4004" cy="357"/>
            </a:xfrm>
          </p:grpSpPr>
          <p:sp>
            <p:nvSpPr>
              <p:cNvPr id="59404" name="Text Box 1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824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Selección del Router Designado (</a:t>
                </a:r>
                <a:r>
                  <a:rPr lang="es-ES" sz="2930" b="1" dirty="0">
                    <a:solidFill>
                      <a:srgbClr val="FF3300"/>
                    </a:solidFill>
                    <a:latin typeface="+mj-lt"/>
                  </a:rPr>
                  <a:t>DR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):</a:t>
                </a:r>
                <a:endParaRPr lang="es-ES" sz="293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86" name="Picture 1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434990" y="6008078"/>
              <a:ext cx="7744532" cy="468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La interfaz con </a:t>
              </a:r>
              <a:r>
                <a:rPr lang="es-ES" sz="2344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344" dirty="0">
                  <a:latin typeface="+mj-lt"/>
                </a:rPr>
                <a:t> prioridad </a:t>
              </a:r>
              <a:r>
                <a:rPr lang="es-ES" sz="2344" dirty="0" err="1">
                  <a:latin typeface="+mj-lt"/>
                </a:rPr>
                <a:t>permitira</a:t>
              </a:r>
              <a:r>
                <a:rPr lang="es-ES" sz="2344" dirty="0">
                  <a:latin typeface="+mj-lt"/>
                </a:rPr>
                <a:t> el router sea </a:t>
              </a:r>
              <a:r>
                <a:rPr lang="es-ES" sz="2344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2344" dirty="0">
                  <a:latin typeface="+mj-lt"/>
                </a:rPr>
                <a:t>.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434990" y="6397170"/>
              <a:ext cx="8069578" cy="468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344" dirty="0">
                  <a:latin typeface="+mj-lt"/>
                </a:rPr>
                <a:t>Ante iguales prioridades se selecciona el de </a:t>
              </a:r>
              <a:r>
                <a:rPr lang="es-ES" sz="2344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344" dirty="0">
                  <a:latin typeface="+mj-lt"/>
                </a:rPr>
                <a:t> ID-Router.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98"/>
          <p:cNvSpPr txBox="1">
            <a:spLocks noChangeArrowheads="1"/>
          </p:cNvSpPr>
          <p:nvPr/>
        </p:nvSpPr>
        <p:spPr bwMode="auto">
          <a:xfrm>
            <a:off x="2522800" y="617112"/>
            <a:ext cx="7980621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marL="451199" lvl="1"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125" b="1">
                <a:solidFill>
                  <a:schemeClr val="folHlink"/>
                </a:solidFill>
                <a:latin typeface="Arial" charset="0"/>
              </a:rPr>
              <a:t>(3/7)</a:t>
            </a:r>
            <a:endParaRPr lang="es-ES" sz="3125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792501" y="1370669"/>
            <a:ext cx="6775581" cy="1272200"/>
            <a:chOff x="166688" y="1403350"/>
            <a:chExt cx="6937129" cy="1302491"/>
          </a:xfrm>
        </p:grpSpPr>
        <p:grpSp>
          <p:nvGrpSpPr>
            <p:cNvPr id="76817" name="Group 199"/>
            <p:cNvGrpSpPr>
              <a:grpSpLocks/>
            </p:cNvGrpSpPr>
            <p:nvPr/>
          </p:nvGrpSpPr>
          <p:grpSpPr bwMode="auto">
            <a:xfrm>
              <a:off x="166688" y="1403350"/>
              <a:ext cx="6937129" cy="549275"/>
              <a:chOff x="204" y="755"/>
              <a:chExt cx="4591" cy="357"/>
            </a:xfrm>
          </p:grpSpPr>
          <p:sp>
            <p:nvSpPr>
              <p:cNvPr id="60433" name="Text Box 20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411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Configuración de prioridad en una interfaz:</a:t>
                </a:r>
                <a:endParaRPr lang="es-ES" sz="293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20" name="Picture 20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30" name="Text Box 206"/>
            <p:cNvSpPr txBox="1">
              <a:spLocks noChangeArrowheads="1"/>
            </p:cNvSpPr>
            <p:nvPr/>
          </p:nvSpPr>
          <p:spPr bwMode="auto">
            <a:xfrm>
              <a:off x="434975" y="1868473"/>
              <a:ext cx="6399673" cy="837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Router(</a:t>
              </a:r>
              <a:r>
                <a:rPr lang="es-ES" sz="2344" dirty="0" err="1">
                  <a:latin typeface="+mj-lt"/>
                </a:rPr>
                <a:t>config</a:t>
              </a:r>
              <a:r>
                <a:rPr lang="es-ES" sz="2344" dirty="0">
                  <a:latin typeface="+mj-lt"/>
                </a:rPr>
                <a:t>)# interface serial 0/0/0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Router(</a:t>
              </a:r>
              <a:r>
                <a:rPr lang="es-ES" sz="2344" dirty="0" err="1">
                  <a:latin typeface="+mj-lt"/>
                </a:rPr>
                <a:t>config-if</a:t>
              </a:r>
              <a:r>
                <a:rPr lang="es-ES" sz="2344" dirty="0">
                  <a:latin typeface="+mj-lt"/>
                </a:rPr>
                <a:t>)#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priority </a:t>
              </a:r>
              <a:r>
                <a:rPr lang="es-ES" sz="2344" i="1" dirty="0">
                  <a:solidFill>
                    <a:srgbClr val="336600"/>
                  </a:solidFill>
                  <a:latin typeface="+mj-lt"/>
                </a:rPr>
                <a:t>número_de_prioridad</a:t>
              </a:r>
            </a:p>
          </p:txBody>
        </p:sp>
      </p:grp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1792501" y="2800259"/>
            <a:ext cx="7233289" cy="536484"/>
            <a:chOff x="204" y="755"/>
            <a:chExt cx="4901" cy="357"/>
          </a:xfrm>
        </p:grpSpPr>
        <p:sp>
          <p:nvSpPr>
            <p:cNvPr id="60431" name="Text Box 222"/>
            <p:cNvSpPr txBox="1">
              <a:spLocks noChangeArrowheads="1"/>
            </p:cNvSpPr>
            <p:nvPr/>
          </p:nvSpPr>
          <p:spPr bwMode="auto">
            <a:xfrm>
              <a:off x="384" y="755"/>
              <a:ext cx="4721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Un valor de prioridad puede variar de 0 a 255.</a:t>
              </a:r>
              <a:endParaRPr lang="es-ES" sz="293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6" name="Picture 22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24"/>
          <p:cNvGrpSpPr>
            <a:grpSpLocks/>
          </p:cNvGrpSpPr>
          <p:nvPr/>
        </p:nvGrpSpPr>
        <p:grpSpPr bwMode="auto">
          <a:xfrm>
            <a:off x="1792501" y="3580178"/>
            <a:ext cx="7150233" cy="987688"/>
            <a:chOff x="204" y="755"/>
            <a:chExt cx="4845" cy="658"/>
          </a:xfrm>
        </p:grpSpPr>
        <p:sp>
          <p:nvSpPr>
            <p:cNvPr id="60429" name="Text Box 225"/>
            <p:cNvSpPr txBox="1">
              <a:spLocks noChangeArrowheads="1"/>
            </p:cNvSpPr>
            <p:nvPr/>
          </p:nvSpPr>
          <p:spPr bwMode="auto">
            <a:xfrm>
              <a:off x="384" y="755"/>
              <a:ext cx="4665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Valor </a:t>
              </a:r>
              <a:r>
                <a:rPr lang="es-ES" sz="2930" b="1" dirty="0">
                  <a:latin typeface="+mj-lt"/>
                </a:rPr>
                <a:t>0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 de prioridad </a:t>
              </a:r>
              <a:r>
                <a:rPr lang="es-ES" sz="2930" b="1" dirty="0">
                  <a:latin typeface="+mj-lt"/>
                </a:rPr>
                <a:t>imposibilita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 al router que</a:t>
              </a:r>
            </a:p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sea elegido </a:t>
              </a:r>
              <a:r>
                <a:rPr lang="es-ES" sz="2930" b="1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93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4" name="Picture 2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19 Grupo"/>
          <p:cNvGrpSpPr>
            <a:grpSpLocks/>
          </p:cNvGrpSpPr>
          <p:nvPr/>
        </p:nvGrpSpPr>
        <p:grpSpPr bwMode="auto">
          <a:xfrm>
            <a:off x="1792501" y="4724471"/>
            <a:ext cx="7836570" cy="1742544"/>
            <a:chOff x="166688" y="4837113"/>
            <a:chExt cx="8023610" cy="1784634"/>
          </a:xfrm>
        </p:grpSpPr>
        <p:grpSp>
          <p:nvGrpSpPr>
            <p:cNvPr id="76807" name="Group 227"/>
            <p:cNvGrpSpPr>
              <a:grpSpLocks/>
            </p:cNvGrpSpPr>
            <p:nvPr/>
          </p:nvGrpSpPr>
          <p:grpSpPr bwMode="auto">
            <a:xfrm>
              <a:off x="166688" y="4837113"/>
              <a:ext cx="6719945" cy="549275"/>
              <a:chOff x="204" y="755"/>
              <a:chExt cx="4447" cy="357"/>
            </a:xfrm>
          </p:grpSpPr>
          <p:sp>
            <p:nvSpPr>
              <p:cNvPr id="60427" name="Text Box 228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267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249" tIns="42626" rIns="85249" bIns="42626">
                <a:spAutoFit/>
              </a:bodyPr>
              <a:lstStyle/>
              <a:p>
                <a:pPr defTabSz="852781">
                  <a:defRPr/>
                </a:pPr>
                <a:r>
                  <a:rPr lang="es-ES" sz="2930" b="1">
                    <a:solidFill>
                      <a:schemeClr val="accent2"/>
                    </a:solidFill>
                    <a:latin typeface="+mj-lt"/>
                  </a:rPr>
                  <a:t>En resumen sobre selección de DR y BDR:</a:t>
                </a:r>
                <a:endParaRPr lang="es-ES" sz="2930" b="1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12" name="Picture 22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54" name="Text Box 230"/>
            <p:cNvSpPr txBox="1">
              <a:spLocks noChangeArrowheads="1"/>
            </p:cNvSpPr>
            <p:nvPr/>
          </p:nvSpPr>
          <p:spPr bwMode="auto">
            <a:xfrm>
              <a:off x="434982" y="5296040"/>
              <a:ext cx="4409043" cy="46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344" dirty="0">
                  <a:latin typeface="+mj-lt"/>
                </a:rPr>
                <a:t>Mayor prioridad </a:t>
              </a:r>
              <a:r>
                <a:rPr lang="es-ES" sz="2344" dirty="0">
                  <a:latin typeface="+mj-lt"/>
                  <a:sym typeface="Wingdings" pitchFamily="2" charset="2"/>
                </a:rPr>
                <a:t> Router DR</a:t>
              </a:r>
              <a:r>
                <a:rPr lang="es-ES" sz="2344" dirty="0">
                  <a:latin typeface="+mj-lt"/>
                </a:rPr>
                <a:t>.</a:t>
              </a:r>
            </a:p>
          </p:txBody>
        </p:sp>
        <p:sp>
          <p:nvSpPr>
            <p:cNvPr id="385255" name="Text Box 231"/>
            <p:cNvSpPr txBox="1">
              <a:spLocks noChangeArrowheads="1"/>
            </p:cNvSpPr>
            <p:nvPr/>
          </p:nvSpPr>
          <p:spPr bwMode="auto">
            <a:xfrm>
              <a:off x="434982" y="5724796"/>
              <a:ext cx="5909485" cy="46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344" dirty="0">
                  <a:latin typeface="+mj-lt"/>
                </a:rPr>
                <a:t>Segundo valor de prioridad </a:t>
              </a:r>
              <a:r>
                <a:rPr lang="es-ES" sz="2344" dirty="0">
                  <a:latin typeface="+mj-lt"/>
                  <a:sym typeface="Wingdings" pitchFamily="2" charset="2"/>
                </a:rPr>
                <a:t> Router BDR</a:t>
              </a:r>
              <a:r>
                <a:rPr lang="es-ES" sz="2344" dirty="0">
                  <a:latin typeface="+mj-lt"/>
                </a:rPr>
                <a:t>.</a:t>
              </a:r>
            </a:p>
          </p:txBody>
        </p:sp>
        <p:sp>
          <p:nvSpPr>
            <p:cNvPr id="385256" name="Text Box 232"/>
            <p:cNvSpPr txBox="1">
              <a:spLocks noChangeArrowheads="1"/>
            </p:cNvSpPr>
            <p:nvPr/>
          </p:nvSpPr>
          <p:spPr bwMode="auto">
            <a:xfrm>
              <a:off x="434982" y="6153551"/>
              <a:ext cx="7755316" cy="46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344" dirty="0">
                  <a:latin typeface="+mj-lt"/>
                </a:rPr>
                <a:t>Routers con igual prioridad </a:t>
              </a:r>
              <a:r>
                <a:rPr lang="es-ES" sz="2344" dirty="0">
                  <a:latin typeface="+mj-lt"/>
                  <a:sym typeface="Wingdings" pitchFamily="2" charset="2"/>
                </a:rPr>
                <a:t> Será DR el mayor ID-Router</a:t>
              </a:r>
              <a:endParaRPr lang="es-ES" sz="2344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loud"/>
          <p:cNvSpPr>
            <a:spLocks noChangeAspect="1" noEditPoints="1" noChangeArrowheads="1"/>
          </p:cNvSpPr>
          <p:nvPr/>
        </p:nvSpPr>
        <p:spPr bwMode="auto">
          <a:xfrm rot="195800">
            <a:off x="1834365" y="1886998"/>
            <a:ext cx="2781653" cy="3778644"/>
          </a:xfrm>
          <a:custGeom>
            <a:avLst/>
            <a:gdLst>
              <a:gd name="T0" fmla="*/ 1187 w 21600"/>
              <a:gd name="T1" fmla="*/ 105495 h 21600"/>
              <a:gd name="T2" fmla="*/ 188019 w 21600"/>
              <a:gd name="T3" fmla="*/ 210810 h 21600"/>
              <a:gd name="T4" fmla="*/ 375643 w 21600"/>
              <a:gd name="T5" fmla="*/ 105495 h 21600"/>
              <a:gd name="T6" fmla="*/ 188019 w 21600"/>
              <a:gd name="T7" fmla="*/ 12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sp>
        <p:nvSpPr>
          <p:cNvPr id="77827" name="Cloud"/>
          <p:cNvSpPr>
            <a:spLocks noChangeAspect="1" noEditPoints="1" noChangeArrowheads="1"/>
          </p:cNvSpPr>
          <p:nvPr/>
        </p:nvSpPr>
        <p:spPr bwMode="auto">
          <a:xfrm rot="195800">
            <a:off x="7558926" y="1931962"/>
            <a:ext cx="2901045" cy="3735230"/>
          </a:xfrm>
          <a:custGeom>
            <a:avLst/>
            <a:gdLst>
              <a:gd name="T0" fmla="*/ 1238 w 21600"/>
              <a:gd name="T1" fmla="*/ 104283 h 21600"/>
              <a:gd name="T2" fmla="*/ 196089 w 21600"/>
              <a:gd name="T3" fmla="*/ 208388 h 21600"/>
              <a:gd name="T4" fmla="*/ 391766 w 21600"/>
              <a:gd name="T5" fmla="*/ 104283 h 21600"/>
              <a:gd name="T6" fmla="*/ 196089 w 21600"/>
              <a:gd name="T7" fmla="*/ 118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sp>
        <p:nvSpPr>
          <p:cNvPr id="77828" name="Cloud"/>
          <p:cNvSpPr>
            <a:spLocks noChangeAspect="1" noEditPoints="1" noChangeArrowheads="1"/>
          </p:cNvSpPr>
          <p:nvPr/>
        </p:nvSpPr>
        <p:spPr bwMode="auto">
          <a:xfrm rot="195800">
            <a:off x="4343124" y="1956771"/>
            <a:ext cx="3572424" cy="3355350"/>
          </a:xfrm>
          <a:custGeom>
            <a:avLst/>
            <a:gdLst>
              <a:gd name="T0" fmla="*/ 1524 w 21600"/>
              <a:gd name="T1" fmla="*/ 93677 h 21600"/>
              <a:gd name="T2" fmla="*/ 241469 w 21600"/>
              <a:gd name="T3" fmla="*/ 187195 h 21600"/>
              <a:gd name="T4" fmla="*/ 482431 w 21600"/>
              <a:gd name="T5" fmla="*/ 93677 h 21600"/>
              <a:gd name="T6" fmla="*/ 241469 w 21600"/>
              <a:gd name="T7" fmla="*/ 106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2764684" y="617111"/>
            <a:ext cx="6751013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ANÁLISIS DE LA RED MULTIAREA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77830" name="Group 69"/>
          <p:cNvGrpSpPr>
            <a:grpSpLocks/>
          </p:cNvGrpSpPr>
          <p:nvPr/>
        </p:nvGrpSpPr>
        <p:grpSpPr bwMode="auto">
          <a:xfrm>
            <a:off x="5955677" y="2102521"/>
            <a:ext cx="449654" cy="294601"/>
            <a:chOff x="2927" y="2504"/>
            <a:chExt cx="527" cy="390"/>
          </a:xfrm>
        </p:grpSpPr>
        <p:sp>
          <p:nvSpPr>
            <p:cNvPr id="78163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64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65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66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8167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174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184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5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6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7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8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9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90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91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175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176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77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78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79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0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1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2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83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8168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8169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170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71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72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73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77831" name="Group 69"/>
          <p:cNvGrpSpPr>
            <a:grpSpLocks/>
          </p:cNvGrpSpPr>
          <p:nvPr/>
        </p:nvGrpSpPr>
        <p:grpSpPr bwMode="auto">
          <a:xfrm>
            <a:off x="4420651" y="2939808"/>
            <a:ext cx="449654" cy="294601"/>
            <a:chOff x="2927" y="2504"/>
            <a:chExt cx="527" cy="390"/>
          </a:xfrm>
        </p:grpSpPr>
        <p:sp>
          <p:nvSpPr>
            <p:cNvPr id="78134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35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36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37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8138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145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155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6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7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8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9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60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61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62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146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147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48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49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0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1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2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3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54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8139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8140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141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42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43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44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77832" name="Group 69"/>
          <p:cNvGrpSpPr>
            <a:grpSpLocks/>
          </p:cNvGrpSpPr>
          <p:nvPr/>
        </p:nvGrpSpPr>
        <p:grpSpPr bwMode="auto">
          <a:xfrm>
            <a:off x="4420651" y="4363196"/>
            <a:ext cx="449654" cy="294601"/>
            <a:chOff x="2927" y="2504"/>
            <a:chExt cx="527" cy="390"/>
          </a:xfrm>
        </p:grpSpPr>
        <p:sp>
          <p:nvSpPr>
            <p:cNvPr id="78105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06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07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108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8109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116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126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7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8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9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30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31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32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33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117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118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19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0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1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2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3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4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25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8110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8111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112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13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14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115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77833" name="Group 69"/>
          <p:cNvGrpSpPr>
            <a:grpSpLocks/>
          </p:cNvGrpSpPr>
          <p:nvPr/>
        </p:nvGrpSpPr>
        <p:grpSpPr bwMode="auto">
          <a:xfrm>
            <a:off x="7461244" y="2939808"/>
            <a:ext cx="449654" cy="294601"/>
            <a:chOff x="2927" y="2504"/>
            <a:chExt cx="527" cy="390"/>
          </a:xfrm>
        </p:grpSpPr>
        <p:sp>
          <p:nvSpPr>
            <p:cNvPr id="78076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77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78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79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8080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87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97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8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9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00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01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02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03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104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088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89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0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1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2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3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4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5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96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8081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8082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083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84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85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86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77834" name="Group 69"/>
          <p:cNvGrpSpPr>
            <a:grpSpLocks/>
          </p:cNvGrpSpPr>
          <p:nvPr/>
        </p:nvGrpSpPr>
        <p:grpSpPr bwMode="auto">
          <a:xfrm>
            <a:off x="7461244" y="4363196"/>
            <a:ext cx="449654" cy="294601"/>
            <a:chOff x="2927" y="2504"/>
            <a:chExt cx="527" cy="390"/>
          </a:xfrm>
        </p:grpSpPr>
        <p:sp>
          <p:nvSpPr>
            <p:cNvPr id="78047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48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49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50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8051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58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68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9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70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71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72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73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74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75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059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60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1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2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3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4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5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6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67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8052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8053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054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55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56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57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cxnSp>
        <p:nvCxnSpPr>
          <p:cNvPr id="77835" name="185 Conector recto"/>
          <p:cNvCxnSpPr>
            <a:cxnSpLocks noChangeShapeType="1"/>
            <a:stCxn id="78148" idx="3"/>
            <a:endCxn id="78165" idx="1"/>
          </p:cNvCxnSpPr>
          <p:nvPr/>
        </p:nvCxnSpPr>
        <p:spPr bwMode="auto">
          <a:xfrm flipV="1">
            <a:off x="4800532" y="2248271"/>
            <a:ext cx="1155145" cy="74425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6" name="187 Conector recto"/>
          <p:cNvCxnSpPr>
            <a:cxnSpLocks noChangeShapeType="1"/>
            <a:stCxn id="78094" idx="2"/>
          </p:cNvCxnSpPr>
          <p:nvPr/>
        </p:nvCxnSpPr>
        <p:spPr bwMode="auto">
          <a:xfrm flipH="1" flipV="1">
            <a:off x="6417735" y="2248271"/>
            <a:ext cx="1234223" cy="74425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7" name="189 Conector recto"/>
          <p:cNvCxnSpPr>
            <a:cxnSpLocks noChangeShapeType="1"/>
          </p:cNvCxnSpPr>
          <p:nvPr/>
        </p:nvCxnSpPr>
        <p:spPr bwMode="auto">
          <a:xfrm flipV="1">
            <a:off x="4839295" y="4508946"/>
            <a:ext cx="2621949" cy="2170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8" name="196 Conector recto"/>
          <p:cNvCxnSpPr>
            <a:cxnSpLocks noChangeShapeType="1"/>
            <a:stCxn id="78136" idx="1"/>
          </p:cNvCxnSpPr>
          <p:nvPr/>
        </p:nvCxnSpPr>
        <p:spPr bwMode="auto">
          <a:xfrm rot="10800000" flipV="1">
            <a:off x="3391098" y="3085558"/>
            <a:ext cx="1029553" cy="18916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39" name="202 Conector recto"/>
          <p:cNvCxnSpPr>
            <a:cxnSpLocks noChangeShapeType="1"/>
            <a:stCxn id="77999" idx="15"/>
            <a:endCxn id="77953" idx="6"/>
          </p:cNvCxnSpPr>
          <p:nvPr/>
        </p:nvCxnSpPr>
        <p:spPr bwMode="auto">
          <a:xfrm flipH="1">
            <a:off x="9118761" y="3494898"/>
            <a:ext cx="96133" cy="1524173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40" name="204 Conector recto"/>
          <p:cNvCxnSpPr>
            <a:cxnSpLocks noChangeShapeType="1"/>
          </p:cNvCxnSpPr>
          <p:nvPr/>
        </p:nvCxnSpPr>
        <p:spPr bwMode="auto">
          <a:xfrm rot="10800000" flipV="1">
            <a:off x="3544601" y="4572517"/>
            <a:ext cx="876050" cy="471362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41" name="205 Conector recto"/>
          <p:cNvCxnSpPr>
            <a:cxnSpLocks noChangeShapeType="1"/>
          </p:cNvCxnSpPr>
          <p:nvPr/>
        </p:nvCxnSpPr>
        <p:spPr bwMode="auto">
          <a:xfrm rot="5400000">
            <a:off x="4036895" y="3811982"/>
            <a:ext cx="1187707" cy="155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grpSp>
        <p:nvGrpSpPr>
          <p:cNvPr id="77842" name="Group 69"/>
          <p:cNvGrpSpPr>
            <a:grpSpLocks/>
          </p:cNvGrpSpPr>
          <p:nvPr/>
        </p:nvGrpSpPr>
        <p:grpSpPr bwMode="auto">
          <a:xfrm>
            <a:off x="2955400" y="3218904"/>
            <a:ext cx="449654" cy="294601"/>
            <a:chOff x="2927" y="2504"/>
            <a:chExt cx="527" cy="390"/>
          </a:xfrm>
        </p:grpSpPr>
        <p:sp>
          <p:nvSpPr>
            <p:cNvPr id="78018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19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20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8021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8022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29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39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0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1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2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3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4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5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46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030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31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2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3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4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5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6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7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38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8023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8024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8025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26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27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8028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77843" name="Group 69"/>
          <p:cNvGrpSpPr>
            <a:grpSpLocks/>
          </p:cNvGrpSpPr>
          <p:nvPr/>
        </p:nvGrpSpPr>
        <p:grpSpPr bwMode="auto">
          <a:xfrm>
            <a:off x="8957505" y="3218904"/>
            <a:ext cx="448104" cy="294601"/>
            <a:chOff x="2927" y="2504"/>
            <a:chExt cx="527" cy="390"/>
          </a:xfrm>
        </p:grpSpPr>
        <p:sp>
          <p:nvSpPr>
            <p:cNvPr id="77989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90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91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92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7993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8000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8010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1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2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3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4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5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6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17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8001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8002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3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4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5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6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7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8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8009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7994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7995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7996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97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98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99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cxnSp>
        <p:nvCxnSpPr>
          <p:cNvPr id="77844" name="267 Conector recto"/>
          <p:cNvCxnSpPr>
            <a:cxnSpLocks noChangeShapeType="1"/>
            <a:stCxn id="77992" idx="2"/>
          </p:cNvCxnSpPr>
          <p:nvPr/>
        </p:nvCxnSpPr>
        <p:spPr bwMode="auto">
          <a:xfrm rot="10800000">
            <a:off x="7910897" y="3059199"/>
            <a:ext cx="1046608" cy="248085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grpSp>
        <p:nvGrpSpPr>
          <p:cNvPr id="77845" name="Group 69"/>
          <p:cNvGrpSpPr>
            <a:grpSpLocks/>
          </p:cNvGrpSpPr>
          <p:nvPr/>
        </p:nvGrpSpPr>
        <p:grpSpPr bwMode="auto">
          <a:xfrm>
            <a:off x="3164721" y="4991161"/>
            <a:ext cx="449654" cy="294601"/>
            <a:chOff x="2927" y="2504"/>
            <a:chExt cx="527" cy="390"/>
          </a:xfrm>
        </p:grpSpPr>
        <p:sp>
          <p:nvSpPr>
            <p:cNvPr id="77960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61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62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63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7964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7971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7981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2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3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4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5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6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7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8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7972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7973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74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75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76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77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78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79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80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7965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7966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7967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68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69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70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77846" name="Group 69"/>
          <p:cNvGrpSpPr>
            <a:grpSpLocks/>
          </p:cNvGrpSpPr>
          <p:nvPr/>
        </p:nvGrpSpPr>
        <p:grpSpPr bwMode="auto">
          <a:xfrm>
            <a:off x="8817957" y="4991161"/>
            <a:ext cx="448104" cy="294601"/>
            <a:chOff x="2927" y="2504"/>
            <a:chExt cx="527" cy="390"/>
          </a:xfrm>
        </p:grpSpPr>
        <p:sp>
          <p:nvSpPr>
            <p:cNvPr id="77931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32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33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77934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77935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77942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77952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3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4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5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6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7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8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9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77943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77944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45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46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47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48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49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0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77951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77936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77937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77938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39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40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77941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cxnSp>
        <p:nvCxnSpPr>
          <p:cNvPr id="77847" name="330 Conector recto"/>
          <p:cNvCxnSpPr>
            <a:cxnSpLocks noChangeShapeType="1"/>
          </p:cNvCxnSpPr>
          <p:nvPr/>
        </p:nvCxnSpPr>
        <p:spPr bwMode="auto">
          <a:xfrm>
            <a:off x="7910897" y="4572518"/>
            <a:ext cx="979936" cy="494619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pic>
        <p:nvPicPr>
          <p:cNvPr id="77848" name="Picture 53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565" y="3149130"/>
            <a:ext cx="398486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9" name="Picture 222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4340" y="3079355"/>
            <a:ext cx="396936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50" name="334 Conector recto"/>
          <p:cNvCxnSpPr>
            <a:cxnSpLocks noChangeShapeType="1"/>
          </p:cNvCxnSpPr>
          <p:nvPr/>
        </p:nvCxnSpPr>
        <p:spPr bwMode="auto">
          <a:xfrm rot="10800000">
            <a:off x="2257661" y="3358451"/>
            <a:ext cx="697739" cy="1551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pic>
        <p:nvPicPr>
          <p:cNvPr id="77851" name="Picture 53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565" y="4921386"/>
            <a:ext cx="398486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52" name="339 Conector recto"/>
          <p:cNvCxnSpPr>
            <a:cxnSpLocks noChangeShapeType="1"/>
          </p:cNvCxnSpPr>
          <p:nvPr/>
        </p:nvCxnSpPr>
        <p:spPr bwMode="auto">
          <a:xfrm rot="10800000">
            <a:off x="2257661" y="5130709"/>
            <a:ext cx="907060" cy="155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7853" name="341 Conector recto"/>
          <p:cNvCxnSpPr>
            <a:cxnSpLocks noChangeShapeType="1"/>
          </p:cNvCxnSpPr>
          <p:nvPr/>
        </p:nvCxnSpPr>
        <p:spPr bwMode="auto">
          <a:xfrm rot="10800000">
            <a:off x="9376149" y="3358451"/>
            <a:ext cx="697739" cy="1551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pic>
        <p:nvPicPr>
          <p:cNvPr id="77854" name="Picture 222" descr="C500USEFORAD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4792" y="4851613"/>
            <a:ext cx="396936" cy="42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55" name="345 Conector recto"/>
          <p:cNvCxnSpPr>
            <a:cxnSpLocks noChangeShapeType="1"/>
            <a:stCxn id="78026" idx="15"/>
            <a:endCxn id="77978" idx="3"/>
          </p:cNvCxnSpPr>
          <p:nvPr/>
        </p:nvCxnSpPr>
        <p:spPr bwMode="auto">
          <a:xfrm>
            <a:off x="3211236" y="3491797"/>
            <a:ext cx="179862" cy="1544329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7856" name="349 CuadroTexto"/>
          <p:cNvSpPr txBox="1">
            <a:spLocks noChangeArrowheads="1"/>
          </p:cNvSpPr>
          <p:nvPr/>
        </p:nvSpPr>
        <p:spPr bwMode="auto">
          <a:xfrm>
            <a:off x="5955676" y="1683877"/>
            <a:ext cx="452368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R5</a:t>
            </a:r>
          </a:p>
        </p:txBody>
      </p:sp>
      <p:sp>
        <p:nvSpPr>
          <p:cNvPr id="77857" name="350 CuadroTexto"/>
          <p:cNvSpPr txBox="1">
            <a:spLocks noChangeArrowheads="1"/>
          </p:cNvSpPr>
          <p:nvPr/>
        </p:nvSpPr>
        <p:spPr bwMode="auto">
          <a:xfrm>
            <a:off x="2955399" y="2828169"/>
            <a:ext cx="452368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R1</a:t>
            </a:r>
          </a:p>
        </p:txBody>
      </p:sp>
      <p:sp>
        <p:nvSpPr>
          <p:cNvPr id="77858" name="351 CuadroTexto"/>
          <p:cNvSpPr txBox="1">
            <a:spLocks noChangeArrowheads="1"/>
          </p:cNvSpPr>
          <p:nvPr/>
        </p:nvSpPr>
        <p:spPr bwMode="auto">
          <a:xfrm>
            <a:off x="4071781" y="2590939"/>
            <a:ext cx="452368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R3</a:t>
            </a:r>
          </a:p>
        </p:txBody>
      </p:sp>
      <p:sp>
        <p:nvSpPr>
          <p:cNvPr id="77859" name="352 CuadroTexto"/>
          <p:cNvSpPr txBox="1">
            <a:spLocks noChangeArrowheads="1"/>
          </p:cNvSpPr>
          <p:nvPr/>
        </p:nvSpPr>
        <p:spPr bwMode="auto">
          <a:xfrm>
            <a:off x="3025172" y="5228392"/>
            <a:ext cx="452368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R2</a:t>
            </a:r>
          </a:p>
        </p:txBody>
      </p:sp>
      <p:sp>
        <p:nvSpPr>
          <p:cNvPr id="77860" name="353 CuadroTexto"/>
          <p:cNvSpPr txBox="1">
            <a:spLocks noChangeArrowheads="1"/>
          </p:cNvSpPr>
          <p:nvPr/>
        </p:nvSpPr>
        <p:spPr bwMode="auto">
          <a:xfrm>
            <a:off x="4420650" y="4712066"/>
            <a:ext cx="452368" cy="3928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R4</a:t>
            </a:r>
          </a:p>
        </p:txBody>
      </p:sp>
      <p:sp>
        <p:nvSpPr>
          <p:cNvPr id="77861" name="354 CuadroTexto"/>
          <p:cNvSpPr txBox="1">
            <a:spLocks noChangeArrowheads="1"/>
          </p:cNvSpPr>
          <p:nvPr/>
        </p:nvSpPr>
        <p:spPr bwMode="auto">
          <a:xfrm>
            <a:off x="7631801" y="2521164"/>
            <a:ext cx="452368" cy="3928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R6</a:t>
            </a:r>
          </a:p>
        </p:txBody>
      </p:sp>
      <p:sp>
        <p:nvSpPr>
          <p:cNvPr id="77862" name="355 CuadroTexto"/>
          <p:cNvSpPr txBox="1">
            <a:spLocks noChangeArrowheads="1"/>
          </p:cNvSpPr>
          <p:nvPr/>
        </p:nvSpPr>
        <p:spPr bwMode="auto">
          <a:xfrm>
            <a:off x="7352706" y="4712066"/>
            <a:ext cx="452368" cy="3928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R7</a:t>
            </a:r>
          </a:p>
        </p:txBody>
      </p:sp>
      <p:sp>
        <p:nvSpPr>
          <p:cNvPr id="77863" name="356 CuadroTexto"/>
          <p:cNvSpPr txBox="1">
            <a:spLocks noChangeArrowheads="1"/>
          </p:cNvSpPr>
          <p:nvPr/>
        </p:nvSpPr>
        <p:spPr bwMode="auto">
          <a:xfrm>
            <a:off x="8957505" y="2800260"/>
            <a:ext cx="452368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R8</a:t>
            </a:r>
          </a:p>
        </p:txBody>
      </p:sp>
      <p:sp>
        <p:nvSpPr>
          <p:cNvPr id="77864" name="357 CuadroTexto"/>
          <p:cNvSpPr txBox="1">
            <a:spLocks noChangeArrowheads="1"/>
          </p:cNvSpPr>
          <p:nvPr/>
        </p:nvSpPr>
        <p:spPr bwMode="auto">
          <a:xfrm>
            <a:off x="8817957" y="5270257"/>
            <a:ext cx="452368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R9</a:t>
            </a:r>
          </a:p>
        </p:txBody>
      </p:sp>
      <p:sp>
        <p:nvSpPr>
          <p:cNvPr id="77865" name="358 CuadroTexto"/>
          <p:cNvSpPr txBox="1">
            <a:spLocks noChangeArrowheads="1"/>
          </p:cNvSpPr>
          <p:nvPr/>
        </p:nvSpPr>
        <p:spPr bwMode="auto">
          <a:xfrm>
            <a:off x="2048338" y="2730486"/>
            <a:ext cx="574196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PCa</a:t>
            </a:r>
          </a:p>
        </p:txBody>
      </p:sp>
      <p:sp>
        <p:nvSpPr>
          <p:cNvPr id="77866" name="359 CuadroTexto"/>
          <p:cNvSpPr txBox="1">
            <a:spLocks noChangeArrowheads="1"/>
          </p:cNvSpPr>
          <p:nvPr/>
        </p:nvSpPr>
        <p:spPr bwMode="auto">
          <a:xfrm>
            <a:off x="1908791" y="5270257"/>
            <a:ext cx="585417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PCb</a:t>
            </a:r>
          </a:p>
        </p:txBody>
      </p:sp>
      <p:sp>
        <p:nvSpPr>
          <p:cNvPr id="77867" name="360 CuadroTexto"/>
          <p:cNvSpPr txBox="1">
            <a:spLocks noChangeArrowheads="1"/>
          </p:cNvSpPr>
          <p:nvPr/>
        </p:nvSpPr>
        <p:spPr bwMode="auto">
          <a:xfrm>
            <a:off x="9864567" y="2730486"/>
            <a:ext cx="554960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PCc</a:t>
            </a:r>
          </a:p>
        </p:txBody>
      </p:sp>
      <p:sp>
        <p:nvSpPr>
          <p:cNvPr id="77868" name="361 CuadroTexto"/>
          <p:cNvSpPr txBox="1">
            <a:spLocks noChangeArrowheads="1"/>
          </p:cNvSpPr>
          <p:nvPr/>
        </p:nvSpPr>
        <p:spPr bwMode="auto">
          <a:xfrm>
            <a:off x="9725019" y="5200482"/>
            <a:ext cx="585417" cy="3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953" b="1"/>
              <a:t>PCd</a:t>
            </a:r>
          </a:p>
        </p:txBody>
      </p:sp>
      <p:sp>
        <p:nvSpPr>
          <p:cNvPr id="77869" name="362 CuadroTexto"/>
          <p:cNvSpPr txBox="1">
            <a:spLocks noChangeArrowheads="1"/>
          </p:cNvSpPr>
          <p:nvPr/>
        </p:nvSpPr>
        <p:spPr bwMode="auto">
          <a:xfrm>
            <a:off x="5606808" y="2730486"/>
            <a:ext cx="856773" cy="3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758" b="1"/>
              <a:t>AREA 0</a:t>
            </a:r>
          </a:p>
        </p:txBody>
      </p:sp>
      <p:sp>
        <p:nvSpPr>
          <p:cNvPr id="77870" name="363 CuadroTexto"/>
          <p:cNvSpPr txBox="1">
            <a:spLocks noChangeArrowheads="1"/>
          </p:cNvSpPr>
          <p:nvPr/>
        </p:nvSpPr>
        <p:spPr bwMode="auto">
          <a:xfrm>
            <a:off x="2815852" y="2172295"/>
            <a:ext cx="856773" cy="3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758" b="1"/>
              <a:t>AREA 1</a:t>
            </a:r>
          </a:p>
        </p:txBody>
      </p:sp>
      <p:sp>
        <p:nvSpPr>
          <p:cNvPr id="77871" name="364 CuadroTexto"/>
          <p:cNvSpPr txBox="1">
            <a:spLocks noChangeArrowheads="1"/>
          </p:cNvSpPr>
          <p:nvPr/>
        </p:nvSpPr>
        <p:spPr bwMode="auto">
          <a:xfrm>
            <a:off x="8748185" y="2172295"/>
            <a:ext cx="856773" cy="3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758" b="1"/>
              <a:t>AREA 2</a:t>
            </a:r>
          </a:p>
        </p:txBody>
      </p:sp>
      <p:sp>
        <p:nvSpPr>
          <p:cNvPr id="77872" name="365 CuadroTexto"/>
          <p:cNvSpPr txBox="1">
            <a:spLocks noChangeArrowheads="1"/>
          </p:cNvSpPr>
          <p:nvPr/>
        </p:nvSpPr>
        <p:spPr bwMode="auto">
          <a:xfrm rot="-1970932">
            <a:off x="4822502" y="2399268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20.1.1.0/30</a:t>
            </a:r>
          </a:p>
        </p:txBody>
      </p:sp>
      <p:sp>
        <p:nvSpPr>
          <p:cNvPr id="77873" name="366 CuadroTexto"/>
          <p:cNvSpPr txBox="1">
            <a:spLocks noChangeArrowheads="1"/>
          </p:cNvSpPr>
          <p:nvPr/>
        </p:nvSpPr>
        <p:spPr bwMode="auto">
          <a:xfrm rot="1913116">
            <a:off x="6629646" y="2403920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20.1.1.4/30</a:t>
            </a:r>
          </a:p>
        </p:txBody>
      </p:sp>
      <p:sp>
        <p:nvSpPr>
          <p:cNvPr id="77874" name="367 CuadroTexto"/>
          <p:cNvSpPr txBox="1">
            <a:spLocks noChangeArrowheads="1"/>
          </p:cNvSpPr>
          <p:nvPr/>
        </p:nvSpPr>
        <p:spPr bwMode="auto">
          <a:xfrm rot="1455558">
            <a:off x="5641957" y="3489292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20.1.1.8/30</a:t>
            </a:r>
          </a:p>
        </p:txBody>
      </p:sp>
      <p:sp>
        <p:nvSpPr>
          <p:cNvPr id="77875" name="368 CuadroTexto"/>
          <p:cNvSpPr txBox="1">
            <a:spLocks noChangeArrowheads="1"/>
          </p:cNvSpPr>
          <p:nvPr/>
        </p:nvSpPr>
        <p:spPr bwMode="auto">
          <a:xfrm>
            <a:off x="5630065" y="4294972"/>
            <a:ext cx="1104790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20.1.1.12/30</a:t>
            </a:r>
          </a:p>
        </p:txBody>
      </p:sp>
      <p:sp>
        <p:nvSpPr>
          <p:cNvPr id="77876" name="369 CuadroTexto"/>
          <p:cNvSpPr txBox="1">
            <a:spLocks noChangeArrowheads="1"/>
          </p:cNvSpPr>
          <p:nvPr/>
        </p:nvSpPr>
        <p:spPr bwMode="auto">
          <a:xfrm rot="-5400000">
            <a:off x="4251237" y="3648221"/>
            <a:ext cx="1104790" cy="302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20.1.1.16/30</a:t>
            </a:r>
          </a:p>
        </p:txBody>
      </p:sp>
      <p:cxnSp>
        <p:nvCxnSpPr>
          <p:cNvPr id="77877" name="371 Conector recto"/>
          <p:cNvCxnSpPr>
            <a:cxnSpLocks noChangeShapeType="1"/>
          </p:cNvCxnSpPr>
          <p:nvPr/>
        </p:nvCxnSpPr>
        <p:spPr bwMode="auto">
          <a:xfrm rot="5400000">
            <a:off x="7108497" y="3811982"/>
            <a:ext cx="1187707" cy="1551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7878" name="383 CuadroTexto"/>
          <p:cNvSpPr txBox="1">
            <a:spLocks noChangeArrowheads="1"/>
          </p:cNvSpPr>
          <p:nvPr/>
        </p:nvSpPr>
        <p:spPr bwMode="auto">
          <a:xfrm rot="-5400000">
            <a:off x="6949937" y="3654423"/>
            <a:ext cx="1104790" cy="302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20.1.1.20/30</a:t>
            </a:r>
          </a:p>
        </p:txBody>
      </p:sp>
      <p:cxnSp>
        <p:nvCxnSpPr>
          <p:cNvPr id="77879" name="193 Conector recto"/>
          <p:cNvCxnSpPr>
            <a:cxnSpLocks noChangeShapeType="1"/>
            <a:stCxn id="78134" idx="5"/>
            <a:endCxn id="78065" idx="0"/>
          </p:cNvCxnSpPr>
          <p:nvPr/>
        </p:nvCxnSpPr>
        <p:spPr bwMode="auto">
          <a:xfrm rot="16200000" flipH="1">
            <a:off x="5578899" y="2432785"/>
            <a:ext cx="1186156" cy="27366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77880" name="384 CuadroTexto"/>
          <p:cNvSpPr txBox="1">
            <a:spLocks noChangeArrowheads="1"/>
          </p:cNvSpPr>
          <p:nvPr/>
        </p:nvSpPr>
        <p:spPr bwMode="auto">
          <a:xfrm rot="-690136">
            <a:off x="3397563" y="2867529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30.3.3.0/30</a:t>
            </a:r>
          </a:p>
        </p:txBody>
      </p:sp>
      <p:sp>
        <p:nvSpPr>
          <p:cNvPr id="77881" name="385 CuadroTexto"/>
          <p:cNvSpPr txBox="1">
            <a:spLocks noChangeArrowheads="1"/>
          </p:cNvSpPr>
          <p:nvPr/>
        </p:nvSpPr>
        <p:spPr bwMode="auto">
          <a:xfrm rot="-1587963">
            <a:off x="3444079" y="4428914"/>
            <a:ext cx="1016625" cy="302712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30.3.3.4/30</a:t>
            </a:r>
          </a:p>
        </p:txBody>
      </p:sp>
      <p:sp>
        <p:nvSpPr>
          <p:cNvPr id="77882" name="386 CuadroTexto"/>
          <p:cNvSpPr txBox="1">
            <a:spLocks noChangeArrowheads="1"/>
          </p:cNvSpPr>
          <p:nvPr/>
        </p:nvSpPr>
        <p:spPr bwMode="auto">
          <a:xfrm rot="-5896912">
            <a:off x="2647107" y="4030427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30.3.3.8/30</a:t>
            </a:r>
          </a:p>
        </p:txBody>
      </p:sp>
      <p:sp>
        <p:nvSpPr>
          <p:cNvPr id="77883" name="387 CuadroTexto"/>
          <p:cNvSpPr txBox="1">
            <a:spLocks noChangeArrowheads="1"/>
          </p:cNvSpPr>
          <p:nvPr/>
        </p:nvSpPr>
        <p:spPr bwMode="auto">
          <a:xfrm rot="828461">
            <a:off x="7980934" y="2912495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40.4.4.0/30</a:t>
            </a:r>
          </a:p>
        </p:txBody>
      </p:sp>
      <p:sp>
        <p:nvSpPr>
          <p:cNvPr id="77884" name="388 CuadroTexto"/>
          <p:cNvSpPr txBox="1">
            <a:spLocks noChangeArrowheads="1"/>
          </p:cNvSpPr>
          <p:nvPr/>
        </p:nvSpPr>
        <p:spPr bwMode="auto">
          <a:xfrm rot="1486765">
            <a:off x="7911160" y="4517294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40.4.4.4/30</a:t>
            </a:r>
          </a:p>
        </p:txBody>
      </p:sp>
      <p:sp>
        <p:nvSpPr>
          <p:cNvPr id="77885" name="389 CuadroTexto"/>
          <p:cNvSpPr txBox="1">
            <a:spLocks noChangeArrowheads="1"/>
          </p:cNvSpPr>
          <p:nvPr/>
        </p:nvSpPr>
        <p:spPr bwMode="auto">
          <a:xfrm rot="-5237203">
            <a:off x="8760852" y="4030427"/>
            <a:ext cx="101662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>
                <a:solidFill>
                  <a:srgbClr val="0000FF"/>
                </a:solidFill>
              </a:rPr>
              <a:t>40.4.4.8/30</a:t>
            </a:r>
          </a:p>
        </p:txBody>
      </p:sp>
      <p:sp>
        <p:nvSpPr>
          <p:cNvPr id="77886" name="390 CuadroTexto"/>
          <p:cNvSpPr txBox="1">
            <a:spLocks noChangeArrowheads="1"/>
          </p:cNvSpPr>
          <p:nvPr/>
        </p:nvSpPr>
        <p:spPr bwMode="auto">
          <a:xfrm>
            <a:off x="1839017" y="3617390"/>
            <a:ext cx="119295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/>
              <a:t>210.1.1.64/26</a:t>
            </a:r>
          </a:p>
        </p:txBody>
      </p:sp>
      <p:sp>
        <p:nvSpPr>
          <p:cNvPr id="77887" name="391 CuadroTexto"/>
          <p:cNvSpPr txBox="1">
            <a:spLocks noChangeArrowheads="1"/>
          </p:cNvSpPr>
          <p:nvPr/>
        </p:nvSpPr>
        <p:spPr bwMode="auto">
          <a:xfrm>
            <a:off x="1928947" y="4615932"/>
            <a:ext cx="1281120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/>
              <a:t>210.1.1.128/26</a:t>
            </a:r>
          </a:p>
        </p:txBody>
      </p:sp>
      <p:sp>
        <p:nvSpPr>
          <p:cNvPr id="77888" name="392 CuadroTexto"/>
          <p:cNvSpPr txBox="1">
            <a:spLocks noChangeArrowheads="1"/>
          </p:cNvSpPr>
          <p:nvPr/>
        </p:nvSpPr>
        <p:spPr bwMode="auto">
          <a:xfrm>
            <a:off x="9342038" y="3569323"/>
            <a:ext cx="1192955" cy="3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/>
              <a:t>220.2.2.64/26</a:t>
            </a:r>
          </a:p>
        </p:txBody>
      </p:sp>
      <p:sp>
        <p:nvSpPr>
          <p:cNvPr id="77889" name="393 CuadroTexto"/>
          <p:cNvSpPr txBox="1">
            <a:spLocks noChangeArrowheads="1"/>
          </p:cNvSpPr>
          <p:nvPr/>
        </p:nvSpPr>
        <p:spPr bwMode="auto">
          <a:xfrm>
            <a:off x="9360644" y="4546158"/>
            <a:ext cx="1104790" cy="302712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367" b="1"/>
              <a:t>220.2.2.0/26</a:t>
            </a:r>
          </a:p>
        </p:txBody>
      </p:sp>
      <p:sp>
        <p:nvSpPr>
          <p:cNvPr id="115778" name="394 CuadroTexto"/>
          <p:cNvSpPr txBox="1">
            <a:spLocks noChangeArrowheads="1"/>
          </p:cNvSpPr>
          <p:nvPr/>
        </p:nvSpPr>
        <p:spPr bwMode="auto">
          <a:xfrm>
            <a:off x="4839294" y="2758396"/>
            <a:ext cx="330264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.1</a:t>
            </a:r>
          </a:p>
        </p:txBody>
      </p:sp>
      <p:sp>
        <p:nvSpPr>
          <p:cNvPr id="115779" name="396 CuadroTexto"/>
          <p:cNvSpPr txBox="1">
            <a:spLocks noChangeArrowheads="1"/>
          </p:cNvSpPr>
          <p:nvPr/>
        </p:nvSpPr>
        <p:spPr bwMode="auto">
          <a:xfrm>
            <a:off x="3583364" y="4851614"/>
            <a:ext cx="33855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.5</a:t>
            </a:r>
          </a:p>
        </p:txBody>
      </p:sp>
      <p:sp>
        <p:nvSpPr>
          <p:cNvPr id="115780" name="397 CuadroTexto"/>
          <p:cNvSpPr txBox="1">
            <a:spLocks noChangeArrowheads="1"/>
          </p:cNvSpPr>
          <p:nvPr/>
        </p:nvSpPr>
        <p:spPr bwMode="auto">
          <a:xfrm>
            <a:off x="5676581" y="2260675"/>
            <a:ext cx="330264" cy="3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.2</a:t>
            </a:r>
          </a:p>
        </p:txBody>
      </p:sp>
      <p:sp>
        <p:nvSpPr>
          <p:cNvPr id="115781" name="398 CuadroTexto"/>
          <p:cNvSpPr txBox="1">
            <a:spLocks noChangeArrowheads="1"/>
          </p:cNvSpPr>
          <p:nvPr/>
        </p:nvSpPr>
        <p:spPr bwMode="auto">
          <a:xfrm>
            <a:off x="7143383" y="2730487"/>
            <a:ext cx="33855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.6</a:t>
            </a:r>
          </a:p>
        </p:txBody>
      </p:sp>
      <p:sp>
        <p:nvSpPr>
          <p:cNvPr id="115782" name="399 CuadroTexto"/>
          <p:cNvSpPr txBox="1">
            <a:spLocks noChangeArrowheads="1"/>
          </p:cNvSpPr>
          <p:nvPr/>
        </p:nvSpPr>
        <p:spPr bwMode="auto">
          <a:xfrm>
            <a:off x="4909069" y="3009582"/>
            <a:ext cx="330263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.9</a:t>
            </a:r>
          </a:p>
        </p:txBody>
      </p:sp>
      <p:sp>
        <p:nvSpPr>
          <p:cNvPr id="115783" name="400 CuadroTexto"/>
          <p:cNvSpPr txBox="1">
            <a:spLocks noChangeArrowheads="1"/>
          </p:cNvSpPr>
          <p:nvPr/>
        </p:nvSpPr>
        <p:spPr bwMode="auto">
          <a:xfrm>
            <a:off x="7003836" y="3918194"/>
            <a:ext cx="431048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.10</a:t>
            </a:r>
          </a:p>
        </p:txBody>
      </p:sp>
      <p:sp>
        <p:nvSpPr>
          <p:cNvPr id="115784" name="401 CuadroTexto"/>
          <p:cNvSpPr txBox="1">
            <a:spLocks noChangeArrowheads="1"/>
          </p:cNvSpPr>
          <p:nvPr/>
        </p:nvSpPr>
        <p:spPr bwMode="auto">
          <a:xfrm>
            <a:off x="4839294" y="4197289"/>
            <a:ext cx="431048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.14</a:t>
            </a:r>
          </a:p>
        </p:txBody>
      </p:sp>
      <p:sp>
        <p:nvSpPr>
          <p:cNvPr id="115785" name="402 CuadroTexto"/>
          <p:cNvSpPr txBox="1">
            <a:spLocks noChangeArrowheads="1"/>
          </p:cNvSpPr>
          <p:nvPr/>
        </p:nvSpPr>
        <p:spPr bwMode="auto">
          <a:xfrm>
            <a:off x="6864288" y="4197289"/>
            <a:ext cx="431048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.13</a:t>
            </a:r>
          </a:p>
        </p:txBody>
      </p:sp>
      <p:sp>
        <p:nvSpPr>
          <p:cNvPr id="115786" name="403 CuadroTexto"/>
          <p:cNvSpPr txBox="1">
            <a:spLocks noChangeArrowheads="1"/>
          </p:cNvSpPr>
          <p:nvPr/>
        </p:nvSpPr>
        <p:spPr bwMode="auto">
          <a:xfrm rot="16200000">
            <a:off x="4283057" y="3251723"/>
            <a:ext cx="43954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.17</a:t>
            </a:r>
          </a:p>
        </p:txBody>
      </p:sp>
      <p:sp>
        <p:nvSpPr>
          <p:cNvPr id="115787" name="404 CuadroTexto"/>
          <p:cNvSpPr txBox="1">
            <a:spLocks noChangeArrowheads="1"/>
          </p:cNvSpPr>
          <p:nvPr/>
        </p:nvSpPr>
        <p:spPr bwMode="auto">
          <a:xfrm rot="16200000">
            <a:off x="4283058" y="4016135"/>
            <a:ext cx="43954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.18</a:t>
            </a:r>
          </a:p>
        </p:txBody>
      </p:sp>
      <p:sp>
        <p:nvSpPr>
          <p:cNvPr id="115788" name="405 CuadroTexto"/>
          <p:cNvSpPr txBox="1">
            <a:spLocks noChangeArrowheads="1"/>
          </p:cNvSpPr>
          <p:nvPr/>
        </p:nvSpPr>
        <p:spPr bwMode="auto">
          <a:xfrm rot="16200000">
            <a:off x="7542647" y="3322014"/>
            <a:ext cx="429497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.22</a:t>
            </a:r>
          </a:p>
        </p:txBody>
      </p:sp>
      <p:sp>
        <p:nvSpPr>
          <p:cNvPr id="115789" name="406 CuadroTexto"/>
          <p:cNvSpPr txBox="1">
            <a:spLocks noChangeArrowheads="1"/>
          </p:cNvSpPr>
          <p:nvPr/>
        </p:nvSpPr>
        <p:spPr bwMode="auto">
          <a:xfrm rot="16200000">
            <a:off x="7541871" y="3832914"/>
            <a:ext cx="431048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.21</a:t>
            </a:r>
          </a:p>
        </p:txBody>
      </p:sp>
      <p:sp>
        <p:nvSpPr>
          <p:cNvPr id="115790" name="407 CuadroTexto"/>
          <p:cNvSpPr txBox="1">
            <a:spLocks noChangeArrowheads="1"/>
          </p:cNvSpPr>
          <p:nvPr/>
        </p:nvSpPr>
        <p:spPr bwMode="auto">
          <a:xfrm>
            <a:off x="3374043" y="3149130"/>
            <a:ext cx="33855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cs typeface="Aharoni" pitchFamily="2" charset="-79"/>
              </a:rPr>
              <a:t>.1</a:t>
            </a:r>
          </a:p>
        </p:txBody>
      </p:sp>
      <p:sp>
        <p:nvSpPr>
          <p:cNvPr id="115791" name="408 CuadroTexto"/>
          <p:cNvSpPr txBox="1">
            <a:spLocks noChangeArrowheads="1"/>
          </p:cNvSpPr>
          <p:nvPr/>
        </p:nvSpPr>
        <p:spPr bwMode="auto">
          <a:xfrm>
            <a:off x="4071782" y="3028189"/>
            <a:ext cx="33855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cs typeface="Aharoni" pitchFamily="2" charset="-79"/>
              </a:rPr>
              <a:t>.2</a:t>
            </a:r>
          </a:p>
        </p:txBody>
      </p:sp>
      <p:sp>
        <p:nvSpPr>
          <p:cNvPr id="115792" name="409 CuadroTexto"/>
          <p:cNvSpPr txBox="1">
            <a:spLocks noChangeArrowheads="1"/>
          </p:cNvSpPr>
          <p:nvPr/>
        </p:nvSpPr>
        <p:spPr bwMode="auto">
          <a:xfrm>
            <a:off x="3175575" y="3428226"/>
            <a:ext cx="33855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.9</a:t>
            </a:r>
          </a:p>
        </p:txBody>
      </p:sp>
      <p:sp>
        <p:nvSpPr>
          <p:cNvPr id="115793" name="410 CuadroTexto"/>
          <p:cNvSpPr txBox="1">
            <a:spLocks noChangeArrowheads="1"/>
          </p:cNvSpPr>
          <p:nvPr/>
        </p:nvSpPr>
        <p:spPr bwMode="auto">
          <a:xfrm>
            <a:off x="3003465" y="4615933"/>
            <a:ext cx="43954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.10</a:t>
            </a:r>
          </a:p>
        </p:txBody>
      </p:sp>
      <p:sp>
        <p:nvSpPr>
          <p:cNvPr id="115794" name="411 CuadroTexto"/>
          <p:cNvSpPr txBox="1">
            <a:spLocks noChangeArrowheads="1"/>
          </p:cNvSpPr>
          <p:nvPr/>
        </p:nvSpPr>
        <p:spPr bwMode="auto">
          <a:xfrm>
            <a:off x="6306097" y="2242068"/>
            <a:ext cx="330264" cy="3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.5</a:t>
            </a:r>
          </a:p>
        </p:txBody>
      </p:sp>
      <p:sp>
        <p:nvSpPr>
          <p:cNvPr id="115795" name="412 CuadroTexto"/>
          <p:cNvSpPr txBox="1">
            <a:spLocks noChangeArrowheads="1"/>
          </p:cNvSpPr>
          <p:nvPr/>
        </p:nvSpPr>
        <p:spPr bwMode="auto">
          <a:xfrm>
            <a:off x="4229936" y="4546158"/>
            <a:ext cx="33855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cs typeface="Aharoni" pitchFamily="2" charset="-79"/>
              </a:rPr>
              <a:t>.6</a:t>
            </a:r>
          </a:p>
        </p:txBody>
      </p:sp>
      <p:sp>
        <p:nvSpPr>
          <p:cNvPr id="115796" name="413 CuadroTexto"/>
          <p:cNvSpPr txBox="1">
            <a:spLocks noChangeArrowheads="1"/>
          </p:cNvSpPr>
          <p:nvPr/>
        </p:nvSpPr>
        <p:spPr bwMode="auto">
          <a:xfrm>
            <a:off x="7858179" y="3079356"/>
            <a:ext cx="331814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.2</a:t>
            </a:r>
          </a:p>
        </p:txBody>
      </p:sp>
      <p:sp>
        <p:nvSpPr>
          <p:cNvPr id="115797" name="414 CuadroTexto"/>
          <p:cNvSpPr txBox="1">
            <a:spLocks noChangeArrowheads="1"/>
          </p:cNvSpPr>
          <p:nvPr/>
        </p:nvSpPr>
        <p:spPr bwMode="auto">
          <a:xfrm>
            <a:off x="8608637" y="3237510"/>
            <a:ext cx="330263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.1</a:t>
            </a:r>
          </a:p>
        </p:txBody>
      </p:sp>
      <p:sp>
        <p:nvSpPr>
          <p:cNvPr id="115798" name="415 CuadroTexto"/>
          <p:cNvSpPr txBox="1">
            <a:spLocks noChangeArrowheads="1"/>
          </p:cNvSpPr>
          <p:nvPr/>
        </p:nvSpPr>
        <p:spPr bwMode="auto">
          <a:xfrm>
            <a:off x="7780653" y="4546158"/>
            <a:ext cx="330263" cy="3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.6</a:t>
            </a:r>
          </a:p>
        </p:txBody>
      </p:sp>
      <p:sp>
        <p:nvSpPr>
          <p:cNvPr id="115799" name="416 CuadroTexto"/>
          <p:cNvSpPr txBox="1">
            <a:spLocks noChangeArrowheads="1"/>
          </p:cNvSpPr>
          <p:nvPr/>
        </p:nvSpPr>
        <p:spPr bwMode="auto">
          <a:xfrm>
            <a:off x="8548165" y="4895028"/>
            <a:ext cx="330264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.5</a:t>
            </a:r>
          </a:p>
        </p:txBody>
      </p:sp>
      <p:sp>
        <p:nvSpPr>
          <p:cNvPr id="115800" name="417 CuadroTexto"/>
          <p:cNvSpPr txBox="1">
            <a:spLocks noChangeArrowheads="1"/>
          </p:cNvSpPr>
          <p:nvPr/>
        </p:nvSpPr>
        <p:spPr bwMode="auto">
          <a:xfrm>
            <a:off x="8887732" y="3499550"/>
            <a:ext cx="330263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.9</a:t>
            </a:r>
          </a:p>
        </p:txBody>
      </p:sp>
      <p:sp>
        <p:nvSpPr>
          <p:cNvPr id="115801" name="418 CuadroTexto"/>
          <p:cNvSpPr txBox="1">
            <a:spLocks noChangeArrowheads="1"/>
          </p:cNvSpPr>
          <p:nvPr/>
        </p:nvSpPr>
        <p:spPr bwMode="auto">
          <a:xfrm>
            <a:off x="8748184" y="4546158"/>
            <a:ext cx="43954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cs typeface="Aharoni" pitchFamily="2" charset="-79"/>
              </a:rPr>
              <a:t>.10</a:t>
            </a:r>
          </a:p>
        </p:txBody>
      </p:sp>
      <p:sp>
        <p:nvSpPr>
          <p:cNvPr id="115802" name="419 CuadroTexto"/>
          <p:cNvSpPr txBox="1">
            <a:spLocks noChangeArrowheads="1"/>
          </p:cNvSpPr>
          <p:nvPr/>
        </p:nvSpPr>
        <p:spPr bwMode="auto">
          <a:xfrm>
            <a:off x="2606529" y="3009582"/>
            <a:ext cx="439544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cs typeface="Aharoni" pitchFamily="2" charset="-79"/>
              </a:rPr>
              <a:t>.65</a:t>
            </a:r>
          </a:p>
        </p:txBody>
      </p:sp>
      <p:sp>
        <p:nvSpPr>
          <p:cNvPr id="115803" name="420 CuadroTexto"/>
          <p:cNvSpPr txBox="1">
            <a:spLocks noChangeArrowheads="1"/>
          </p:cNvSpPr>
          <p:nvPr/>
        </p:nvSpPr>
        <p:spPr bwMode="auto">
          <a:xfrm>
            <a:off x="9306376" y="3009582"/>
            <a:ext cx="431048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latin typeface="+mj-lt"/>
                <a:cs typeface="Aharoni" pitchFamily="2" charset="-79"/>
              </a:rPr>
              <a:t>.65</a:t>
            </a:r>
          </a:p>
        </p:txBody>
      </p:sp>
      <p:sp>
        <p:nvSpPr>
          <p:cNvPr id="115804" name="421 CuadroTexto"/>
          <p:cNvSpPr txBox="1">
            <a:spLocks noChangeArrowheads="1"/>
          </p:cNvSpPr>
          <p:nvPr/>
        </p:nvSpPr>
        <p:spPr bwMode="auto">
          <a:xfrm>
            <a:off x="9183883" y="4842310"/>
            <a:ext cx="331814" cy="331814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 dirty="0">
                <a:solidFill>
                  <a:srgbClr val="FF0000"/>
                </a:solidFill>
                <a:latin typeface="+mj-lt"/>
                <a:cs typeface="Aharoni" pitchFamily="2" charset="-79"/>
              </a:rPr>
              <a:t>.1</a:t>
            </a:r>
          </a:p>
        </p:txBody>
      </p:sp>
      <p:cxnSp>
        <p:nvCxnSpPr>
          <p:cNvPr id="77917" name="343 Conector recto"/>
          <p:cNvCxnSpPr>
            <a:cxnSpLocks noChangeShapeType="1"/>
          </p:cNvCxnSpPr>
          <p:nvPr/>
        </p:nvCxnSpPr>
        <p:spPr bwMode="auto">
          <a:xfrm rot="10800000">
            <a:off x="9236601" y="5130709"/>
            <a:ext cx="697739" cy="155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15806" name="422 CuadroTexto"/>
          <p:cNvSpPr txBox="1">
            <a:spLocks noChangeArrowheads="1"/>
          </p:cNvSpPr>
          <p:nvPr/>
        </p:nvSpPr>
        <p:spPr bwMode="auto">
          <a:xfrm>
            <a:off x="2606529" y="4825254"/>
            <a:ext cx="540533" cy="3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563" b="1">
                <a:solidFill>
                  <a:srgbClr val="FF0000"/>
                </a:solidFill>
                <a:cs typeface="Aharoni" pitchFamily="2" charset="-79"/>
              </a:rPr>
              <a:t>.129</a:t>
            </a:r>
          </a:p>
        </p:txBody>
      </p:sp>
      <p:sp>
        <p:nvSpPr>
          <p:cNvPr id="77919" name="423 CuadroTexto"/>
          <p:cNvSpPr txBox="1">
            <a:spLocks noChangeArrowheads="1"/>
          </p:cNvSpPr>
          <p:nvPr/>
        </p:nvSpPr>
        <p:spPr bwMode="auto">
          <a:xfrm>
            <a:off x="5467260" y="4493440"/>
            <a:ext cx="1327255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3</a:t>
            </a:r>
          </a:p>
        </p:txBody>
      </p:sp>
      <p:sp>
        <p:nvSpPr>
          <p:cNvPr id="77920" name="424 CuadroTexto"/>
          <p:cNvSpPr txBox="1">
            <a:spLocks noChangeArrowheads="1"/>
          </p:cNvSpPr>
          <p:nvPr/>
        </p:nvSpPr>
        <p:spPr bwMode="auto">
          <a:xfrm rot="1463405">
            <a:off x="5188164" y="3639098"/>
            <a:ext cx="1327255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7</a:t>
            </a:r>
          </a:p>
        </p:txBody>
      </p:sp>
      <p:sp>
        <p:nvSpPr>
          <p:cNvPr id="77921" name="425 CuadroTexto"/>
          <p:cNvSpPr txBox="1">
            <a:spLocks noChangeArrowheads="1"/>
          </p:cNvSpPr>
          <p:nvPr/>
        </p:nvSpPr>
        <p:spPr bwMode="auto">
          <a:xfrm rot="-5400000">
            <a:off x="4341574" y="3646850"/>
            <a:ext cx="1327255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2</a:t>
            </a:r>
          </a:p>
        </p:txBody>
      </p:sp>
      <p:sp>
        <p:nvSpPr>
          <p:cNvPr id="77922" name="426 CuadroTexto"/>
          <p:cNvSpPr txBox="1">
            <a:spLocks noChangeArrowheads="1"/>
          </p:cNvSpPr>
          <p:nvPr/>
        </p:nvSpPr>
        <p:spPr bwMode="auto">
          <a:xfrm rot="-1941177">
            <a:off x="4854800" y="2572333"/>
            <a:ext cx="1325705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6</a:t>
            </a:r>
          </a:p>
        </p:txBody>
      </p:sp>
      <p:sp>
        <p:nvSpPr>
          <p:cNvPr id="77923" name="427 CuadroTexto"/>
          <p:cNvSpPr txBox="1">
            <a:spLocks noChangeArrowheads="1"/>
          </p:cNvSpPr>
          <p:nvPr/>
        </p:nvSpPr>
        <p:spPr bwMode="auto">
          <a:xfrm rot="1798590">
            <a:off x="6230121" y="2580084"/>
            <a:ext cx="1325704" cy="3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4</a:t>
            </a:r>
          </a:p>
        </p:txBody>
      </p:sp>
      <p:sp>
        <p:nvSpPr>
          <p:cNvPr id="77924" name="428 CuadroTexto"/>
          <p:cNvSpPr txBox="1">
            <a:spLocks noChangeArrowheads="1"/>
          </p:cNvSpPr>
          <p:nvPr/>
        </p:nvSpPr>
        <p:spPr bwMode="auto">
          <a:xfrm rot="-5400000">
            <a:off x="6592945" y="3367755"/>
            <a:ext cx="1327255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1</a:t>
            </a:r>
          </a:p>
        </p:txBody>
      </p:sp>
      <p:sp>
        <p:nvSpPr>
          <p:cNvPr id="77925" name="429 CuadroTexto"/>
          <p:cNvSpPr txBox="1">
            <a:spLocks noChangeArrowheads="1"/>
          </p:cNvSpPr>
          <p:nvPr/>
        </p:nvSpPr>
        <p:spPr bwMode="auto">
          <a:xfrm rot="-5851277">
            <a:off x="2891052" y="3963934"/>
            <a:ext cx="936521" cy="3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1</a:t>
            </a:r>
          </a:p>
        </p:txBody>
      </p:sp>
      <p:sp>
        <p:nvSpPr>
          <p:cNvPr id="77926" name="430 CuadroTexto"/>
          <p:cNvSpPr txBox="1">
            <a:spLocks noChangeArrowheads="1"/>
          </p:cNvSpPr>
          <p:nvPr/>
        </p:nvSpPr>
        <p:spPr bwMode="auto">
          <a:xfrm rot="-1627940">
            <a:off x="3468624" y="4112010"/>
            <a:ext cx="936521" cy="331814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10</a:t>
            </a:r>
          </a:p>
        </p:txBody>
      </p:sp>
      <p:sp>
        <p:nvSpPr>
          <p:cNvPr id="77927" name="431 CuadroTexto"/>
          <p:cNvSpPr txBox="1">
            <a:spLocks noChangeArrowheads="1"/>
          </p:cNvSpPr>
          <p:nvPr/>
        </p:nvSpPr>
        <p:spPr bwMode="auto">
          <a:xfrm rot="-636926">
            <a:off x="3467074" y="3293329"/>
            <a:ext cx="936521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5</a:t>
            </a:r>
          </a:p>
        </p:txBody>
      </p:sp>
      <p:sp>
        <p:nvSpPr>
          <p:cNvPr id="77928" name="432 CuadroTexto"/>
          <p:cNvSpPr txBox="1">
            <a:spLocks noChangeArrowheads="1"/>
          </p:cNvSpPr>
          <p:nvPr/>
        </p:nvSpPr>
        <p:spPr bwMode="auto">
          <a:xfrm rot="1528471">
            <a:off x="7865931" y="4800445"/>
            <a:ext cx="936521" cy="3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1</a:t>
            </a:r>
          </a:p>
        </p:txBody>
      </p:sp>
      <p:sp>
        <p:nvSpPr>
          <p:cNvPr id="77929" name="433 CuadroTexto"/>
          <p:cNvSpPr txBox="1">
            <a:spLocks noChangeArrowheads="1"/>
          </p:cNvSpPr>
          <p:nvPr/>
        </p:nvSpPr>
        <p:spPr bwMode="auto">
          <a:xfrm rot="801573">
            <a:off x="7935706" y="3322790"/>
            <a:ext cx="936521" cy="33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1</a:t>
            </a:r>
          </a:p>
        </p:txBody>
      </p:sp>
      <p:sp>
        <p:nvSpPr>
          <p:cNvPr id="77930" name="434 CuadroTexto"/>
          <p:cNvSpPr txBox="1">
            <a:spLocks noChangeArrowheads="1"/>
          </p:cNvSpPr>
          <p:nvPr/>
        </p:nvSpPr>
        <p:spPr bwMode="auto">
          <a:xfrm rot="5621130">
            <a:off x="8502425" y="4021303"/>
            <a:ext cx="936521" cy="3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563" b="1"/>
              <a:t>Costo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583741" cy="2716531"/>
            <a:chOff x="285750" y="1153301"/>
            <a:chExt cx="8788400" cy="2779759"/>
          </a:xfrm>
        </p:grpSpPr>
        <p:pic>
          <p:nvPicPr>
            <p:cNvPr id="245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2" name="Group 107"/>
            <p:cNvGrpSpPr>
              <a:grpSpLocks/>
            </p:cNvGrpSpPr>
            <p:nvPr/>
          </p:nvGrpSpPr>
          <p:grpSpPr bwMode="auto">
            <a:xfrm>
              <a:off x="285750" y="1327149"/>
              <a:ext cx="5095286" cy="553822"/>
              <a:chOff x="204" y="773"/>
              <a:chExt cx="3203" cy="342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2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45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04298" cy="457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Router </a:t>
              </a:r>
              <a:r>
                <a:rPr lang="es-MX" sz="2344" b="1" dirty="0">
                  <a:latin typeface="+mj-lt"/>
                </a:rPr>
                <a:t>Rb</a:t>
              </a:r>
              <a:endParaRPr lang="es-MX" sz="2344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1908790" y="2939808"/>
            <a:ext cx="5304368" cy="3668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 err="1"/>
              <a:t>Rb#show</a:t>
            </a:r>
            <a:r>
              <a:rPr lang="es-PE" sz="1367" b="1" dirty="0"/>
              <a:t> ip route</a:t>
            </a:r>
          </a:p>
          <a:p>
            <a:pPr>
              <a:defRPr/>
            </a:pPr>
            <a:r>
              <a:rPr lang="es-PE" sz="1367" dirty="0" err="1"/>
              <a:t>Codes</a:t>
            </a:r>
            <a:r>
              <a:rPr lang="es-PE" sz="1367" dirty="0"/>
              <a:t>: C - connected, S - </a:t>
            </a:r>
            <a:r>
              <a:rPr lang="es-PE" sz="1367" dirty="0" err="1"/>
              <a:t>static</a:t>
            </a:r>
            <a:r>
              <a:rPr lang="es-PE" sz="1367" dirty="0"/>
              <a:t>, R - RIP, M - mobile, B - BGP</a:t>
            </a:r>
          </a:p>
          <a:p>
            <a:pPr>
              <a:defRPr/>
            </a:pPr>
            <a:r>
              <a:rPr lang="es-PE" sz="1367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367" dirty="0"/>
              <a:t>       N1 - OSPF NSSA external </a:t>
            </a:r>
            <a:r>
              <a:rPr lang="es-PE" sz="1367" dirty="0" err="1"/>
              <a:t>type</a:t>
            </a:r>
            <a:r>
              <a:rPr lang="es-PE" sz="1367" dirty="0"/>
              <a:t> 1, N2 - OSPF NSSA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E1 - OSPF external </a:t>
            </a:r>
            <a:r>
              <a:rPr lang="es-PE" sz="1367" dirty="0" err="1"/>
              <a:t>type</a:t>
            </a:r>
            <a:r>
              <a:rPr lang="es-PE" sz="1367" dirty="0"/>
              <a:t> 1, E2 - OSPF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367" dirty="0"/>
              <a:t>       </a:t>
            </a:r>
            <a:r>
              <a:rPr lang="es-PE" sz="1367" dirty="0" err="1"/>
              <a:t>ia</a:t>
            </a:r>
            <a:r>
              <a:rPr lang="es-PE" sz="1367" dirty="0"/>
              <a:t> - IS-IS inter area, * - candidate default, U - per-</a:t>
            </a:r>
            <a:r>
              <a:rPr lang="es-PE" sz="1367" dirty="0" err="1"/>
              <a:t>user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r>
              <a:rPr lang="es-PE" sz="1367" dirty="0"/>
              <a:t>       o - ODR, P - </a:t>
            </a:r>
            <a:r>
              <a:rPr lang="es-PE" sz="1367" dirty="0" err="1"/>
              <a:t>periodic</a:t>
            </a:r>
            <a:r>
              <a:rPr lang="es-PE" sz="1367" dirty="0"/>
              <a:t> </a:t>
            </a:r>
            <a:r>
              <a:rPr lang="es-PE" sz="1367" dirty="0" err="1"/>
              <a:t>downloaded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Gateway of </a:t>
            </a:r>
            <a:r>
              <a:rPr lang="es-PE" sz="1367" dirty="0" err="1"/>
              <a:t>last</a:t>
            </a:r>
            <a:r>
              <a:rPr lang="es-PE" sz="1367" dirty="0"/>
              <a:t> resort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not</a:t>
            </a:r>
            <a:r>
              <a:rPr lang="es-PE" sz="1367" dirty="0"/>
              <a:t> set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     40.0.0.0/30 </a:t>
            </a:r>
            <a:r>
              <a:rPr lang="es-PE" sz="1367" dirty="0" err="1"/>
              <a:t>is</a:t>
            </a:r>
            <a:r>
              <a:rPr lang="es-PE" sz="1367" dirty="0"/>
              <a:t> subnetted, 3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40.1.2.0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FastEthernet1/1</a:t>
            </a:r>
          </a:p>
          <a:p>
            <a:pPr>
              <a:defRPr/>
            </a:pPr>
            <a:r>
              <a:rPr lang="es-PE" sz="1367" dirty="0"/>
              <a:t>C       40.1.2.4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FastEthernet1/0</a:t>
            </a:r>
          </a:p>
          <a:p>
            <a:pPr>
              <a:defRPr/>
            </a:pPr>
            <a:r>
              <a:rPr lang="es-PE" sz="1367" dirty="0"/>
              <a:t>C       40.1.2.16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FastEthernet2/0</a:t>
            </a:r>
          </a:p>
          <a:p>
            <a:pPr>
              <a:defRPr/>
            </a:pPr>
            <a:r>
              <a:rPr lang="es-PE" sz="1367" dirty="0"/>
              <a:t>Rb#</a:t>
            </a:r>
          </a:p>
          <a:p>
            <a:pPr>
              <a:defRPr/>
            </a:pPr>
            <a:endParaRPr lang="es-PE" sz="1367" dirty="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47" y="1195460"/>
            <a:ext cx="5932333" cy="272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2048338" y="617111"/>
            <a:ext cx="828914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818859" y="4825254"/>
            <a:ext cx="4626785" cy="1842031"/>
            <a:chOff x="215076" y="4439450"/>
            <a:chExt cx="4736498" cy="1887320"/>
          </a:xfrm>
        </p:grpSpPr>
        <p:sp>
          <p:nvSpPr>
            <p:cNvPr id="78856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4032"/>
                <a:gd name="adj2" fmla="val -1786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78857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R1&gt;enable</a:t>
              </a:r>
            </a:p>
            <a:p>
              <a:r>
                <a:rPr lang="es-PE" sz="1563"/>
                <a:t>R1#configute terminal</a:t>
              </a:r>
            </a:p>
            <a:p>
              <a:r>
                <a:rPr lang="es-PE" sz="1563"/>
                <a:t>R1(config)#router ospf 1</a:t>
              </a:r>
            </a:p>
            <a:p>
              <a:r>
                <a:rPr lang="es-PE" sz="1563"/>
                <a:t>R1(config-router)#network 30.3.3.0  0.0.0.3  area 1</a:t>
              </a:r>
            </a:p>
            <a:p>
              <a:r>
                <a:rPr lang="es-PE" sz="1563"/>
                <a:t>R1(config-router)#network 30.3.3.8  0.0.0.3  area 1</a:t>
              </a:r>
            </a:p>
            <a:p>
              <a:r>
                <a:rPr lang="es-PE" sz="1563"/>
                <a:t>R1(config-router)#network 210.1.1.64 0.0.0.63  area 1</a:t>
              </a:r>
            </a:p>
            <a:p>
              <a:r>
                <a:rPr lang="es-PE" sz="1563"/>
                <a:t>R1(config-router)#exit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5885904" y="3778646"/>
            <a:ext cx="4727569" cy="1842031"/>
            <a:chOff x="215076" y="4439450"/>
            <a:chExt cx="4839090" cy="1887320"/>
          </a:xfrm>
        </p:grpSpPr>
        <p:sp>
          <p:nvSpPr>
            <p:cNvPr id="78854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83282"/>
                <a:gd name="adj2" fmla="val -61537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78855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76765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R2&gt;enable</a:t>
              </a:r>
            </a:p>
            <a:p>
              <a:r>
                <a:rPr lang="es-PE" sz="1563"/>
                <a:t>R2#configute terminal</a:t>
              </a:r>
            </a:p>
            <a:p>
              <a:r>
                <a:rPr lang="es-PE" sz="1563"/>
                <a:t>R2(config)#router ospf 1</a:t>
              </a:r>
            </a:p>
            <a:p>
              <a:r>
                <a:rPr lang="es-PE" sz="1563"/>
                <a:t>R2(config-router)#network 30.3.3.4  0.0.0.3  area 1</a:t>
              </a:r>
            </a:p>
            <a:p>
              <a:r>
                <a:rPr lang="es-PE" sz="1563"/>
                <a:t>R2(config-router)#network 30.3.3.8  0.0.0.3  area 1</a:t>
              </a:r>
            </a:p>
            <a:p>
              <a:r>
                <a:rPr lang="es-PE" sz="1563"/>
                <a:t>R2(config-router)#network 210.1.1.128 0.0.0.63  area 1</a:t>
              </a:r>
            </a:p>
            <a:p>
              <a:r>
                <a:rPr lang="es-PE" sz="1563"/>
                <a:t>R2(config-router)#exit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47" y="1195460"/>
            <a:ext cx="5932333" cy="272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2048338" y="617111"/>
            <a:ext cx="828914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818860" y="4825254"/>
            <a:ext cx="4605078" cy="1842031"/>
            <a:chOff x="215076" y="4439450"/>
            <a:chExt cx="4714908" cy="1887320"/>
          </a:xfrm>
        </p:grpSpPr>
        <p:sp>
          <p:nvSpPr>
            <p:cNvPr id="79881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20708"/>
                <a:gd name="adj2" fmla="val -1268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79882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562467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/>
                <a:t>R4&gt;enable</a:t>
              </a:r>
            </a:p>
            <a:p>
              <a:r>
                <a:rPr lang="es-PE" sz="1563"/>
                <a:t>R4#configute terminal</a:t>
              </a:r>
            </a:p>
            <a:p>
              <a:r>
                <a:rPr lang="es-PE" sz="1563"/>
                <a:t>R4(config)#router ospf 1</a:t>
              </a:r>
            </a:p>
            <a:p>
              <a:r>
                <a:rPr lang="es-PE" sz="1563"/>
                <a:t>R4(config-router)#network  20.1.1.12  0.0.0.3  area 0</a:t>
              </a:r>
            </a:p>
            <a:p>
              <a:r>
                <a:rPr lang="es-PE" sz="1563"/>
                <a:t>R4(config-router)#network  20.1.1.16  0.0.0.3  area 0</a:t>
              </a:r>
            </a:p>
            <a:p>
              <a:r>
                <a:rPr lang="es-PE" sz="1563"/>
                <a:t>R4(config-router)#network  30.3.3.4  0.0.0.3  area 1</a:t>
              </a:r>
            </a:p>
            <a:p>
              <a:r>
                <a:rPr lang="es-PE" sz="1563"/>
                <a:t>R4(config-router)#exit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5885903" y="3778645"/>
            <a:ext cx="4626785" cy="2125997"/>
            <a:chOff x="215076" y="4439450"/>
            <a:chExt cx="4736498" cy="1857388"/>
          </a:xfrm>
        </p:grpSpPr>
        <p:sp>
          <p:nvSpPr>
            <p:cNvPr id="79879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24097"/>
                <a:gd name="adj2" fmla="val -691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79880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761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563"/>
                <a:t>R7&gt;enable</a:t>
              </a:r>
            </a:p>
            <a:p>
              <a:r>
                <a:rPr lang="es-PE" sz="1563"/>
                <a:t>R7#configute terminal</a:t>
              </a:r>
            </a:p>
            <a:p>
              <a:r>
                <a:rPr lang="es-PE" sz="1563"/>
                <a:t>R7(config)#router ospf 1</a:t>
              </a:r>
            </a:p>
            <a:p>
              <a:r>
                <a:rPr lang="es-PE" sz="1563"/>
                <a:t>R7(config-router)#network 20.1.1.8  0.0.0.3  area 0</a:t>
              </a:r>
            </a:p>
            <a:p>
              <a:r>
                <a:rPr lang="es-PE" sz="1563"/>
                <a:t>R7(config-router)#network 20.1.1.12  0.0.0.3  area 0</a:t>
              </a:r>
            </a:p>
            <a:p>
              <a:r>
                <a:rPr lang="es-PE" sz="1563"/>
                <a:t>R7(config-router)#network 20.1.1.20  0.0.0.3  area 0</a:t>
              </a:r>
            </a:p>
            <a:p>
              <a:r>
                <a:rPr lang="es-PE" sz="1563"/>
                <a:t>R7(config-router)#network 40.4.4.4  0.0.0.3 area  2</a:t>
              </a:r>
            </a:p>
            <a:p>
              <a:r>
                <a:rPr lang="es-PE" sz="1563"/>
                <a:t>R7(config-router)#exit</a:t>
              </a:r>
            </a:p>
          </p:txBody>
        </p:sp>
      </p:grp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6934063" y="5941637"/>
            <a:ext cx="2930504" cy="697739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/>
            <a:r>
              <a:rPr lang="es-PE" sz="1563"/>
              <a:t>Los demás router se configuran de manera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3094947" y="1195460"/>
            <a:ext cx="5932333" cy="2722733"/>
            <a:chOff x="1500188" y="1223963"/>
            <a:chExt cx="6073775" cy="2787650"/>
          </a:xfrm>
        </p:grpSpPr>
        <p:pic>
          <p:nvPicPr>
            <p:cNvPr id="80909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10" name="16 CuadroTexto"/>
            <p:cNvSpPr txBox="1">
              <a:spLocks noChangeArrowheads="1"/>
            </p:cNvSpPr>
            <p:nvPr/>
          </p:nvSpPr>
          <p:spPr bwMode="auto">
            <a:xfrm rot="18063127">
              <a:off x="2412017" y="1984859"/>
              <a:ext cx="481206" cy="248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977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0911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81206" cy="248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977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3164720" y="617111"/>
            <a:ext cx="5978849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COSTOS OSPF POR </a:t>
            </a:r>
            <a:r>
              <a:rPr lang="es-ES_tradnl" sz="3125" b="1" i="1">
                <a:solidFill>
                  <a:srgbClr val="000066"/>
                </a:solidFill>
                <a:latin typeface="Arial" charset="0"/>
              </a:rPr>
              <a:t>DEFAULT</a:t>
            </a:r>
            <a:endParaRPr lang="es-ES" sz="3125" b="1" i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1978565" y="3918193"/>
            <a:ext cx="4536855" cy="1674574"/>
            <a:chOff x="357952" y="4010822"/>
            <a:chExt cx="4643470" cy="1714512"/>
          </a:xfrm>
        </p:grpSpPr>
        <p:sp>
          <p:nvSpPr>
            <p:cNvPr id="22" name="Text Box 230"/>
            <p:cNvSpPr txBox="1">
              <a:spLocks noChangeArrowheads="1"/>
            </p:cNvSpPr>
            <p:nvPr/>
          </p:nvSpPr>
          <p:spPr bwMode="auto">
            <a:xfrm>
              <a:off x="357952" y="4010822"/>
              <a:ext cx="4218585" cy="1206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>
                <a:defRPr/>
              </a:pPr>
              <a:r>
                <a:rPr lang="es-ES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344" dirty="0">
                  <a:latin typeface="+mj-lt"/>
                </a:rPr>
                <a:t>Por default, OSPF asigna costo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    asociado al ancho de banda: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    </a:t>
              </a:r>
            </a:p>
          </p:txBody>
        </p:sp>
        <p:sp>
          <p:nvSpPr>
            <p:cNvPr id="80908" name="24 Bisel"/>
            <p:cNvSpPr>
              <a:spLocks noChangeArrowheads="1"/>
            </p:cNvSpPr>
            <p:nvPr/>
          </p:nvSpPr>
          <p:spPr bwMode="auto">
            <a:xfrm>
              <a:off x="643704" y="4868078"/>
              <a:ext cx="4357718" cy="857256"/>
            </a:xfrm>
            <a:prstGeom prst="bevel">
              <a:avLst>
                <a:gd name="adj" fmla="val 12500"/>
              </a:avLst>
            </a:prstGeom>
            <a:solidFill>
              <a:srgbClr val="FF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02398"/>
              <a:r>
                <a:rPr lang="es-ES" sz="2344" b="1"/>
                <a:t>costo= 10</a:t>
              </a:r>
              <a:r>
                <a:rPr lang="es-ES" sz="2344" b="1" baseline="30000"/>
                <a:t>8</a:t>
              </a:r>
              <a:r>
                <a:rPr lang="es-ES" sz="2344" b="1"/>
                <a:t>/(Ancho de banda)</a:t>
              </a:r>
            </a:p>
          </p:txBody>
        </p:sp>
      </p:grpSp>
      <p:sp>
        <p:nvSpPr>
          <p:cNvPr id="28" name="Text Box 230"/>
          <p:cNvSpPr txBox="1">
            <a:spLocks noChangeArrowheads="1"/>
          </p:cNvSpPr>
          <p:nvPr/>
        </p:nvSpPr>
        <p:spPr bwMode="auto">
          <a:xfrm>
            <a:off x="1978565" y="5679597"/>
            <a:ext cx="5678046" cy="81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>
              <a:defRPr/>
            </a:pPr>
            <a:r>
              <a:rPr lang="es-ES" sz="2344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ES" sz="2344" dirty="0">
                <a:latin typeface="+mj-lt"/>
              </a:rPr>
              <a:t>Se puede usar el comando </a:t>
            </a:r>
            <a:r>
              <a:rPr lang="es-ES" sz="2344" b="1" dirty="0" err="1">
                <a:solidFill>
                  <a:srgbClr val="0000FF"/>
                </a:solidFill>
                <a:latin typeface="+mj-lt"/>
              </a:rPr>
              <a:t>bandwidth</a:t>
            </a:r>
            <a:r>
              <a:rPr lang="es-ES" sz="2344" b="1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    para cambiar el denominador de la fórmula</a:t>
            </a:r>
          </a:p>
        </p:txBody>
      </p:sp>
      <p:grpSp>
        <p:nvGrpSpPr>
          <p:cNvPr id="4" name="30 Grupo"/>
          <p:cNvGrpSpPr>
            <a:grpSpLocks/>
          </p:cNvGrpSpPr>
          <p:nvPr/>
        </p:nvGrpSpPr>
        <p:grpSpPr bwMode="auto">
          <a:xfrm>
            <a:off x="6934063" y="4127515"/>
            <a:ext cx="3210687" cy="1467357"/>
            <a:chOff x="5430050" y="4225136"/>
            <a:chExt cx="3287261" cy="1502353"/>
          </a:xfrm>
        </p:grpSpPr>
        <p:grpSp>
          <p:nvGrpSpPr>
            <p:cNvPr id="80903" name="19 Grupo"/>
            <p:cNvGrpSpPr>
              <a:grpSpLocks/>
            </p:cNvGrpSpPr>
            <p:nvPr/>
          </p:nvGrpSpPr>
          <p:grpSpPr bwMode="auto">
            <a:xfrm>
              <a:off x="5430050" y="4225136"/>
              <a:ext cx="3287261" cy="1214446"/>
              <a:chOff x="357190" y="4225136"/>
              <a:chExt cx="3287261" cy="1214446"/>
            </a:xfrm>
          </p:grpSpPr>
          <p:sp>
            <p:nvSpPr>
              <p:cNvPr id="80905" name="14 Llamada rectangular redondeada"/>
              <p:cNvSpPr>
                <a:spLocks noChangeArrowheads="1"/>
              </p:cNvSpPr>
              <p:nvPr/>
            </p:nvSpPr>
            <p:spPr bwMode="auto">
              <a:xfrm>
                <a:off x="357190" y="4225136"/>
                <a:ext cx="3286148" cy="1214446"/>
              </a:xfrm>
              <a:prstGeom prst="wedgeRoundRectCallout">
                <a:avLst>
                  <a:gd name="adj1" fmla="val -130690"/>
                  <a:gd name="adj2" fmla="val -196847"/>
                  <a:gd name="adj3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02398"/>
                <a:endParaRPr lang="es-PE" sz="1758"/>
              </a:p>
            </p:txBody>
          </p:sp>
          <p:sp>
            <p:nvSpPr>
              <p:cNvPr id="80906" name="15 CuadroTexto"/>
              <p:cNvSpPr txBox="1">
                <a:spLocks noChangeArrowheads="1"/>
              </p:cNvSpPr>
              <p:nvPr/>
            </p:nvSpPr>
            <p:spPr bwMode="auto">
              <a:xfrm>
                <a:off x="357190" y="4296574"/>
                <a:ext cx="3287261" cy="1079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563" b="1"/>
                  <a:t>R1</a:t>
                </a:r>
                <a:r>
                  <a:rPr lang="es-PE" sz="1563"/>
                  <a:t>&gt;enable</a:t>
                </a:r>
              </a:p>
              <a:p>
                <a:r>
                  <a:rPr lang="es-PE" sz="1563"/>
                  <a:t>R1#configute terminal</a:t>
                </a:r>
              </a:p>
              <a:p>
                <a:r>
                  <a:rPr lang="es-PE" sz="1563"/>
                  <a:t>R1(config)#interface fastethernet 2/0</a:t>
                </a:r>
              </a:p>
              <a:p>
                <a:r>
                  <a:rPr lang="es-PE" sz="1563"/>
                  <a:t>R1(config-if)#</a:t>
                </a:r>
                <a:r>
                  <a:rPr lang="es-PE" sz="1563" b="1">
                    <a:solidFill>
                      <a:srgbClr val="FF0000"/>
                    </a:solidFill>
                  </a:rPr>
                  <a:t>bandwidth 100 000</a:t>
                </a:r>
              </a:p>
            </p:txBody>
          </p:sp>
        </p:grpSp>
        <p:sp>
          <p:nvSpPr>
            <p:cNvPr id="80904" name="29 CuadroTexto"/>
            <p:cNvSpPr txBox="1">
              <a:spLocks noChangeArrowheads="1"/>
            </p:cNvSpPr>
            <p:nvPr/>
          </p:nvSpPr>
          <p:spPr bwMode="auto">
            <a:xfrm>
              <a:off x="6725924" y="5417557"/>
              <a:ext cx="1591932" cy="30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Expresado en 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3094947" y="1195460"/>
            <a:ext cx="5932333" cy="2722733"/>
            <a:chOff x="1500188" y="1223963"/>
            <a:chExt cx="6073775" cy="2787650"/>
          </a:xfrm>
        </p:grpSpPr>
        <p:pic>
          <p:nvPicPr>
            <p:cNvPr id="81934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5" name="16 CuadroTexto"/>
            <p:cNvSpPr txBox="1">
              <a:spLocks noChangeArrowheads="1"/>
            </p:cNvSpPr>
            <p:nvPr/>
          </p:nvSpPr>
          <p:spPr bwMode="auto">
            <a:xfrm rot="18063127">
              <a:off x="2412017" y="1984859"/>
              <a:ext cx="481206" cy="248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977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1936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81206" cy="248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977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515048" y="617111"/>
            <a:ext cx="7279744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CONFIGURACIÓN DE COSTOS OSPF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1839017" y="3778646"/>
            <a:ext cx="3280464" cy="2095598"/>
            <a:chOff x="0" y="4439450"/>
            <a:chExt cx="3358565" cy="2145578"/>
          </a:xfrm>
        </p:grpSpPr>
        <p:sp>
          <p:nvSpPr>
            <p:cNvPr id="81932" name="14 Llamada rectangular redondeada"/>
            <p:cNvSpPr>
              <a:spLocks noChangeArrowheads="1"/>
            </p:cNvSpPr>
            <p:nvPr/>
          </p:nvSpPr>
          <p:spPr bwMode="auto">
            <a:xfrm>
              <a:off x="0" y="4439450"/>
              <a:ext cx="3286148" cy="2143140"/>
            </a:xfrm>
            <a:prstGeom prst="wedgeRoundRectCallout">
              <a:avLst>
                <a:gd name="adj1" fmla="val -194"/>
                <a:gd name="adj2" fmla="val -903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1933" name="15 CuadroTexto"/>
            <p:cNvSpPr txBox="1">
              <a:spLocks noChangeArrowheads="1"/>
            </p:cNvSpPr>
            <p:nvPr/>
          </p:nvSpPr>
          <p:spPr bwMode="auto">
            <a:xfrm>
              <a:off x="71438" y="4520487"/>
              <a:ext cx="3287127" cy="2064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563" b="1"/>
                <a:t>R1</a:t>
              </a:r>
              <a:r>
                <a:rPr lang="es-PE" sz="1563"/>
                <a:t>&gt;enable</a:t>
              </a:r>
            </a:p>
            <a:p>
              <a:r>
                <a:rPr lang="es-PE" sz="1563"/>
                <a:t>R1#configute terminal</a:t>
              </a:r>
            </a:p>
            <a:p>
              <a:r>
                <a:rPr lang="es-PE" sz="1563"/>
                <a:t>R1(config)#interface fastethernet 1/1</a:t>
              </a:r>
            </a:p>
            <a:p>
              <a:r>
                <a:rPr lang="es-PE" sz="1563"/>
                <a:t>R1(config-if)#</a:t>
              </a:r>
              <a:r>
                <a:rPr lang="es-PE" sz="1563" b="1">
                  <a:solidFill>
                    <a:srgbClr val="FF0000"/>
                  </a:solidFill>
                </a:rPr>
                <a:t>ip ospf cost 5</a:t>
              </a:r>
            </a:p>
            <a:p>
              <a:r>
                <a:rPr lang="es-PE" sz="1563"/>
                <a:t>R1(config-router)#exit</a:t>
              </a:r>
            </a:p>
            <a:p>
              <a:r>
                <a:rPr lang="es-PE" sz="1563"/>
                <a:t>R1(config)#interface fastethernet 2/0</a:t>
              </a:r>
            </a:p>
            <a:p>
              <a:r>
                <a:rPr lang="es-PE" sz="1563"/>
                <a:t>R1(config-if)#</a:t>
              </a:r>
              <a:r>
                <a:rPr lang="es-PE" sz="1563" b="1">
                  <a:solidFill>
                    <a:srgbClr val="FF0000"/>
                  </a:solidFill>
                </a:rPr>
                <a:t>ip ospf cost 1</a:t>
              </a:r>
            </a:p>
            <a:p>
              <a:r>
                <a:rPr lang="es-PE" sz="1563"/>
                <a:t>R1(config-router)#exit</a:t>
              </a:r>
            </a:p>
          </p:txBody>
        </p:sp>
      </p:grpSp>
      <p:grpSp>
        <p:nvGrpSpPr>
          <p:cNvPr id="4" name="23 Grupo"/>
          <p:cNvGrpSpPr>
            <a:grpSpLocks/>
          </p:cNvGrpSpPr>
          <p:nvPr/>
        </p:nvGrpSpPr>
        <p:grpSpPr bwMode="auto">
          <a:xfrm>
            <a:off x="4490425" y="4707414"/>
            <a:ext cx="5931714" cy="2001736"/>
            <a:chOff x="2929720" y="4819652"/>
            <a:chExt cx="6072992" cy="2048690"/>
          </a:xfrm>
        </p:grpSpPr>
        <p:pic>
          <p:nvPicPr>
            <p:cNvPr id="819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9720" y="5542361"/>
              <a:ext cx="6072992" cy="132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929" name="22 Grupo"/>
            <p:cNvGrpSpPr>
              <a:grpSpLocks/>
            </p:cNvGrpSpPr>
            <p:nvPr/>
          </p:nvGrpSpPr>
          <p:grpSpPr bwMode="auto">
            <a:xfrm>
              <a:off x="3429770" y="4819652"/>
              <a:ext cx="5197347" cy="728420"/>
              <a:chOff x="3572646" y="4296574"/>
              <a:chExt cx="5197347" cy="728420"/>
            </a:xfrm>
          </p:grpSpPr>
          <p:sp>
            <p:nvSpPr>
              <p:cNvPr id="21" name="20 CuadroTexto"/>
              <p:cNvSpPr txBox="1"/>
              <p:nvPr/>
            </p:nvSpPr>
            <p:spPr>
              <a:xfrm>
                <a:off x="3920300" y="4653627"/>
                <a:ext cx="3919735" cy="3713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758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show ip ospf interface </a:t>
                </a:r>
                <a:r>
                  <a:rPr lang="es-PE" sz="1758" b="1" dirty="0"/>
                  <a:t>fastethernet 1/1</a:t>
                </a:r>
              </a:p>
            </p:txBody>
          </p:sp>
          <p:sp>
            <p:nvSpPr>
              <p:cNvPr id="22" name="Text Box 230"/>
              <p:cNvSpPr txBox="1">
                <a:spLocks noChangeArrowheads="1"/>
              </p:cNvSpPr>
              <p:nvPr/>
            </p:nvSpPr>
            <p:spPr bwMode="auto">
              <a:xfrm>
                <a:off x="3572646" y="4296574"/>
                <a:ext cx="5197347" cy="46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5482" tIns="47741" rIns="95482" bIns="47741">
                <a:spAutoFit/>
              </a:bodyPr>
              <a:lstStyle/>
              <a:p>
                <a:pPr defTabSz="902398">
                  <a:defRPr/>
                </a:pPr>
                <a:r>
                  <a:rPr lang="es-ES" sz="2344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ES" sz="2344" dirty="0">
                    <a:latin typeface="+mj-lt"/>
                  </a:rPr>
                  <a:t>Para observar el costo de una interfaz:</a:t>
                </a:r>
              </a:p>
            </p:txBody>
          </p:sp>
        </p:grpSp>
      </p:grpSp>
      <p:sp>
        <p:nvSpPr>
          <p:cNvPr id="25" name="24 Bisel"/>
          <p:cNvSpPr>
            <a:spLocks noChangeArrowheads="1"/>
          </p:cNvSpPr>
          <p:nvPr/>
        </p:nvSpPr>
        <p:spPr bwMode="auto">
          <a:xfrm>
            <a:off x="6236324" y="3987967"/>
            <a:ext cx="2930504" cy="697739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/>
            <a:r>
              <a:rPr lang="es-PE" sz="1563"/>
              <a:t>Los demás router se configuran de manera similar.</a:t>
            </a:r>
          </a:p>
        </p:txBody>
      </p:sp>
      <p:sp>
        <p:nvSpPr>
          <p:cNvPr id="26" name="25 Elipse"/>
          <p:cNvSpPr>
            <a:spLocks noChangeArrowheads="1"/>
          </p:cNvSpPr>
          <p:nvPr/>
        </p:nvSpPr>
        <p:spPr bwMode="auto">
          <a:xfrm>
            <a:off x="8817957" y="6011411"/>
            <a:ext cx="627966" cy="418643"/>
          </a:xfrm>
          <a:prstGeom prst="ellipse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02398"/>
            <a:endParaRPr lang="es-PE" sz="1758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898029" y="617111"/>
            <a:ext cx="640834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COMANDO debug ip ospf events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3234495" y="1134990"/>
            <a:ext cx="5862558" cy="5504386"/>
            <a:chOff x="1500960" y="581798"/>
            <a:chExt cx="6562725" cy="6062704"/>
          </a:xfrm>
        </p:grpSpPr>
        <p:pic>
          <p:nvPicPr>
            <p:cNvPr id="829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960" y="581798"/>
              <a:ext cx="6515100" cy="591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960" y="6511152"/>
              <a:ext cx="656272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32 Grupo"/>
          <p:cNvGrpSpPr>
            <a:grpSpLocks/>
          </p:cNvGrpSpPr>
          <p:nvPr/>
        </p:nvGrpSpPr>
        <p:grpSpPr bwMode="auto">
          <a:xfrm>
            <a:off x="3792686" y="1753652"/>
            <a:ext cx="3071602" cy="4118211"/>
            <a:chOff x="2215340" y="1796244"/>
            <a:chExt cx="3143272" cy="4214842"/>
          </a:xfrm>
        </p:grpSpPr>
        <p:sp>
          <p:nvSpPr>
            <p:cNvPr id="82950" name="19 Rectángulo redondeado"/>
            <p:cNvSpPr>
              <a:spLocks noChangeArrowheads="1"/>
            </p:cNvSpPr>
            <p:nvPr/>
          </p:nvSpPr>
          <p:spPr bwMode="auto">
            <a:xfrm>
              <a:off x="4644232" y="1796244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1" name="22 Rectángulo redondeado"/>
            <p:cNvSpPr>
              <a:spLocks noChangeArrowheads="1"/>
            </p:cNvSpPr>
            <p:nvPr/>
          </p:nvSpPr>
          <p:spPr bwMode="auto">
            <a:xfrm>
              <a:off x="2215340" y="1796244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2" name="23 Rectángulo redondeado"/>
            <p:cNvSpPr>
              <a:spLocks noChangeArrowheads="1"/>
            </p:cNvSpPr>
            <p:nvPr/>
          </p:nvSpPr>
          <p:spPr bwMode="auto">
            <a:xfrm>
              <a:off x="4644232" y="5153830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3" name="26 Rectángulo redondeado"/>
            <p:cNvSpPr>
              <a:spLocks noChangeArrowheads="1"/>
            </p:cNvSpPr>
            <p:nvPr/>
          </p:nvSpPr>
          <p:spPr bwMode="auto">
            <a:xfrm>
              <a:off x="2215340" y="5153830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4" name="27 Rectángulo redondeado"/>
            <p:cNvSpPr>
              <a:spLocks noChangeArrowheads="1"/>
            </p:cNvSpPr>
            <p:nvPr/>
          </p:nvSpPr>
          <p:spPr bwMode="auto">
            <a:xfrm>
              <a:off x="4644232" y="2367748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5" name="28 Rectángulo redondeado"/>
            <p:cNvSpPr>
              <a:spLocks noChangeArrowheads="1"/>
            </p:cNvSpPr>
            <p:nvPr/>
          </p:nvSpPr>
          <p:spPr bwMode="auto">
            <a:xfrm>
              <a:off x="2215340" y="2367748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6" name="30 Rectángulo redondeado"/>
            <p:cNvSpPr>
              <a:spLocks noChangeArrowheads="1"/>
            </p:cNvSpPr>
            <p:nvPr/>
          </p:nvSpPr>
          <p:spPr bwMode="auto">
            <a:xfrm>
              <a:off x="4644232" y="5725334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2957" name="31 Rectángulo redondeado"/>
            <p:cNvSpPr>
              <a:spLocks noChangeArrowheads="1"/>
            </p:cNvSpPr>
            <p:nvPr/>
          </p:nvSpPr>
          <p:spPr bwMode="auto">
            <a:xfrm>
              <a:off x="2215340" y="5725334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</p:grpSp>
      <p:sp>
        <p:nvSpPr>
          <p:cNvPr id="34" name="33 Bisel"/>
          <p:cNvSpPr>
            <a:spLocks noChangeArrowheads="1"/>
          </p:cNvSpPr>
          <p:nvPr/>
        </p:nvSpPr>
        <p:spPr bwMode="auto">
          <a:xfrm>
            <a:off x="7701575" y="2730487"/>
            <a:ext cx="2790956" cy="697739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2398"/>
            <a:r>
              <a:rPr lang="es-PE" sz="1563"/>
              <a:t>Se desactiva:</a:t>
            </a:r>
          </a:p>
          <a:p>
            <a:pPr defTabSz="902398"/>
            <a:r>
              <a:rPr lang="es-PE" sz="1563" b="1"/>
              <a:t>R#no debug  ip  ospf 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47" y="1195460"/>
            <a:ext cx="5932333" cy="272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3025173" y="617111"/>
            <a:ext cx="6002107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ANALISIS DE PATH PCb a PCc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16740" name="372 Forma libre"/>
          <p:cNvSpPr>
            <a:spLocks noChangeArrowheads="1"/>
          </p:cNvSpPr>
          <p:nvPr/>
        </p:nvSpPr>
        <p:spPr bwMode="auto">
          <a:xfrm>
            <a:off x="3508938" y="1893200"/>
            <a:ext cx="5029924" cy="1741246"/>
          </a:xfrm>
          <a:custGeom>
            <a:avLst/>
            <a:gdLst>
              <a:gd name="T0" fmla="*/ 0 w 5151120"/>
              <a:gd name="T1" fmla="*/ 2391714 h 1711960"/>
              <a:gd name="T2" fmla="*/ 349488 w 5151120"/>
              <a:gd name="T3" fmla="*/ 2490853 h 1711960"/>
              <a:gd name="T4" fmla="*/ 577408 w 5151120"/>
              <a:gd name="T5" fmla="*/ 2342148 h 1711960"/>
              <a:gd name="T6" fmla="*/ 531828 w 5151120"/>
              <a:gd name="T7" fmla="*/ 1945595 h 1711960"/>
              <a:gd name="T8" fmla="*/ 455846 w 5151120"/>
              <a:gd name="T9" fmla="*/ 1301193 h 1711960"/>
              <a:gd name="T10" fmla="*/ 486240 w 5151120"/>
              <a:gd name="T11" fmla="*/ 755932 h 1711960"/>
              <a:gd name="T12" fmla="*/ 820526 w 5151120"/>
              <a:gd name="T13" fmla="*/ 285022 h 1711960"/>
              <a:gd name="T14" fmla="*/ 1489107 w 5151120"/>
              <a:gd name="T15" fmla="*/ 86745 h 1711960"/>
              <a:gd name="T16" fmla="*/ 1610666 w 5151120"/>
              <a:gd name="T17" fmla="*/ 805500 h 1711960"/>
              <a:gd name="T18" fmla="*/ 1610666 w 5151120"/>
              <a:gd name="T19" fmla="*/ 1697747 h 1711960"/>
              <a:gd name="T20" fmla="*/ 1884174 w 5151120"/>
              <a:gd name="T21" fmla="*/ 1995163 h 1711960"/>
              <a:gd name="T22" fmla="*/ 3175741 w 5151120"/>
              <a:gd name="T23" fmla="*/ 1920810 h 1711960"/>
              <a:gd name="T24" fmla="*/ 3555614 w 5151120"/>
              <a:gd name="T25" fmla="*/ 1995163 h 1711960"/>
              <a:gd name="T26" fmla="*/ 4315356 w 5151120"/>
              <a:gd name="T27" fmla="*/ 2639557 h 1711960"/>
              <a:gd name="T28" fmla="*/ 4710432 w 5151120"/>
              <a:gd name="T29" fmla="*/ 2763486 h 1711960"/>
              <a:gd name="T30" fmla="*/ 4907963 w 5151120"/>
              <a:gd name="T31" fmla="*/ 2515636 h 1711960"/>
              <a:gd name="T32" fmla="*/ 4847181 w 5151120"/>
              <a:gd name="T33" fmla="*/ 1202054 h 1711960"/>
              <a:gd name="T34" fmla="*/ 4847181 w 5151120"/>
              <a:gd name="T35" fmla="*/ 855069 h 1711960"/>
              <a:gd name="T36" fmla="*/ 4953548 w 5151120"/>
              <a:gd name="T37" fmla="*/ 681578 h 1711960"/>
              <a:gd name="T38" fmla="*/ 5135886 w 5151120"/>
              <a:gd name="T39" fmla="*/ 656793 h 17119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151120"/>
              <a:gd name="T61" fmla="*/ 0 h 1711960"/>
              <a:gd name="T62" fmla="*/ 5151120 w 5151120"/>
              <a:gd name="T63" fmla="*/ 1711960 h 17119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151120" h="1711960">
                <a:moveTo>
                  <a:pt x="0" y="1470660"/>
                </a:moveTo>
                <a:cubicBezTo>
                  <a:pt x="127000" y="1503680"/>
                  <a:pt x="254000" y="1536700"/>
                  <a:pt x="350520" y="1531620"/>
                </a:cubicBezTo>
                <a:cubicBezTo>
                  <a:pt x="447040" y="1526540"/>
                  <a:pt x="548640" y="1496060"/>
                  <a:pt x="579120" y="1440180"/>
                </a:cubicBezTo>
                <a:cubicBezTo>
                  <a:pt x="609600" y="1384300"/>
                  <a:pt x="553720" y="1303020"/>
                  <a:pt x="533400" y="1196340"/>
                </a:cubicBezTo>
                <a:cubicBezTo>
                  <a:pt x="513080" y="1089660"/>
                  <a:pt x="464820" y="922020"/>
                  <a:pt x="457200" y="800100"/>
                </a:cubicBezTo>
                <a:cubicBezTo>
                  <a:pt x="449580" y="678180"/>
                  <a:pt x="426720" y="568960"/>
                  <a:pt x="487680" y="464820"/>
                </a:cubicBezTo>
                <a:cubicBezTo>
                  <a:pt x="548640" y="360680"/>
                  <a:pt x="655320" y="243840"/>
                  <a:pt x="822960" y="175260"/>
                </a:cubicBezTo>
                <a:cubicBezTo>
                  <a:pt x="990600" y="106680"/>
                  <a:pt x="1361440" y="0"/>
                  <a:pt x="1493520" y="53340"/>
                </a:cubicBezTo>
                <a:cubicBezTo>
                  <a:pt x="1625600" y="106680"/>
                  <a:pt x="1595120" y="330200"/>
                  <a:pt x="1615440" y="495300"/>
                </a:cubicBezTo>
                <a:cubicBezTo>
                  <a:pt x="1635760" y="660400"/>
                  <a:pt x="1569720" y="922020"/>
                  <a:pt x="1615440" y="1043940"/>
                </a:cubicBezTo>
                <a:cubicBezTo>
                  <a:pt x="1661160" y="1165860"/>
                  <a:pt x="1628140" y="1203960"/>
                  <a:pt x="1889760" y="1226820"/>
                </a:cubicBezTo>
                <a:cubicBezTo>
                  <a:pt x="2151380" y="1249680"/>
                  <a:pt x="2905760" y="1181100"/>
                  <a:pt x="3185160" y="1181100"/>
                </a:cubicBezTo>
                <a:cubicBezTo>
                  <a:pt x="3464560" y="1181100"/>
                  <a:pt x="3375660" y="1153160"/>
                  <a:pt x="3566160" y="1226820"/>
                </a:cubicBezTo>
                <a:cubicBezTo>
                  <a:pt x="3756660" y="1300480"/>
                  <a:pt x="4135120" y="1544320"/>
                  <a:pt x="4328160" y="1623060"/>
                </a:cubicBezTo>
                <a:cubicBezTo>
                  <a:pt x="4521200" y="1701800"/>
                  <a:pt x="4625340" y="1711960"/>
                  <a:pt x="4724400" y="1699260"/>
                </a:cubicBezTo>
                <a:cubicBezTo>
                  <a:pt x="4823460" y="1686560"/>
                  <a:pt x="4899660" y="1706880"/>
                  <a:pt x="4922520" y="1546860"/>
                </a:cubicBezTo>
                <a:cubicBezTo>
                  <a:pt x="4945380" y="1386840"/>
                  <a:pt x="4871720" y="909320"/>
                  <a:pt x="4861560" y="739140"/>
                </a:cubicBezTo>
                <a:cubicBezTo>
                  <a:pt x="4851400" y="568960"/>
                  <a:pt x="4843780" y="579120"/>
                  <a:pt x="4861560" y="525780"/>
                </a:cubicBezTo>
                <a:cubicBezTo>
                  <a:pt x="4879340" y="472440"/>
                  <a:pt x="4919980" y="439420"/>
                  <a:pt x="4968240" y="419100"/>
                </a:cubicBezTo>
                <a:cubicBezTo>
                  <a:pt x="5016500" y="398780"/>
                  <a:pt x="5083810" y="401320"/>
                  <a:pt x="5151120" y="403860"/>
                </a:cubicBezTo>
              </a:path>
            </a:pathLst>
          </a:cu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s-MX" sz="1758"/>
          </a:p>
        </p:txBody>
      </p:sp>
      <p:pic>
        <p:nvPicPr>
          <p:cNvPr id="1167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3660" y="3848419"/>
            <a:ext cx="5464072" cy="27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47" y="1195460"/>
            <a:ext cx="5932333" cy="272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025173" y="617111"/>
            <a:ext cx="6002107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ANALISIS DE PATH PCc a PCb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816" y="3848419"/>
            <a:ext cx="5386546" cy="272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orma libre"/>
          <p:cNvSpPr>
            <a:spLocks noChangeArrowheads="1"/>
          </p:cNvSpPr>
          <p:nvPr/>
        </p:nvSpPr>
        <p:spPr bwMode="auto">
          <a:xfrm>
            <a:off x="3600420" y="1914907"/>
            <a:ext cx="4989610" cy="1724191"/>
          </a:xfrm>
          <a:custGeom>
            <a:avLst/>
            <a:gdLst>
              <a:gd name="T0" fmla="*/ 5114020 w 5108028"/>
              <a:gd name="T1" fmla="*/ 151981 h 1765738"/>
              <a:gd name="T2" fmla="*/ 4656290 w 5108028"/>
              <a:gd name="T3" fmla="*/ 214878 h 1765738"/>
              <a:gd name="T4" fmla="*/ 4072279 w 5108028"/>
              <a:gd name="T5" fmla="*/ 57652 h 1765738"/>
              <a:gd name="T6" fmla="*/ 3677681 w 5108028"/>
              <a:gd name="T7" fmla="*/ 10477 h 1765738"/>
              <a:gd name="T8" fmla="*/ 3393570 w 5108028"/>
              <a:gd name="T9" fmla="*/ 120538 h 1765738"/>
              <a:gd name="T10" fmla="*/ 3393570 w 5108028"/>
              <a:gd name="T11" fmla="*/ 372103 h 1765738"/>
              <a:gd name="T12" fmla="*/ 3409358 w 5108028"/>
              <a:gd name="T13" fmla="*/ 938112 h 1765738"/>
              <a:gd name="T14" fmla="*/ 3330441 w 5108028"/>
              <a:gd name="T15" fmla="*/ 1158229 h 1765738"/>
              <a:gd name="T16" fmla="*/ 2983182 w 5108028"/>
              <a:gd name="T17" fmla="*/ 1189674 h 1765738"/>
              <a:gd name="T18" fmla="*/ 1957224 w 5108028"/>
              <a:gd name="T19" fmla="*/ 1205397 h 1765738"/>
              <a:gd name="T20" fmla="*/ 1341651 w 5108028"/>
              <a:gd name="T21" fmla="*/ 1409790 h 1765738"/>
              <a:gd name="T22" fmla="*/ 1010181 w 5108028"/>
              <a:gd name="T23" fmla="*/ 1614181 h 1765738"/>
              <a:gd name="T24" fmla="*/ 647145 w 5108028"/>
              <a:gd name="T25" fmla="*/ 1739962 h 1765738"/>
              <a:gd name="T26" fmla="*/ 0 w 5108028"/>
              <a:gd name="T27" fmla="*/ 1739962 h 176573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108028"/>
              <a:gd name="T43" fmla="*/ 0 h 1765738"/>
              <a:gd name="T44" fmla="*/ 5108028 w 5108028"/>
              <a:gd name="T45" fmla="*/ 1765738 h 176573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108028" h="1765738">
                <a:moveTo>
                  <a:pt x="5108028" y="152399"/>
                </a:moveTo>
                <a:cubicBezTo>
                  <a:pt x="4966138" y="191812"/>
                  <a:pt x="4824249" y="231226"/>
                  <a:pt x="4650828" y="215461"/>
                </a:cubicBezTo>
                <a:cubicBezTo>
                  <a:pt x="4477407" y="199696"/>
                  <a:pt x="4230414" y="91965"/>
                  <a:pt x="4067504" y="57806"/>
                </a:cubicBezTo>
                <a:cubicBezTo>
                  <a:pt x="3904594" y="23648"/>
                  <a:pt x="3786352" y="0"/>
                  <a:pt x="3673366" y="10510"/>
                </a:cubicBezTo>
                <a:cubicBezTo>
                  <a:pt x="3560380" y="21020"/>
                  <a:pt x="3436883" y="60434"/>
                  <a:pt x="3389586" y="120868"/>
                </a:cubicBezTo>
                <a:cubicBezTo>
                  <a:pt x="3342289" y="181302"/>
                  <a:pt x="3386958" y="236483"/>
                  <a:pt x="3389586" y="373117"/>
                </a:cubicBezTo>
                <a:cubicBezTo>
                  <a:pt x="3392214" y="509751"/>
                  <a:pt x="3415862" y="809296"/>
                  <a:pt x="3405352" y="940675"/>
                </a:cubicBezTo>
                <a:cubicBezTo>
                  <a:pt x="3394842" y="1072054"/>
                  <a:pt x="3397469" y="1119351"/>
                  <a:pt x="3326524" y="1161392"/>
                </a:cubicBezTo>
                <a:cubicBezTo>
                  <a:pt x="3255579" y="1203433"/>
                  <a:pt x="3208283" y="1185040"/>
                  <a:pt x="2979683" y="1192923"/>
                </a:cubicBezTo>
                <a:cubicBezTo>
                  <a:pt x="2751083" y="1200806"/>
                  <a:pt x="2228193" y="1171903"/>
                  <a:pt x="1954924" y="1208689"/>
                </a:cubicBezTo>
                <a:cubicBezTo>
                  <a:pt x="1681655" y="1245475"/>
                  <a:pt x="1497724" y="1345324"/>
                  <a:pt x="1340069" y="1413641"/>
                </a:cubicBezTo>
                <a:cubicBezTo>
                  <a:pt x="1182414" y="1481958"/>
                  <a:pt x="1124607" y="1563413"/>
                  <a:pt x="1008993" y="1618592"/>
                </a:cubicBezTo>
                <a:cubicBezTo>
                  <a:pt x="893379" y="1673771"/>
                  <a:pt x="814552" y="1723696"/>
                  <a:pt x="646386" y="1744717"/>
                </a:cubicBezTo>
                <a:cubicBezTo>
                  <a:pt x="478220" y="1765738"/>
                  <a:pt x="239110" y="1755227"/>
                  <a:pt x="0" y="1744717"/>
                </a:cubicBezTo>
              </a:path>
            </a:pathLst>
          </a:cu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s-MX" sz="1758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746078" y="617111"/>
            <a:ext cx="6758766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TABLA DE ENRUTAMIENTO DE R2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5 Grupo"/>
          <p:cNvGrpSpPr>
            <a:grpSpLocks/>
          </p:cNvGrpSpPr>
          <p:nvPr/>
        </p:nvGrpSpPr>
        <p:grpSpPr bwMode="auto">
          <a:xfrm>
            <a:off x="1629695" y="2172295"/>
            <a:ext cx="2442087" cy="1116383"/>
            <a:chOff x="1500188" y="1223963"/>
            <a:chExt cx="6073775" cy="2787650"/>
          </a:xfrm>
        </p:grpSpPr>
        <p:pic>
          <p:nvPicPr>
            <p:cNvPr id="86026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7" name="7 Forma libre"/>
            <p:cNvSpPr>
              <a:spLocks noChangeArrowheads="1"/>
            </p:cNvSpPr>
            <p:nvPr/>
          </p:nvSpPr>
          <p:spPr bwMode="auto">
            <a:xfrm>
              <a:off x="2017713" y="1960563"/>
              <a:ext cx="5108575" cy="1765300"/>
            </a:xfrm>
            <a:custGeom>
              <a:avLst/>
              <a:gdLst>
                <a:gd name="T0" fmla="*/ 5114020 w 5108028"/>
                <a:gd name="T1" fmla="*/ 151981 h 1765738"/>
                <a:gd name="T2" fmla="*/ 4656290 w 5108028"/>
                <a:gd name="T3" fmla="*/ 214878 h 1765738"/>
                <a:gd name="T4" fmla="*/ 4072279 w 5108028"/>
                <a:gd name="T5" fmla="*/ 57652 h 1765738"/>
                <a:gd name="T6" fmla="*/ 3677681 w 5108028"/>
                <a:gd name="T7" fmla="*/ 10477 h 1765738"/>
                <a:gd name="T8" fmla="*/ 3393570 w 5108028"/>
                <a:gd name="T9" fmla="*/ 120538 h 1765738"/>
                <a:gd name="T10" fmla="*/ 3393570 w 5108028"/>
                <a:gd name="T11" fmla="*/ 372103 h 1765738"/>
                <a:gd name="T12" fmla="*/ 3409358 w 5108028"/>
                <a:gd name="T13" fmla="*/ 938112 h 1765738"/>
                <a:gd name="T14" fmla="*/ 3330441 w 5108028"/>
                <a:gd name="T15" fmla="*/ 1158229 h 1765738"/>
                <a:gd name="T16" fmla="*/ 2983182 w 5108028"/>
                <a:gd name="T17" fmla="*/ 1189674 h 1765738"/>
                <a:gd name="T18" fmla="*/ 1957224 w 5108028"/>
                <a:gd name="T19" fmla="*/ 1205397 h 1765738"/>
                <a:gd name="T20" fmla="*/ 1341651 w 5108028"/>
                <a:gd name="T21" fmla="*/ 1409790 h 1765738"/>
                <a:gd name="T22" fmla="*/ 1010181 w 5108028"/>
                <a:gd name="T23" fmla="*/ 1614181 h 1765738"/>
                <a:gd name="T24" fmla="*/ 647145 w 5108028"/>
                <a:gd name="T25" fmla="*/ 1739962 h 1765738"/>
                <a:gd name="T26" fmla="*/ 0 w 5108028"/>
                <a:gd name="T27" fmla="*/ 1739962 h 17657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108028"/>
                <a:gd name="T43" fmla="*/ 0 h 1765738"/>
                <a:gd name="T44" fmla="*/ 5108028 w 5108028"/>
                <a:gd name="T45" fmla="*/ 1765738 h 17657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108028" h="1765738">
                  <a:moveTo>
                    <a:pt x="5108028" y="152399"/>
                  </a:moveTo>
                  <a:cubicBezTo>
                    <a:pt x="4966138" y="191812"/>
                    <a:pt x="4824249" y="231226"/>
                    <a:pt x="4650828" y="215461"/>
                  </a:cubicBezTo>
                  <a:cubicBezTo>
                    <a:pt x="4477407" y="199696"/>
                    <a:pt x="4230414" y="91965"/>
                    <a:pt x="4067504" y="57806"/>
                  </a:cubicBezTo>
                  <a:cubicBezTo>
                    <a:pt x="3904594" y="23648"/>
                    <a:pt x="3786352" y="0"/>
                    <a:pt x="3673366" y="10510"/>
                  </a:cubicBezTo>
                  <a:cubicBezTo>
                    <a:pt x="3560380" y="21020"/>
                    <a:pt x="3436883" y="60434"/>
                    <a:pt x="3389586" y="120868"/>
                  </a:cubicBezTo>
                  <a:cubicBezTo>
                    <a:pt x="3342289" y="181302"/>
                    <a:pt x="3386958" y="236483"/>
                    <a:pt x="3389586" y="373117"/>
                  </a:cubicBezTo>
                  <a:cubicBezTo>
                    <a:pt x="3392214" y="509751"/>
                    <a:pt x="3415862" y="809296"/>
                    <a:pt x="3405352" y="940675"/>
                  </a:cubicBezTo>
                  <a:cubicBezTo>
                    <a:pt x="3394842" y="1072054"/>
                    <a:pt x="3397469" y="1119351"/>
                    <a:pt x="3326524" y="1161392"/>
                  </a:cubicBezTo>
                  <a:cubicBezTo>
                    <a:pt x="3255579" y="1203433"/>
                    <a:pt x="3208283" y="1185040"/>
                    <a:pt x="2979683" y="1192923"/>
                  </a:cubicBezTo>
                  <a:cubicBezTo>
                    <a:pt x="2751083" y="1200806"/>
                    <a:pt x="2228193" y="1171903"/>
                    <a:pt x="1954924" y="1208689"/>
                  </a:cubicBezTo>
                  <a:cubicBezTo>
                    <a:pt x="1681655" y="1245475"/>
                    <a:pt x="1497724" y="1345324"/>
                    <a:pt x="1340069" y="1413641"/>
                  </a:cubicBezTo>
                  <a:cubicBezTo>
                    <a:pt x="1182414" y="1481958"/>
                    <a:pt x="1124607" y="1563413"/>
                    <a:pt x="1008993" y="1618592"/>
                  </a:cubicBezTo>
                  <a:cubicBezTo>
                    <a:pt x="893379" y="1673771"/>
                    <a:pt x="814552" y="1723696"/>
                    <a:pt x="646386" y="1744717"/>
                  </a:cubicBezTo>
                  <a:cubicBezTo>
                    <a:pt x="478220" y="1765738"/>
                    <a:pt x="239110" y="1755227"/>
                    <a:pt x="0" y="1744717"/>
                  </a:cubicBezTo>
                </a:path>
              </a:pathLst>
            </a:custGeom>
            <a:noFill/>
            <a:ln w="38100" algn="ctr">
              <a:solidFill>
                <a:srgbClr val="0066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</p:grp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782" y="1265234"/>
            <a:ext cx="6288955" cy="528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69242" y="3519706"/>
            <a:ext cx="2370763" cy="189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>
              <a:defRPr/>
            </a:pPr>
            <a:r>
              <a:rPr lang="es-ES" sz="2344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ES" sz="2344" dirty="0">
                <a:solidFill>
                  <a:srgbClr val="000099"/>
                </a:solidFill>
                <a:latin typeface="+mj-lt"/>
              </a:rPr>
              <a:t> </a:t>
            </a:r>
            <a:r>
              <a:rPr lang="es-ES" sz="2344" dirty="0">
                <a:latin typeface="+mj-lt"/>
              </a:rPr>
              <a:t>Costo total </a:t>
            </a: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     desde R2 hasta</a:t>
            </a: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     la red</a:t>
            </a: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     220.2.2.64</a:t>
            </a:r>
          </a:p>
          <a:p>
            <a:pPr defTabSz="902398">
              <a:defRPr/>
            </a:pPr>
            <a:r>
              <a:rPr lang="es-ES" sz="2344" dirty="0">
                <a:latin typeface="+mj-lt"/>
              </a:rPr>
              <a:t>     es </a:t>
            </a:r>
            <a:r>
              <a:rPr lang="es-ES" sz="2344" b="1" dirty="0">
                <a:solidFill>
                  <a:schemeClr val="accent2"/>
                </a:solidFill>
                <a:latin typeface="+mj-lt"/>
              </a:rPr>
              <a:t>14</a:t>
            </a:r>
            <a:r>
              <a:rPr lang="es-ES" sz="2344" dirty="0">
                <a:latin typeface="+mj-lt"/>
              </a:rPr>
              <a:t>.</a:t>
            </a:r>
          </a:p>
        </p:txBody>
      </p:sp>
      <p:grpSp>
        <p:nvGrpSpPr>
          <p:cNvPr id="3" name="14 Grupo"/>
          <p:cNvGrpSpPr>
            <a:grpSpLocks/>
          </p:cNvGrpSpPr>
          <p:nvPr/>
        </p:nvGrpSpPr>
        <p:grpSpPr bwMode="auto">
          <a:xfrm>
            <a:off x="5537035" y="2800260"/>
            <a:ext cx="2285887" cy="699290"/>
            <a:chOff x="4001290" y="2867814"/>
            <a:chExt cx="2338962" cy="714380"/>
          </a:xfrm>
        </p:grpSpPr>
        <p:sp>
          <p:nvSpPr>
            <p:cNvPr id="86023" name="10 Rectángulo redondeado"/>
            <p:cNvSpPr>
              <a:spLocks noChangeArrowheads="1"/>
            </p:cNvSpPr>
            <p:nvPr/>
          </p:nvSpPr>
          <p:spPr bwMode="auto">
            <a:xfrm>
              <a:off x="4001290" y="3367880"/>
              <a:ext cx="642942" cy="21431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02398"/>
              <a:endParaRPr lang="es-PE" sz="1758"/>
            </a:p>
          </p:txBody>
        </p:sp>
        <p:sp>
          <p:nvSpPr>
            <p:cNvPr id="86024" name="11 CuadroTexto"/>
            <p:cNvSpPr txBox="1">
              <a:spLocks noChangeArrowheads="1"/>
            </p:cNvSpPr>
            <p:nvPr/>
          </p:nvSpPr>
          <p:spPr bwMode="auto">
            <a:xfrm>
              <a:off x="5358612" y="2867814"/>
              <a:ext cx="981640" cy="309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>
                  <a:solidFill>
                    <a:srgbClr val="FFFF00"/>
                  </a:solidFill>
                </a:rPr>
                <a:t>Costo total</a:t>
              </a:r>
            </a:p>
          </p:txBody>
        </p:sp>
        <p:cxnSp>
          <p:nvCxnSpPr>
            <p:cNvPr id="86025" name="13 Conector recto"/>
            <p:cNvCxnSpPr>
              <a:cxnSpLocks noChangeShapeType="1"/>
              <a:stCxn id="86024" idx="1"/>
              <a:endCxn id="86023" idx="3"/>
            </p:cNvCxnSpPr>
            <p:nvPr/>
          </p:nvCxnSpPr>
          <p:spPr bwMode="auto">
            <a:xfrm flipH="1">
              <a:off x="4644232" y="3022436"/>
              <a:ext cx="714379" cy="452601"/>
            </a:xfrm>
            <a:prstGeom prst="lin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815851" y="617111"/>
            <a:ext cx="6740159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NUEVO ESCENARIO DE ANÁLISIS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87043" name="Group 313"/>
          <p:cNvGrpSpPr>
            <a:grpSpLocks/>
          </p:cNvGrpSpPr>
          <p:nvPr/>
        </p:nvGrpSpPr>
        <p:grpSpPr bwMode="auto">
          <a:xfrm>
            <a:off x="1704121" y="1066766"/>
            <a:ext cx="8928749" cy="5632692"/>
            <a:chOff x="45" y="635"/>
            <a:chExt cx="5441" cy="3353"/>
          </a:xfrm>
        </p:grpSpPr>
        <p:sp>
          <p:nvSpPr>
            <p:cNvPr id="87044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224" y="845"/>
              <a:ext cx="2851" cy="1178"/>
            </a:xfrm>
            <a:custGeom>
              <a:avLst/>
              <a:gdLst>
                <a:gd name="T0" fmla="*/ 1 w 21600"/>
                <a:gd name="T1" fmla="*/ 32 h 21600"/>
                <a:gd name="T2" fmla="*/ 188 w 21600"/>
                <a:gd name="T3" fmla="*/ 64 h 21600"/>
                <a:gd name="T4" fmla="*/ 376 w 21600"/>
                <a:gd name="T5" fmla="*/ 32 h 21600"/>
                <a:gd name="T6" fmla="*/ 188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87045" name="Cloud"/>
            <p:cNvSpPr>
              <a:spLocks noChangeAspect="1" noEditPoints="1" noChangeArrowheads="1"/>
            </p:cNvSpPr>
            <p:nvPr/>
          </p:nvSpPr>
          <p:spPr bwMode="auto">
            <a:xfrm rot="223057" flipH="1">
              <a:off x="3643" y="2323"/>
              <a:ext cx="1588" cy="1504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7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60 h 21600"/>
                <a:gd name="T14" fmla="*/ 17084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87046" name="Cloud"/>
            <p:cNvSpPr>
              <a:spLocks noChangeAspect="1" noEditPoints="1" noChangeArrowheads="1"/>
            </p:cNvSpPr>
            <p:nvPr/>
          </p:nvSpPr>
          <p:spPr bwMode="auto">
            <a:xfrm rot="-223057">
              <a:off x="209" y="2322"/>
              <a:ext cx="1585" cy="1504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6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1 w 21600"/>
                <a:gd name="T13" fmla="*/ 3260 h 21600"/>
                <a:gd name="T14" fmla="*/ 17089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87047" name="Cloud"/>
            <p:cNvSpPr>
              <a:spLocks noChangeAspect="1" noEditPoints="1" noChangeArrowheads="1"/>
            </p:cNvSpPr>
            <p:nvPr/>
          </p:nvSpPr>
          <p:spPr bwMode="auto">
            <a:xfrm rot="351959">
              <a:off x="1587" y="1915"/>
              <a:ext cx="2176" cy="1300"/>
            </a:xfrm>
            <a:custGeom>
              <a:avLst/>
              <a:gdLst>
                <a:gd name="T0" fmla="*/ 1 w 21600"/>
                <a:gd name="T1" fmla="*/ 39 h 21600"/>
                <a:gd name="T2" fmla="*/ 110 w 21600"/>
                <a:gd name="T3" fmla="*/ 78 h 21600"/>
                <a:gd name="T4" fmla="*/ 219 w 21600"/>
                <a:gd name="T5" fmla="*/ 39 h 21600"/>
                <a:gd name="T6" fmla="*/ 110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57 h 21600"/>
                <a:gd name="T14" fmla="*/ 17083 w 21600"/>
                <a:gd name="T15" fmla="*/ 173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87048" name="Line 7"/>
            <p:cNvSpPr>
              <a:spLocks noChangeShapeType="1"/>
            </p:cNvSpPr>
            <p:nvPr/>
          </p:nvSpPr>
          <p:spPr bwMode="auto">
            <a:xfrm flipV="1">
              <a:off x="1905" y="2786"/>
              <a:ext cx="1678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87049" name="Group 8"/>
            <p:cNvGrpSpPr>
              <a:grpSpLocks/>
            </p:cNvGrpSpPr>
            <p:nvPr/>
          </p:nvGrpSpPr>
          <p:grpSpPr bwMode="auto">
            <a:xfrm>
              <a:off x="1599" y="2656"/>
              <a:ext cx="305" cy="220"/>
              <a:chOff x="2927" y="2504"/>
              <a:chExt cx="527" cy="390"/>
            </a:xfrm>
          </p:grpSpPr>
          <p:sp>
            <p:nvSpPr>
              <p:cNvPr id="87311" name="Oval 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312" name="Rectangle 1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313" name="Rectangle 1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314" name="Oval 1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87315" name="Group 1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87322" name="Group 1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87332" name="Freeform 1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3" name="Freeform 1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4" name="Freeform 1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5" name="Freeform 1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6" name="Freeform 1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7" name="Freeform 2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8" name="Freeform 2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9" name="Freeform 2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87323" name="Group 2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87324" name="Freeform 2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25" name="Freeform 2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26" name="Freeform 2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27" name="Freeform 2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28" name="Freeform 2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29" name="Freeform 2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0" name="Freeform 3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31" name="Freeform 3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87316" name="Line 3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87317" name="Group 3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87318" name="Freeform 3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319" name="Freeform 3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320" name="Freeform 3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321" name="Freeform 3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87050" name="Line 38"/>
            <p:cNvSpPr>
              <a:spLocks noChangeShapeType="1"/>
            </p:cNvSpPr>
            <p:nvPr/>
          </p:nvSpPr>
          <p:spPr bwMode="auto">
            <a:xfrm flipV="1">
              <a:off x="861" y="2817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87051" name="Text Box 39"/>
            <p:cNvSpPr txBox="1">
              <a:spLocks noChangeArrowheads="1"/>
            </p:cNvSpPr>
            <p:nvPr/>
          </p:nvSpPr>
          <p:spPr bwMode="auto">
            <a:xfrm>
              <a:off x="2495" y="635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1</a:t>
              </a:r>
            </a:p>
          </p:txBody>
        </p:sp>
        <p:sp>
          <p:nvSpPr>
            <p:cNvPr id="87052" name="Text Box 40"/>
            <p:cNvSpPr txBox="1">
              <a:spLocks noChangeArrowheads="1"/>
            </p:cNvSpPr>
            <p:nvPr/>
          </p:nvSpPr>
          <p:spPr bwMode="auto">
            <a:xfrm>
              <a:off x="3355" y="2496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87053" name="Text Box 41"/>
            <p:cNvSpPr txBox="1">
              <a:spLocks noChangeArrowheads="1"/>
            </p:cNvSpPr>
            <p:nvPr/>
          </p:nvSpPr>
          <p:spPr bwMode="auto">
            <a:xfrm>
              <a:off x="1872" y="2768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87054" name="Text Box 42"/>
            <p:cNvSpPr txBox="1">
              <a:spLocks noChangeArrowheads="1"/>
            </p:cNvSpPr>
            <p:nvPr/>
          </p:nvSpPr>
          <p:spPr bwMode="auto">
            <a:xfrm>
              <a:off x="2856" y="2042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87055" name="Text Box 43"/>
            <p:cNvSpPr txBox="1">
              <a:spLocks noChangeArrowheads="1"/>
            </p:cNvSpPr>
            <p:nvPr/>
          </p:nvSpPr>
          <p:spPr bwMode="auto">
            <a:xfrm>
              <a:off x="3129" y="2768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87056" name="Text Box 44"/>
            <p:cNvSpPr txBox="1">
              <a:spLocks noChangeArrowheads="1"/>
            </p:cNvSpPr>
            <p:nvPr/>
          </p:nvSpPr>
          <p:spPr bwMode="auto">
            <a:xfrm>
              <a:off x="2449" y="2882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algn="ctr" defTabSz="902398"/>
              <a:r>
                <a:rPr lang="es-ES" sz="1758" b="1">
                  <a:latin typeface="Arial" charset="0"/>
                </a:rPr>
                <a:t>Área 2</a:t>
              </a:r>
            </a:p>
          </p:txBody>
        </p:sp>
        <p:sp>
          <p:nvSpPr>
            <p:cNvPr id="87057" name="Line 45"/>
            <p:cNvSpPr>
              <a:spLocks noChangeShapeType="1"/>
            </p:cNvSpPr>
            <p:nvPr/>
          </p:nvSpPr>
          <p:spPr bwMode="auto">
            <a:xfrm flipH="1" flipV="1">
              <a:off x="3796" y="2817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pic>
          <p:nvPicPr>
            <p:cNvPr id="87058" name="Picture 49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" y="3376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059" name="Line 51"/>
            <p:cNvSpPr>
              <a:spLocks noChangeShapeType="1"/>
            </p:cNvSpPr>
            <p:nvPr/>
          </p:nvSpPr>
          <p:spPr bwMode="auto">
            <a:xfrm>
              <a:off x="680" y="318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pic>
          <p:nvPicPr>
            <p:cNvPr id="87060" name="Picture 56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66" y="3376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061" name="Line 57"/>
            <p:cNvSpPr>
              <a:spLocks noChangeShapeType="1"/>
            </p:cNvSpPr>
            <p:nvPr/>
          </p:nvSpPr>
          <p:spPr bwMode="auto">
            <a:xfrm>
              <a:off x="4717" y="318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87062" name="Line 58"/>
            <p:cNvSpPr>
              <a:spLocks noChangeShapeType="1"/>
            </p:cNvSpPr>
            <p:nvPr/>
          </p:nvSpPr>
          <p:spPr bwMode="auto">
            <a:xfrm flipV="1">
              <a:off x="1905" y="2106"/>
              <a:ext cx="725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87063" name="Line 59"/>
            <p:cNvSpPr>
              <a:spLocks noChangeShapeType="1"/>
            </p:cNvSpPr>
            <p:nvPr/>
          </p:nvSpPr>
          <p:spPr bwMode="auto">
            <a:xfrm flipH="1" flipV="1">
              <a:off x="2812" y="2106"/>
              <a:ext cx="726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87064" name="Group 60"/>
            <p:cNvGrpSpPr>
              <a:grpSpLocks/>
            </p:cNvGrpSpPr>
            <p:nvPr/>
          </p:nvGrpSpPr>
          <p:grpSpPr bwMode="auto">
            <a:xfrm>
              <a:off x="2585" y="1924"/>
              <a:ext cx="305" cy="220"/>
              <a:chOff x="2927" y="2504"/>
              <a:chExt cx="527" cy="390"/>
            </a:xfrm>
          </p:grpSpPr>
          <p:sp>
            <p:nvSpPr>
              <p:cNvPr id="87282" name="Oval 61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83" name="Rectangle 6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84" name="Rectangle 6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85" name="Oval 64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87286" name="Group 65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87293" name="Group 66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87303" name="Freeform 6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4" name="Freeform 6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5" name="Freeform 6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6" name="Freeform 7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7" name="Freeform 7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8" name="Freeform 7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9" name="Freeform 7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10" name="Freeform 7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87294" name="Group 75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87295" name="Freeform 7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96" name="Freeform 7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97" name="Freeform 7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98" name="Freeform 7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99" name="Freeform 8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0" name="Freeform 8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1" name="Freeform 8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302" name="Freeform 8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87287" name="Line 84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87288" name="Group 85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87289" name="Freeform 8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90" name="Freeform 8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91" name="Freeform 8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92" name="Freeform 8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87065" name="Text Box 90"/>
            <p:cNvSpPr txBox="1">
              <a:spLocks noChangeArrowheads="1"/>
            </p:cNvSpPr>
            <p:nvPr/>
          </p:nvSpPr>
          <p:spPr bwMode="auto">
            <a:xfrm>
              <a:off x="544" y="2151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0</a:t>
              </a:r>
            </a:p>
          </p:txBody>
        </p:sp>
        <p:sp>
          <p:nvSpPr>
            <p:cNvPr id="87066" name="Text Box 91"/>
            <p:cNvSpPr txBox="1">
              <a:spLocks noChangeArrowheads="1"/>
            </p:cNvSpPr>
            <p:nvPr/>
          </p:nvSpPr>
          <p:spPr bwMode="auto">
            <a:xfrm>
              <a:off x="4399" y="2151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3</a:t>
              </a:r>
            </a:p>
          </p:txBody>
        </p:sp>
        <p:grpSp>
          <p:nvGrpSpPr>
            <p:cNvPr id="87067" name="Group 92"/>
            <p:cNvGrpSpPr>
              <a:grpSpLocks/>
            </p:cNvGrpSpPr>
            <p:nvPr/>
          </p:nvGrpSpPr>
          <p:grpSpPr bwMode="auto">
            <a:xfrm>
              <a:off x="2556" y="1436"/>
              <a:ext cx="301" cy="216"/>
              <a:chOff x="2927" y="2504"/>
              <a:chExt cx="527" cy="390"/>
            </a:xfrm>
          </p:grpSpPr>
          <p:sp>
            <p:nvSpPr>
              <p:cNvPr id="87253" name="Oval 93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54" name="Rectangle 94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55" name="Rectangle 9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56" name="Oval 96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87257" name="Group 97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87264" name="Group 98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87274" name="Freeform 99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5" name="Freeform 10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6" name="Freeform 101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7" name="Freeform 10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8" name="Freeform 103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9" name="Freeform 10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80" name="Freeform 105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81" name="Freeform 10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87265" name="Group 107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87266" name="Freeform 108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67" name="Freeform 10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68" name="Freeform 110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69" name="Freeform 11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0" name="Freeform 112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1" name="Freeform 11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2" name="Freeform 114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73" name="Freeform 11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87258" name="Line 116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87259" name="Group 117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87260" name="Freeform 118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61" name="Freeform 11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62" name="Freeform 120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63" name="Freeform 12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87068" name="Line 122"/>
            <p:cNvSpPr>
              <a:spLocks noChangeShapeType="1"/>
            </p:cNvSpPr>
            <p:nvPr/>
          </p:nvSpPr>
          <p:spPr bwMode="auto">
            <a:xfrm>
              <a:off x="2721" y="165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87069" name="Text Box 124"/>
            <p:cNvSpPr txBox="1">
              <a:spLocks noChangeArrowheads="1"/>
            </p:cNvSpPr>
            <p:nvPr/>
          </p:nvSpPr>
          <p:spPr bwMode="auto">
            <a:xfrm>
              <a:off x="1722" y="2496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87070" name="Text Box 125"/>
            <p:cNvSpPr txBox="1">
              <a:spLocks noChangeArrowheads="1"/>
            </p:cNvSpPr>
            <p:nvPr/>
          </p:nvSpPr>
          <p:spPr bwMode="auto">
            <a:xfrm>
              <a:off x="2268" y="2042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87071" name="Group 126"/>
            <p:cNvGrpSpPr>
              <a:grpSpLocks/>
            </p:cNvGrpSpPr>
            <p:nvPr/>
          </p:nvGrpSpPr>
          <p:grpSpPr bwMode="auto">
            <a:xfrm>
              <a:off x="562" y="2991"/>
              <a:ext cx="301" cy="216"/>
              <a:chOff x="2927" y="2504"/>
              <a:chExt cx="527" cy="390"/>
            </a:xfrm>
          </p:grpSpPr>
          <p:sp>
            <p:nvSpPr>
              <p:cNvPr id="87224" name="Oval 127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25" name="Rectangle 12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26" name="Rectangle 129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227" name="Oval 130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87228" name="Group 131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87235" name="Group 132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87245" name="Freeform 13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6" name="Freeform 134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7" name="Freeform 13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8" name="Freeform 136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9" name="Freeform 13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50" name="Freeform 138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51" name="Freeform 13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52" name="Freeform 140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87236" name="Group 141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87237" name="Freeform 14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38" name="Freeform 143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39" name="Freeform 14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0" name="Freeform 145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1" name="Freeform 14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2" name="Freeform 147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3" name="Freeform 14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44" name="Freeform 149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87229" name="Line 150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87230" name="Group 151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87231" name="Freeform 15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32" name="Freeform 153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33" name="Freeform 15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34" name="Freeform 155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87072" name="Group 156"/>
            <p:cNvGrpSpPr>
              <a:grpSpLocks/>
            </p:cNvGrpSpPr>
            <p:nvPr/>
          </p:nvGrpSpPr>
          <p:grpSpPr bwMode="auto">
            <a:xfrm>
              <a:off x="4565" y="2991"/>
              <a:ext cx="301" cy="216"/>
              <a:chOff x="2927" y="2504"/>
              <a:chExt cx="527" cy="390"/>
            </a:xfrm>
          </p:grpSpPr>
          <p:sp>
            <p:nvSpPr>
              <p:cNvPr id="87195" name="Oval 157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196" name="Rectangle 15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197" name="Rectangle 159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198" name="Oval 160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87199" name="Group 161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87206" name="Group 162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87216" name="Freeform 16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7" name="Freeform 164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8" name="Freeform 16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9" name="Freeform 166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20" name="Freeform 16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21" name="Freeform 168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22" name="Freeform 16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23" name="Freeform 170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87207" name="Group 171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87208" name="Freeform 17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09" name="Freeform 173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0" name="Freeform 17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1" name="Freeform 175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2" name="Freeform 17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3" name="Freeform 177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4" name="Freeform 17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215" name="Freeform 179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87200" name="Line 180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87201" name="Group 181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87202" name="Freeform 18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03" name="Freeform 183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04" name="Freeform 18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205" name="Freeform 185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87073" name="Text Box 186"/>
            <p:cNvSpPr txBox="1">
              <a:spLocks noChangeArrowheads="1"/>
            </p:cNvSpPr>
            <p:nvPr/>
          </p:nvSpPr>
          <p:spPr bwMode="auto">
            <a:xfrm>
              <a:off x="3809" y="2726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87074" name="Text Box 187"/>
            <p:cNvSpPr txBox="1">
              <a:spLocks noChangeArrowheads="1"/>
            </p:cNvSpPr>
            <p:nvPr/>
          </p:nvSpPr>
          <p:spPr bwMode="auto">
            <a:xfrm>
              <a:off x="4309" y="2904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87075" name="Text Box 188"/>
            <p:cNvSpPr txBox="1">
              <a:spLocks noChangeArrowheads="1"/>
            </p:cNvSpPr>
            <p:nvPr/>
          </p:nvSpPr>
          <p:spPr bwMode="auto">
            <a:xfrm>
              <a:off x="362" y="317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87076" name="Text Box 189"/>
            <p:cNvSpPr txBox="1">
              <a:spLocks noChangeArrowheads="1"/>
            </p:cNvSpPr>
            <p:nvPr/>
          </p:nvSpPr>
          <p:spPr bwMode="auto">
            <a:xfrm>
              <a:off x="4701" y="317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87077" name="Group 190"/>
            <p:cNvGrpSpPr>
              <a:grpSpLocks/>
            </p:cNvGrpSpPr>
            <p:nvPr/>
          </p:nvGrpSpPr>
          <p:grpSpPr bwMode="auto">
            <a:xfrm>
              <a:off x="3504" y="2656"/>
              <a:ext cx="305" cy="220"/>
              <a:chOff x="2927" y="2504"/>
              <a:chExt cx="527" cy="390"/>
            </a:xfrm>
          </p:grpSpPr>
          <p:sp>
            <p:nvSpPr>
              <p:cNvPr id="87166" name="Oval 191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167" name="Rectangle 19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168" name="Rectangle 19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87169" name="Oval 194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87170" name="Group 195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87177" name="Group 196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87187" name="Freeform 19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8" name="Freeform 19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9" name="Freeform 19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90" name="Freeform 20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91" name="Freeform 20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92" name="Freeform 20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93" name="Freeform 20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94" name="Freeform 20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87178" name="Group 205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87179" name="Freeform 20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0" name="Freeform 20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1" name="Freeform 20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2" name="Freeform 20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3" name="Freeform 21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4" name="Freeform 21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5" name="Freeform 21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87186" name="Freeform 21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87171" name="Line 214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87172" name="Group 215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87173" name="Freeform 21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174" name="Freeform 21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175" name="Freeform 21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87176" name="Freeform 21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87078" name="Text Box 220"/>
            <p:cNvSpPr txBox="1">
              <a:spLocks noChangeArrowheads="1"/>
            </p:cNvSpPr>
            <p:nvPr/>
          </p:nvSpPr>
          <p:spPr bwMode="auto">
            <a:xfrm>
              <a:off x="1288" y="2723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87079" name="Text Box 221"/>
            <p:cNvSpPr txBox="1">
              <a:spLocks noChangeArrowheads="1"/>
            </p:cNvSpPr>
            <p:nvPr/>
          </p:nvSpPr>
          <p:spPr bwMode="auto">
            <a:xfrm>
              <a:off x="771" y="2904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87080" name="Text Box 222"/>
            <p:cNvSpPr txBox="1">
              <a:spLocks noChangeArrowheads="1"/>
            </p:cNvSpPr>
            <p:nvPr/>
          </p:nvSpPr>
          <p:spPr bwMode="auto">
            <a:xfrm rot="16200000">
              <a:off x="2603" y="1745"/>
              <a:ext cx="35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87081" name="Text Box 223"/>
            <p:cNvSpPr txBox="1">
              <a:spLocks noChangeArrowheads="1"/>
            </p:cNvSpPr>
            <p:nvPr/>
          </p:nvSpPr>
          <p:spPr bwMode="auto">
            <a:xfrm>
              <a:off x="2422" y="1607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pic>
          <p:nvPicPr>
            <p:cNvPr id="87082" name="Picture 225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5" y="972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083" name="Line 228"/>
            <p:cNvSpPr>
              <a:spLocks noChangeShapeType="1"/>
            </p:cNvSpPr>
            <p:nvPr/>
          </p:nvSpPr>
          <p:spPr bwMode="auto">
            <a:xfrm>
              <a:off x="2692" y="124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87084" name="Text Box 229"/>
            <p:cNvSpPr txBox="1">
              <a:spLocks noChangeArrowheads="1"/>
            </p:cNvSpPr>
            <p:nvPr/>
          </p:nvSpPr>
          <p:spPr bwMode="auto">
            <a:xfrm>
              <a:off x="2374" y="131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87085" name="Text Box 230"/>
            <p:cNvSpPr txBox="1">
              <a:spLocks noChangeArrowheads="1"/>
            </p:cNvSpPr>
            <p:nvPr/>
          </p:nvSpPr>
          <p:spPr bwMode="auto">
            <a:xfrm>
              <a:off x="1360" y="2514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87086" name="Text Box 231"/>
            <p:cNvSpPr txBox="1">
              <a:spLocks noChangeArrowheads="1"/>
            </p:cNvSpPr>
            <p:nvPr/>
          </p:nvSpPr>
          <p:spPr bwMode="auto">
            <a:xfrm>
              <a:off x="3810" y="2549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87087" name="Text Box 232"/>
            <p:cNvSpPr txBox="1">
              <a:spLocks noChangeArrowheads="1"/>
            </p:cNvSpPr>
            <p:nvPr/>
          </p:nvSpPr>
          <p:spPr bwMode="auto">
            <a:xfrm>
              <a:off x="2598" y="2140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87088" name="Text Box 233"/>
            <p:cNvSpPr txBox="1">
              <a:spLocks noChangeArrowheads="1"/>
            </p:cNvSpPr>
            <p:nvPr/>
          </p:nvSpPr>
          <p:spPr bwMode="auto">
            <a:xfrm>
              <a:off x="589" y="2786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R4</a:t>
              </a:r>
            </a:p>
          </p:txBody>
        </p:sp>
        <p:sp>
          <p:nvSpPr>
            <p:cNvPr id="87089" name="Text Box 234"/>
            <p:cNvSpPr txBox="1">
              <a:spLocks noChangeArrowheads="1"/>
            </p:cNvSpPr>
            <p:nvPr/>
          </p:nvSpPr>
          <p:spPr bwMode="auto">
            <a:xfrm>
              <a:off x="4581" y="2786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R5</a:t>
              </a:r>
            </a:p>
          </p:txBody>
        </p:sp>
        <p:sp>
          <p:nvSpPr>
            <p:cNvPr id="87090" name="Text Box 235"/>
            <p:cNvSpPr txBox="1">
              <a:spLocks noChangeArrowheads="1"/>
            </p:cNvSpPr>
            <p:nvPr/>
          </p:nvSpPr>
          <p:spPr bwMode="auto">
            <a:xfrm>
              <a:off x="2297" y="1471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R6</a:t>
              </a:r>
            </a:p>
          </p:txBody>
        </p:sp>
        <p:grpSp>
          <p:nvGrpSpPr>
            <p:cNvPr id="87091" name="Group 236"/>
            <p:cNvGrpSpPr>
              <a:grpSpLocks/>
            </p:cNvGrpSpPr>
            <p:nvPr/>
          </p:nvGrpSpPr>
          <p:grpSpPr bwMode="auto">
            <a:xfrm rot="2493275" flipV="1">
              <a:off x="4853" y="2762"/>
              <a:ext cx="172" cy="296"/>
              <a:chOff x="884" y="3158"/>
              <a:chExt cx="227" cy="408"/>
            </a:xfrm>
          </p:grpSpPr>
          <p:sp>
            <p:nvSpPr>
              <p:cNvPr id="87164" name="Line 23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65" name="Oval 23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2" name="Group 239"/>
            <p:cNvGrpSpPr>
              <a:grpSpLocks/>
            </p:cNvGrpSpPr>
            <p:nvPr/>
          </p:nvGrpSpPr>
          <p:grpSpPr bwMode="auto">
            <a:xfrm rot="7415811" flipV="1">
              <a:off x="862" y="3103"/>
              <a:ext cx="181" cy="273"/>
              <a:chOff x="884" y="3158"/>
              <a:chExt cx="227" cy="408"/>
            </a:xfrm>
          </p:grpSpPr>
          <p:sp>
            <p:nvSpPr>
              <p:cNvPr id="87162" name="Line 240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63" name="Oval 241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3" name="Group 242"/>
            <p:cNvGrpSpPr>
              <a:grpSpLocks/>
            </p:cNvGrpSpPr>
            <p:nvPr/>
          </p:nvGrpSpPr>
          <p:grpSpPr bwMode="auto">
            <a:xfrm rot="14080108" flipV="1">
              <a:off x="4399" y="3103"/>
              <a:ext cx="181" cy="273"/>
              <a:chOff x="884" y="3158"/>
              <a:chExt cx="227" cy="408"/>
            </a:xfrm>
          </p:grpSpPr>
          <p:sp>
            <p:nvSpPr>
              <p:cNvPr id="87160" name="Line 243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61" name="Oval 244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4" name="Group 245"/>
            <p:cNvGrpSpPr>
              <a:grpSpLocks/>
            </p:cNvGrpSpPr>
            <p:nvPr/>
          </p:nvGrpSpPr>
          <p:grpSpPr bwMode="auto">
            <a:xfrm rot="18374297" flipV="1">
              <a:off x="408" y="2785"/>
              <a:ext cx="181" cy="273"/>
              <a:chOff x="884" y="3158"/>
              <a:chExt cx="227" cy="408"/>
            </a:xfrm>
          </p:grpSpPr>
          <p:sp>
            <p:nvSpPr>
              <p:cNvPr id="87158" name="Line 24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59" name="Oval 24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5" name="Group 248"/>
            <p:cNvGrpSpPr>
              <a:grpSpLocks/>
            </p:cNvGrpSpPr>
            <p:nvPr/>
          </p:nvGrpSpPr>
          <p:grpSpPr bwMode="auto">
            <a:xfrm rot="12954882" flipV="1">
              <a:off x="1542" y="2831"/>
              <a:ext cx="181" cy="273"/>
              <a:chOff x="884" y="3158"/>
              <a:chExt cx="227" cy="408"/>
            </a:xfrm>
          </p:grpSpPr>
          <p:sp>
            <p:nvSpPr>
              <p:cNvPr id="87156" name="Line 24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57" name="Oval 25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6" name="Group 251"/>
            <p:cNvGrpSpPr>
              <a:grpSpLocks/>
            </p:cNvGrpSpPr>
            <p:nvPr/>
          </p:nvGrpSpPr>
          <p:grpSpPr bwMode="auto">
            <a:xfrm rot="20950272" flipV="1">
              <a:off x="1633" y="2378"/>
              <a:ext cx="181" cy="273"/>
              <a:chOff x="884" y="3158"/>
              <a:chExt cx="227" cy="408"/>
            </a:xfrm>
          </p:grpSpPr>
          <p:sp>
            <p:nvSpPr>
              <p:cNvPr id="87154" name="Line 252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55" name="Oval 253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7" name="Group 254"/>
            <p:cNvGrpSpPr>
              <a:grpSpLocks/>
            </p:cNvGrpSpPr>
            <p:nvPr/>
          </p:nvGrpSpPr>
          <p:grpSpPr bwMode="auto">
            <a:xfrm rot="9709764" flipV="1">
              <a:off x="3674" y="2831"/>
              <a:ext cx="181" cy="273"/>
              <a:chOff x="884" y="3158"/>
              <a:chExt cx="227" cy="408"/>
            </a:xfrm>
          </p:grpSpPr>
          <p:sp>
            <p:nvSpPr>
              <p:cNvPr id="87152" name="Line 25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53" name="Oval 25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8" name="Group 257"/>
            <p:cNvGrpSpPr>
              <a:grpSpLocks/>
            </p:cNvGrpSpPr>
            <p:nvPr/>
          </p:nvGrpSpPr>
          <p:grpSpPr bwMode="auto">
            <a:xfrm rot="20950272" flipV="1">
              <a:off x="3538" y="2378"/>
              <a:ext cx="181" cy="273"/>
              <a:chOff x="884" y="3158"/>
              <a:chExt cx="227" cy="408"/>
            </a:xfrm>
          </p:grpSpPr>
          <p:sp>
            <p:nvSpPr>
              <p:cNvPr id="87150" name="Line 258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51" name="Oval 259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099" name="Group 260"/>
            <p:cNvGrpSpPr>
              <a:grpSpLocks/>
            </p:cNvGrpSpPr>
            <p:nvPr/>
          </p:nvGrpSpPr>
          <p:grpSpPr bwMode="auto">
            <a:xfrm rot="9709764" flipV="1">
              <a:off x="2721" y="2106"/>
              <a:ext cx="181" cy="273"/>
              <a:chOff x="884" y="3158"/>
              <a:chExt cx="227" cy="408"/>
            </a:xfrm>
          </p:grpSpPr>
          <p:sp>
            <p:nvSpPr>
              <p:cNvPr id="87148" name="Line 261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49" name="Oval 262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100" name="Group 263"/>
            <p:cNvGrpSpPr>
              <a:grpSpLocks/>
            </p:cNvGrpSpPr>
            <p:nvPr/>
          </p:nvGrpSpPr>
          <p:grpSpPr bwMode="auto">
            <a:xfrm rot="2097371" flipV="1">
              <a:off x="2812" y="1696"/>
              <a:ext cx="181" cy="273"/>
              <a:chOff x="884" y="3158"/>
              <a:chExt cx="227" cy="408"/>
            </a:xfrm>
          </p:grpSpPr>
          <p:sp>
            <p:nvSpPr>
              <p:cNvPr id="87146" name="Line 264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47" name="Oval 265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101" name="Group 266"/>
            <p:cNvGrpSpPr>
              <a:grpSpLocks/>
            </p:cNvGrpSpPr>
            <p:nvPr/>
          </p:nvGrpSpPr>
          <p:grpSpPr bwMode="auto">
            <a:xfrm rot="16924164" flipV="1">
              <a:off x="2329" y="1334"/>
              <a:ext cx="181" cy="273"/>
              <a:chOff x="884" y="3158"/>
              <a:chExt cx="227" cy="408"/>
            </a:xfrm>
          </p:grpSpPr>
          <p:sp>
            <p:nvSpPr>
              <p:cNvPr id="87144" name="Line 26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45" name="Oval 26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102" name="Group 269"/>
            <p:cNvGrpSpPr>
              <a:grpSpLocks/>
            </p:cNvGrpSpPr>
            <p:nvPr/>
          </p:nvGrpSpPr>
          <p:grpSpPr bwMode="auto">
            <a:xfrm rot="12629773" flipV="1">
              <a:off x="2494" y="2106"/>
              <a:ext cx="181" cy="273"/>
              <a:chOff x="884" y="3158"/>
              <a:chExt cx="227" cy="408"/>
            </a:xfrm>
          </p:grpSpPr>
          <p:sp>
            <p:nvSpPr>
              <p:cNvPr id="87142" name="Line 270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43" name="Oval 271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103" name="Group 272"/>
            <p:cNvGrpSpPr>
              <a:grpSpLocks/>
            </p:cNvGrpSpPr>
            <p:nvPr/>
          </p:nvGrpSpPr>
          <p:grpSpPr bwMode="auto">
            <a:xfrm rot="4037941" flipV="1">
              <a:off x="2874" y="1288"/>
              <a:ext cx="181" cy="273"/>
              <a:chOff x="884" y="3158"/>
              <a:chExt cx="227" cy="408"/>
            </a:xfrm>
          </p:grpSpPr>
          <p:sp>
            <p:nvSpPr>
              <p:cNvPr id="87140" name="Line 273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41" name="Oval 274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87104" name="Group 275"/>
            <p:cNvGrpSpPr>
              <a:grpSpLocks/>
            </p:cNvGrpSpPr>
            <p:nvPr/>
          </p:nvGrpSpPr>
          <p:grpSpPr bwMode="auto">
            <a:xfrm rot="18304678" flipV="1">
              <a:off x="2450" y="1742"/>
              <a:ext cx="181" cy="273"/>
              <a:chOff x="884" y="3158"/>
              <a:chExt cx="227" cy="408"/>
            </a:xfrm>
          </p:grpSpPr>
          <p:sp>
            <p:nvSpPr>
              <p:cNvPr id="87138" name="Line 27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39" name="Oval 27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87105" name="Text Box 278"/>
            <p:cNvSpPr txBox="1">
              <a:spLocks noChangeArrowheads="1"/>
            </p:cNvSpPr>
            <p:nvPr/>
          </p:nvSpPr>
          <p:spPr bwMode="auto">
            <a:xfrm>
              <a:off x="2011" y="1364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Lo_0</a:t>
              </a:r>
            </a:p>
          </p:txBody>
        </p:sp>
        <p:sp>
          <p:nvSpPr>
            <p:cNvPr id="87106" name="Text Box 279"/>
            <p:cNvSpPr txBox="1">
              <a:spLocks noChangeArrowheads="1"/>
            </p:cNvSpPr>
            <p:nvPr/>
          </p:nvSpPr>
          <p:spPr bwMode="auto">
            <a:xfrm>
              <a:off x="3039" y="1196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</a:t>
              </a:r>
            </a:p>
          </p:txBody>
        </p:sp>
        <p:sp>
          <p:nvSpPr>
            <p:cNvPr id="87107" name="Text Box 280"/>
            <p:cNvSpPr txBox="1">
              <a:spLocks noChangeArrowheads="1"/>
            </p:cNvSpPr>
            <p:nvPr/>
          </p:nvSpPr>
          <p:spPr bwMode="auto">
            <a:xfrm>
              <a:off x="2147" y="1697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Lo_2</a:t>
              </a:r>
            </a:p>
          </p:txBody>
        </p:sp>
        <p:sp>
          <p:nvSpPr>
            <p:cNvPr id="87108" name="Text Box 281"/>
            <p:cNvSpPr txBox="1">
              <a:spLocks noChangeArrowheads="1"/>
            </p:cNvSpPr>
            <p:nvPr/>
          </p:nvSpPr>
          <p:spPr bwMode="auto">
            <a:xfrm>
              <a:off x="2313" y="233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Lo_4</a:t>
              </a:r>
            </a:p>
          </p:txBody>
        </p:sp>
        <p:sp>
          <p:nvSpPr>
            <p:cNvPr id="87109" name="Text Box 282"/>
            <p:cNvSpPr txBox="1">
              <a:spLocks noChangeArrowheads="1"/>
            </p:cNvSpPr>
            <p:nvPr/>
          </p:nvSpPr>
          <p:spPr bwMode="auto">
            <a:xfrm>
              <a:off x="2993" y="165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Lo_3</a:t>
              </a:r>
            </a:p>
          </p:txBody>
        </p:sp>
        <p:sp>
          <p:nvSpPr>
            <p:cNvPr id="87110" name="Text Box 283"/>
            <p:cNvSpPr txBox="1">
              <a:spLocks noChangeArrowheads="1"/>
            </p:cNvSpPr>
            <p:nvPr/>
          </p:nvSpPr>
          <p:spPr bwMode="auto">
            <a:xfrm>
              <a:off x="2676" y="2348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Lo_5</a:t>
              </a:r>
            </a:p>
          </p:txBody>
        </p:sp>
        <p:sp>
          <p:nvSpPr>
            <p:cNvPr id="87111" name="Text Box 284"/>
            <p:cNvSpPr txBox="1">
              <a:spLocks noChangeArrowheads="1"/>
            </p:cNvSpPr>
            <p:nvPr/>
          </p:nvSpPr>
          <p:spPr bwMode="auto">
            <a:xfrm>
              <a:off x="1769" y="2287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Lo_6</a:t>
              </a:r>
            </a:p>
          </p:txBody>
        </p:sp>
        <p:sp>
          <p:nvSpPr>
            <p:cNvPr id="87112" name="Text Box 285"/>
            <p:cNvSpPr txBox="1">
              <a:spLocks noChangeArrowheads="1"/>
            </p:cNvSpPr>
            <p:nvPr/>
          </p:nvSpPr>
          <p:spPr bwMode="auto">
            <a:xfrm>
              <a:off x="1360" y="3074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Lo_7</a:t>
              </a:r>
            </a:p>
          </p:txBody>
        </p:sp>
        <p:sp>
          <p:nvSpPr>
            <p:cNvPr id="87113" name="Text Box 286"/>
            <p:cNvSpPr txBox="1">
              <a:spLocks noChangeArrowheads="1"/>
            </p:cNvSpPr>
            <p:nvPr/>
          </p:nvSpPr>
          <p:spPr bwMode="auto">
            <a:xfrm>
              <a:off x="3265" y="233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Lo_8</a:t>
              </a:r>
            </a:p>
          </p:txBody>
        </p:sp>
        <p:sp>
          <p:nvSpPr>
            <p:cNvPr id="87114" name="Text Box 287"/>
            <p:cNvSpPr txBox="1">
              <a:spLocks noChangeArrowheads="1"/>
            </p:cNvSpPr>
            <p:nvPr/>
          </p:nvSpPr>
          <p:spPr bwMode="auto">
            <a:xfrm>
              <a:off x="3674" y="3073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Lo_9</a:t>
              </a:r>
            </a:p>
          </p:txBody>
        </p:sp>
        <p:sp>
          <p:nvSpPr>
            <p:cNvPr id="87115" name="Text Box 288"/>
            <p:cNvSpPr txBox="1">
              <a:spLocks noChangeArrowheads="1"/>
            </p:cNvSpPr>
            <p:nvPr/>
          </p:nvSpPr>
          <p:spPr bwMode="auto">
            <a:xfrm>
              <a:off x="425" y="2695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Lo_10</a:t>
              </a:r>
            </a:p>
          </p:txBody>
        </p:sp>
        <p:sp>
          <p:nvSpPr>
            <p:cNvPr id="87116" name="Text Box 289"/>
            <p:cNvSpPr txBox="1">
              <a:spLocks noChangeArrowheads="1"/>
            </p:cNvSpPr>
            <p:nvPr/>
          </p:nvSpPr>
          <p:spPr bwMode="auto">
            <a:xfrm>
              <a:off x="816" y="3346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Lo_11</a:t>
              </a:r>
            </a:p>
          </p:txBody>
        </p:sp>
        <p:sp>
          <p:nvSpPr>
            <p:cNvPr id="87117" name="Text Box 290"/>
            <p:cNvSpPr txBox="1">
              <a:spLocks noChangeArrowheads="1"/>
            </p:cNvSpPr>
            <p:nvPr/>
          </p:nvSpPr>
          <p:spPr bwMode="auto">
            <a:xfrm>
              <a:off x="4037" y="3346"/>
              <a:ext cx="4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Lo_14</a:t>
              </a:r>
            </a:p>
          </p:txBody>
        </p:sp>
        <p:sp>
          <p:nvSpPr>
            <p:cNvPr id="87118" name="Text Box 291"/>
            <p:cNvSpPr txBox="1">
              <a:spLocks noChangeArrowheads="1"/>
            </p:cNvSpPr>
            <p:nvPr/>
          </p:nvSpPr>
          <p:spPr bwMode="auto">
            <a:xfrm>
              <a:off x="4643" y="2650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Lo_13</a:t>
              </a:r>
            </a:p>
          </p:txBody>
        </p:sp>
        <p:sp>
          <p:nvSpPr>
            <p:cNvPr id="87119" name="Text Box 292"/>
            <p:cNvSpPr txBox="1">
              <a:spLocks noChangeArrowheads="1"/>
            </p:cNvSpPr>
            <p:nvPr/>
          </p:nvSpPr>
          <p:spPr bwMode="auto">
            <a:xfrm>
              <a:off x="45" y="1001"/>
              <a:ext cx="110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Lo_0:  131.4.5.33/28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Lo_1:  131.4.6.163/27</a:t>
              </a:r>
            </a:p>
          </p:txBody>
        </p:sp>
        <p:sp>
          <p:nvSpPr>
            <p:cNvPr id="87120" name="Text Box 293"/>
            <p:cNvSpPr txBox="1">
              <a:spLocks noChangeArrowheads="1"/>
            </p:cNvSpPr>
            <p:nvPr/>
          </p:nvSpPr>
          <p:spPr bwMode="auto">
            <a:xfrm>
              <a:off x="4309" y="1001"/>
              <a:ext cx="110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Lo_2:  190.1.7.73/29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Lo_3:  190.1.9.130/25</a:t>
              </a:r>
            </a:p>
          </p:txBody>
        </p:sp>
        <p:sp>
          <p:nvSpPr>
            <p:cNvPr id="87121" name="Text Box 294"/>
            <p:cNvSpPr txBox="1">
              <a:spLocks noChangeArrowheads="1"/>
            </p:cNvSpPr>
            <p:nvPr/>
          </p:nvSpPr>
          <p:spPr bwMode="auto">
            <a:xfrm>
              <a:off x="45" y="1743"/>
              <a:ext cx="11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Lo_10:  10.41.52.3/24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Lo_11:  10.41.68.19/24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Lo_12:  51.5.6.6/24</a:t>
              </a:r>
            </a:p>
          </p:txBody>
        </p:sp>
        <p:sp>
          <p:nvSpPr>
            <p:cNvPr id="87122" name="Text Box 295"/>
            <p:cNvSpPr txBox="1">
              <a:spLocks noChangeArrowheads="1"/>
            </p:cNvSpPr>
            <p:nvPr/>
          </p:nvSpPr>
          <p:spPr bwMode="auto">
            <a:xfrm>
              <a:off x="2222" y="3220"/>
              <a:ext cx="1131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Lo_4:  210.7.2.31/24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Lo_5:  210.8.8.19/24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Lo_6:  55.0.4.3/17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Lo_7:  55.0.190.90//17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Lo_8:  140.1.160.3/21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Lo_9:  140.1.170.7/21</a:t>
              </a:r>
            </a:p>
          </p:txBody>
        </p:sp>
        <p:sp>
          <p:nvSpPr>
            <p:cNvPr id="87123" name="Text Box 296"/>
            <p:cNvSpPr txBox="1">
              <a:spLocks noChangeArrowheads="1"/>
            </p:cNvSpPr>
            <p:nvPr/>
          </p:nvSpPr>
          <p:spPr bwMode="auto">
            <a:xfrm rot="19301507">
              <a:off x="1867" y="2292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10.52.177.60/30</a:t>
              </a:r>
            </a:p>
          </p:txBody>
        </p:sp>
        <p:sp>
          <p:nvSpPr>
            <p:cNvPr id="87124" name="Text Box 297"/>
            <p:cNvSpPr txBox="1">
              <a:spLocks noChangeArrowheads="1"/>
            </p:cNvSpPr>
            <p:nvPr/>
          </p:nvSpPr>
          <p:spPr bwMode="auto">
            <a:xfrm rot="2422911">
              <a:off x="2793" y="2268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10.52.177.52/30</a:t>
              </a:r>
            </a:p>
          </p:txBody>
        </p:sp>
        <p:sp>
          <p:nvSpPr>
            <p:cNvPr id="87125" name="Text Box 298"/>
            <p:cNvSpPr txBox="1">
              <a:spLocks noChangeArrowheads="1"/>
            </p:cNvSpPr>
            <p:nvPr/>
          </p:nvSpPr>
          <p:spPr bwMode="auto">
            <a:xfrm>
              <a:off x="2358" y="2650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10.52.177.56/30</a:t>
              </a:r>
            </a:p>
          </p:txBody>
        </p:sp>
        <p:sp>
          <p:nvSpPr>
            <p:cNvPr id="87126" name="Text Box 299"/>
            <p:cNvSpPr txBox="1">
              <a:spLocks noChangeArrowheads="1"/>
            </p:cNvSpPr>
            <p:nvPr/>
          </p:nvSpPr>
          <p:spPr bwMode="auto">
            <a:xfrm rot="20439508">
              <a:off x="924" y="2966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10.1.1.24/30</a:t>
              </a:r>
            </a:p>
          </p:txBody>
        </p:sp>
        <p:sp>
          <p:nvSpPr>
            <p:cNvPr id="87127" name="Text Box 300"/>
            <p:cNvSpPr txBox="1">
              <a:spLocks noChangeArrowheads="1"/>
            </p:cNvSpPr>
            <p:nvPr/>
          </p:nvSpPr>
          <p:spPr bwMode="auto">
            <a:xfrm rot="1265841">
              <a:off x="3827" y="2924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10.1.1.28/30</a:t>
              </a:r>
            </a:p>
          </p:txBody>
        </p:sp>
        <p:sp>
          <p:nvSpPr>
            <p:cNvPr id="87128" name="Text Box 301"/>
            <p:cNvSpPr txBox="1">
              <a:spLocks noChangeArrowheads="1"/>
            </p:cNvSpPr>
            <p:nvPr/>
          </p:nvSpPr>
          <p:spPr bwMode="auto">
            <a:xfrm>
              <a:off x="1633" y="1516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10.2.2.36/30</a:t>
              </a:r>
            </a:p>
          </p:txBody>
        </p:sp>
        <p:sp>
          <p:nvSpPr>
            <p:cNvPr id="87129" name="Text Box 302"/>
            <p:cNvSpPr txBox="1">
              <a:spLocks noChangeArrowheads="1"/>
            </p:cNvSpPr>
            <p:nvPr/>
          </p:nvSpPr>
          <p:spPr bwMode="auto">
            <a:xfrm>
              <a:off x="533" y="3779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200.4.5.0/24</a:t>
              </a:r>
            </a:p>
          </p:txBody>
        </p:sp>
        <p:sp>
          <p:nvSpPr>
            <p:cNvPr id="87130" name="Text Box 303"/>
            <p:cNvSpPr txBox="1">
              <a:spLocks noChangeArrowheads="1"/>
            </p:cNvSpPr>
            <p:nvPr/>
          </p:nvSpPr>
          <p:spPr bwMode="auto">
            <a:xfrm>
              <a:off x="4037" y="3779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210.7.9.0/24</a:t>
              </a:r>
            </a:p>
          </p:txBody>
        </p:sp>
        <p:sp>
          <p:nvSpPr>
            <p:cNvPr id="87131" name="Freeform 305"/>
            <p:cNvSpPr>
              <a:spLocks/>
            </p:cNvSpPr>
            <p:nvPr/>
          </p:nvSpPr>
          <p:spPr bwMode="auto">
            <a:xfrm>
              <a:off x="1723" y="1639"/>
              <a:ext cx="953" cy="149"/>
            </a:xfrm>
            <a:custGeom>
              <a:avLst/>
              <a:gdLst>
                <a:gd name="T0" fmla="*/ 0 w 953"/>
                <a:gd name="T1" fmla="*/ 13 h 149"/>
                <a:gd name="T2" fmla="*/ 454 w 953"/>
                <a:gd name="T3" fmla="*/ 13 h 149"/>
                <a:gd name="T4" fmla="*/ 813 w 953"/>
                <a:gd name="T5" fmla="*/ 94 h 149"/>
                <a:gd name="T6" fmla="*/ 953 w 953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9"/>
                <a:gd name="T14" fmla="*/ 953 w 953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9">
                  <a:moveTo>
                    <a:pt x="0" y="13"/>
                  </a:moveTo>
                  <a:cubicBezTo>
                    <a:pt x="155" y="5"/>
                    <a:pt x="319" y="0"/>
                    <a:pt x="454" y="13"/>
                  </a:cubicBezTo>
                  <a:cubicBezTo>
                    <a:pt x="589" y="26"/>
                    <a:pt x="730" y="71"/>
                    <a:pt x="813" y="94"/>
                  </a:cubicBezTo>
                  <a:cubicBezTo>
                    <a:pt x="896" y="117"/>
                    <a:pt x="924" y="138"/>
                    <a:pt x="953" y="149"/>
                  </a:cubicBezTo>
                </a:path>
              </a:pathLst>
            </a:custGeom>
            <a:noFill/>
            <a:ln w="12700">
              <a:solidFill>
                <a:srgbClr val="99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87132" name="Group 306"/>
            <p:cNvGrpSpPr>
              <a:grpSpLocks/>
            </p:cNvGrpSpPr>
            <p:nvPr/>
          </p:nvGrpSpPr>
          <p:grpSpPr bwMode="auto">
            <a:xfrm rot="16239562" flipV="1">
              <a:off x="1359" y="2559"/>
              <a:ext cx="181" cy="364"/>
              <a:chOff x="884" y="3158"/>
              <a:chExt cx="227" cy="408"/>
            </a:xfrm>
          </p:grpSpPr>
          <p:sp>
            <p:nvSpPr>
              <p:cNvPr id="87136" name="Line 30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87137" name="Oval 30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87133" name="Text Box 309"/>
            <p:cNvSpPr txBox="1">
              <a:spLocks noChangeArrowheads="1"/>
            </p:cNvSpPr>
            <p:nvPr/>
          </p:nvSpPr>
          <p:spPr bwMode="auto">
            <a:xfrm>
              <a:off x="952" y="2650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Lo_12</a:t>
              </a:r>
            </a:p>
          </p:txBody>
        </p:sp>
        <p:sp>
          <p:nvSpPr>
            <p:cNvPr id="87134" name="Text Box 310"/>
            <p:cNvSpPr txBox="1">
              <a:spLocks noChangeArrowheads="1"/>
            </p:cNvSpPr>
            <p:nvPr/>
          </p:nvSpPr>
          <p:spPr bwMode="auto">
            <a:xfrm>
              <a:off x="4326" y="1743"/>
              <a:ext cx="1160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Lo_13:  204.6.21.36/24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Lo_14:  204.9.80.94/24</a:t>
              </a:r>
            </a:p>
          </p:txBody>
        </p:sp>
        <p:sp>
          <p:nvSpPr>
            <p:cNvPr id="87135" name="Text Box 311"/>
            <p:cNvSpPr txBox="1">
              <a:spLocks noChangeArrowheads="1"/>
            </p:cNvSpPr>
            <p:nvPr/>
          </p:nvSpPr>
          <p:spPr bwMode="auto">
            <a:xfrm>
              <a:off x="1361" y="1149"/>
              <a:ext cx="105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205.2.83.128/25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983309" y="617112"/>
            <a:ext cx="6051440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marL="451199" lvl="1"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OBTENCION DE ROUTER-ID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2501" y="1370670"/>
            <a:ext cx="5723746" cy="1258984"/>
            <a:chOff x="204" y="755"/>
            <a:chExt cx="3876" cy="838"/>
          </a:xfrm>
        </p:grpSpPr>
        <p:sp>
          <p:nvSpPr>
            <p:cNvPr id="75786" name="Text Box 4"/>
            <p:cNvSpPr txBox="1">
              <a:spLocks noChangeArrowheads="1"/>
            </p:cNvSpPr>
            <p:nvPr/>
          </p:nvSpPr>
          <p:spPr bwMode="auto">
            <a:xfrm>
              <a:off x="384" y="755"/>
              <a:ext cx="3696" cy="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R1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R1#show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</a:t>
              </a:r>
              <a:r>
                <a:rPr lang="es-ES" sz="2344" dirty="0" err="1">
                  <a:latin typeface="+mj-lt"/>
                </a:rPr>
                <a:t>ospf</a:t>
              </a:r>
              <a:endParaRPr lang="es-ES" sz="2344" dirty="0">
                <a:latin typeface="+mj-lt"/>
              </a:endParaRPr>
            </a:p>
            <a:p>
              <a:pPr defTabSz="852781">
                <a:defRPr/>
              </a:pPr>
              <a:r>
                <a:rPr lang="en-US" sz="2344" dirty="0">
                  <a:latin typeface="+mj-lt"/>
                </a:rPr>
                <a:t>Routing Process "</a:t>
              </a:r>
              <a:r>
                <a:rPr lang="en-US" sz="2344" dirty="0" err="1">
                  <a:latin typeface="+mj-lt"/>
                </a:rPr>
                <a:t>ospf</a:t>
              </a:r>
              <a:r>
                <a:rPr lang="en-US" sz="2344" dirty="0">
                  <a:latin typeface="+mj-lt"/>
                </a:rPr>
                <a:t> 1" with </a:t>
              </a:r>
              <a:r>
                <a:rPr lang="en-US" sz="2344" dirty="0">
                  <a:solidFill>
                    <a:srgbClr val="FF3300"/>
                  </a:solidFill>
                  <a:latin typeface="+mj-lt"/>
                </a:rPr>
                <a:t>ID 210.8.8.19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</a:p>
          </p:txBody>
        </p:sp>
        <p:pic>
          <p:nvPicPr>
            <p:cNvPr id="88075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2501" y="3130524"/>
            <a:ext cx="5875560" cy="1258981"/>
            <a:chOff x="204" y="755"/>
            <a:chExt cx="3979" cy="839"/>
          </a:xfrm>
        </p:grpSpPr>
        <p:sp>
          <p:nvSpPr>
            <p:cNvPr id="75784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3799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R2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R2#show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</a:t>
              </a:r>
              <a:r>
                <a:rPr lang="es-ES" sz="2344" dirty="0" err="1">
                  <a:latin typeface="+mj-lt"/>
                </a:rPr>
                <a:t>ospf</a:t>
              </a:r>
              <a:endParaRPr lang="es-ES" sz="2344" dirty="0">
                <a:latin typeface="+mj-lt"/>
              </a:endParaRPr>
            </a:p>
            <a:p>
              <a:pPr defTabSz="852781">
                <a:defRPr/>
              </a:pPr>
              <a:r>
                <a:rPr lang="en-US" sz="2344" dirty="0">
                  <a:latin typeface="+mj-lt"/>
                </a:rPr>
                <a:t>Routing Process "</a:t>
              </a:r>
              <a:r>
                <a:rPr lang="en-US" sz="2344" dirty="0" err="1">
                  <a:latin typeface="+mj-lt"/>
                </a:rPr>
                <a:t>ospf</a:t>
              </a:r>
              <a:r>
                <a:rPr lang="en-US" sz="2344" dirty="0">
                  <a:latin typeface="+mj-lt"/>
                </a:rPr>
                <a:t> 3" with </a:t>
              </a:r>
              <a:r>
                <a:rPr lang="en-US" sz="2344" dirty="0">
                  <a:solidFill>
                    <a:srgbClr val="FF3300"/>
                  </a:solidFill>
                  <a:latin typeface="+mj-lt"/>
                </a:rPr>
                <a:t>ID 55.0.190.90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</a:p>
          </p:txBody>
        </p:sp>
        <p:pic>
          <p:nvPicPr>
            <p:cNvPr id="88073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92500" y="4882624"/>
            <a:ext cx="5875641" cy="1258983"/>
            <a:chOff x="204" y="755"/>
            <a:chExt cx="3981" cy="838"/>
          </a:xfrm>
        </p:grpSpPr>
        <p:sp>
          <p:nvSpPr>
            <p:cNvPr id="75782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801" cy="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R3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R3#show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</a:t>
              </a:r>
              <a:r>
                <a:rPr lang="es-ES" sz="2344" dirty="0" err="1">
                  <a:latin typeface="+mj-lt"/>
                </a:rPr>
                <a:t>ospf</a:t>
              </a:r>
              <a:endParaRPr lang="es-ES" sz="2344" dirty="0">
                <a:latin typeface="+mj-lt"/>
              </a:endParaRPr>
            </a:p>
            <a:p>
              <a:pPr defTabSz="852781">
                <a:defRPr/>
              </a:pPr>
              <a:r>
                <a:rPr lang="en-US" sz="2344" dirty="0">
                  <a:latin typeface="+mj-lt"/>
                </a:rPr>
                <a:t>Routing Process "</a:t>
              </a:r>
              <a:r>
                <a:rPr lang="en-US" sz="2344" dirty="0" err="1">
                  <a:latin typeface="+mj-lt"/>
                </a:rPr>
                <a:t>ospf</a:t>
              </a:r>
              <a:r>
                <a:rPr lang="en-US" sz="2344" dirty="0">
                  <a:latin typeface="+mj-lt"/>
                </a:rPr>
                <a:t> 3" with </a:t>
              </a:r>
              <a:r>
                <a:rPr lang="en-US" sz="2344" dirty="0">
                  <a:solidFill>
                    <a:srgbClr val="FF3300"/>
                  </a:solidFill>
                  <a:latin typeface="+mj-lt"/>
                </a:rPr>
                <a:t>ID 140.1.170.7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</a:p>
          </p:txBody>
        </p:sp>
        <p:pic>
          <p:nvPicPr>
            <p:cNvPr id="88071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908790" y="1125686"/>
            <a:ext cx="8583741" cy="2716531"/>
            <a:chOff x="285750" y="1153301"/>
            <a:chExt cx="8788400" cy="2779759"/>
          </a:xfrm>
        </p:grpSpPr>
        <p:pic>
          <p:nvPicPr>
            <p:cNvPr id="2560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107"/>
            <p:cNvGrpSpPr>
              <a:grpSpLocks/>
            </p:cNvGrpSpPr>
            <p:nvPr/>
          </p:nvGrpSpPr>
          <p:grpSpPr bwMode="auto">
            <a:xfrm>
              <a:off x="285750" y="1327149"/>
              <a:ext cx="5095286" cy="553822"/>
              <a:chOff x="204" y="773"/>
              <a:chExt cx="3203" cy="342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2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560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674756" cy="457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Router </a:t>
              </a:r>
              <a:r>
                <a:rPr lang="es-MX" sz="2344" b="1" dirty="0" err="1">
                  <a:latin typeface="+mj-lt"/>
                </a:rPr>
                <a:t>Rc</a:t>
              </a:r>
              <a:endParaRPr lang="es-MX" sz="2344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1908790" y="2939808"/>
            <a:ext cx="5304368" cy="3668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 err="1"/>
              <a:t>Rc#show</a:t>
            </a:r>
            <a:r>
              <a:rPr lang="es-PE" sz="1367" b="1" dirty="0"/>
              <a:t> ip route</a:t>
            </a:r>
          </a:p>
          <a:p>
            <a:pPr>
              <a:defRPr/>
            </a:pPr>
            <a:r>
              <a:rPr lang="es-PE" sz="1367" dirty="0" err="1"/>
              <a:t>Codes</a:t>
            </a:r>
            <a:r>
              <a:rPr lang="es-PE" sz="1367" dirty="0"/>
              <a:t>: C - connected, S - </a:t>
            </a:r>
            <a:r>
              <a:rPr lang="es-PE" sz="1367" dirty="0" err="1"/>
              <a:t>static</a:t>
            </a:r>
            <a:r>
              <a:rPr lang="es-PE" sz="1367" dirty="0"/>
              <a:t>, R - RIP, M - mobile, B - BGP</a:t>
            </a:r>
          </a:p>
          <a:p>
            <a:pPr>
              <a:defRPr/>
            </a:pPr>
            <a:r>
              <a:rPr lang="es-PE" sz="1367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367" dirty="0"/>
              <a:t>       N1 - OSPF NSSA external </a:t>
            </a:r>
            <a:r>
              <a:rPr lang="es-PE" sz="1367" dirty="0" err="1"/>
              <a:t>type</a:t>
            </a:r>
            <a:r>
              <a:rPr lang="es-PE" sz="1367" dirty="0"/>
              <a:t> 1, N2 - OSPF NSSA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E1 - OSPF external </a:t>
            </a:r>
            <a:r>
              <a:rPr lang="es-PE" sz="1367" dirty="0" err="1"/>
              <a:t>type</a:t>
            </a:r>
            <a:r>
              <a:rPr lang="es-PE" sz="1367" dirty="0"/>
              <a:t> 1, E2 - OSPF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367" dirty="0"/>
              <a:t>       </a:t>
            </a:r>
            <a:r>
              <a:rPr lang="es-PE" sz="1367" dirty="0" err="1"/>
              <a:t>ia</a:t>
            </a:r>
            <a:r>
              <a:rPr lang="es-PE" sz="1367" dirty="0"/>
              <a:t> - IS-IS inter area, * - candidate default, U - per-</a:t>
            </a:r>
            <a:r>
              <a:rPr lang="es-PE" sz="1367" dirty="0" err="1"/>
              <a:t>user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r>
              <a:rPr lang="es-PE" sz="1367" dirty="0"/>
              <a:t>       o - ODR, P - </a:t>
            </a:r>
            <a:r>
              <a:rPr lang="es-PE" sz="1367" dirty="0" err="1"/>
              <a:t>periodic</a:t>
            </a:r>
            <a:r>
              <a:rPr lang="es-PE" sz="1367" dirty="0"/>
              <a:t> </a:t>
            </a:r>
            <a:r>
              <a:rPr lang="es-PE" sz="1367" dirty="0" err="1"/>
              <a:t>downloaded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Gateway of </a:t>
            </a:r>
            <a:r>
              <a:rPr lang="es-PE" sz="1367" dirty="0" err="1"/>
              <a:t>last</a:t>
            </a:r>
            <a:r>
              <a:rPr lang="es-PE" sz="1367" dirty="0"/>
              <a:t> resort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not</a:t>
            </a:r>
            <a:r>
              <a:rPr lang="es-PE" sz="1367" dirty="0"/>
              <a:t> set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     200.1.1.0/26 </a:t>
            </a:r>
            <a:r>
              <a:rPr lang="es-PE" sz="1367" dirty="0" err="1"/>
              <a:t>is</a:t>
            </a:r>
            <a:r>
              <a:rPr lang="es-PE" sz="1367" dirty="0"/>
              <a:t> subnetted, 1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200.1.1.64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FastEthernet2/0</a:t>
            </a:r>
          </a:p>
          <a:p>
            <a:pPr>
              <a:defRPr/>
            </a:pPr>
            <a:r>
              <a:rPr lang="es-PE" sz="1367" dirty="0"/>
              <a:t>     40.0.0.0/30 </a:t>
            </a:r>
            <a:r>
              <a:rPr lang="es-PE" sz="1367" dirty="0" err="1"/>
              <a:t>is</a:t>
            </a:r>
            <a:r>
              <a:rPr lang="es-PE" sz="1367" dirty="0"/>
              <a:t> subnetted, 2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40.1.2.8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FastEthernet1/0</a:t>
            </a:r>
          </a:p>
          <a:p>
            <a:pPr>
              <a:defRPr/>
            </a:pPr>
            <a:r>
              <a:rPr lang="es-PE" sz="1367" dirty="0"/>
              <a:t>C       40.1.2.4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FastEthernet1/1</a:t>
            </a:r>
          </a:p>
          <a:p>
            <a:pPr>
              <a:defRPr/>
            </a:pPr>
            <a:r>
              <a:rPr lang="es-PE" sz="1367" dirty="0"/>
              <a:t>Rc#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983309" y="617112"/>
            <a:ext cx="6051440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marL="451199" lvl="1"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OBTENCION DE ROUTER-ID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2501" y="1370670"/>
            <a:ext cx="5877098" cy="1258984"/>
            <a:chOff x="204" y="755"/>
            <a:chExt cx="3978" cy="838"/>
          </a:xfrm>
        </p:grpSpPr>
        <p:sp>
          <p:nvSpPr>
            <p:cNvPr id="76810" name="Text Box 4"/>
            <p:cNvSpPr txBox="1">
              <a:spLocks noChangeArrowheads="1"/>
            </p:cNvSpPr>
            <p:nvPr/>
          </p:nvSpPr>
          <p:spPr bwMode="auto">
            <a:xfrm>
              <a:off x="385" y="755"/>
              <a:ext cx="3797" cy="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R4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R4#show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</a:t>
              </a:r>
              <a:r>
                <a:rPr lang="es-ES" sz="2344" dirty="0" err="1">
                  <a:latin typeface="+mj-lt"/>
                </a:rPr>
                <a:t>ospf</a:t>
              </a:r>
              <a:endParaRPr lang="es-ES" sz="2344" dirty="0">
                <a:latin typeface="+mj-lt"/>
              </a:endParaRPr>
            </a:p>
            <a:p>
              <a:pPr defTabSz="852781">
                <a:defRPr/>
              </a:pPr>
              <a:r>
                <a:rPr lang="en-US" sz="2344" dirty="0">
                  <a:latin typeface="+mj-lt"/>
                </a:rPr>
                <a:t>Routing Process "</a:t>
              </a:r>
              <a:r>
                <a:rPr lang="en-US" sz="2344" dirty="0" err="1">
                  <a:latin typeface="+mj-lt"/>
                </a:rPr>
                <a:t>ospf</a:t>
              </a:r>
              <a:r>
                <a:rPr lang="en-US" sz="2344" dirty="0">
                  <a:latin typeface="+mj-lt"/>
                </a:rPr>
                <a:t> 1" with </a:t>
              </a:r>
              <a:r>
                <a:rPr lang="en-US" sz="2344" dirty="0">
                  <a:solidFill>
                    <a:srgbClr val="FF3300"/>
                  </a:solidFill>
                  <a:latin typeface="+mj-lt"/>
                </a:rPr>
                <a:t>ID 10.41.68.19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</a:p>
          </p:txBody>
        </p:sp>
        <p:pic>
          <p:nvPicPr>
            <p:cNvPr id="89099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2501" y="3130524"/>
            <a:ext cx="5877098" cy="1258981"/>
            <a:chOff x="204" y="755"/>
            <a:chExt cx="3978" cy="839"/>
          </a:xfrm>
        </p:grpSpPr>
        <p:sp>
          <p:nvSpPr>
            <p:cNvPr id="76808" name="Text Box 7"/>
            <p:cNvSpPr txBox="1">
              <a:spLocks noChangeArrowheads="1"/>
            </p:cNvSpPr>
            <p:nvPr/>
          </p:nvSpPr>
          <p:spPr bwMode="auto">
            <a:xfrm>
              <a:off x="385" y="755"/>
              <a:ext cx="3797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R5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R5#show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</a:t>
              </a:r>
              <a:r>
                <a:rPr lang="es-ES" sz="2344" dirty="0" err="1">
                  <a:latin typeface="+mj-lt"/>
                </a:rPr>
                <a:t>ospf</a:t>
              </a:r>
              <a:endParaRPr lang="es-ES" sz="2344" dirty="0">
                <a:latin typeface="+mj-lt"/>
              </a:endParaRPr>
            </a:p>
            <a:p>
              <a:pPr defTabSz="852781">
                <a:defRPr/>
              </a:pPr>
              <a:r>
                <a:rPr lang="en-US" sz="2344" dirty="0">
                  <a:latin typeface="+mj-lt"/>
                </a:rPr>
                <a:t>Routing Process "</a:t>
              </a:r>
              <a:r>
                <a:rPr lang="en-US" sz="2344" dirty="0" err="1">
                  <a:latin typeface="+mj-lt"/>
                </a:rPr>
                <a:t>ospf</a:t>
              </a:r>
              <a:r>
                <a:rPr lang="en-US" sz="2344" dirty="0">
                  <a:latin typeface="+mj-lt"/>
                </a:rPr>
                <a:t> 3" with </a:t>
              </a:r>
              <a:r>
                <a:rPr lang="en-US" sz="2344" dirty="0">
                  <a:solidFill>
                    <a:srgbClr val="FF3300"/>
                  </a:solidFill>
                  <a:latin typeface="+mj-lt"/>
                </a:rPr>
                <a:t>ID 204.9.80.94</a:t>
              </a:r>
              <a:r>
                <a:rPr lang="es-ES" sz="2344" dirty="0">
                  <a:solidFill>
                    <a:srgbClr val="000099"/>
                  </a:solidFill>
                  <a:latin typeface="+mj-lt"/>
                </a:rPr>
                <a:t> </a:t>
              </a:r>
            </a:p>
          </p:txBody>
        </p:sp>
        <p:pic>
          <p:nvPicPr>
            <p:cNvPr id="89097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92500" y="4882624"/>
            <a:ext cx="5806907" cy="1258983"/>
            <a:chOff x="204" y="755"/>
            <a:chExt cx="3931" cy="838"/>
          </a:xfrm>
        </p:grpSpPr>
        <p:sp>
          <p:nvSpPr>
            <p:cNvPr id="76806" name="Text Box 10"/>
            <p:cNvSpPr txBox="1">
              <a:spLocks noChangeArrowheads="1"/>
            </p:cNvSpPr>
            <p:nvPr/>
          </p:nvSpPr>
          <p:spPr bwMode="auto">
            <a:xfrm>
              <a:off x="383" y="755"/>
              <a:ext cx="3752" cy="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R6</a:t>
              </a:r>
            </a:p>
            <a:p>
              <a:pPr defTabSz="852781">
                <a:defRPr/>
              </a:pPr>
              <a:r>
                <a:rPr lang="es-ES" sz="2344" dirty="0">
                  <a:latin typeface="+mj-lt"/>
                </a:rPr>
                <a:t>R6#show </a:t>
              </a:r>
              <a:r>
                <a:rPr lang="es-ES" sz="2344" dirty="0" err="1">
                  <a:latin typeface="+mj-lt"/>
                </a:rPr>
                <a:t>ip</a:t>
              </a:r>
              <a:r>
                <a:rPr lang="es-ES" sz="2344" dirty="0">
                  <a:latin typeface="+mj-lt"/>
                </a:rPr>
                <a:t> </a:t>
              </a:r>
              <a:r>
                <a:rPr lang="es-ES" sz="2344" dirty="0" err="1">
                  <a:latin typeface="+mj-lt"/>
                </a:rPr>
                <a:t>ospf</a:t>
              </a:r>
              <a:endParaRPr lang="es-ES" sz="2344" dirty="0">
                <a:latin typeface="+mj-lt"/>
              </a:endParaRPr>
            </a:p>
            <a:p>
              <a:pPr defTabSz="852781">
                <a:defRPr/>
              </a:pPr>
              <a:r>
                <a:rPr lang="en-US" sz="2344" dirty="0">
                  <a:latin typeface="+mj-lt"/>
                </a:rPr>
                <a:t>Routing Process "</a:t>
              </a:r>
              <a:r>
                <a:rPr lang="en-US" sz="2344" dirty="0" err="1">
                  <a:latin typeface="+mj-lt"/>
                </a:rPr>
                <a:t>ospf</a:t>
              </a:r>
              <a:r>
                <a:rPr lang="en-US" sz="2344" dirty="0">
                  <a:latin typeface="+mj-lt"/>
                </a:rPr>
                <a:t> 3" with </a:t>
              </a:r>
              <a:r>
                <a:rPr lang="en-US" sz="2344" dirty="0">
                  <a:solidFill>
                    <a:srgbClr val="FF3300"/>
                  </a:solidFill>
                  <a:latin typeface="+mj-lt"/>
                </a:rPr>
                <a:t>ID 131.4.6.163</a:t>
              </a:r>
              <a:endParaRPr lang="es-ES" sz="2344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89095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969354" y="617112"/>
            <a:ext cx="6305675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USANDO show ip ospf neighbor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2501" y="1370670"/>
            <a:ext cx="8263066" cy="2431101"/>
            <a:chOff x="204" y="755"/>
            <a:chExt cx="5594" cy="1619"/>
          </a:xfrm>
        </p:grpSpPr>
        <p:sp>
          <p:nvSpPr>
            <p:cNvPr id="77831" name="Text Box 4"/>
            <p:cNvSpPr txBox="1">
              <a:spLocks noChangeArrowheads="1"/>
            </p:cNvSpPr>
            <p:nvPr/>
          </p:nvSpPr>
          <p:spPr bwMode="auto">
            <a:xfrm>
              <a:off x="383" y="755"/>
              <a:ext cx="5415" cy="1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R1</a:t>
              </a:r>
            </a:p>
            <a:p>
              <a:pPr defTabSz="852781">
                <a:defRPr/>
              </a:pPr>
              <a:r>
                <a:rPr lang="es-ES" sz="2051" dirty="0">
                  <a:latin typeface="+mj-lt"/>
                </a:rPr>
                <a:t>R1#show </a:t>
              </a:r>
              <a:r>
                <a:rPr lang="es-ES" sz="2051" dirty="0" err="1">
                  <a:latin typeface="+mj-lt"/>
                </a:rPr>
                <a:t>ip</a:t>
              </a:r>
              <a:r>
                <a:rPr lang="es-ES" sz="2051" dirty="0">
                  <a:latin typeface="+mj-lt"/>
                </a:rPr>
                <a:t> </a:t>
              </a:r>
              <a:r>
                <a:rPr lang="es-ES" sz="2051" dirty="0" err="1">
                  <a:latin typeface="+mj-lt"/>
                </a:rPr>
                <a:t>ospf</a:t>
              </a:r>
              <a:r>
                <a:rPr lang="es-ES" sz="2051" dirty="0">
                  <a:latin typeface="+mj-lt"/>
                </a:rPr>
                <a:t> </a:t>
              </a:r>
              <a:r>
                <a:rPr lang="es-ES" sz="2051" dirty="0" err="1">
                  <a:latin typeface="+mj-lt"/>
                </a:rPr>
                <a:t>neighbor</a:t>
              </a:r>
              <a:endParaRPr lang="es-ES" sz="2051" dirty="0">
                <a:latin typeface="+mj-lt"/>
              </a:endParaRP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Neighbor ID   </a:t>
              </a:r>
              <a:r>
                <a:rPr lang="en-US" sz="2051" dirty="0" err="1">
                  <a:latin typeface="+mj-lt"/>
                </a:rPr>
                <a:t>Pri</a:t>
              </a:r>
              <a:r>
                <a:rPr lang="en-US" sz="2051" dirty="0">
                  <a:latin typeface="+mj-lt"/>
                </a:rPr>
                <a:t>   State             Dead Time   Address         Interface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131.4.6.163       0   FULL/  -        00:00:33       10.2.2.37         Serial0/0/1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55.0.190.90       1   FULL/BDR   00:00:38       10.52.177.62   FastEthernet0/0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140.1.170.7       1   FULL/BDR   00:00:33       10.52.177.53   FastEthernet0/1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R1#</a:t>
              </a:r>
              <a:endParaRPr lang="es-ES" sz="2051" dirty="0">
                <a:latin typeface="+mj-lt"/>
              </a:endParaRPr>
            </a:p>
          </p:txBody>
        </p:sp>
        <p:pic>
          <p:nvPicPr>
            <p:cNvPr id="9012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2501" y="4039135"/>
            <a:ext cx="8291532" cy="2431101"/>
            <a:chOff x="204" y="755"/>
            <a:chExt cx="5616" cy="1619"/>
          </a:xfrm>
        </p:grpSpPr>
        <p:sp>
          <p:nvSpPr>
            <p:cNvPr id="77829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436" cy="1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En el router R3</a:t>
              </a:r>
            </a:p>
            <a:p>
              <a:pPr defTabSz="852781">
                <a:defRPr/>
              </a:pPr>
              <a:r>
                <a:rPr lang="es-ES" sz="2051" dirty="0">
                  <a:latin typeface="+mj-lt"/>
                </a:rPr>
                <a:t>R3#show </a:t>
              </a:r>
              <a:r>
                <a:rPr lang="es-ES" sz="2051" dirty="0" err="1">
                  <a:latin typeface="+mj-lt"/>
                </a:rPr>
                <a:t>ip</a:t>
              </a:r>
              <a:r>
                <a:rPr lang="es-ES" sz="2051" dirty="0">
                  <a:latin typeface="+mj-lt"/>
                </a:rPr>
                <a:t> </a:t>
              </a:r>
              <a:r>
                <a:rPr lang="es-ES" sz="2051" dirty="0" err="1">
                  <a:latin typeface="+mj-lt"/>
                </a:rPr>
                <a:t>ospf</a:t>
              </a:r>
              <a:r>
                <a:rPr lang="es-ES" sz="2051" dirty="0">
                  <a:latin typeface="+mj-lt"/>
                </a:rPr>
                <a:t> </a:t>
              </a:r>
              <a:r>
                <a:rPr lang="es-ES" sz="2051" dirty="0" err="1">
                  <a:latin typeface="+mj-lt"/>
                </a:rPr>
                <a:t>neighbor</a:t>
              </a:r>
              <a:endParaRPr lang="es-ES" sz="2051" dirty="0">
                <a:latin typeface="+mj-lt"/>
              </a:endParaRP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Neighbor ID  </a:t>
              </a:r>
              <a:r>
                <a:rPr lang="en-US" sz="2051" dirty="0" err="1">
                  <a:latin typeface="+mj-lt"/>
                </a:rPr>
                <a:t>Pri</a:t>
              </a:r>
              <a:r>
                <a:rPr lang="en-US" sz="2051" dirty="0">
                  <a:latin typeface="+mj-lt"/>
                </a:rPr>
                <a:t>   State           Dead Time  Address         Interface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55.0.190.90    1     FULL/BDR 00:00:39      10.52.177.57  GigabitEthernet0/1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210.8.8.19      1      FULL/DR   00:00:34      10.52.177.54 GigabitEthernet0/0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204.9.80.94    0     FULL/  -       00:00:31      10.1.1.30       Serial0/0/0</a:t>
              </a:r>
            </a:p>
            <a:p>
              <a:pPr defTabSz="852781">
                <a:defRPr/>
              </a:pPr>
              <a:r>
                <a:rPr lang="en-US" sz="2051" dirty="0">
                  <a:latin typeface="+mj-lt"/>
                </a:rPr>
                <a:t>R3#</a:t>
              </a:r>
              <a:endParaRPr lang="es-ES" sz="2051" dirty="0">
                <a:latin typeface="+mj-lt"/>
              </a:endParaRPr>
            </a:p>
          </p:txBody>
        </p:sp>
        <p:pic>
          <p:nvPicPr>
            <p:cNvPr id="90118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522800" y="617112"/>
            <a:ext cx="7197651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ESTABLECIENDO ENLACE VIRTUAL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4121" y="1066766"/>
            <a:ext cx="8928749" cy="5632692"/>
            <a:chOff x="45" y="635"/>
            <a:chExt cx="5441" cy="3353"/>
          </a:xfrm>
        </p:grpSpPr>
        <p:sp>
          <p:nvSpPr>
            <p:cNvPr id="9114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224" y="845"/>
              <a:ext cx="2851" cy="1178"/>
            </a:xfrm>
            <a:custGeom>
              <a:avLst/>
              <a:gdLst>
                <a:gd name="T0" fmla="*/ 1 w 21600"/>
                <a:gd name="T1" fmla="*/ 32 h 21600"/>
                <a:gd name="T2" fmla="*/ 188 w 21600"/>
                <a:gd name="T3" fmla="*/ 64 h 21600"/>
                <a:gd name="T4" fmla="*/ 376 w 21600"/>
                <a:gd name="T5" fmla="*/ 32 h 21600"/>
                <a:gd name="T6" fmla="*/ 188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1144" name="Cloud"/>
            <p:cNvSpPr>
              <a:spLocks noChangeAspect="1" noEditPoints="1" noChangeArrowheads="1"/>
            </p:cNvSpPr>
            <p:nvPr/>
          </p:nvSpPr>
          <p:spPr bwMode="auto">
            <a:xfrm rot="223057" flipH="1">
              <a:off x="3643" y="2323"/>
              <a:ext cx="1588" cy="1504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7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60 h 21600"/>
                <a:gd name="T14" fmla="*/ 17084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1145" name="Cloud"/>
            <p:cNvSpPr>
              <a:spLocks noChangeAspect="1" noEditPoints="1" noChangeArrowheads="1"/>
            </p:cNvSpPr>
            <p:nvPr/>
          </p:nvSpPr>
          <p:spPr bwMode="auto">
            <a:xfrm rot="-223057">
              <a:off x="209" y="2322"/>
              <a:ext cx="1585" cy="1504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6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1 w 21600"/>
                <a:gd name="T13" fmla="*/ 3260 h 21600"/>
                <a:gd name="T14" fmla="*/ 17089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1146" name="Cloud"/>
            <p:cNvSpPr>
              <a:spLocks noChangeAspect="1" noEditPoints="1" noChangeArrowheads="1"/>
            </p:cNvSpPr>
            <p:nvPr/>
          </p:nvSpPr>
          <p:spPr bwMode="auto">
            <a:xfrm rot="351959">
              <a:off x="1587" y="1915"/>
              <a:ext cx="2176" cy="1300"/>
            </a:xfrm>
            <a:custGeom>
              <a:avLst/>
              <a:gdLst>
                <a:gd name="T0" fmla="*/ 1 w 21600"/>
                <a:gd name="T1" fmla="*/ 39 h 21600"/>
                <a:gd name="T2" fmla="*/ 110 w 21600"/>
                <a:gd name="T3" fmla="*/ 78 h 21600"/>
                <a:gd name="T4" fmla="*/ 219 w 21600"/>
                <a:gd name="T5" fmla="*/ 39 h 21600"/>
                <a:gd name="T6" fmla="*/ 110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57 h 21600"/>
                <a:gd name="T14" fmla="*/ 17083 w 21600"/>
                <a:gd name="T15" fmla="*/ 173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1147" name="Line 8"/>
            <p:cNvSpPr>
              <a:spLocks noChangeShapeType="1"/>
            </p:cNvSpPr>
            <p:nvPr/>
          </p:nvSpPr>
          <p:spPr bwMode="auto">
            <a:xfrm flipV="1">
              <a:off x="1905" y="2786"/>
              <a:ext cx="1678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1148" name="Group 9"/>
            <p:cNvGrpSpPr>
              <a:grpSpLocks/>
            </p:cNvGrpSpPr>
            <p:nvPr/>
          </p:nvGrpSpPr>
          <p:grpSpPr bwMode="auto">
            <a:xfrm>
              <a:off x="1599" y="2656"/>
              <a:ext cx="305" cy="220"/>
              <a:chOff x="2927" y="2504"/>
              <a:chExt cx="527" cy="390"/>
            </a:xfrm>
          </p:grpSpPr>
          <p:sp>
            <p:nvSpPr>
              <p:cNvPr id="91410" name="Oval 1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411" name="Rectangle 1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412" name="Rectangle 1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413" name="Oval 1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1414" name="Group 1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1421" name="Group 1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1431" name="Freeform 1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2" name="Freeform 1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3" name="Freeform 1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4" name="Freeform 1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5" name="Freeform 2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6" name="Freeform 2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7" name="Freeform 2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8" name="Freeform 2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1422" name="Group 2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1423" name="Freeform 2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24" name="Freeform 2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25" name="Freeform 2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26" name="Freeform 2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27" name="Freeform 2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28" name="Freeform 3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29" name="Freeform 3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30" name="Freeform 3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1415" name="Line 3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1416" name="Group 3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1417" name="Freeform 3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418" name="Freeform 3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419" name="Freeform 3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420" name="Freeform 3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1149" name="Line 39"/>
            <p:cNvSpPr>
              <a:spLocks noChangeShapeType="1"/>
            </p:cNvSpPr>
            <p:nvPr/>
          </p:nvSpPr>
          <p:spPr bwMode="auto">
            <a:xfrm flipV="1">
              <a:off x="861" y="2817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1150" name="Text Box 40"/>
            <p:cNvSpPr txBox="1">
              <a:spLocks noChangeArrowheads="1"/>
            </p:cNvSpPr>
            <p:nvPr/>
          </p:nvSpPr>
          <p:spPr bwMode="auto">
            <a:xfrm>
              <a:off x="2495" y="635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1</a:t>
              </a:r>
            </a:p>
          </p:txBody>
        </p:sp>
        <p:sp>
          <p:nvSpPr>
            <p:cNvPr id="91151" name="Text Box 41"/>
            <p:cNvSpPr txBox="1">
              <a:spLocks noChangeArrowheads="1"/>
            </p:cNvSpPr>
            <p:nvPr/>
          </p:nvSpPr>
          <p:spPr bwMode="auto">
            <a:xfrm>
              <a:off x="3355" y="2496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1152" name="Text Box 42"/>
            <p:cNvSpPr txBox="1">
              <a:spLocks noChangeArrowheads="1"/>
            </p:cNvSpPr>
            <p:nvPr/>
          </p:nvSpPr>
          <p:spPr bwMode="auto">
            <a:xfrm>
              <a:off x="1872" y="2768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1153" name="Text Box 43"/>
            <p:cNvSpPr txBox="1">
              <a:spLocks noChangeArrowheads="1"/>
            </p:cNvSpPr>
            <p:nvPr/>
          </p:nvSpPr>
          <p:spPr bwMode="auto">
            <a:xfrm>
              <a:off x="2856" y="2042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1154" name="Text Box 44"/>
            <p:cNvSpPr txBox="1">
              <a:spLocks noChangeArrowheads="1"/>
            </p:cNvSpPr>
            <p:nvPr/>
          </p:nvSpPr>
          <p:spPr bwMode="auto">
            <a:xfrm>
              <a:off x="3129" y="2768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1155" name="Text Box 45"/>
            <p:cNvSpPr txBox="1">
              <a:spLocks noChangeArrowheads="1"/>
            </p:cNvSpPr>
            <p:nvPr/>
          </p:nvSpPr>
          <p:spPr bwMode="auto">
            <a:xfrm>
              <a:off x="2449" y="2882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algn="ctr" defTabSz="902398"/>
              <a:r>
                <a:rPr lang="es-ES" sz="1758" b="1">
                  <a:latin typeface="Arial" charset="0"/>
                </a:rPr>
                <a:t>Área 2</a:t>
              </a:r>
            </a:p>
          </p:txBody>
        </p:sp>
        <p:sp>
          <p:nvSpPr>
            <p:cNvPr id="91156" name="Line 46"/>
            <p:cNvSpPr>
              <a:spLocks noChangeShapeType="1"/>
            </p:cNvSpPr>
            <p:nvPr/>
          </p:nvSpPr>
          <p:spPr bwMode="auto">
            <a:xfrm flipH="1" flipV="1">
              <a:off x="3796" y="2817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pic>
          <p:nvPicPr>
            <p:cNvPr id="91157" name="Picture 47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" y="3376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58" name="Line 48"/>
            <p:cNvSpPr>
              <a:spLocks noChangeShapeType="1"/>
            </p:cNvSpPr>
            <p:nvPr/>
          </p:nvSpPr>
          <p:spPr bwMode="auto">
            <a:xfrm>
              <a:off x="680" y="318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pic>
          <p:nvPicPr>
            <p:cNvPr id="91159" name="Picture 49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66" y="3376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60" name="Line 50"/>
            <p:cNvSpPr>
              <a:spLocks noChangeShapeType="1"/>
            </p:cNvSpPr>
            <p:nvPr/>
          </p:nvSpPr>
          <p:spPr bwMode="auto">
            <a:xfrm>
              <a:off x="4717" y="318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1161" name="Line 51"/>
            <p:cNvSpPr>
              <a:spLocks noChangeShapeType="1"/>
            </p:cNvSpPr>
            <p:nvPr/>
          </p:nvSpPr>
          <p:spPr bwMode="auto">
            <a:xfrm flipV="1">
              <a:off x="1905" y="2106"/>
              <a:ext cx="725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1162" name="Line 52"/>
            <p:cNvSpPr>
              <a:spLocks noChangeShapeType="1"/>
            </p:cNvSpPr>
            <p:nvPr/>
          </p:nvSpPr>
          <p:spPr bwMode="auto">
            <a:xfrm flipH="1" flipV="1">
              <a:off x="2812" y="2106"/>
              <a:ext cx="726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1163" name="Group 53"/>
            <p:cNvGrpSpPr>
              <a:grpSpLocks/>
            </p:cNvGrpSpPr>
            <p:nvPr/>
          </p:nvGrpSpPr>
          <p:grpSpPr bwMode="auto">
            <a:xfrm>
              <a:off x="2585" y="1924"/>
              <a:ext cx="305" cy="220"/>
              <a:chOff x="2927" y="2504"/>
              <a:chExt cx="527" cy="390"/>
            </a:xfrm>
          </p:grpSpPr>
          <p:sp>
            <p:nvSpPr>
              <p:cNvPr id="91381" name="Oval 54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82" name="Rectangle 5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83" name="Rectangle 5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84" name="Oval 57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1385" name="Group 58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1392" name="Group 59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1402" name="Freeform 6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3" name="Freeform 6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4" name="Freeform 6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5" name="Freeform 6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6" name="Freeform 6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7" name="Freeform 6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8" name="Freeform 6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9" name="Freeform 6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1393" name="Group 68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1394" name="Freeform 6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95" name="Freeform 7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96" name="Freeform 7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97" name="Freeform 7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98" name="Freeform 7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99" name="Freeform 7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0" name="Freeform 7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401" name="Freeform 7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1386" name="Line 77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1387" name="Group 78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1388" name="Freeform 7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89" name="Freeform 8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90" name="Freeform 8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91" name="Freeform 8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1164" name="Text Box 83"/>
            <p:cNvSpPr txBox="1">
              <a:spLocks noChangeArrowheads="1"/>
            </p:cNvSpPr>
            <p:nvPr/>
          </p:nvSpPr>
          <p:spPr bwMode="auto">
            <a:xfrm>
              <a:off x="544" y="2151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0</a:t>
              </a:r>
            </a:p>
          </p:txBody>
        </p:sp>
        <p:sp>
          <p:nvSpPr>
            <p:cNvPr id="91165" name="Text Box 84"/>
            <p:cNvSpPr txBox="1">
              <a:spLocks noChangeArrowheads="1"/>
            </p:cNvSpPr>
            <p:nvPr/>
          </p:nvSpPr>
          <p:spPr bwMode="auto">
            <a:xfrm>
              <a:off x="4399" y="2151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3</a:t>
              </a:r>
            </a:p>
          </p:txBody>
        </p:sp>
        <p:grpSp>
          <p:nvGrpSpPr>
            <p:cNvPr id="91166" name="Group 85"/>
            <p:cNvGrpSpPr>
              <a:grpSpLocks/>
            </p:cNvGrpSpPr>
            <p:nvPr/>
          </p:nvGrpSpPr>
          <p:grpSpPr bwMode="auto">
            <a:xfrm>
              <a:off x="2556" y="1436"/>
              <a:ext cx="301" cy="216"/>
              <a:chOff x="2927" y="2504"/>
              <a:chExt cx="527" cy="390"/>
            </a:xfrm>
          </p:grpSpPr>
          <p:sp>
            <p:nvSpPr>
              <p:cNvPr id="91352" name="Oval 86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53" name="Rectangle 8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54" name="Rectangle 8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55" name="Oval 89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1356" name="Group 90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1363" name="Group 91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1373" name="Freeform 9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4" name="Freeform 9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5" name="Freeform 9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6" name="Freeform 9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7" name="Freeform 9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8" name="Freeform 9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9" name="Freeform 9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80" name="Freeform 9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1364" name="Group 100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1365" name="Freeform 10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66" name="Freeform 10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67" name="Freeform 10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68" name="Freeform 10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69" name="Freeform 10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0" name="Freeform 10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1" name="Freeform 10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72" name="Freeform 10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1357" name="Line 109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1358" name="Group 110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1359" name="Freeform 11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60" name="Freeform 11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61" name="Freeform 11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62" name="Freeform 11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1167" name="Line 115"/>
            <p:cNvSpPr>
              <a:spLocks noChangeShapeType="1"/>
            </p:cNvSpPr>
            <p:nvPr/>
          </p:nvSpPr>
          <p:spPr bwMode="auto">
            <a:xfrm>
              <a:off x="2721" y="165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1168" name="Text Box 116"/>
            <p:cNvSpPr txBox="1">
              <a:spLocks noChangeArrowheads="1"/>
            </p:cNvSpPr>
            <p:nvPr/>
          </p:nvSpPr>
          <p:spPr bwMode="auto">
            <a:xfrm>
              <a:off x="1722" y="2496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1169" name="Text Box 117"/>
            <p:cNvSpPr txBox="1">
              <a:spLocks noChangeArrowheads="1"/>
            </p:cNvSpPr>
            <p:nvPr/>
          </p:nvSpPr>
          <p:spPr bwMode="auto">
            <a:xfrm>
              <a:off x="2268" y="2042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91170" name="Group 118"/>
            <p:cNvGrpSpPr>
              <a:grpSpLocks/>
            </p:cNvGrpSpPr>
            <p:nvPr/>
          </p:nvGrpSpPr>
          <p:grpSpPr bwMode="auto">
            <a:xfrm>
              <a:off x="562" y="2991"/>
              <a:ext cx="301" cy="216"/>
              <a:chOff x="2927" y="2504"/>
              <a:chExt cx="527" cy="390"/>
            </a:xfrm>
          </p:grpSpPr>
          <p:sp>
            <p:nvSpPr>
              <p:cNvPr id="91323" name="Oval 11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24" name="Rectangle 12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25" name="Rectangle 12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326" name="Oval 12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1327" name="Group 12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1334" name="Group 12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1344" name="Freeform 12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5" name="Freeform 12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6" name="Freeform 12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7" name="Freeform 12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8" name="Freeform 12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9" name="Freeform 13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50" name="Freeform 13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51" name="Freeform 13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1335" name="Group 13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1336" name="Freeform 13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37" name="Freeform 13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38" name="Freeform 13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39" name="Freeform 13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0" name="Freeform 13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1" name="Freeform 13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2" name="Freeform 14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43" name="Freeform 14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1328" name="Line 14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1329" name="Group 14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1330" name="Freeform 14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31" name="Freeform 14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32" name="Freeform 14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33" name="Freeform 14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91171" name="Group 148"/>
            <p:cNvGrpSpPr>
              <a:grpSpLocks/>
            </p:cNvGrpSpPr>
            <p:nvPr/>
          </p:nvGrpSpPr>
          <p:grpSpPr bwMode="auto">
            <a:xfrm>
              <a:off x="4565" y="2991"/>
              <a:ext cx="301" cy="216"/>
              <a:chOff x="2927" y="2504"/>
              <a:chExt cx="527" cy="390"/>
            </a:xfrm>
          </p:grpSpPr>
          <p:sp>
            <p:nvSpPr>
              <p:cNvPr id="91294" name="Oval 14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295" name="Rectangle 15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296" name="Rectangle 15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297" name="Oval 15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1298" name="Group 15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1305" name="Group 15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1315" name="Freeform 15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6" name="Freeform 15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7" name="Freeform 15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8" name="Freeform 15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9" name="Freeform 15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20" name="Freeform 16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21" name="Freeform 16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22" name="Freeform 16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1306" name="Group 16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1307" name="Freeform 16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08" name="Freeform 16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09" name="Freeform 16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0" name="Freeform 16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1" name="Freeform 16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2" name="Freeform 16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3" name="Freeform 17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314" name="Freeform 17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1299" name="Line 17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1300" name="Group 17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1301" name="Freeform 17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02" name="Freeform 17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03" name="Freeform 17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304" name="Freeform 17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1172" name="Text Box 178"/>
            <p:cNvSpPr txBox="1">
              <a:spLocks noChangeArrowheads="1"/>
            </p:cNvSpPr>
            <p:nvPr/>
          </p:nvSpPr>
          <p:spPr bwMode="auto">
            <a:xfrm>
              <a:off x="3809" y="2726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91173" name="Text Box 179"/>
            <p:cNvSpPr txBox="1">
              <a:spLocks noChangeArrowheads="1"/>
            </p:cNvSpPr>
            <p:nvPr/>
          </p:nvSpPr>
          <p:spPr bwMode="auto">
            <a:xfrm>
              <a:off x="4309" y="2904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1174" name="Text Box 180"/>
            <p:cNvSpPr txBox="1">
              <a:spLocks noChangeArrowheads="1"/>
            </p:cNvSpPr>
            <p:nvPr/>
          </p:nvSpPr>
          <p:spPr bwMode="auto">
            <a:xfrm>
              <a:off x="362" y="317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1175" name="Text Box 181"/>
            <p:cNvSpPr txBox="1">
              <a:spLocks noChangeArrowheads="1"/>
            </p:cNvSpPr>
            <p:nvPr/>
          </p:nvSpPr>
          <p:spPr bwMode="auto">
            <a:xfrm>
              <a:off x="4701" y="317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91176" name="Group 182"/>
            <p:cNvGrpSpPr>
              <a:grpSpLocks/>
            </p:cNvGrpSpPr>
            <p:nvPr/>
          </p:nvGrpSpPr>
          <p:grpSpPr bwMode="auto">
            <a:xfrm>
              <a:off x="3504" y="2656"/>
              <a:ext cx="305" cy="220"/>
              <a:chOff x="2927" y="2504"/>
              <a:chExt cx="527" cy="390"/>
            </a:xfrm>
          </p:grpSpPr>
          <p:sp>
            <p:nvSpPr>
              <p:cNvPr id="91265" name="Oval 183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266" name="Rectangle 184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267" name="Rectangle 18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1268" name="Oval 186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1269" name="Group 187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1276" name="Group 188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1286" name="Freeform 189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7" name="Freeform 19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8" name="Freeform 191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9" name="Freeform 19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90" name="Freeform 193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91" name="Freeform 19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92" name="Freeform 195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93" name="Freeform 19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1277" name="Group 197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1278" name="Freeform 198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79" name="Freeform 19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0" name="Freeform 200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1" name="Freeform 20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2" name="Freeform 202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3" name="Freeform 20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4" name="Freeform 204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1285" name="Freeform 20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1270" name="Line 206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1271" name="Group 207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1272" name="Freeform 208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273" name="Freeform 20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274" name="Freeform 210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1275" name="Freeform 21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1177" name="Text Box 212"/>
            <p:cNvSpPr txBox="1">
              <a:spLocks noChangeArrowheads="1"/>
            </p:cNvSpPr>
            <p:nvPr/>
          </p:nvSpPr>
          <p:spPr bwMode="auto">
            <a:xfrm>
              <a:off x="1288" y="2723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1178" name="Text Box 213"/>
            <p:cNvSpPr txBox="1">
              <a:spLocks noChangeArrowheads="1"/>
            </p:cNvSpPr>
            <p:nvPr/>
          </p:nvSpPr>
          <p:spPr bwMode="auto">
            <a:xfrm>
              <a:off x="771" y="2904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91179" name="Text Box 214"/>
            <p:cNvSpPr txBox="1">
              <a:spLocks noChangeArrowheads="1"/>
            </p:cNvSpPr>
            <p:nvPr/>
          </p:nvSpPr>
          <p:spPr bwMode="auto">
            <a:xfrm rot="16200000">
              <a:off x="2603" y="1745"/>
              <a:ext cx="35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1180" name="Text Box 215"/>
            <p:cNvSpPr txBox="1">
              <a:spLocks noChangeArrowheads="1"/>
            </p:cNvSpPr>
            <p:nvPr/>
          </p:nvSpPr>
          <p:spPr bwMode="auto">
            <a:xfrm>
              <a:off x="2422" y="1607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pic>
          <p:nvPicPr>
            <p:cNvPr id="91181" name="Picture 216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5" y="972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82" name="Line 217"/>
            <p:cNvSpPr>
              <a:spLocks noChangeShapeType="1"/>
            </p:cNvSpPr>
            <p:nvPr/>
          </p:nvSpPr>
          <p:spPr bwMode="auto">
            <a:xfrm>
              <a:off x="2692" y="124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1183" name="Text Box 218"/>
            <p:cNvSpPr txBox="1">
              <a:spLocks noChangeArrowheads="1"/>
            </p:cNvSpPr>
            <p:nvPr/>
          </p:nvSpPr>
          <p:spPr bwMode="auto">
            <a:xfrm>
              <a:off x="2374" y="131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1184" name="Text Box 219"/>
            <p:cNvSpPr txBox="1">
              <a:spLocks noChangeArrowheads="1"/>
            </p:cNvSpPr>
            <p:nvPr/>
          </p:nvSpPr>
          <p:spPr bwMode="auto">
            <a:xfrm>
              <a:off x="1360" y="2514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91185" name="Text Box 220"/>
            <p:cNvSpPr txBox="1">
              <a:spLocks noChangeArrowheads="1"/>
            </p:cNvSpPr>
            <p:nvPr/>
          </p:nvSpPr>
          <p:spPr bwMode="auto">
            <a:xfrm>
              <a:off x="3810" y="2549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91186" name="Text Box 221"/>
            <p:cNvSpPr txBox="1">
              <a:spLocks noChangeArrowheads="1"/>
            </p:cNvSpPr>
            <p:nvPr/>
          </p:nvSpPr>
          <p:spPr bwMode="auto">
            <a:xfrm>
              <a:off x="2598" y="2140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91187" name="Text Box 222"/>
            <p:cNvSpPr txBox="1">
              <a:spLocks noChangeArrowheads="1"/>
            </p:cNvSpPr>
            <p:nvPr/>
          </p:nvSpPr>
          <p:spPr bwMode="auto">
            <a:xfrm>
              <a:off x="589" y="2786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R4</a:t>
              </a:r>
            </a:p>
          </p:txBody>
        </p:sp>
        <p:sp>
          <p:nvSpPr>
            <p:cNvPr id="91188" name="Text Box 223"/>
            <p:cNvSpPr txBox="1">
              <a:spLocks noChangeArrowheads="1"/>
            </p:cNvSpPr>
            <p:nvPr/>
          </p:nvSpPr>
          <p:spPr bwMode="auto">
            <a:xfrm>
              <a:off x="4581" y="2786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R5</a:t>
              </a:r>
            </a:p>
          </p:txBody>
        </p:sp>
        <p:sp>
          <p:nvSpPr>
            <p:cNvPr id="91189" name="Text Box 224"/>
            <p:cNvSpPr txBox="1">
              <a:spLocks noChangeArrowheads="1"/>
            </p:cNvSpPr>
            <p:nvPr/>
          </p:nvSpPr>
          <p:spPr bwMode="auto">
            <a:xfrm>
              <a:off x="2297" y="1471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R6</a:t>
              </a:r>
            </a:p>
          </p:txBody>
        </p:sp>
        <p:grpSp>
          <p:nvGrpSpPr>
            <p:cNvPr id="91190" name="Group 225"/>
            <p:cNvGrpSpPr>
              <a:grpSpLocks/>
            </p:cNvGrpSpPr>
            <p:nvPr/>
          </p:nvGrpSpPr>
          <p:grpSpPr bwMode="auto">
            <a:xfrm rot="2493275" flipV="1">
              <a:off x="4853" y="2762"/>
              <a:ext cx="172" cy="296"/>
              <a:chOff x="884" y="3158"/>
              <a:chExt cx="227" cy="408"/>
            </a:xfrm>
          </p:grpSpPr>
          <p:sp>
            <p:nvSpPr>
              <p:cNvPr id="91263" name="Line 22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64" name="Oval 22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1" name="Group 228"/>
            <p:cNvGrpSpPr>
              <a:grpSpLocks/>
            </p:cNvGrpSpPr>
            <p:nvPr/>
          </p:nvGrpSpPr>
          <p:grpSpPr bwMode="auto">
            <a:xfrm rot="7415811" flipV="1">
              <a:off x="862" y="3103"/>
              <a:ext cx="181" cy="273"/>
              <a:chOff x="884" y="3158"/>
              <a:chExt cx="227" cy="408"/>
            </a:xfrm>
          </p:grpSpPr>
          <p:sp>
            <p:nvSpPr>
              <p:cNvPr id="91261" name="Line 22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62" name="Oval 23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2" name="Group 231"/>
            <p:cNvGrpSpPr>
              <a:grpSpLocks/>
            </p:cNvGrpSpPr>
            <p:nvPr/>
          </p:nvGrpSpPr>
          <p:grpSpPr bwMode="auto">
            <a:xfrm rot="14080108" flipV="1">
              <a:off x="4399" y="3103"/>
              <a:ext cx="181" cy="273"/>
              <a:chOff x="884" y="3158"/>
              <a:chExt cx="227" cy="408"/>
            </a:xfrm>
          </p:grpSpPr>
          <p:sp>
            <p:nvSpPr>
              <p:cNvPr id="91259" name="Line 232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60" name="Oval 233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3" name="Group 234"/>
            <p:cNvGrpSpPr>
              <a:grpSpLocks/>
            </p:cNvGrpSpPr>
            <p:nvPr/>
          </p:nvGrpSpPr>
          <p:grpSpPr bwMode="auto">
            <a:xfrm rot="18374297" flipV="1">
              <a:off x="408" y="2785"/>
              <a:ext cx="181" cy="273"/>
              <a:chOff x="884" y="3158"/>
              <a:chExt cx="227" cy="408"/>
            </a:xfrm>
          </p:grpSpPr>
          <p:sp>
            <p:nvSpPr>
              <p:cNvPr id="91257" name="Line 23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58" name="Oval 23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4" name="Group 237"/>
            <p:cNvGrpSpPr>
              <a:grpSpLocks/>
            </p:cNvGrpSpPr>
            <p:nvPr/>
          </p:nvGrpSpPr>
          <p:grpSpPr bwMode="auto">
            <a:xfrm rot="12954882" flipV="1">
              <a:off x="1542" y="2831"/>
              <a:ext cx="181" cy="273"/>
              <a:chOff x="884" y="3158"/>
              <a:chExt cx="227" cy="408"/>
            </a:xfrm>
          </p:grpSpPr>
          <p:sp>
            <p:nvSpPr>
              <p:cNvPr id="91255" name="Line 238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56" name="Oval 239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5" name="Group 240"/>
            <p:cNvGrpSpPr>
              <a:grpSpLocks/>
            </p:cNvGrpSpPr>
            <p:nvPr/>
          </p:nvGrpSpPr>
          <p:grpSpPr bwMode="auto">
            <a:xfrm rot="20950272" flipV="1">
              <a:off x="1633" y="2378"/>
              <a:ext cx="181" cy="273"/>
              <a:chOff x="884" y="3158"/>
              <a:chExt cx="227" cy="408"/>
            </a:xfrm>
          </p:grpSpPr>
          <p:sp>
            <p:nvSpPr>
              <p:cNvPr id="91253" name="Line 241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54" name="Oval 242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6" name="Group 243"/>
            <p:cNvGrpSpPr>
              <a:grpSpLocks/>
            </p:cNvGrpSpPr>
            <p:nvPr/>
          </p:nvGrpSpPr>
          <p:grpSpPr bwMode="auto">
            <a:xfrm rot="9709764" flipV="1">
              <a:off x="3674" y="2831"/>
              <a:ext cx="181" cy="273"/>
              <a:chOff x="884" y="3158"/>
              <a:chExt cx="227" cy="408"/>
            </a:xfrm>
          </p:grpSpPr>
          <p:sp>
            <p:nvSpPr>
              <p:cNvPr id="91251" name="Line 244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52" name="Oval 245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7" name="Group 246"/>
            <p:cNvGrpSpPr>
              <a:grpSpLocks/>
            </p:cNvGrpSpPr>
            <p:nvPr/>
          </p:nvGrpSpPr>
          <p:grpSpPr bwMode="auto">
            <a:xfrm rot="20950272" flipV="1">
              <a:off x="3538" y="2378"/>
              <a:ext cx="181" cy="273"/>
              <a:chOff x="884" y="3158"/>
              <a:chExt cx="227" cy="408"/>
            </a:xfrm>
          </p:grpSpPr>
          <p:sp>
            <p:nvSpPr>
              <p:cNvPr id="91249" name="Line 24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50" name="Oval 24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8" name="Group 249"/>
            <p:cNvGrpSpPr>
              <a:grpSpLocks/>
            </p:cNvGrpSpPr>
            <p:nvPr/>
          </p:nvGrpSpPr>
          <p:grpSpPr bwMode="auto">
            <a:xfrm rot="9709764" flipV="1">
              <a:off x="2721" y="2106"/>
              <a:ext cx="181" cy="273"/>
              <a:chOff x="884" y="3158"/>
              <a:chExt cx="227" cy="408"/>
            </a:xfrm>
          </p:grpSpPr>
          <p:sp>
            <p:nvSpPr>
              <p:cNvPr id="91247" name="Line 250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48" name="Oval 251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199" name="Group 252"/>
            <p:cNvGrpSpPr>
              <a:grpSpLocks/>
            </p:cNvGrpSpPr>
            <p:nvPr/>
          </p:nvGrpSpPr>
          <p:grpSpPr bwMode="auto">
            <a:xfrm rot="2097371" flipV="1">
              <a:off x="2812" y="1696"/>
              <a:ext cx="181" cy="273"/>
              <a:chOff x="884" y="3158"/>
              <a:chExt cx="227" cy="408"/>
            </a:xfrm>
          </p:grpSpPr>
          <p:sp>
            <p:nvSpPr>
              <p:cNvPr id="91245" name="Line 253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46" name="Oval 254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200" name="Group 255"/>
            <p:cNvGrpSpPr>
              <a:grpSpLocks/>
            </p:cNvGrpSpPr>
            <p:nvPr/>
          </p:nvGrpSpPr>
          <p:grpSpPr bwMode="auto">
            <a:xfrm rot="16924164" flipV="1">
              <a:off x="2329" y="1334"/>
              <a:ext cx="181" cy="273"/>
              <a:chOff x="884" y="3158"/>
              <a:chExt cx="227" cy="408"/>
            </a:xfrm>
          </p:grpSpPr>
          <p:sp>
            <p:nvSpPr>
              <p:cNvPr id="91243" name="Line 25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44" name="Oval 25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201" name="Group 258"/>
            <p:cNvGrpSpPr>
              <a:grpSpLocks/>
            </p:cNvGrpSpPr>
            <p:nvPr/>
          </p:nvGrpSpPr>
          <p:grpSpPr bwMode="auto">
            <a:xfrm rot="12629773" flipV="1">
              <a:off x="2494" y="2106"/>
              <a:ext cx="181" cy="273"/>
              <a:chOff x="884" y="3158"/>
              <a:chExt cx="227" cy="408"/>
            </a:xfrm>
          </p:grpSpPr>
          <p:sp>
            <p:nvSpPr>
              <p:cNvPr id="91241" name="Line 25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42" name="Oval 26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202" name="Group 261"/>
            <p:cNvGrpSpPr>
              <a:grpSpLocks/>
            </p:cNvGrpSpPr>
            <p:nvPr/>
          </p:nvGrpSpPr>
          <p:grpSpPr bwMode="auto">
            <a:xfrm rot="4037941" flipV="1">
              <a:off x="2874" y="1288"/>
              <a:ext cx="181" cy="273"/>
              <a:chOff x="884" y="3158"/>
              <a:chExt cx="227" cy="408"/>
            </a:xfrm>
          </p:grpSpPr>
          <p:sp>
            <p:nvSpPr>
              <p:cNvPr id="91239" name="Line 262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40" name="Oval 263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1203" name="Group 264"/>
            <p:cNvGrpSpPr>
              <a:grpSpLocks/>
            </p:cNvGrpSpPr>
            <p:nvPr/>
          </p:nvGrpSpPr>
          <p:grpSpPr bwMode="auto">
            <a:xfrm rot="18304678" flipV="1">
              <a:off x="2450" y="1742"/>
              <a:ext cx="181" cy="273"/>
              <a:chOff x="884" y="3158"/>
              <a:chExt cx="227" cy="408"/>
            </a:xfrm>
          </p:grpSpPr>
          <p:sp>
            <p:nvSpPr>
              <p:cNvPr id="91237" name="Line 26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38" name="Oval 26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91204" name="Text Box 267"/>
            <p:cNvSpPr txBox="1">
              <a:spLocks noChangeArrowheads="1"/>
            </p:cNvSpPr>
            <p:nvPr/>
          </p:nvSpPr>
          <p:spPr bwMode="auto">
            <a:xfrm>
              <a:off x="2011" y="1364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Lo_0</a:t>
              </a:r>
            </a:p>
          </p:txBody>
        </p:sp>
        <p:sp>
          <p:nvSpPr>
            <p:cNvPr id="91205" name="Text Box 268"/>
            <p:cNvSpPr txBox="1">
              <a:spLocks noChangeArrowheads="1"/>
            </p:cNvSpPr>
            <p:nvPr/>
          </p:nvSpPr>
          <p:spPr bwMode="auto">
            <a:xfrm>
              <a:off x="3039" y="1196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</a:t>
              </a:r>
            </a:p>
          </p:txBody>
        </p:sp>
        <p:sp>
          <p:nvSpPr>
            <p:cNvPr id="91206" name="Text Box 269"/>
            <p:cNvSpPr txBox="1">
              <a:spLocks noChangeArrowheads="1"/>
            </p:cNvSpPr>
            <p:nvPr/>
          </p:nvSpPr>
          <p:spPr bwMode="auto">
            <a:xfrm>
              <a:off x="2147" y="1697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Lo_2</a:t>
              </a:r>
            </a:p>
          </p:txBody>
        </p:sp>
        <p:sp>
          <p:nvSpPr>
            <p:cNvPr id="91207" name="Text Box 270"/>
            <p:cNvSpPr txBox="1">
              <a:spLocks noChangeArrowheads="1"/>
            </p:cNvSpPr>
            <p:nvPr/>
          </p:nvSpPr>
          <p:spPr bwMode="auto">
            <a:xfrm>
              <a:off x="2313" y="233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Lo_4</a:t>
              </a:r>
            </a:p>
          </p:txBody>
        </p:sp>
        <p:sp>
          <p:nvSpPr>
            <p:cNvPr id="91208" name="Text Box 271"/>
            <p:cNvSpPr txBox="1">
              <a:spLocks noChangeArrowheads="1"/>
            </p:cNvSpPr>
            <p:nvPr/>
          </p:nvSpPr>
          <p:spPr bwMode="auto">
            <a:xfrm>
              <a:off x="2993" y="165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Lo_3</a:t>
              </a:r>
            </a:p>
          </p:txBody>
        </p:sp>
        <p:sp>
          <p:nvSpPr>
            <p:cNvPr id="91209" name="Text Box 272"/>
            <p:cNvSpPr txBox="1">
              <a:spLocks noChangeArrowheads="1"/>
            </p:cNvSpPr>
            <p:nvPr/>
          </p:nvSpPr>
          <p:spPr bwMode="auto">
            <a:xfrm>
              <a:off x="2676" y="2348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Lo_5</a:t>
              </a:r>
            </a:p>
          </p:txBody>
        </p:sp>
        <p:sp>
          <p:nvSpPr>
            <p:cNvPr id="91210" name="Text Box 273"/>
            <p:cNvSpPr txBox="1">
              <a:spLocks noChangeArrowheads="1"/>
            </p:cNvSpPr>
            <p:nvPr/>
          </p:nvSpPr>
          <p:spPr bwMode="auto">
            <a:xfrm>
              <a:off x="1769" y="2287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Lo_6</a:t>
              </a:r>
            </a:p>
          </p:txBody>
        </p:sp>
        <p:sp>
          <p:nvSpPr>
            <p:cNvPr id="91211" name="Text Box 274"/>
            <p:cNvSpPr txBox="1">
              <a:spLocks noChangeArrowheads="1"/>
            </p:cNvSpPr>
            <p:nvPr/>
          </p:nvSpPr>
          <p:spPr bwMode="auto">
            <a:xfrm>
              <a:off x="1360" y="3074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Lo_7</a:t>
              </a:r>
            </a:p>
          </p:txBody>
        </p:sp>
        <p:sp>
          <p:nvSpPr>
            <p:cNvPr id="91212" name="Text Box 275"/>
            <p:cNvSpPr txBox="1">
              <a:spLocks noChangeArrowheads="1"/>
            </p:cNvSpPr>
            <p:nvPr/>
          </p:nvSpPr>
          <p:spPr bwMode="auto">
            <a:xfrm>
              <a:off x="3265" y="233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Lo_8</a:t>
              </a:r>
            </a:p>
          </p:txBody>
        </p:sp>
        <p:sp>
          <p:nvSpPr>
            <p:cNvPr id="91213" name="Text Box 276"/>
            <p:cNvSpPr txBox="1">
              <a:spLocks noChangeArrowheads="1"/>
            </p:cNvSpPr>
            <p:nvPr/>
          </p:nvSpPr>
          <p:spPr bwMode="auto">
            <a:xfrm>
              <a:off x="3674" y="3073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Lo_9</a:t>
              </a:r>
            </a:p>
          </p:txBody>
        </p:sp>
        <p:sp>
          <p:nvSpPr>
            <p:cNvPr id="91214" name="Text Box 277"/>
            <p:cNvSpPr txBox="1">
              <a:spLocks noChangeArrowheads="1"/>
            </p:cNvSpPr>
            <p:nvPr/>
          </p:nvSpPr>
          <p:spPr bwMode="auto">
            <a:xfrm>
              <a:off x="425" y="2695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Lo_10</a:t>
              </a:r>
            </a:p>
          </p:txBody>
        </p:sp>
        <p:sp>
          <p:nvSpPr>
            <p:cNvPr id="91215" name="Text Box 278"/>
            <p:cNvSpPr txBox="1">
              <a:spLocks noChangeArrowheads="1"/>
            </p:cNvSpPr>
            <p:nvPr/>
          </p:nvSpPr>
          <p:spPr bwMode="auto">
            <a:xfrm>
              <a:off x="816" y="3346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Lo_11</a:t>
              </a:r>
            </a:p>
          </p:txBody>
        </p:sp>
        <p:sp>
          <p:nvSpPr>
            <p:cNvPr id="91216" name="Text Box 279"/>
            <p:cNvSpPr txBox="1">
              <a:spLocks noChangeArrowheads="1"/>
            </p:cNvSpPr>
            <p:nvPr/>
          </p:nvSpPr>
          <p:spPr bwMode="auto">
            <a:xfrm>
              <a:off x="4037" y="3346"/>
              <a:ext cx="4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Lo_14</a:t>
              </a:r>
            </a:p>
          </p:txBody>
        </p:sp>
        <p:sp>
          <p:nvSpPr>
            <p:cNvPr id="91217" name="Text Box 280"/>
            <p:cNvSpPr txBox="1">
              <a:spLocks noChangeArrowheads="1"/>
            </p:cNvSpPr>
            <p:nvPr/>
          </p:nvSpPr>
          <p:spPr bwMode="auto">
            <a:xfrm>
              <a:off x="4643" y="2650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Lo_13</a:t>
              </a:r>
            </a:p>
          </p:txBody>
        </p:sp>
        <p:sp>
          <p:nvSpPr>
            <p:cNvPr id="91218" name="Text Box 281"/>
            <p:cNvSpPr txBox="1">
              <a:spLocks noChangeArrowheads="1"/>
            </p:cNvSpPr>
            <p:nvPr/>
          </p:nvSpPr>
          <p:spPr bwMode="auto">
            <a:xfrm>
              <a:off x="45" y="1001"/>
              <a:ext cx="110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Lo_0:  131.4.5.33/28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Lo_1:  131.4.6.163/27</a:t>
              </a:r>
            </a:p>
          </p:txBody>
        </p:sp>
        <p:sp>
          <p:nvSpPr>
            <p:cNvPr id="91219" name="Text Box 282"/>
            <p:cNvSpPr txBox="1">
              <a:spLocks noChangeArrowheads="1"/>
            </p:cNvSpPr>
            <p:nvPr/>
          </p:nvSpPr>
          <p:spPr bwMode="auto">
            <a:xfrm>
              <a:off x="4309" y="1001"/>
              <a:ext cx="110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Lo_2:  190.1.7.73/29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Lo_3:  190.1.9.130/25</a:t>
              </a:r>
            </a:p>
          </p:txBody>
        </p:sp>
        <p:sp>
          <p:nvSpPr>
            <p:cNvPr id="91220" name="Text Box 283"/>
            <p:cNvSpPr txBox="1">
              <a:spLocks noChangeArrowheads="1"/>
            </p:cNvSpPr>
            <p:nvPr/>
          </p:nvSpPr>
          <p:spPr bwMode="auto">
            <a:xfrm>
              <a:off x="45" y="1743"/>
              <a:ext cx="11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Lo_10:  10.41.52.3/24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Lo_11:  10.41.68.19/24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Lo_12:  51.5.6.6/24</a:t>
              </a:r>
            </a:p>
          </p:txBody>
        </p:sp>
        <p:sp>
          <p:nvSpPr>
            <p:cNvPr id="91221" name="Text Box 284"/>
            <p:cNvSpPr txBox="1">
              <a:spLocks noChangeArrowheads="1"/>
            </p:cNvSpPr>
            <p:nvPr/>
          </p:nvSpPr>
          <p:spPr bwMode="auto">
            <a:xfrm>
              <a:off x="2222" y="3220"/>
              <a:ext cx="1131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Lo_4:  210.7.2.31/24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Lo_5:  210.8.8.19/24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Lo_6:  55.0.4.3/17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Lo_7:  55.0.190.90//17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Lo_8:  140.1.160.3/21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Lo_9:  140.1.170.7/21</a:t>
              </a:r>
            </a:p>
          </p:txBody>
        </p:sp>
        <p:sp>
          <p:nvSpPr>
            <p:cNvPr id="91222" name="Text Box 285"/>
            <p:cNvSpPr txBox="1">
              <a:spLocks noChangeArrowheads="1"/>
            </p:cNvSpPr>
            <p:nvPr/>
          </p:nvSpPr>
          <p:spPr bwMode="auto">
            <a:xfrm rot="19301507">
              <a:off x="1867" y="2292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10.52.177.60/30</a:t>
              </a:r>
            </a:p>
          </p:txBody>
        </p:sp>
        <p:sp>
          <p:nvSpPr>
            <p:cNvPr id="91223" name="Text Box 286"/>
            <p:cNvSpPr txBox="1">
              <a:spLocks noChangeArrowheads="1"/>
            </p:cNvSpPr>
            <p:nvPr/>
          </p:nvSpPr>
          <p:spPr bwMode="auto">
            <a:xfrm rot="2422911">
              <a:off x="2793" y="2268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10.52.177.52/30</a:t>
              </a:r>
            </a:p>
          </p:txBody>
        </p:sp>
        <p:sp>
          <p:nvSpPr>
            <p:cNvPr id="91224" name="Text Box 287"/>
            <p:cNvSpPr txBox="1">
              <a:spLocks noChangeArrowheads="1"/>
            </p:cNvSpPr>
            <p:nvPr/>
          </p:nvSpPr>
          <p:spPr bwMode="auto">
            <a:xfrm>
              <a:off x="2358" y="2650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10.52.177.56/30</a:t>
              </a:r>
            </a:p>
          </p:txBody>
        </p:sp>
        <p:sp>
          <p:nvSpPr>
            <p:cNvPr id="91225" name="Text Box 288"/>
            <p:cNvSpPr txBox="1">
              <a:spLocks noChangeArrowheads="1"/>
            </p:cNvSpPr>
            <p:nvPr/>
          </p:nvSpPr>
          <p:spPr bwMode="auto">
            <a:xfrm rot="20439508">
              <a:off x="924" y="2966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10.1.1.24/30</a:t>
              </a:r>
            </a:p>
          </p:txBody>
        </p:sp>
        <p:sp>
          <p:nvSpPr>
            <p:cNvPr id="91226" name="Text Box 289"/>
            <p:cNvSpPr txBox="1">
              <a:spLocks noChangeArrowheads="1"/>
            </p:cNvSpPr>
            <p:nvPr/>
          </p:nvSpPr>
          <p:spPr bwMode="auto">
            <a:xfrm rot="1265841">
              <a:off x="3827" y="2924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10.1.1.28/30</a:t>
              </a:r>
            </a:p>
          </p:txBody>
        </p:sp>
        <p:sp>
          <p:nvSpPr>
            <p:cNvPr id="91227" name="Text Box 290"/>
            <p:cNvSpPr txBox="1">
              <a:spLocks noChangeArrowheads="1"/>
            </p:cNvSpPr>
            <p:nvPr/>
          </p:nvSpPr>
          <p:spPr bwMode="auto">
            <a:xfrm>
              <a:off x="1633" y="1516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10.2.2.36/30</a:t>
              </a:r>
            </a:p>
          </p:txBody>
        </p:sp>
        <p:sp>
          <p:nvSpPr>
            <p:cNvPr id="91228" name="Text Box 291"/>
            <p:cNvSpPr txBox="1">
              <a:spLocks noChangeArrowheads="1"/>
            </p:cNvSpPr>
            <p:nvPr/>
          </p:nvSpPr>
          <p:spPr bwMode="auto">
            <a:xfrm>
              <a:off x="533" y="3779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200.4.5.0/24</a:t>
              </a:r>
            </a:p>
          </p:txBody>
        </p:sp>
        <p:sp>
          <p:nvSpPr>
            <p:cNvPr id="91229" name="Text Box 292"/>
            <p:cNvSpPr txBox="1">
              <a:spLocks noChangeArrowheads="1"/>
            </p:cNvSpPr>
            <p:nvPr/>
          </p:nvSpPr>
          <p:spPr bwMode="auto">
            <a:xfrm>
              <a:off x="4037" y="3779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210.7.9.0/24</a:t>
              </a:r>
            </a:p>
          </p:txBody>
        </p:sp>
        <p:sp>
          <p:nvSpPr>
            <p:cNvPr id="91230" name="Freeform 293"/>
            <p:cNvSpPr>
              <a:spLocks/>
            </p:cNvSpPr>
            <p:nvPr/>
          </p:nvSpPr>
          <p:spPr bwMode="auto">
            <a:xfrm>
              <a:off x="1723" y="1639"/>
              <a:ext cx="953" cy="149"/>
            </a:xfrm>
            <a:custGeom>
              <a:avLst/>
              <a:gdLst>
                <a:gd name="T0" fmla="*/ 0 w 953"/>
                <a:gd name="T1" fmla="*/ 13 h 149"/>
                <a:gd name="T2" fmla="*/ 454 w 953"/>
                <a:gd name="T3" fmla="*/ 13 h 149"/>
                <a:gd name="T4" fmla="*/ 813 w 953"/>
                <a:gd name="T5" fmla="*/ 94 h 149"/>
                <a:gd name="T6" fmla="*/ 953 w 953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9"/>
                <a:gd name="T14" fmla="*/ 953 w 953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9">
                  <a:moveTo>
                    <a:pt x="0" y="13"/>
                  </a:moveTo>
                  <a:cubicBezTo>
                    <a:pt x="155" y="5"/>
                    <a:pt x="319" y="0"/>
                    <a:pt x="454" y="13"/>
                  </a:cubicBezTo>
                  <a:cubicBezTo>
                    <a:pt x="589" y="26"/>
                    <a:pt x="730" y="71"/>
                    <a:pt x="813" y="94"/>
                  </a:cubicBezTo>
                  <a:cubicBezTo>
                    <a:pt x="896" y="117"/>
                    <a:pt x="924" y="138"/>
                    <a:pt x="953" y="149"/>
                  </a:cubicBezTo>
                </a:path>
              </a:pathLst>
            </a:custGeom>
            <a:noFill/>
            <a:ln w="12700">
              <a:solidFill>
                <a:srgbClr val="99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1231" name="Group 294"/>
            <p:cNvGrpSpPr>
              <a:grpSpLocks/>
            </p:cNvGrpSpPr>
            <p:nvPr/>
          </p:nvGrpSpPr>
          <p:grpSpPr bwMode="auto">
            <a:xfrm rot="16239562" flipV="1">
              <a:off x="1359" y="2559"/>
              <a:ext cx="181" cy="364"/>
              <a:chOff x="884" y="3158"/>
              <a:chExt cx="227" cy="408"/>
            </a:xfrm>
          </p:grpSpPr>
          <p:sp>
            <p:nvSpPr>
              <p:cNvPr id="91235" name="Line 29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1236" name="Oval 29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91232" name="Text Box 297"/>
            <p:cNvSpPr txBox="1">
              <a:spLocks noChangeArrowheads="1"/>
            </p:cNvSpPr>
            <p:nvPr/>
          </p:nvSpPr>
          <p:spPr bwMode="auto">
            <a:xfrm>
              <a:off x="952" y="2650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Lo_12</a:t>
              </a:r>
            </a:p>
          </p:txBody>
        </p:sp>
        <p:sp>
          <p:nvSpPr>
            <p:cNvPr id="91233" name="Text Box 298"/>
            <p:cNvSpPr txBox="1">
              <a:spLocks noChangeArrowheads="1"/>
            </p:cNvSpPr>
            <p:nvPr/>
          </p:nvSpPr>
          <p:spPr bwMode="auto">
            <a:xfrm>
              <a:off x="4326" y="1743"/>
              <a:ext cx="1160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latin typeface="Arial" charset="0"/>
                </a:rPr>
                <a:t>Lo_13:  204.6.21.36/24</a:t>
              </a:r>
            </a:p>
            <a:p>
              <a:pPr defTabSz="902398"/>
              <a:r>
                <a:rPr lang="es-ES" sz="1270" b="1">
                  <a:latin typeface="Arial" charset="0"/>
                </a:rPr>
                <a:t>Lo_14:  204.9.80.94/24</a:t>
              </a:r>
            </a:p>
          </p:txBody>
        </p:sp>
        <p:sp>
          <p:nvSpPr>
            <p:cNvPr id="91234" name="Text Box 299"/>
            <p:cNvSpPr txBox="1">
              <a:spLocks noChangeArrowheads="1"/>
            </p:cNvSpPr>
            <p:nvPr/>
          </p:nvSpPr>
          <p:spPr bwMode="auto">
            <a:xfrm>
              <a:off x="1361" y="1149"/>
              <a:ext cx="105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205.2.83.128/25</a:t>
              </a:r>
            </a:p>
          </p:txBody>
        </p:sp>
      </p:grpSp>
      <p:grpSp>
        <p:nvGrpSpPr>
          <p:cNvPr id="83988" name="Group 302"/>
          <p:cNvGrpSpPr>
            <a:grpSpLocks/>
          </p:cNvGrpSpPr>
          <p:nvPr/>
        </p:nvGrpSpPr>
        <p:grpSpPr bwMode="auto">
          <a:xfrm>
            <a:off x="4309013" y="3809656"/>
            <a:ext cx="3573975" cy="1068316"/>
            <a:chOff x="1633" y="2268"/>
            <a:chExt cx="2177" cy="635"/>
          </a:xfrm>
        </p:grpSpPr>
        <p:sp>
          <p:nvSpPr>
            <p:cNvPr id="91141" name="AutoShape 300"/>
            <p:cNvSpPr>
              <a:spLocks noChangeArrowheads="1"/>
            </p:cNvSpPr>
            <p:nvPr/>
          </p:nvSpPr>
          <p:spPr bwMode="auto">
            <a:xfrm rot="-5400000">
              <a:off x="2654" y="1746"/>
              <a:ext cx="136" cy="2177"/>
            </a:xfrm>
            <a:prstGeom prst="can">
              <a:avLst>
                <a:gd name="adj" fmla="val 5439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lIns="95482" tIns="47741" rIns="95482" bIns="47741" anchor="ctr"/>
            <a:lstStyle/>
            <a:p>
              <a:pPr algn="ctr" defTabSz="902398"/>
              <a:r>
                <a:rPr lang="es-ES" sz="1465" b="1">
                  <a:solidFill>
                    <a:schemeClr val="bg1"/>
                  </a:solidFill>
                </a:rPr>
                <a:t>virtual-link</a:t>
              </a:r>
            </a:p>
          </p:txBody>
        </p:sp>
        <p:sp>
          <p:nvSpPr>
            <p:cNvPr id="91142" name="AutoShape 301"/>
            <p:cNvSpPr>
              <a:spLocks noChangeArrowheads="1"/>
            </p:cNvSpPr>
            <p:nvPr/>
          </p:nvSpPr>
          <p:spPr bwMode="auto">
            <a:xfrm rot="-7757738">
              <a:off x="2286" y="1684"/>
              <a:ext cx="123" cy="1292"/>
            </a:xfrm>
            <a:prstGeom prst="can">
              <a:avLst>
                <a:gd name="adj" fmla="val 3569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lIns="95482" tIns="47741" rIns="95482" bIns="47741" anchor="ctr"/>
            <a:lstStyle/>
            <a:p>
              <a:pPr algn="ctr" defTabSz="902398"/>
              <a:r>
                <a:rPr lang="es-ES" sz="1465" b="1">
                  <a:solidFill>
                    <a:schemeClr val="bg1"/>
                  </a:solidFill>
                </a:rPr>
                <a:t>virtual-link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848320" y="617112"/>
            <a:ext cx="8490709" cy="57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OBSERVANDO LA TABLA DE RUTEO EN R5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60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500" y="1370670"/>
            <a:ext cx="7465808" cy="518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0452" name="AutoShape 4"/>
          <p:cNvSpPr>
            <a:spLocks noChangeArrowheads="1"/>
          </p:cNvSpPr>
          <p:nvPr/>
        </p:nvSpPr>
        <p:spPr bwMode="auto">
          <a:xfrm>
            <a:off x="6394478" y="3429776"/>
            <a:ext cx="3422022" cy="455856"/>
          </a:xfrm>
          <a:prstGeom prst="wedgeRoundRectCallout">
            <a:avLst>
              <a:gd name="adj1" fmla="val -118218"/>
              <a:gd name="adj2" fmla="val 9742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5482" tIns="47741" rIns="95482" bIns="47741"/>
          <a:lstStyle/>
          <a:p>
            <a:pPr algn="ctr" defTabSz="902398"/>
            <a:r>
              <a:rPr lang="es-ES" sz="1270"/>
              <a:t>Observar que un loopback siempre se anuncia con una máscara 255.255.255.255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192630" y="617112"/>
            <a:ext cx="6421092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CONFIGURANDO VIRTUAL-LINK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33"/>
          <p:cNvGrpSpPr>
            <a:grpSpLocks/>
          </p:cNvGrpSpPr>
          <p:nvPr/>
        </p:nvGrpSpPr>
        <p:grpSpPr bwMode="auto">
          <a:xfrm>
            <a:off x="1972362" y="1370670"/>
            <a:ext cx="8242624" cy="3499161"/>
            <a:chOff x="209" y="862"/>
            <a:chExt cx="5022" cy="2083"/>
          </a:xfrm>
        </p:grpSpPr>
        <p:sp>
          <p:nvSpPr>
            <p:cNvPr id="93194" name="Cloud"/>
            <p:cNvSpPr>
              <a:spLocks noChangeAspect="1" noEditPoints="1" noChangeArrowheads="1"/>
            </p:cNvSpPr>
            <p:nvPr/>
          </p:nvSpPr>
          <p:spPr bwMode="auto">
            <a:xfrm rot="223057" flipH="1">
              <a:off x="3643" y="1280"/>
              <a:ext cx="1588" cy="1505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7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58 h 21600"/>
                <a:gd name="T14" fmla="*/ 17084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3195" name="Cloud"/>
            <p:cNvSpPr>
              <a:spLocks noChangeAspect="1" noEditPoints="1" noChangeArrowheads="1"/>
            </p:cNvSpPr>
            <p:nvPr/>
          </p:nvSpPr>
          <p:spPr bwMode="auto">
            <a:xfrm rot="-223057">
              <a:off x="209" y="1279"/>
              <a:ext cx="1588" cy="1505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7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58 h 21600"/>
                <a:gd name="T14" fmla="*/ 17084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3196" name="Cloud"/>
            <p:cNvSpPr>
              <a:spLocks noChangeAspect="1" noEditPoints="1" noChangeArrowheads="1"/>
            </p:cNvSpPr>
            <p:nvPr/>
          </p:nvSpPr>
          <p:spPr bwMode="auto">
            <a:xfrm rot="351959">
              <a:off x="1587" y="872"/>
              <a:ext cx="2176" cy="1301"/>
            </a:xfrm>
            <a:custGeom>
              <a:avLst/>
              <a:gdLst>
                <a:gd name="T0" fmla="*/ 1 w 21600"/>
                <a:gd name="T1" fmla="*/ 39 h 21600"/>
                <a:gd name="T2" fmla="*/ 110 w 21600"/>
                <a:gd name="T3" fmla="*/ 78 h 21600"/>
                <a:gd name="T4" fmla="*/ 219 w 21600"/>
                <a:gd name="T5" fmla="*/ 39 h 21600"/>
                <a:gd name="T6" fmla="*/ 110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54 h 21600"/>
                <a:gd name="T14" fmla="*/ 17083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3197" name="Line 8"/>
            <p:cNvSpPr>
              <a:spLocks noChangeShapeType="1"/>
            </p:cNvSpPr>
            <p:nvPr/>
          </p:nvSpPr>
          <p:spPr bwMode="auto">
            <a:xfrm flipV="1">
              <a:off x="1905" y="1743"/>
              <a:ext cx="1678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3198" name="Group 9"/>
            <p:cNvGrpSpPr>
              <a:grpSpLocks/>
            </p:cNvGrpSpPr>
            <p:nvPr/>
          </p:nvGrpSpPr>
          <p:grpSpPr bwMode="auto">
            <a:xfrm>
              <a:off x="1599" y="1613"/>
              <a:ext cx="305" cy="220"/>
              <a:chOff x="2927" y="2504"/>
              <a:chExt cx="527" cy="390"/>
            </a:xfrm>
          </p:grpSpPr>
          <p:sp>
            <p:nvSpPr>
              <p:cNvPr id="93398" name="Oval 1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99" name="Rectangle 1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400" name="Rectangle 1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401" name="Oval 1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3402" name="Group 1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3409" name="Group 1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3419" name="Freeform 1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0" name="Freeform 1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1" name="Freeform 1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2" name="Freeform 1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3" name="Freeform 2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4" name="Freeform 2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5" name="Freeform 2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26" name="Freeform 2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3410" name="Group 2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3411" name="Freeform 2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2" name="Freeform 2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3" name="Freeform 2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4" name="Freeform 2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5" name="Freeform 2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6" name="Freeform 3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7" name="Freeform 3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418" name="Freeform 3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3403" name="Line 3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3404" name="Group 3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3405" name="Freeform 3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406" name="Freeform 3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407" name="Freeform 3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408" name="Freeform 3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3199" name="Line 39"/>
            <p:cNvSpPr>
              <a:spLocks noChangeShapeType="1"/>
            </p:cNvSpPr>
            <p:nvPr/>
          </p:nvSpPr>
          <p:spPr bwMode="auto">
            <a:xfrm flipV="1">
              <a:off x="861" y="1774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3200" name="Text Box 41"/>
            <p:cNvSpPr txBox="1">
              <a:spLocks noChangeArrowheads="1"/>
            </p:cNvSpPr>
            <p:nvPr/>
          </p:nvSpPr>
          <p:spPr bwMode="auto">
            <a:xfrm>
              <a:off x="3355" y="1453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3201" name="Text Box 42"/>
            <p:cNvSpPr txBox="1">
              <a:spLocks noChangeArrowheads="1"/>
            </p:cNvSpPr>
            <p:nvPr/>
          </p:nvSpPr>
          <p:spPr bwMode="auto">
            <a:xfrm>
              <a:off x="1872" y="1725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3202" name="Text Box 44"/>
            <p:cNvSpPr txBox="1">
              <a:spLocks noChangeArrowheads="1"/>
            </p:cNvSpPr>
            <p:nvPr/>
          </p:nvSpPr>
          <p:spPr bwMode="auto">
            <a:xfrm>
              <a:off x="3129" y="1725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3203" name="Text Box 45"/>
            <p:cNvSpPr txBox="1">
              <a:spLocks noChangeArrowheads="1"/>
            </p:cNvSpPr>
            <p:nvPr/>
          </p:nvSpPr>
          <p:spPr bwMode="auto">
            <a:xfrm>
              <a:off x="2449" y="1839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algn="ctr" defTabSz="902398"/>
              <a:r>
                <a:rPr lang="es-ES" sz="1758" b="1">
                  <a:latin typeface="Arial" charset="0"/>
                </a:rPr>
                <a:t>Área 2</a:t>
              </a:r>
            </a:p>
          </p:txBody>
        </p:sp>
        <p:sp>
          <p:nvSpPr>
            <p:cNvPr id="93204" name="Line 46"/>
            <p:cNvSpPr>
              <a:spLocks noChangeShapeType="1"/>
            </p:cNvSpPr>
            <p:nvPr/>
          </p:nvSpPr>
          <p:spPr bwMode="auto">
            <a:xfrm flipH="1" flipV="1">
              <a:off x="3796" y="1774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pic>
          <p:nvPicPr>
            <p:cNvPr id="93205" name="Picture 47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" y="2333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06" name="Line 48"/>
            <p:cNvSpPr>
              <a:spLocks noChangeShapeType="1"/>
            </p:cNvSpPr>
            <p:nvPr/>
          </p:nvSpPr>
          <p:spPr bwMode="auto">
            <a:xfrm>
              <a:off x="680" y="213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pic>
          <p:nvPicPr>
            <p:cNvPr id="93207" name="Picture 49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66" y="2333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08" name="Line 50"/>
            <p:cNvSpPr>
              <a:spLocks noChangeShapeType="1"/>
            </p:cNvSpPr>
            <p:nvPr/>
          </p:nvSpPr>
          <p:spPr bwMode="auto">
            <a:xfrm>
              <a:off x="4717" y="213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3209" name="Line 51"/>
            <p:cNvSpPr>
              <a:spLocks noChangeShapeType="1"/>
            </p:cNvSpPr>
            <p:nvPr/>
          </p:nvSpPr>
          <p:spPr bwMode="auto">
            <a:xfrm flipV="1">
              <a:off x="1905" y="1063"/>
              <a:ext cx="725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3210" name="Line 52"/>
            <p:cNvSpPr>
              <a:spLocks noChangeShapeType="1"/>
            </p:cNvSpPr>
            <p:nvPr/>
          </p:nvSpPr>
          <p:spPr bwMode="auto">
            <a:xfrm flipH="1" flipV="1">
              <a:off x="2812" y="1063"/>
              <a:ext cx="726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3211" name="Text Box 83"/>
            <p:cNvSpPr txBox="1">
              <a:spLocks noChangeArrowheads="1"/>
            </p:cNvSpPr>
            <p:nvPr/>
          </p:nvSpPr>
          <p:spPr bwMode="auto">
            <a:xfrm>
              <a:off x="544" y="1108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0</a:t>
              </a:r>
            </a:p>
          </p:txBody>
        </p:sp>
        <p:sp>
          <p:nvSpPr>
            <p:cNvPr id="93212" name="Text Box 84"/>
            <p:cNvSpPr txBox="1">
              <a:spLocks noChangeArrowheads="1"/>
            </p:cNvSpPr>
            <p:nvPr/>
          </p:nvSpPr>
          <p:spPr bwMode="auto">
            <a:xfrm>
              <a:off x="4399" y="1108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3</a:t>
              </a:r>
            </a:p>
          </p:txBody>
        </p:sp>
        <p:sp>
          <p:nvSpPr>
            <p:cNvPr id="93213" name="Text Box 116"/>
            <p:cNvSpPr txBox="1">
              <a:spLocks noChangeArrowheads="1"/>
            </p:cNvSpPr>
            <p:nvPr/>
          </p:nvSpPr>
          <p:spPr bwMode="auto">
            <a:xfrm>
              <a:off x="1722" y="1453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grpSp>
          <p:nvGrpSpPr>
            <p:cNvPr id="93214" name="Group 118"/>
            <p:cNvGrpSpPr>
              <a:grpSpLocks/>
            </p:cNvGrpSpPr>
            <p:nvPr/>
          </p:nvGrpSpPr>
          <p:grpSpPr bwMode="auto">
            <a:xfrm>
              <a:off x="562" y="1948"/>
              <a:ext cx="301" cy="216"/>
              <a:chOff x="2927" y="2504"/>
              <a:chExt cx="527" cy="390"/>
            </a:xfrm>
          </p:grpSpPr>
          <p:sp>
            <p:nvSpPr>
              <p:cNvPr id="93369" name="Oval 11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70" name="Rectangle 12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71" name="Rectangle 12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72" name="Oval 12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3373" name="Group 12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3380" name="Group 12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3390" name="Freeform 12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1" name="Freeform 12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2" name="Freeform 12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3" name="Freeform 12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4" name="Freeform 12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5" name="Freeform 13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6" name="Freeform 13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97" name="Freeform 13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3381" name="Group 13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3382" name="Freeform 13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3" name="Freeform 13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4" name="Freeform 13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5" name="Freeform 13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6" name="Freeform 13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7" name="Freeform 13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8" name="Freeform 14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89" name="Freeform 14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3374" name="Line 14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3375" name="Group 14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3376" name="Freeform 14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77" name="Freeform 14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78" name="Freeform 14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79" name="Freeform 14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93215" name="Group 148"/>
            <p:cNvGrpSpPr>
              <a:grpSpLocks/>
            </p:cNvGrpSpPr>
            <p:nvPr/>
          </p:nvGrpSpPr>
          <p:grpSpPr bwMode="auto">
            <a:xfrm>
              <a:off x="4565" y="1948"/>
              <a:ext cx="301" cy="216"/>
              <a:chOff x="2927" y="2504"/>
              <a:chExt cx="527" cy="390"/>
            </a:xfrm>
          </p:grpSpPr>
          <p:sp>
            <p:nvSpPr>
              <p:cNvPr id="93340" name="Oval 14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41" name="Rectangle 15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42" name="Rectangle 15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43" name="Oval 15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3344" name="Group 15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3351" name="Group 15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3361" name="Freeform 15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2" name="Freeform 15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3" name="Freeform 15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4" name="Freeform 15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5" name="Freeform 15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6" name="Freeform 16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7" name="Freeform 16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8" name="Freeform 16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3352" name="Group 16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3353" name="Freeform 16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54" name="Freeform 16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55" name="Freeform 16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56" name="Freeform 16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57" name="Freeform 16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58" name="Freeform 16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59" name="Freeform 17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60" name="Freeform 17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3345" name="Line 17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3346" name="Group 17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3347" name="Freeform 17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48" name="Freeform 17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49" name="Freeform 17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50" name="Freeform 17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3216" name="Text Box 178"/>
            <p:cNvSpPr txBox="1">
              <a:spLocks noChangeArrowheads="1"/>
            </p:cNvSpPr>
            <p:nvPr/>
          </p:nvSpPr>
          <p:spPr bwMode="auto">
            <a:xfrm>
              <a:off x="3809" y="1683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93217" name="Text Box 179"/>
            <p:cNvSpPr txBox="1">
              <a:spLocks noChangeArrowheads="1"/>
            </p:cNvSpPr>
            <p:nvPr/>
          </p:nvSpPr>
          <p:spPr bwMode="auto">
            <a:xfrm>
              <a:off x="4309" y="1861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3218" name="Text Box 180"/>
            <p:cNvSpPr txBox="1">
              <a:spLocks noChangeArrowheads="1"/>
            </p:cNvSpPr>
            <p:nvPr/>
          </p:nvSpPr>
          <p:spPr bwMode="auto">
            <a:xfrm>
              <a:off x="362" y="2134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3219" name="Text Box 181"/>
            <p:cNvSpPr txBox="1">
              <a:spLocks noChangeArrowheads="1"/>
            </p:cNvSpPr>
            <p:nvPr/>
          </p:nvSpPr>
          <p:spPr bwMode="auto">
            <a:xfrm>
              <a:off x="4701" y="2134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93220" name="Group 182"/>
            <p:cNvGrpSpPr>
              <a:grpSpLocks/>
            </p:cNvGrpSpPr>
            <p:nvPr/>
          </p:nvGrpSpPr>
          <p:grpSpPr bwMode="auto">
            <a:xfrm>
              <a:off x="3504" y="1613"/>
              <a:ext cx="305" cy="220"/>
              <a:chOff x="2927" y="2504"/>
              <a:chExt cx="527" cy="390"/>
            </a:xfrm>
          </p:grpSpPr>
          <p:sp>
            <p:nvSpPr>
              <p:cNvPr id="93311" name="Oval 183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12" name="Rectangle 184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13" name="Rectangle 18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314" name="Oval 186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3315" name="Group 187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3322" name="Group 188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3332" name="Freeform 189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3" name="Freeform 19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4" name="Freeform 191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5" name="Freeform 19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6" name="Freeform 193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7" name="Freeform 19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8" name="Freeform 195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9" name="Freeform 19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3323" name="Group 197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3324" name="Freeform 198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25" name="Freeform 19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26" name="Freeform 200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27" name="Freeform 20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28" name="Freeform 202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29" name="Freeform 20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0" name="Freeform 204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331" name="Freeform 20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3316" name="Line 206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3317" name="Group 207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3318" name="Freeform 208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19" name="Freeform 20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20" name="Freeform 210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321" name="Freeform 21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3221" name="Text Box 212"/>
            <p:cNvSpPr txBox="1">
              <a:spLocks noChangeArrowheads="1"/>
            </p:cNvSpPr>
            <p:nvPr/>
          </p:nvSpPr>
          <p:spPr bwMode="auto">
            <a:xfrm>
              <a:off x="1288" y="1680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3222" name="Text Box 213"/>
            <p:cNvSpPr txBox="1">
              <a:spLocks noChangeArrowheads="1"/>
            </p:cNvSpPr>
            <p:nvPr/>
          </p:nvSpPr>
          <p:spPr bwMode="auto">
            <a:xfrm>
              <a:off x="771" y="1861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93223" name="Text Box 219"/>
            <p:cNvSpPr txBox="1">
              <a:spLocks noChangeArrowheads="1"/>
            </p:cNvSpPr>
            <p:nvPr/>
          </p:nvSpPr>
          <p:spPr bwMode="auto">
            <a:xfrm>
              <a:off x="1360" y="1471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93224" name="Text Box 220"/>
            <p:cNvSpPr txBox="1">
              <a:spLocks noChangeArrowheads="1"/>
            </p:cNvSpPr>
            <p:nvPr/>
          </p:nvSpPr>
          <p:spPr bwMode="auto">
            <a:xfrm>
              <a:off x="3810" y="1506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93225" name="Text Box 221"/>
            <p:cNvSpPr txBox="1">
              <a:spLocks noChangeArrowheads="1"/>
            </p:cNvSpPr>
            <p:nvPr/>
          </p:nvSpPr>
          <p:spPr bwMode="auto">
            <a:xfrm>
              <a:off x="2598" y="1097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93226" name="Text Box 222"/>
            <p:cNvSpPr txBox="1">
              <a:spLocks noChangeArrowheads="1"/>
            </p:cNvSpPr>
            <p:nvPr/>
          </p:nvSpPr>
          <p:spPr bwMode="auto">
            <a:xfrm>
              <a:off x="589" y="1743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R4</a:t>
              </a:r>
            </a:p>
          </p:txBody>
        </p:sp>
        <p:sp>
          <p:nvSpPr>
            <p:cNvPr id="93227" name="Text Box 223"/>
            <p:cNvSpPr txBox="1">
              <a:spLocks noChangeArrowheads="1"/>
            </p:cNvSpPr>
            <p:nvPr/>
          </p:nvSpPr>
          <p:spPr bwMode="auto">
            <a:xfrm>
              <a:off x="4581" y="1743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R5</a:t>
              </a:r>
            </a:p>
          </p:txBody>
        </p:sp>
        <p:grpSp>
          <p:nvGrpSpPr>
            <p:cNvPr id="93228" name="Group 225"/>
            <p:cNvGrpSpPr>
              <a:grpSpLocks/>
            </p:cNvGrpSpPr>
            <p:nvPr/>
          </p:nvGrpSpPr>
          <p:grpSpPr bwMode="auto">
            <a:xfrm rot="2493275" flipV="1">
              <a:off x="4853" y="1719"/>
              <a:ext cx="172" cy="296"/>
              <a:chOff x="884" y="3158"/>
              <a:chExt cx="227" cy="408"/>
            </a:xfrm>
          </p:grpSpPr>
          <p:sp>
            <p:nvSpPr>
              <p:cNvPr id="93309" name="Line 22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310" name="Oval 22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29" name="Group 228"/>
            <p:cNvGrpSpPr>
              <a:grpSpLocks/>
            </p:cNvGrpSpPr>
            <p:nvPr/>
          </p:nvGrpSpPr>
          <p:grpSpPr bwMode="auto">
            <a:xfrm rot="7415811" flipV="1">
              <a:off x="862" y="2060"/>
              <a:ext cx="181" cy="273"/>
              <a:chOff x="884" y="3158"/>
              <a:chExt cx="227" cy="408"/>
            </a:xfrm>
          </p:grpSpPr>
          <p:sp>
            <p:nvSpPr>
              <p:cNvPr id="93307" name="Line 22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308" name="Oval 23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0" name="Group 231"/>
            <p:cNvGrpSpPr>
              <a:grpSpLocks/>
            </p:cNvGrpSpPr>
            <p:nvPr/>
          </p:nvGrpSpPr>
          <p:grpSpPr bwMode="auto">
            <a:xfrm rot="14080108" flipV="1">
              <a:off x="4399" y="2060"/>
              <a:ext cx="181" cy="273"/>
              <a:chOff x="884" y="3158"/>
              <a:chExt cx="227" cy="408"/>
            </a:xfrm>
          </p:grpSpPr>
          <p:sp>
            <p:nvSpPr>
              <p:cNvPr id="93305" name="Line 232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306" name="Oval 233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1" name="Group 234"/>
            <p:cNvGrpSpPr>
              <a:grpSpLocks/>
            </p:cNvGrpSpPr>
            <p:nvPr/>
          </p:nvGrpSpPr>
          <p:grpSpPr bwMode="auto">
            <a:xfrm rot="18374297" flipV="1">
              <a:off x="408" y="1742"/>
              <a:ext cx="181" cy="273"/>
              <a:chOff x="884" y="3158"/>
              <a:chExt cx="227" cy="408"/>
            </a:xfrm>
          </p:grpSpPr>
          <p:sp>
            <p:nvSpPr>
              <p:cNvPr id="93303" name="Line 23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304" name="Oval 23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2" name="Group 237"/>
            <p:cNvGrpSpPr>
              <a:grpSpLocks/>
            </p:cNvGrpSpPr>
            <p:nvPr/>
          </p:nvGrpSpPr>
          <p:grpSpPr bwMode="auto">
            <a:xfrm rot="12954882" flipV="1">
              <a:off x="1542" y="1788"/>
              <a:ext cx="181" cy="273"/>
              <a:chOff x="884" y="3158"/>
              <a:chExt cx="227" cy="408"/>
            </a:xfrm>
          </p:grpSpPr>
          <p:sp>
            <p:nvSpPr>
              <p:cNvPr id="93301" name="Line 238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302" name="Oval 239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3" name="Group 240"/>
            <p:cNvGrpSpPr>
              <a:grpSpLocks/>
            </p:cNvGrpSpPr>
            <p:nvPr/>
          </p:nvGrpSpPr>
          <p:grpSpPr bwMode="auto">
            <a:xfrm rot="20950272" flipV="1">
              <a:off x="1633" y="1335"/>
              <a:ext cx="181" cy="273"/>
              <a:chOff x="884" y="3158"/>
              <a:chExt cx="227" cy="408"/>
            </a:xfrm>
          </p:grpSpPr>
          <p:sp>
            <p:nvSpPr>
              <p:cNvPr id="93299" name="Line 241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300" name="Oval 242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4" name="Group 243"/>
            <p:cNvGrpSpPr>
              <a:grpSpLocks/>
            </p:cNvGrpSpPr>
            <p:nvPr/>
          </p:nvGrpSpPr>
          <p:grpSpPr bwMode="auto">
            <a:xfrm rot="9709764" flipV="1">
              <a:off x="3674" y="1788"/>
              <a:ext cx="181" cy="273"/>
              <a:chOff x="884" y="3158"/>
              <a:chExt cx="227" cy="408"/>
            </a:xfrm>
          </p:grpSpPr>
          <p:sp>
            <p:nvSpPr>
              <p:cNvPr id="93297" name="Line 244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298" name="Oval 245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5" name="Group 246"/>
            <p:cNvGrpSpPr>
              <a:grpSpLocks/>
            </p:cNvGrpSpPr>
            <p:nvPr/>
          </p:nvGrpSpPr>
          <p:grpSpPr bwMode="auto">
            <a:xfrm rot="20950272" flipV="1">
              <a:off x="3538" y="1335"/>
              <a:ext cx="181" cy="273"/>
              <a:chOff x="884" y="3158"/>
              <a:chExt cx="227" cy="408"/>
            </a:xfrm>
          </p:grpSpPr>
          <p:sp>
            <p:nvSpPr>
              <p:cNvPr id="93295" name="Line 24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296" name="Oval 24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6" name="Group 249"/>
            <p:cNvGrpSpPr>
              <a:grpSpLocks/>
            </p:cNvGrpSpPr>
            <p:nvPr/>
          </p:nvGrpSpPr>
          <p:grpSpPr bwMode="auto">
            <a:xfrm rot="9709764" flipV="1">
              <a:off x="2721" y="1063"/>
              <a:ext cx="181" cy="273"/>
              <a:chOff x="884" y="3158"/>
              <a:chExt cx="227" cy="408"/>
            </a:xfrm>
          </p:grpSpPr>
          <p:sp>
            <p:nvSpPr>
              <p:cNvPr id="93293" name="Line 250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294" name="Oval 251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3237" name="Group 258"/>
            <p:cNvGrpSpPr>
              <a:grpSpLocks/>
            </p:cNvGrpSpPr>
            <p:nvPr/>
          </p:nvGrpSpPr>
          <p:grpSpPr bwMode="auto">
            <a:xfrm rot="12629773" flipV="1">
              <a:off x="2494" y="1063"/>
              <a:ext cx="181" cy="273"/>
              <a:chOff x="884" y="3158"/>
              <a:chExt cx="227" cy="408"/>
            </a:xfrm>
          </p:grpSpPr>
          <p:sp>
            <p:nvSpPr>
              <p:cNvPr id="93291" name="Line 25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292" name="Oval 26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93238" name="Text Box 270"/>
            <p:cNvSpPr txBox="1">
              <a:spLocks noChangeArrowheads="1"/>
            </p:cNvSpPr>
            <p:nvPr/>
          </p:nvSpPr>
          <p:spPr bwMode="auto">
            <a:xfrm>
              <a:off x="2313" y="1289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Lo_4</a:t>
              </a:r>
            </a:p>
          </p:txBody>
        </p:sp>
        <p:sp>
          <p:nvSpPr>
            <p:cNvPr id="93239" name="Text Box 272"/>
            <p:cNvSpPr txBox="1">
              <a:spLocks noChangeArrowheads="1"/>
            </p:cNvSpPr>
            <p:nvPr/>
          </p:nvSpPr>
          <p:spPr bwMode="auto">
            <a:xfrm>
              <a:off x="2676" y="1305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Lo_5</a:t>
              </a:r>
            </a:p>
          </p:txBody>
        </p:sp>
        <p:sp>
          <p:nvSpPr>
            <p:cNvPr id="93240" name="Text Box 273"/>
            <p:cNvSpPr txBox="1">
              <a:spLocks noChangeArrowheads="1"/>
            </p:cNvSpPr>
            <p:nvPr/>
          </p:nvSpPr>
          <p:spPr bwMode="auto">
            <a:xfrm>
              <a:off x="1769" y="1244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Lo_6</a:t>
              </a:r>
            </a:p>
          </p:txBody>
        </p:sp>
        <p:sp>
          <p:nvSpPr>
            <p:cNvPr id="93241" name="Text Box 274"/>
            <p:cNvSpPr txBox="1">
              <a:spLocks noChangeArrowheads="1"/>
            </p:cNvSpPr>
            <p:nvPr/>
          </p:nvSpPr>
          <p:spPr bwMode="auto">
            <a:xfrm>
              <a:off x="1360" y="2031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Lo_7</a:t>
              </a:r>
            </a:p>
          </p:txBody>
        </p:sp>
        <p:sp>
          <p:nvSpPr>
            <p:cNvPr id="93242" name="Text Box 275"/>
            <p:cNvSpPr txBox="1">
              <a:spLocks noChangeArrowheads="1"/>
            </p:cNvSpPr>
            <p:nvPr/>
          </p:nvSpPr>
          <p:spPr bwMode="auto">
            <a:xfrm>
              <a:off x="3265" y="1289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Lo_8</a:t>
              </a:r>
            </a:p>
          </p:txBody>
        </p:sp>
        <p:sp>
          <p:nvSpPr>
            <p:cNvPr id="93243" name="Text Box 276"/>
            <p:cNvSpPr txBox="1">
              <a:spLocks noChangeArrowheads="1"/>
            </p:cNvSpPr>
            <p:nvPr/>
          </p:nvSpPr>
          <p:spPr bwMode="auto">
            <a:xfrm>
              <a:off x="3674" y="2030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Lo_9</a:t>
              </a:r>
            </a:p>
          </p:txBody>
        </p:sp>
        <p:sp>
          <p:nvSpPr>
            <p:cNvPr id="93244" name="Text Box 277"/>
            <p:cNvSpPr txBox="1">
              <a:spLocks noChangeArrowheads="1"/>
            </p:cNvSpPr>
            <p:nvPr/>
          </p:nvSpPr>
          <p:spPr bwMode="auto">
            <a:xfrm>
              <a:off x="425" y="1652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Lo_10</a:t>
              </a:r>
            </a:p>
          </p:txBody>
        </p:sp>
        <p:sp>
          <p:nvSpPr>
            <p:cNvPr id="93245" name="Text Box 278"/>
            <p:cNvSpPr txBox="1">
              <a:spLocks noChangeArrowheads="1"/>
            </p:cNvSpPr>
            <p:nvPr/>
          </p:nvSpPr>
          <p:spPr bwMode="auto">
            <a:xfrm>
              <a:off x="816" y="2303"/>
              <a:ext cx="4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Lo_11</a:t>
              </a:r>
            </a:p>
          </p:txBody>
        </p:sp>
        <p:sp>
          <p:nvSpPr>
            <p:cNvPr id="93246" name="Text Box 279"/>
            <p:cNvSpPr txBox="1">
              <a:spLocks noChangeArrowheads="1"/>
            </p:cNvSpPr>
            <p:nvPr/>
          </p:nvSpPr>
          <p:spPr bwMode="auto">
            <a:xfrm>
              <a:off x="4037" y="2303"/>
              <a:ext cx="4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Lo_14</a:t>
              </a:r>
            </a:p>
          </p:txBody>
        </p:sp>
        <p:sp>
          <p:nvSpPr>
            <p:cNvPr id="93247" name="Text Box 280"/>
            <p:cNvSpPr txBox="1">
              <a:spLocks noChangeArrowheads="1"/>
            </p:cNvSpPr>
            <p:nvPr/>
          </p:nvSpPr>
          <p:spPr bwMode="auto">
            <a:xfrm>
              <a:off x="4643" y="1607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Lo_13</a:t>
              </a:r>
            </a:p>
          </p:txBody>
        </p:sp>
        <p:sp>
          <p:nvSpPr>
            <p:cNvPr id="93248" name="Text Box 284"/>
            <p:cNvSpPr txBox="1">
              <a:spLocks noChangeArrowheads="1"/>
            </p:cNvSpPr>
            <p:nvPr/>
          </p:nvSpPr>
          <p:spPr bwMode="auto">
            <a:xfrm>
              <a:off x="1633" y="2132"/>
              <a:ext cx="23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endParaRPr lang="es-ES" sz="1270" b="1">
                <a:latin typeface="Arial" charset="0"/>
              </a:endParaRPr>
            </a:p>
            <a:p>
              <a:pPr defTabSz="902398"/>
              <a:r>
                <a:rPr lang="es-ES" sz="1270" b="1">
                  <a:solidFill>
                    <a:srgbClr val="FF3300"/>
                  </a:solidFill>
                  <a:latin typeface="Arial" charset="0"/>
                </a:rPr>
                <a:t>Lo_7:</a:t>
              </a:r>
              <a:r>
                <a:rPr lang="es-ES" sz="1270" b="1">
                  <a:solidFill>
                    <a:schemeClr val="accent2"/>
                  </a:solidFill>
                  <a:latin typeface="Arial" charset="0"/>
                </a:rPr>
                <a:t>  55.0.190.90//17        </a:t>
              </a:r>
              <a:r>
                <a:rPr lang="es-ES" sz="1270" b="1">
                  <a:solidFill>
                    <a:srgbClr val="FF3300"/>
                  </a:solidFill>
                  <a:latin typeface="Arial" charset="0"/>
                </a:rPr>
                <a:t>Lo_9:</a:t>
              </a:r>
              <a:r>
                <a:rPr lang="es-ES" sz="1270" b="1">
                  <a:solidFill>
                    <a:schemeClr val="accent2"/>
                  </a:solidFill>
                  <a:latin typeface="Arial" charset="0"/>
                </a:rPr>
                <a:t>  140.1.170.7/21</a:t>
              </a:r>
            </a:p>
          </p:txBody>
        </p:sp>
        <p:sp>
          <p:nvSpPr>
            <p:cNvPr id="93249" name="Text Box 285"/>
            <p:cNvSpPr txBox="1">
              <a:spLocks noChangeArrowheads="1"/>
            </p:cNvSpPr>
            <p:nvPr/>
          </p:nvSpPr>
          <p:spPr bwMode="auto">
            <a:xfrm rot="19301507">
              <a:off x="1867" y="1249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10.52.177.60/30</a:t>
              </a:r>
            </a:p>
          </p:txBody>
        </p:sp>
        <p:sp>
          <p:nvSpPr>
            <p:cNvPr id="93250" name="Text Box 286"/>
            <p:cNvSpPr txBox="1">
              <a:spLocks noChangeArrowheads="1"/>
            </p:cNvSpPr>
            <p:nvPr/>
          </p:nvSpPr>
          <p:spPr bwMode="auto">
            <a:xfrm rot="2422911">
              <a:off x="2793" y="1225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10.52.177.52/30</a:t>
              </a:r>
            </a:p>
          </p:txBody>
        </p:sp>
        <p:sp>
          <p:nvSpPr>
            <p:cNvPr id="93251" name="Text Box 287"/>
            <p:cNvSpPr txBox="1">
              <a:spLocks noChangeArrowheads="1"/>
            </p:cNvSpPr>
            <p:nvPr/>
          </p:nvSpPr>
          <p:spPr bwMode="auto">
            <a:xfrm>
              <a:off x="2358" y="1607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10.52.177.56/30</a:t>
              </a:r>
            </a:p>
          </p:txBody>
        </p:sp>
        <p:sp>
          <p:nvSpPr>
            <p:cNvPr id="93252" name="Text Box 288"/>
            <p:cNvSpPr txBox="1">
              <a:spLocks noChangeArrowheads="1"/>
            </p:cNvSpPr>
            <p:nvPr/>
          </p:nvSpPr>
          <p:spPr bwMode="auto">
            <a:xfrm rot="20439508">
              <a:off x="924" y="1923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10.1.1.24/30</a:t>
              </a:r>
            </a:p>
          </p:txBody>
        </p:sp>
        <p:sp>
          <p:nvSpPr>
            <p:cNvPr id="93253" name="Text Box 289"/>
            <p:cNvSpPr txBox="1">
              <a:spLocks noChangeArrowheads="1"/>
            </p:cNvSpPr>
            <p:nvPr/>
          </p:nvSpPr>
          <p:spPr bwMode="auto">
            <a:xfrm rot="1265841">
              <a:off x="3827" y="1881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10.1.1.28/30</a:t>
              </a:r>
            </a:p>
          </p:txBody>
        </p:sp>
        <p:sp>
          <p:nvSpPr>
            <p:cNvPr id="93254" name="Text Box 291"/>
            <p:cNvSpPr txBox="1">
              <a:spLocks noChangeArrowheads="1"/>
            </p:cNvSpPr>
            <p:nvPr/>
          </p:nvSpPr>
          <p:spPr bwMode="auto">
            <a:xfrm>
              <a:off x="533" y="2736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200.4.5.0/24</a:t>
              </a:r>
            </a:p>
          </p:txBody>
        </p:sp>
        <p:sp>
          <p:nvSpPr>
            <p:cNvPr id="93255" name="Text Box 292"/>
            <p:cNvSpPr txBox="1">
              <a:spLocks noChangeArrowheads="1"/>
            </p:cNvSpPr>
            <p:nvPr/>
          </p:nvSpPr>
          <p:spPr bwMode="auto">
            <a:xfrm>
              <a:off x="4037" y="2736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210.7.9.0/24</a:t>
              </a:r>
            </a:p>
          </p:txBody>
        </p:sp>
        <p:grpSp>
          <p:nvGrpSpPr>
            <p:cNvPr id="93256" name="Group 294"/>
            <p:cNvGrpSpPr>
              <a:grpSpLocks/>
            </p:cNvGrpSpPr>
            <p:nvPr/>
          </p:nvGrpSpPr>
          <p:grpSpPr bwMode="auto">
            <a:xfrm rot="16239562" flipV="1">
              <a:off x="1359" y="1516"/>
              <a:ext cx="181" cy="364"/>
              <a:chOff x="884" y="3158"/>
              <a:chExt cx="227" cy="408"/>
            </a:xfrm>
          </p:grpSpPr>
          <p:sp>
            <p:nvSpPr>
              <p:cNvPr id="93289" name="Line 29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3290" name="Oval 29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93257" name="Text Box 297"/>
            <p:cNvSpPr txBox="1">
              <a:spLocks noChangeArrowheads="1"/>
            </p:cNvSpPr>
            <p:nvPr/>
          </p:nvSpPr>
          <p:spPr bwMode="auto">
            <a:xfrm>
              <a:off x="952" y="1607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Lo_12</a:t>
              </a:r>
            </a:p>
          </p:txBody>
        </p:sp>
        <p:sp>
          <p:nvSpPr>
            <p:cNvPr id="93258" name="AutoShape 301"/>
            <p:cNvSpPr>
              <a:spLocks noChangeArrowheads="1"/>
            </p:cNvSpPr>
            <p:nvPr/>
          </p:nvSpPr>
          <p:spPr bwMode="auto">
            <a:xfrm rot="-5400000">
              <a:off x="2654" y="703"/>
              <a:ext cx="136" cy="2177"/>
            </a:xfrm>
            <a:prstGeom prst="can">
              <a:avLst>
                <a:gd name="adj" fmla="val 5439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lIns="95482" tIns="47741" rIns="95482" bIns="47741" anchor="ctr"/>
            <a:lstStyle/>
            <a:p>
              <a:pPr algn="ctr" defTabSz="902398"/>
              <a:r>
                <a:rPr lang="es-ES" sz="1465" b="1">
                  <a:solidFill>
                    <a:schemeClr val="bg1"/>
                  </a:solidFill>
                </a:rPr>
                <a:t>virtual-link</a:t>
              </a:r>
            </a:p>
          </p:txBody>
        </p:sp>
        <p:grpSp>
          <p:nvGrpSpPr>
            <p:cNvPr id="93259" name="Group 303"/>
            <p:cNvGrpSpPr>
              <a:grpSpLocks/>
            </p:cNvGrpSpPr>
            <p:nvPr/>
          </p:nvGrpSpPr>
          <p:grpSpPr bwMode="auto">
            <a:xfrm>
              <a:off x="2585" y="862"/>
              <a:ext cx="305" cy="220"/>
              <a:chOff x="2927" y="2504"/>
              <a:chExt cx="527" cy="390"/>
            </a:xfrm>
          </p:grpSpPr>
          <p:sp>
            <p:nvSpPr>
              <p:cNvPr id="93260" name="Oval 304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261" name="Rectangle 30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262" name="Rectangle 30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3263" name="Oval 307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3264" name="Group 308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3271" name="Group 309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3281" name="Freeform 31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2" name="Freeform 3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3" name="Freeform 31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4" name="Freeform 3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5" name="Freeform 31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6" name="Freeform 3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7" name="Freeform 31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8" name="Freeform 3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3272" name="Group 318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3273" name="Freeform 31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74" name="Freeform 3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75" name="Freeform 32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76" name="Freeform 3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77" name="Freeform 32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78" name="Freeform 3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79" name="Freeform 32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3280" name="Freeform 3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3265" name="Line 327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3266" name="Group 328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3267" name="Freeform 32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268" name="Freeform 3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269" name="Freeform 33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3270" name="Freeform 3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</p:grpSp>
      <p:grpSp>
        <p:nvGrpSpPr>
          <p:cNvPr id="86023" name="Group 340"/>
          <p:cNvGrpSpPr>
            <a:grpSpLocks/>
          </p:cNvGrpSpPr>
          <p:nvPr/>
        </p:nvGrpSpPr>
        <p:grpSpPr bwMode="auto">
          <a:xfrm>
            <a:off x="1927396" y="5029924"/>
            <a:ext cx="4167828" cy="1524173"/>
            <a:chOff x="181" y="2994"/>
            <a:chExt cx="2540" cy="907"/>
          </a:xfrm>
        </p:grpSpPr>
        <p:sp>
          <p:nvSpPr>
            <p:cNvPr id="93192" name="AutoShape 336"/>
            <p:cNvSpPr>
              <a:spLocks noChangeArrowheads="1"/>
            </p:cNvSpPr>
            <p:nvPr/>
          </p:nvSpPr>
          <p:spPr bwMode="auto">
            <a:xfrm>
              <a:off x="181" y="2994"/>
              <a:ext cx="2540" cy="907"/>
            </a:xfrm>
            <a:prstGeom prst="wedgeRoundRectCallout">
              <a:avLst>
                <a:gd name="adj1" fmla="val 16023"/>
                <a:gd name="adj2" fmla="val -11802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5482" tIns="47741" rIns="95482" bIns="47741"/>
            <a:lstStyle/>
            <a:p>
              <a:pPr algn="ctr" defTabSz="902398"/>
              <a:endParaRPr lang="es-PE" sz="1758"/>
            </a:p>
          </p:txBody>
        </p:sp>
        <p:sp>
          <p:nvSpPr>
            <p:cNvPr id="93193" name="Text Box 335"/>
            <p:cNvSpPr txBox="1">
              <a:spLocks noChangeArrowheads="1"/>
            </p:cNvSpPr>
            <p:nvPr/>
          </p:nvSpPr>
          <p:spPr bwMode="auto">
            <a:xfrm>
              <a:off x="227" y="3001"/>
              <a:ext cx="244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/>
                <a:t>R2&gt;enable</a:t>
              </a:r>
            </a:p>
            <a:p>
              <a:pPr defTabSz="902398"/>
              <a:r>
                <a:rPr lang="es-ES" sz="1465" b="1"/>
                <a:t>R2#configure terminal.</a:t>
              </a:r>
            </a:p>
            <a:p>
              <a:pPr defTabSz="902398"/>
              <a:r>
                <a:rPr lang="es-ES" sz="1465" b="1"/>
                <a:t>R2(config)#router ospf 2</a:t>
              </a:r>
            </a:p>
            <a:p>
              <a:pPr defTabSz="902398"/>
              <a:r>
                <a:rPr lang="es-ES" sz="1465" b="1"/>
                <a:t>R2(config-router)#area 2 virtual-link 140.1.170.7</a:t>
              </a:r>
            </a:p>
            <a:p>
              <a:pPr defTabSz="902398"/>
              <a:r>
                <a:rPr lang="es-ES" sz="1465" b="1"/>
                <a:t>R2(config-router)#exit</a:t>
              </a:r>
            </a:p>
            <a:p>
              <a:pPr defTabSz="902398"/>
              <a:r>
                <a:rPr lang="es-ES" sz="1465" b="1"/>
                <a:t>R2(config)#</a:t>
              </a:r>
            </a:p>
          </p:txBody>
        </p:sp>
      </p:grpSp>
      <p:grpSp>
        <p:nvGrpSpPr>
          <p:cNvPr id="86024" name="Group 341"/>
          <p:cNvGrpSpPr>
            <a:grpSpLocks/>
          </p:cNvGrpSpPr>
          <p:nvPr/>
        </p:nvGrpSpPr>
        <p:grpSpPr bwMode="auto">
          <a:xfrm>
            <a:off x="6320052" y="5029924"/>
            <a:ext cx="4186435" cy="1524173"/>
            <a:chOff x="2858" y="2994"/>
            <a:chExt cx="2551" cy="907"/>
          </a:xfrm>
        </p:grpSpPr>
        <p:sp>
          <p:nvSpPr>
            <p:cNvPr id="93190" name="AutoShape 339"/>
            <p:cNvSpPr>
              <a:spLocks noChangeArrowheads="1"/>
            </p:cNvSpPr>
            <p:nvPr/>
          </p:nvSpPr>
          <p:spPr bwMode="auto">
            <a:xfrm>
              <a:off x="2858" y="2994"/>
              <a:ext cx="2540" cy="907"/>
            </a:xfrm>
            <a:prstGeom prst="wedgeRoundRectCallout">
              <a:avLst>
                <a:gd name="adj1" fmla="val -21380"/>
                <a:gd name="adj2" fmla="val -12309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5482" tIns="47741" rIns="95482" bIns="47741"/>
            <a:lstStyle/>
            <a:p>
              <a:pPr algn="ctr" defTabSz="902398"/>
              <a:endParaRPr lang="es-PE" sz="1758"/>
            </a:p>
          </p:txBody>
        </p:sp>
        <p:sp>
          <p:nvSpPr>
            <p:cNvPr id="93191" name="Text Box 334"/>
            <p:cNvSpPr txBox="1">
              <a:spLocks noChangeArrowheads="1"/>
            </p:cNvSpPr>
            <p:nvPr/>
          </p:nvSpPr>
          <p:spPr bwMode="auto">
            <a:xfrm>
              <a:off x="2962" y="3001"/>
              <a:ext cx="244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/>
                <a:t>R3&gt;enable</a:t>
              </a:r>
            </a:p>
            <a:p>
              <a:pPr defTabSz="902398"/>
              <a:r>
                <a:rPr lang="es-ES" sz="1465" b="1"/>
                <a:t>R3#configure terminal.</a:t>
              </a:r>
            </a:p>
            <a:p>
              <a:pPr defTabSz="902398"/>
              <a:r>
                <a:rPr lang="es-ES" sz="1465" b="1"/>
                <a:t>R3(config)#router ospf 3</a:t>
              </a:r>
            </a:p>
            <a:p>
              <a:pPr defTabSz="902398"/>
              <a:r>
                <a:rPr lang="es-ES" sz="1465" b="1"/>
                <a:t>R3(config-router)#area 2 virtual-link 55.0.190.90</a:t>
              </a:r>
            </a:p>
            <a:p>
              <a:pPr defTabSz="902398"/>
              <a:r>
                <a:rPr lang="es-ES" sz="1465" b="1"/>
                <a:t>R3(config-router)#exit</a:t>
              </a:r>
            </a:p>
            <a:p>
              <a:pPr defTabSz="902398"/>
              <a:r>
                <a:rPr lang="es-ES" sz="1465" b="1"/>
                <a:t>R3(config)#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1848320" y="617112"/>
            <a:ext cx="8490709" cy="57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OBSERVANDO LA TABLA DE RUTEO EN R5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500" y="1423388"/>
            <a:ext cx="7391382" cy="513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1848320" y="617112"/>
            <a:ext cx="8490709" cy="57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OBSERVANDO LA TABLA DE RUTEO EN R6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974" y="1282291"/>
            <a:ext cx="7518526" cy="52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9"/>
          <p:cNvGrpSpPr>
            <a:grpSpLocks/>
          </p:cNvGrpSpPr>
          <p:nvPr/>
        </p:nvGrpSpPr>
        <p:grpSpPr bwMode="auto">
          <a:xfrm>
            <a:off x="1704120" y="1066766"/>
            <a:ext cx="6343224" cy="5632692"/>
            <a:chOff x="45" y="635"/>
            <a:chExt cx="3866" cy="3353"/>
          </a:xfrm>
        </p:grpSpPr>
        <p:sp>
          <p:nvSpPr>
            <p:cNvPr id="96267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060" y="845"/>
              <a:ext cx="2851" cy="1178"/>
            </a:xfrm>
            <a:custGeom>
              <a:avLst/>
              <a:gdLst>
                <a:gd name="T0" fmla="*/ 1 w 21600"/>
                <a:gd name="T1" fmla="*/ 32 h 21600"/>
                <a:gd name="T2" fmla="*/ 188 w 21600"/>
                <a:gd name="T3" fmla="*/ 64 h 21600"/>
                <a:gd name="T4" fmla="*/ 376 w 21600"/>
                <a:gd name="T5" fmla="*/ 32 h 21600"/>
                <a:gd name="T6" fmla="*/ 188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6268" name="Cloud"/>
            <p:cNvSpPr>
              <a:spLocks noChangeAspect="1" noEditPoints="1" noChangeArrowheads="1"/>
            </p:cNvSpPr>
            <p:nvPr/>
          </p:nvSpPr>
          <p:spPr bwMode="auto">
            <a:xfrm rot="-223057">
              <a:off x="45" y="2322"/>
              <a:ext cx="1588" cy="1504"/>
            </a:xfrm>
            <a:custGeom>
              <a:avLst/>
              <a:gdLst>
                <a:gd name="T0" fmla="*/ 0 w 21600"/>
                <a:gd name="T1" fmla="*/ 52 h 21600"/>
                <a:gd name="T2" fmla="*/ 58 w 21600"/>
                <a:gd name="T3" fmla="*/ 105 h 21600"/>
                <a:gd name="T4" fmla="*/ 117 w 21600"/>
                <a:gd name="T5" fmla="*/ 52 h 21600"/>
                <a:gd name="T6" fmla="*/ 58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60 h 21600"/>
                <a:gd name="T14" fmla="*/ 17084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6269" name="Cloud"/>
            <p:cNvSpPr>
              <a:spLocks noChangeAspect="1" noEditPoints="1" noChangeArrowheads="1"/>
            </p:cNvSpPr>
            <p:nvPr/>
          </p:nvSpPr>
          <p:spPr bwMode="auto">
            <a:xfrm rot="351959">
              <a:off x="1423" y="1915"/>
              <a:ext cx="2176" cy="1300"/>
            </a:xfrm>
            <a:custGeom>
              <a:avLst/>
              <a:gdLst>
                <a:gd name="T0" fmla="*/ 1 w 21600"/>
                <a:gd name="T1" fmla="*/ 39 h 21600"/>
                <a:gd name="T2" fmla="*/ 110 w 21600"/>
                <a:gd name="T3" fmla="*/ 78 h 21600"/>
                <a:gd name="T4" fmla="*/ 219 w 21600"/>
                <a:gd name="T5" fmla="*/ 39 h 21600"/>
                <a:gd name="T6" fmla="*/ 110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57 h 21600"/>
                <a:gd name="T14" fmla="*/ 17083 w 21600"/>
                <a:gd name="T15" fmla="*/ 173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 flipV="1">
              <a:off x="1741" y="2786"/>
              <a:ext cx="1678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6271" name="Group 15"/>
            <p:cNvGrpSpPr>
              <a:grpSpLocks/>
            </p:cNvGrpSpPr>
            <p:nvPr/>
          </p:nvGrpSpPr>
          <p:grpSpPr bwMode="auto">
            <a:xfrm>
              <a:off x="1435" y="2656"/>
              <a:ext cx="305" cy="220"/>
              <a:chOff x="2927" y="2504"/>
              <a:chExt cx="527" cy="390"/>
            </a:xfrm>
          </p:grpSpPr>
          <p:sp>
            <p:nvSpPr>
              <p:cNvPr id="96476" name="Oval 16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77" name="Rectangle 1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78" name="Rectangle 1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79" name="Oval 19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6480" name="Group 20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6487" name="Group 21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6497" name="Freeform 2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8" name="Freeform 2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9" name="Freeform 2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500" name="Freeform 2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501" name="Freeform 2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502" name="Freeform 2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503" name="Freeform 2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504" name="Freeform 2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6488" name="Group 30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6489" name="Freeform 3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0" name="Freeform 3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1" name="Freeform 3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2" name="Freeform 3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3" name="Freeform 3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4" name="Freeform 3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5" name="Freeform 3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96" name="Freeform 3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6481" name="Line 39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6482" name="Group 40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6483" name="Freeform 4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84" name="Freeform 4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85" name="Freeform 4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86" name="Freeform 4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6272" name="Line 45"/>
            <p:cNvSpPr>
              <a:spLocks noChangeShapeType="1"/>
            </p:cNvSpPr>
            <p:nvPr/>
          </p:nvSpPr>
          <p:spPr bwMode="auto">
            <a:xfrm flipV="1">
              <a:off x="697" y="2817"/>
              <a:ext cx="78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6273" name="Text Box 46"/>
            <p:cNvSpPr txBox="1">
              <a:spLocks noChangeArrowheads="1"/>
            </p:cNvSpPr>
            <p:nvPr/>
          </p:nvSpPr>
          <p:spPr bwMode="auto">
            <a:xfrm>
              <a:off x="2331" y="635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1</a:t>
              </a:r>
            </a:p>
          </p:txBody>
        </p:sp>
        <p:sp>
          <p:nvSpPr>
            <p:cNvPr id="96274" name="Text Box 47"/>
            <p:cNvSpPr txBox="1">
              <a:spLocks noChangeArrowheads="1"/>
            </p:cNvSpPr>
            <p:nvPr/>
          </p:nvSpPr>
          <p:spPr bwMode="auto">
            <a:xfrm>
              <a:off x="3191" y="2496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6275" name="Text Box 48"/>
            <p:cNvSpPr txBox="1">
              <a:spLocks noChangeArrowheads="1"/>
            </p:cNvSpPr>
            <p:nvPr/>
          </p:nvSpPr>
          <p:spPr bwMode="auto">
            <a:xfrm>
              <a:off x="1708" y="2768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6276" name="Text Box 49"/>
            <p:cNvSpPr txBox="1">
              <a:spLocks noChangeArrowheads="1"/>
            </p:cNvSpPr>
            <p:nvPr/>
          </p:nvSpPr>
          <p:spPr bwMode="auto">
            <a:xfrm>
              <a:off x="2692" y="2042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6277" name="Text Box 50"/>
            <p:cNvSpPr txBox="1">
              <a:spLocks noChangeArrowheads="1"/>
            </p:cNvSpPr>
            <p:nvPr/>
          </p:nvSpPr>
          <p:spPr bwMode="auto">
            <a:xfrm>
              <a:off x="2965" y="2768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6278" name="Text Box 51"/>
            <p:cNvSpPr txBox="1">
              <a:spLocks noChangeArrowheads="1"/>
            </p:cNvSpPr>
            <p:nvPr/>
          </p:nvSpPr>
          <p:spPr bwMode="auto">
            <a:xfrm>
              <a:off x="2285" y="2882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algn="ctr" defTabSz="902398"/>
              <a:r>
                <a:rPr lang="es-ES" sz="1758" b="1">
                  <a:latin typeface="Arial" charset="0"/>
                </a:rPr>
                <a:t>Área 2</a:t>
              </a:r>
            </a:p>
          </p:txBody>
        </p:sp>
        <p:pic>
          <p:nvPicPr>
            <p:cNvPr id="96279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5" y="3376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80" name="Line 54"/>
            <p:cNvSpPr>
              <a:spLocks noChangeShapeType="1"/>
            </p:cNvSpPr>
            <p:nvPr/>
          </p:nvSpPr>
          <p:spPr bwMode="auto">
            <a:xfrm>
              <a:off x="516" y="318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6281" name="Line 57"/>
            <p:cNvSpPr>
              <a:spLocks noChangeShapeType="1"/>
            </p:cNvSpPr>
            <p:nvPr/>
          </p:nvSpPr>
          <p:spPr bwMode="auto">
            <a:xfrm flipV="1">
              <a:off x="1741" y="2106"/>
              <a:ext cx="725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6282" name="Line 58"/>
            <p:cNvSpPr>
              <a:spLocks noChangeShapeType="1"/>
            </p:cNvSpPr>
            <p:nvPr/>
          </p:nvSpPr>
          <p:spPr bwMode="auto">
            <a:xfrm flipH="1" flipV="1">
              <a:off x="2648" y="2106"/>
              <a:ext cx="726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6283" name="Group 59"/>
            <p:cNvGrpSpPr>
              <a:grpSpLocks/>
            </p:cNvGrpSpPr>
            <p:nvPr/>
          </p:nvGrpSpPr>
          <p:grpSpPr bwMode="auto">
            <a:xfrm>
              <a:off x="2421" y="1924"/>
              <a:ext cx="305" cy="220"/>
              <a:chOff x="2927" y="2504"/>
              <a:chExt cx="527" cy="390"/>
            </a:xfrm>
          </p:grpSpPr>
          <p:sp>
            <p:nvSpPr>
              <p:cNvPr id="96447" name="Oval 6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48" name="Rectangle 6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49" name="Rectangle 6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50" name="Oval 6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6451" name="Group 6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6458" name="Group 6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6468" name="Freeform 6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9" name="Freeform 6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70" name="Freeform 6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71" name="Freeform 6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72" name="Freeform 7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73" name="Freeform 7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74" name="Freeform 7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75" name="Freeform 7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6459" name="Group 7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6460" name="Freeform 7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1" name="Freeform 7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2" name="Freeform 7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3" name="Freeform 7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4" name="Freeform 7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5" name="Freeform 8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6" name="Freeform 8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67" name="Freeform 8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6452" name="Line 8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6453" name="Group 8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6454" name="Freeform 8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55" name="Freeform 8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56" name="Freeform 8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57" name="Freeform 8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6284" name="Text Box 89"/>
            <p:cNvSpPr txBox="1">
              <a:spLocks noChangeArrowheads="1"/>
            </p:cNvSpPr>
            <p:nvPr/>
          </p:nvSpPr>
          <p:spPr bwMode="auto">
            <a:xfrm>
              <a:off x="380" y="2151"/>
              <a:ext cx="5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758" b="1">
                  <a:latin typeface="Arial" charset="0"/>
                </a:rPr>
                <a:t>Área 0</a:t>
              </a:r>
            </a:p>
          </p:txBody>
        </p:sp>
        <p:grpSp>
          <p:nvGrpSpPr>
            <p:cNvPr id="96285" name="Group 91"/>
            <p:cNvGrpSpPr>
              <a:grpSpLocks/>
            </p:cNvGrpSpPr>
            <p:nvPr/>
          </p:nvGrpSpPr>
          <p:grpSpPr bwMode="auto">
            <a:xfrm>
              <a:off x="2392" y="1436"/>
              <a:ext cx="301" cy="216"/>
              <a:chOff x="2927" y="2504"/>
              <a:chExt cx="527" cy="390"/>
            </a:xfrm>
          </p:grpSpPr>
          <p:sp>
            <p:nvSpPr>
              <p:cNvPr id="96418" name="Oval 92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19" name="Rectangle 9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20" name="Rectangle 94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421" name="Oval 95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6422" name="Group 96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6429" name="Group 97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6439" name="Freeform 9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0" name="Freeform 99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1" name="Freeform 10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2" name="Freeform 101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3" name="Freeform 10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4" name="Freeform 103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5" name="Freeform 10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46" name="Freeform 105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6430" name="Group 106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6431" name="Freeform 10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2" name="Freeform 108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3" name="Freeform 10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4" name="Freeform 110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5" name="Freeform 11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6" name="Freeform 112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7" name="Freeform 11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38" name="Freeform 114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6423" name="Line 115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6424" name="Group 116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6425" name="Freeform 11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26" name="Freeform 118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27" name="Freeform 11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428" name="Freeform 120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6286" name="Line 121"/>
            <p:cNvSpPr>
              <a:spLocks noChangeShapeType="1"/>
            </p:cNvSpPr>
            <p:nvPr/>
          </p:nvSpPr>
          <p:spPr bwMode="auto">
            <a:xfrm>
              <a:off x="2557" y="165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6287" name="Text Box 122"/>
            <p:cNvSpPr txBox="1">
              <a:spLocks noChangeArrowheads="1"/>
            </p:cNvSpPr>
            <p:nvPr/>
          </p:nvSpPr>
          <p:spPr bwMode="auto">
            <a:xfrm>
              <a:off x="1558" y="2496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Fa0/1</a:t>
              </a:r>
            </a:p>
          </p:txBody>
        </p:sp>
        <p:sp>
          <p:nvSpPr>
            <p:cNvPr id="96288" name="Text Box 123"/>
            <p:cNvSpPr txBox="1">
              <a:spLocks noChangeArrowheads="1"/>
            </p:cNvSpPr>
            <p:nvPr/>
          </p:nvSpPr>
          <p:spPr bwMode="auto">
            <a:xfrm>
              <a:off x="2104" y="2042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96289" name="Group 124"/>
            <p:cNvGrpSpPr>
              <a:grpSpLocks/>
            </p:cNvGrpSpPr>
            <p:nvPr/>
          </p:nvGrpSpPr>
          <p:grpSpPr bwMode="auto">
            <a:xfrm>
              <a:off x="398" y="2991"/>
              <a:ext cx="301" cy="216"/>
              <a:chOff x="2927" y="2504"/>
              <a:chExt cx="527" cy="390"/>
            </a:xfrm>
          </p:grpSpPr>
          <p:sp>
            <p:nvSpPr>
              <p:cNvPr id="96389" name="Oval 12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390" name="Rectangle 12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391" name="Rectangle 12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392" name="Oval 12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6699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6393" name="Group 12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6400" name="Group 13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6410" name="Freeform 13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1" name="Freeform 13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2" name="Freeform 13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3" name="Freeform 13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4" name="Freeform 13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5" name="Freeform 13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6" name="Freeform 13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17" name="Freeform 13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6401" name="Group 13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6402" name="Freeform 14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3" name="Freeform 14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4" name="Freeform 14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5" name="Freeform 14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6" name="Freeform 14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7" name="Freeform 14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8" name="Freeform 14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409" name="Freeform 14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6394" name="Line 14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6395" name="Group 14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6396" name="Freeform 15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397" name="Freeform 15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398" name="Freeform 15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399" name="Freeform 15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6290" name="Text Box 186"/>
            <p:cNvSpPr txBox="1">
              <a:spLocks noChangeArrowheads="1"/>
            </p:cNvSpPr>
            <p:nvPr/>
          </p:nvSpPr>
          <p:spPr bwMode="auto">
            <a:xfrm>
              <a:off x="198" y="317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grpSp>
          <p:nvGrpSpPr>
            <p:cNvPr id="96291" name="Group 188"/>
            <p:cNvGrpSpPr>
              <a:grpSpLocks/>
            </p:cNvGrpSpPr>
            <p:nvPr/>
          </p:nvGrpSpPr>
          <p:grpSpPr bwMode="auto">
            <a:xfrm>
              <a:off x="3340" y="2656"/>
              <a:ext cx="305" cy="220"/>
              <a:chOff x="2927" y="2504"/>
              <a:chExt cx="527" cy="390"/>
            </a:xfrm>
          </p:grpSpPr>
          <p:sp>
            <p:nvSpPr>
              <p:cNvPr id="96360" name="Oval 18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361" name="Rectangle 19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362" name="Rectangle 19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96363" name="Oval 19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96364" name="Group 19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96371" name="Group 19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96381" name="Freeform 19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2" name="Freeform 19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3" name="Freeform 19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4" name="Freeform 19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5" name="Freeform 19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6" name="Freeform 20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7" name="Freeform 20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8" name="Freeform 20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96372" name="Group 20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96373" name="Freeform 20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74" name="Freeform 20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75" name="Freeform 20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76" name="Freeform 20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77" name="Freeform 20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78" name="Freeform 20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79" name="Freeform 21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96380" name="Freeform 21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96365" name="Line 21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96366" name="Group 21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96367" name="Freeform 21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368" name="Freeform 21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369" name="Freeform 21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96370" name="Freeform 21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96292" name="Text Box 218"/>
            <p:cNvSpPr txBox="1">
              <a:spLocks noChangeArrowheads="1"/>
            </p:cNvSpPr>
            <p:nvPr/>
          </p:nvSpPr>
          <p:spPr bwMode="auto">
            <a:xfrm>
              <a:off x="1124" y="2723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6293" name="Text Box 219"/>
            <p:cNvSpPr txBox="1">
              <a:spLocks noChangeArrowheads="1"/>
            </p:cNvSpPr>
            <p:nvPr/>
          </p:nvSpPr>
          <p:spPr bwMode="auto">
            <a:xfrm>
              <a:off x="607" y="2904"/>
              <a:ext cx="40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sp>
          <p:nvSpPr>
            <p:cNvPr id="96294" name="Text Box 220"/>
            <p:cNvSpPr txBox="1">
              <a:spLocks noChangeArrowheads="1"/>
            </p:cNvSpPr>
            <p:nvPr/>
          </p:nvSpPr>
          <p:spPr bwMode="auto">
            <a:xfrm rot="16200000">
              <a:off x="2439" y="1745"/>
              <a:ext cx="3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S0/0/1</a:t>
              </a:r>
            </a:p>
          </p:txBody>
        </p:sp>
        <p:sp>
          <p:nvSpPr>
            <p:cNvPr id="96295" name="Text Box 221"/>
            <p:cNvSpPr txBox="1">
              <a:spLocks noChangeArrowheads="1"/>
            </p:cNvSpPr>
            <p:nvPr/>
          </p:nvSpPr>
          <p:spPr bwMode="auto">
            <a:xfrm>
              <a:off x="2258" y="1607"/>
              <a:ext cx="36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S0/0/0</a:t>
              </a:r>
            </a:p>
          </p:txBody>
        </p:sp>
        <p:pic>
          <p:nvPicPr>
            <p:cNvPr id="96296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1" y="972"/>
              <a:ext cx="24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97" name="Line 223"/>
            <p:cNvSpPr>
              <a:spLocks noChangeShapeType="1"/>
            </p:cNvSpPr>
            <p:nvPr/>
          </p:nvSpPr>
          <p:spPr bwMode="auto">
            <a:xfrm>
              <a:off x="2528" y="124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sp>
          <p:nvSpPr>
            <p:cNvPr id="96298" name="Text Box 224"/>
            <p:cNvSpPr txBox="1">
              <a:spLocks noChangeArrowheads="1"/>
            </p:cNvSpPr>
            <p:nvPr/>
          </p:nvSpPr>
          <p:spPr bwMode="auto">
            <a:xfrm>
              <a:off x="2210" y="1317"/>
              <a:ext cx="3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Fa0/0</a:t>
              </a:r>
            </a:p>
          </p:txBody>
        </p:sp>
        <p:sp>
          <p:nvSpPr>
            <p:cNvPr id="96299" name="Text Box 225"/>
            <p:cNvSpPr txBox="1">
              <a:spLocks noChangeArrowheads="1"/>
            </p:cNvSpPr>
            <p:nvPr/>
          </p:nvSpPr>
          <p:spPr bwMode="auto">
            <a:xfrm>
              <a:off x="1196" y="2514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96300" name="Text Box 227"/>
            <p:cNvSpPr txBox="1">
              <a:spLocks noChangeArrowheads="1"/>
            </p:cNvSpPr>
            <p:nvPr/>
          </p:nvSpPr>
          <p:spPr bwMode="auto">
            <a:xfrm>
              <a:off x="2434" y="2140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96301" name="Text Box 228"/>
            <p:cNvSpPr txBox="1">
              <a:spLocks noChangeArrowheads="1"/>
            </p:cNvSpPr>
            <p:nvPr/>
          </p:nvSpPr>
          <p:spPr bwMode="auto">
            <a:xfrm>
              <a:off x="425" y="2786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R4</a:t>
              </a:r>
            </a:p>
          </p:txBody>
        </p:sp>
        <p:sp>
          <p:nvSpPr>
            <p:cNvPr id="96302" name="Text Box 230"/>
            <p:cNvSpPr txBox="1">
              <a:spLocks noChangeArrowheads="1"/>
            </p:cNvSpPr>
            <p:nvPr/>
          </p:nvSpPr>
          <p:spPr bwMode="auto">
            <a:xfrm>
              <a:off x="2133" y="1471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rgbClr val="990000"/>
                  </a:solidFill>
                  <a:latin typeface="Arial" charset="0"/>
                </a:rPr>
                <a:t>R6</a:t>
              </a:r>
            </a:p>
          </p:txBody>
        </p:sp>
        <p:grpSp>
          <p:nvGrpSpPr>
            <p:cNvPr id="96303" name="Group 234"/>
            <p:cNvGrpSpPr>
              <a:grpSpLocks/>
            </p:cNvGrpSpPr>
            <p:nvPr/>
          </p:nvGrpSpPr>
          <p:grpSpPr bwMode="auto">
            <a:xfrm rot="7415811" flipV="1">
              <a:off x="698" y="3103"/>
              <a:ext cx="181" cy="273"/>
              <a:chOff x="884" y="3158"/>
              <a:chExt cx="227" cy="408"/>
            </a:xfrm>
          </p:grpSpPr>
          <p:sp>
            <p:nvSpPr>
              <p:cNvPr id="96358" name="Line 23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59" name="Oval 23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04" name="Group 240"/>
            <p:cNvGrpSpPr>
              <a:grpSpLocks/>
            </p:cNvGrpSpPr>
            <p:nvPr/>
          </p:nvGrpSpPr>
          <p:grpSpPr bwMode="auto">
            <a:xfrm rot="18374297" flipV="1">
              <a:off x="244" y="2785"/>
              <a:ext cx="181" cy="273"/>
              <a:chOff x="884" y="3158"/>
              <a:chExt cx="227" cy="408"/>
            </a:xfrm>
          </p:grpSpPr>
          <p:sp>
            <p:nvSpPr>
              <p:cNvPr id="96356" name="Line 241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57" name="Oval 242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05" name="Group 243"/>
            <p:cNvGrpSpPr>
              <a:grpSpLocks/>
            </p:cNvGrpSpPr>
            <p:nvPr/>
          </p:nvGrpSpPr>
          <p:grpSpPr bwMode="auto">
            <a:xfrm rot="12954882" flipV="1">
              <a:off x="1378" y="2831"/>
              <a:ext cx="181" cy="273"/>
              <a:chOff x="884" y="3158"/>
              <a:chExt cx="227" cy="408"/>
            </a:xfrm>
          </p:grpSpPr>
          <p:sp>
            <p:nvSpPr>
              <p:cNvPr id="96354" name="Line 244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55" name="Oval 245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06" name="Group 246"/>
            <p:cNvGrpSpPr>
              <a:grpSpLocks/>
            </p:cNvGrpSpPr>
            <p:nvPr/>
          </p:nvGrpSpPr>
          <p:grpSpPr bwMode="auto">
            <a:xfrm rot="20950272" flipV="1">
              <a:off x="1469" y="2378"/>
              <a:ext cx="181" cy="273"/>
              <a:chOff x="884" y="3158"/>
              <a:chExt cx="227" cy="408"/>
            </a:xfrm>
          </p:grpSpPr>
          <p:sp>
            <p:nvSpPr>
              <p:cNvPr id="96352" name="Line 24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53" name="Oval 24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07" name="Group 252"/>
            <p:cNvGrpSpPr>
              <a:grpSpLocks/>
            </p:cNvGrpSpPr>
            <p:nvPr/>
          </p:nvGrpSpPr>
          <p:grpSpPr bwMode="auto">
            <a:xfrm rot="20950272" flipV="1">
              <a:off x="3374" y="2378"/>
              <a:ext cx="181" cy="273"/>
              <a:chOff x="884" y="3158"/>
              <a:chExt cx="227" cy="408"/>
            </a:xfrm>
          </p:grpSpPr>
          <p:sp>
            <p:nvSpPr>
              <p:cNvPr id="96350" name="Line 253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51" name="Oval 254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08" name="Group 255"/>
            <p:cNvGrpSpPr>
              <a:grpSpLocks/>
            </p:cNvGrpSpPr>
            <p:nvPr/>
          </p:nvGrpSpPr>
          <p:grpSpPr bwMode="auto">
            <a:xfrm rot="9709764" flipV="1">
              <a:off x="2557" y="2106"/>
              <a:ext cx="181" cy="273"/>
              <a:chOff x="884" y="3158"/>
              <a:chExt cx="227" cy="408"/>
            </a:xfrm>
          </p:grpSpPr>
          <p:sp>
            <p:nvSpPr>
              <p:cNvPr id="96348" name="Line 25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49" name="Oval 25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09" name="Group 258"/>
            <p:cNvGrpSpPr>
              <a:grpSpLocks/>
            </p:cNvGrpSpPr>
            <p:nvPr/>
          </p:nvGrpSpPr>
          <p:grpSpPr bwMode="auto">
            <a:xfrm rot="2097371" flipV="1">
              <a:off x="2648" y="1696"/>
              <a:ext cx="181" cy="273"/>
              <a:chOff x="884" y="3158"/>
              <a:chExt cx="227" cy="408"/>
            </a:xfrm>
          </p:grpSpPr>
          <p:sp>
            <p:nvSpPr>
              <p:cNvPr id="96346" name="Line 25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47" name="Oval 26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10" name="Group 261"/>
            <p:cNvGrpSpPr>
              <a:grpSpLocks/>
            </p:cNvGrpSpPr>
            <p:nvPr/>
          </p:nvGrpSpPr>
          <p:grpSpPr bwMode="auto">
            <a:xfrm rot="16924164" flipV="1">
              <a:off x="2165" y="1334"/>
              <a:ext cx="181" cy="273"/>
              <a:chOff x="884" y="3158"/>
              <a:chExt cx="227" cy="408"/>
            </a:xfrm>
          </p:grpSpPr>
          <p:sp>
            <p:nvSpPr>
              <p:cNvPr id="96344" name="Line 262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45" name="Oval 263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11" name="Group 264"/>
            <p:cNvGrpSpPr>
              <a:grpSpLocks/>
            </p:cNvGrpSpPr>
            <p:nvPr/>
          </p:nvGrpSpPr>
          <p:grpSpPr bwMode="auto">
            <a:xfrm rot="12629773" flipV="1">
              <a:off x="2330" y="2106"/>
              <a:ext cx="181" cy="273"/>
              <a:chOff x="884" y="3158"/>
              <a:chExt cx="227" cy="408"/>
            </a:xfrm>
          </p:grpSpPr>
          <p:sp>
            <p:nvSpPr>
              <p:cNvPr id="96342" name="Line 26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43" name="Oval 26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12" name="Group 267"/>
            <p:cNvGrpSpPr>
              <a:grpSpLocks/>
            </p:cNvGrpSpPr>
            <p:nvPr/>
          </p:nvGrpSpPr>
          <p:grpSpPr bwMode="auto">
            <a:xfrm rot="4037941" flipV="1">
              <a:off x="2710" y="1288"/>
              <a:ext cx="181" cy="273"/>
              <a:chOff x="884" y="3158"/>
              <a:chExt cx="227" cy="408"/>
            </a:xfrm>
          </p:grpSpPr>
          <p:sp>
            <p:nvSpPr>
              <p:cNvPr id="96340" name="Line 268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41" name="Oval 269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grpSp>
          <p:nvGrpSpPr>
            <p:cNvPr id="96313" name="Group 270"/>
            <p:cNvGrpSpPr>
              <a:grpSpLocks/>
            </p:cNvGrpSpPr>
            <p:nvPr/>
          </p:nvGrpSpPr>
          <p:grpSpPr bwMode="auto">
            <a:xfrm rot="18304678" flipV="1">
              <a:off x="2286" y="1742"/>
              <a:ext cx="181" cy="273"/>
              <a:chOff x="884" y="3158"/>
              <a:chExt cx="227" cy="408"/>
            </a:xfrm>
          </p:grpSpPr>
          <p:sp>
            <p:nvSpPr>
              <p:cNvPr id="96338" name="Line 271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39" name="Oval 272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96314" name="Text Box 273"/>
            <p:cNvSpPr txBox="1">
              <a:spLocks noChangeArrowheads="1"/>
            </p:cNvSpPr>
            <p:nvPr/>
          </p:nvSpPr>
          <p:spPr bwMode="auto">
            <a:xfrm>
              <a:off x="1847" y="1364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Lo_0</a:t>
              </a:r>
            </a:p>
          </p:txBody>
        </p:sp>
        <p:sp>
          <p:nvSpPr>
            <p:cNvPr id="96315" name="Text Box 274"/>
            <p:cNvSpPr txBox="1">
              <a:spLocks noChangeArrowheads="1"/>
            </p:cNvSpPr>
            <p:nvPr/>
          </p:nvSpPr>
          <p:spPr bwMode="auto">
            <a:xfrm>
              <a:off x="2875" y="1196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</a:t>
              </a:r>
            </a:p>
          </p:txBody>
        </p:sp>
        <p:sp>
          <p:nvSpPr>
            <p:cNvPr id="96316" name="Text Box 275"/>
            <p:cNvSpPr txBox="1">
              <a:spLocks noChangeArrowheads="1"/>
            </p:cNvSpPr>
            <p:nvPr/>
          </p:nvSpPr>
          <p:spPr bwMode="auto">
            <a:xfrm>
              <a:off x="1983" y="1697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Lo_2</a:t>
              </a:r>
            </a:p>
          </p:txBody>
        </p:sp>
        <p:sp>
          <p:nvSpPr>
            <p:cNvPr id="96317" name="Text Box 276"/>
            <p:cNvSpPr txBox="1">
              <a:spLocks noChangeArrowheads="1"/>
            </p:cNvSpPr>
            <p:nvPr/>
          </p:nvSpPr>
          <p:spPr bwMode="auto">
            <a:xfrm>
              <a:off x="2149" y="233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Lo_4</a:t>
              </a:r>
            </a:p>
          </p:txBody>
        </p:sp>
        <p:sp>
          <p:nvSpPr>
            <p:cNvPr id="96318" name="Text Box 277"/>
            <p:cNvSpPr txBox="1">
              <a:spLocks noChangeArrowheads="1"/>
            </p:cNvSpPr>
            <p:nvPr/>
          </p:nvSpPr>
          <p:spPr bwMode="auto">
            <a:xfrm>
              <a:off x="2829" y="165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Lo_3</a:t>
              </a:r>
            </a:p>
          </p:txBody>
        </p:sp>
        <p:sp>
          <p:nvSpPr>
            <p:cNvPr id="96319" name="Text Box 278"/>
            <p:cNvSpPr txBox="1">
              <a:spLocks noChangeArrowheads="1"/>
            </p:cNvSpPr>
            <p:nvPr/>
          </p:nvSpPr>
          <p:spPr bwMode="auto">
            <a:xfrm>
              <a:off x="2512" y="2348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Lo_5</a:t>
              </a:r>
            </a:p>
          </p:txBody>
        </p:sp>
        <p:sp>
          <p:nvSpPr>
            <p:cNvPr id="96320" name="Text Box 279"/>
            <p:cNvSpPr txBox="1">
              <a:spLocks noChangeArrowheads="1"/>
            </p:cNvSpPr>
            <p:nvPr/>
          </p:nvSpPr>
          <p:spPr bwMode="auto">
            <a:xfrm>
              <a:off x="1605" y="2287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Lo_6</a:t>
              </a:r>
            </a:p>
          </p:txBody>
        </p:sp>
        <p:sp>
          <p:nvSpPr>
            <p:cNvPr id="96321" name="Text Box 280"/>
            <p:cNvSpPr txBox="1">
              <a:spLocks noChangeArrowheads="1"/>
            </p:cNvSpPr>
            <p:nvPr/>
          </p:nvSpPr>
          <p:spPr bwMode="auto">
            <a:xfrm>
              <a:off x="1196" y="3074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Lo_7</a:t>
              </a:r>
            </a:p>
          </p:txBody>
        </p:sp>
        <p:sp>
          <p:nvSpPr>
            <p:cNvPr id="96322" name="Text Box 281"/>
            <p:cNvSpPr txBox="1">
              <a:spLocks noChangeArrowheads="1"/>
            </p:cNvSpPr>
            <p:nvPr/>
          </p:nvSpPr>
          <p:spPr bwMode="auto">
            <a:xfrm>
              <a:off x="3101" y="2332"/>
              <a:ext cx="31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Lo_8</a:t>
              </a:r>
            </a:p>
          </p:txBody>
        </p:sp>
        <p:sp>
          <p:nvSpPr>
            <p:cNvPr id="96323" name="Text Box 283"/>
            <p:cNvSpPr txBox="1">
              <a:spLocks noChangeArrowheads="1"/>
            </p:cNvSpPr>
            <p:nvPr/>
          </p:nvSpPr>
          <p:spPr bwMode="auto">
            <a:xfrm>
              <a:off x="261" y="2695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Lo_10</a:t>
              </a:r>
            </a:p>
          </p:txBody>
        </p:sp>
        <p:sp>
          <p:nvSpPr>
            <p:cNvPr id="96324" name="Text Box 284"/>
            <p:cNvSpPr txBox="1">
              <a:spLocks noChangeArrowheads="1"/>
            </p:cNvSpPr>
            <p:nvPr/>
          </p:nvSpPr>
          <p:spPr bwMode="auto">
            <a:xfrm>
              <a:off x="652" y="3346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>
                  <a:solidFill>
                    <a:schemeClr val="accent2"/>
                  </a:solidFill>
                  <a:latin typeface="Arial" charset="0"/>
                </a:rPr>
                <a:t>Lo_11</a:t>
              </a:r>
            </a:p>
          </p:txBody>
        </p:sp>
        <p:sp>
          <p:nvSpPr>
            <p:cNvPr id="96325" name="Text Box 290"/>
            <p:cNvSpPr txBox="1">
              <a:spLocks noChangeArrowheads="1"/>
            </p:cNvSpPr>
            <p:nvPr/>
          </p:nvSpPr>
          <p:spPr bwMode="auto">
            <a:xfrm>
              <a:off x="1905" y="3292"/>
              <a:ext cx="113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270" b="1">
                  <a:solidFill>
                    <a:srgbClr val="FF3300"/>
                  </a:solidFill>
                  <a:latin typeface="Arial" charset="0"/>
                </a:rPr>
                <a:t>Lo_5:</a:t>
              </a:r>
              <a:r>
                <a:rPr lang="es-ES" sz="1270" b="1">
                  <a:solidFill>
                    <a:schemeClr val="accent2"/>
                  </a:solidFill>
                  <a:latin typeface="Arial" charset="0"/>
                </a:rPr>
                <a:t>  210.8.8.19/24</a:t>
              </a:r>
            </a:p>
            <a:p>
              <a:pPr defTabSz="902398"/>
              <a:endParaRPr lang="es-ES" sz="1270" b="1">
                <a:solidFill>
                  <a:schemeClr val="accent2"/>
                </a:solidFill>
                <a:latin typeface="Arial" charset="0"/>
              </a:endParaRPr>
            </a:p>
            <a:p>
              <a:pPr defTabSz="902398"/>
              <a:endParaRPr lang="es-ES" sz="1270" b="1">
                <a:solidFill>
                  <a:schemeClr val="accent2"/>
                </a:solidFill>
                <a:latin typeface="Arial" charset="0"/>
              </a:endParaRPr>
            </a:p>
            <a:p>
              <a:pPr defTabSz="902398"/>
              <a:r>
                <a:rPr lang="es-ES" sz="1270" b="1">
                  <a:solidFill>
                    <a:srgbClr val="FF3300"/>
                  </a:solidFill>
                  <a:latin typeface="Arial" charset="0"/>
                </a:rPr>
                <a:t>Lo_7:</a:t>
              </a:r>
              <a:r>
                <a:rPr lang="es-ES" sz="1270" b="1">
                  <a:solidFill>
                    <a:schemeClr val="accent2"/>
                  </a:solidFill>
                  <a:latin typeface="Arial" charset="0"/>
                </a:rPr>
                <a:t>  55.0.190.90//17</a:t>
              </a:r>
            </a:p>
          </p:txBody>
        </p:sp>
        <p:sp>
          <p:nvSpPr>
            <p:cNvPr id="96326" name="Text Box 291"/>
            <p:cNvSpPr txBox="1">
              <a:spLocks noChangeArrowheads="1"/>
            </p:cNvSpPr>
            <p:nvPr/>
          </p:nvSpPr>
          <p:spPr bwMode="auto">
            <a:xfrm rot="19301507">
              <a:off x="1703" y="2292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10.52.177.60/30</a:t>
              </a:r>
            </a:p>
          </p:txBody>
        </p:sp>
        <p:sp>
          <p:nvSpPr>
            <p:cNvPr id="96327" name="Text Box 292"/>
            <p:cNvSpPr txBox="1">
              <a:spLocks noChangeArrowheads="1"/>
            </p:cNvSpPr>
            <p:nvPr/>
          </p:nvSpPr>
          <p:spPr bwMode="auto">
            <a:xfrm rot="2422911">
              <a:off x="2629" y="2268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10.52.177.52/30</a:t>
              </a:r>
            </a:p>
          </p:txBody>
        </p:sp>
        <p:sp>
          <p:nvSpPr>
            <p:cNvPr id="96328" name="Text Box 293"/>
            <p:cNvSpPr txBox="1">
              <a:spLocks noChangeArrowheads="1"/>
            </p:cNvSpPr>
            <p:nvPr/>
          </p:nvSpPr>
          <p:spPr bwMode="auto">
            <a:xfrm>
              <a:off x="2194" y="2650"/>
              <a:ext cx="72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10.52.177.56/30</a:t>
              </a:r>
            </a:p>
          </p:txBody>
        </p:sp>
        <p:sp>
          <p:nvSpPr>
            <p:cNvPr id="96329" name="Text Box 294"/>
            <p:cNvSpPr txBox="1">
              <a:spLocks noChangeArrowheads="1"/>
            </p:cNvSpPr>
            <p:nvPr/>
          </p:nvSpPr>
          <p:spPr bwMode="auto">
            <a:xfrm rot="20439508">
              <a:off x="761" y="2966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10.1.1.24/30</a:t>
              </a:r>
            </a:p>
          </p:txBody>
        </p:sp>
        <p:sp>
          <p:nvSpPr>
            <p:cNvPr id="96330" name="Text Box 296"/>
            <p:cNvSpPr txBox="1">
              <a:spLocks noChangeArrowheads="1"/>
            </p:cNvSpPr>
            <p:nvPr/>
          </p:nvSpPr>
          <p:spPr bwMode="auto">
            <a:xfrm>
              <a:off x="1469" y="1516"/>
              <a:ext cx="58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solidFill>
                    <a:srgbClr val="990000"/>
                  </a:solidFill>
                  <a:latin typeface="Arial" charset="0"/>
                </a:rPr>
                <a:t>10.2.2.36/30</a:t>
              </a:r>
            </a:p>
          </p:txBody>
        </p:sp>
        <p:sp>
          <p:nvSpPr>
            <p:cNvPr id="96331" name="Text Box 297"/>
            <p:cNvSpPr txBox="1">
              <a:spLocks noChangeArrowheads="1"/>
            </p:cNvSpPr>
            <p:nvPr/>
          </p:nvSpPr>
          <p:spPr bwMode="auto">
            <a:xfrm>
              <a:off x="369" y="3779"/>
              <a:ext cx="8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200.4.5.0/24</a:t>
              </a:r>
            </a:p>
          </p:txBody>
        </p:sp>
        <p:sp>
          <p:nvSpPr>
            <p:cNvPr id="96332" name="Freeform 299"/>
            <p:cNvSpPr>
              <a:spLocks/>
            </p:cNvSpPr>
            <p:nvPr/>
          </p:nvSpPr>
          <p:spPr bwMode="auto">
            <a:xfrm>
              <a:off x="1559" y="1639"/>
              <a:ext cx="953" cy="149"/>
            </a:xfrm>
            <a:custGeom>
              <a:avLst/>
              <a:gdLst>
                <a:gd name="T0" fmla="*/ 0 w 953"/>
                <a:gd name="T1" fmla="*/ 13 h 149"/>
                <a:gd name="T2" fmla="*/ 454 w 953"/>
                <a:gd name="T3" fmla="*/ 13 h 149"/>
                <a:gd name="T4" fmla="*/ 813 w 953"/>
                <a:gd name="T5" fmla="*/ 94 h 149"/>
                <a:gd name="T6" fmla="*/ 953 w 953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9"/>
                <a:gd name="T14" fmla="*/ 953 w 953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9">
                  <a:moveTo>
                    <a:pt x="0" y="13"/>
                  </a:moveTo>
                  <a:cubicBezTo>
                    <a:pt x="155" y="5"/>
                    <a:pt x="319" y="0"/>
                    <a:pt x="454" y="13"/>
                  </a:cubicBezTo>
                  <a:cubicBezTo>
                    <a:pt x="589" y="26"/>
                    <a:pt x="730" y="71"/>
                    <a:pt x="813" y="94"/>
                  </a:cubicBezTo>
                  <a:cubicBezTo>
                    <a:pt x="896" y="117"/>
                    <a:pt x="924" y="138"/>
                    <a:pt x="953" y="149"/>
                  </a:cubicBezTo>
                </a:path>
              </a:pathLst>
            </a:custGeom>
            <a:noFill/>
            <a:ln w="12700">
              <a:solidFill>
                <a:srgbClr val="99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96333" name="Group 300"/>
            <p:cNvGrpSpPr>
              <a:grpSpLocks/>
            </p:cNvGrpSpPr>
            <p:nvPr/>
          </p:nvGrpSpPr>
          <p:grpSpPr bwMode="auto">
            <a:xfrm rot="16239562" flipV="1">
              <a:off x="1195" y="2559"/>
              <a:ext cx="181" cy="364"/>
              <a:chOff x="884" y="3158"/>
              <a:chExt cx="227" cy="408"/>
            </a:xfrm>
          </p:grpSpPr>
          <p:sp>
            <p:nvSpPr>
              <p:cNvPr id="96336" name="Line 301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96337" name="Oval 302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 sz="1758"/>
              </a:p>
            </p:txBody>
          </p:sp>
        </p:grpSp>
        <p:sp>
          <p:nvSpPr>
            <p:cNvPr id="96334" name="Text Box 303"/>
            <p:cNvSpPr txBox="1">
              <a:spLocks noChangeArrowheads="1"/>
            </p:cNvSpPr>
            <p:nvPr/>
          </p:nvSpPr>
          <p:spPr bwMode="auto">
            <a:xfrm>
              <a:off x="788" y="2650"/>
              <a:ext cx="3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074" b="1">
                  <a:latin typeface="Arial" charset="0"/>
                </a:rPr>
                <a:t>Lo_12</a:t>
              </a:r>
            </a:p>
          </p:txBody>
        </p:sp>
        <p:sp>
          <p:nvSpPr>
            <p:cNvPr id="96335" name="Text Box 305"/>
            <p:cNvSpPr txBox="1">
              <a:spLocks noChangeArrowheads="1"/>
            </p:cNvSpPr>
            <p:nvPr/>
          </p:nvSpPr>
          <p:spPr bwMode="auto">
            <a:xfrm>
              <a:off x="1197" y="1149"/>
              <a:ext cx="105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660" b="1">
                  <a:latin typeface="Arial" charset="0"/>
                </a:rPr>
                <a:t>205.2.83.128/25</a:t>
              </a:r>
            </a:p>
          </p:txBody>
        </p:sp>
      </p:grpSp>
      <p:sp>
        <p:nvSpPr>
          <p:cNvPr id="359732" name="AutoShape 308"/>
          <p:cNvSpPr>
            <a:spLocks noChangeArrowheads="1"/>
          </p:cNvSpPr>
          <p:nvPr/>
        </p:nvSpPr>
        <p:spPr bwMode="auto">
          <a:xfrm rot="-7757738">
            <a:off x="4933878" y="3082457"/>
            <a:ext cx="206220" cy="2119577"/>
          </a:xfrm>
          <a:prstGeom prst="can">
            <a:avLst>
              <a:gd name="adj" fmla="val 3492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lIns="95482" tIns="47741" rIns="95482" bIns="47741" anchor="ctr"/>
          <a:lstStyle/>
          <a:p>
            <a:pPr algn="ctr" defTabSz="902398"/>
            <a:r>
              <a:rPr lang="es-ES" sz="1465" b="1">
                <a:solidFill>
                  <a:schemeClr val="bg1"/>
                </a:solidFill>
              </a:rPr>
              <a:t>virtual-link</a:t>
            </a:r>
          </a:p>
        </p:txBody>
      </p:sp>
      <p:sp>
        <p:nvSpPr>
          <p:cNvPr id="96260" name="Text Box 310"/>
          <p:cNvSpPr txBox="1">
            <a:spLocks noChangeArrowheads="1"/>
          </p:cNvSpPr>
          <p:nvPr/>
        </p:nvSpPr>
        <p:spPr bwMode="auto">
          <a:xfrm>
            <a:off x="2969354" y="617112"/>
            <a:ext cx="6421092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CONFIGURANDO VIRTUAL-LINK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89096" name="Group 317"/>
          <p:cNvGrpSpPr>
            <a:grpSpLocks/>
          </p:cNvGrpSpPr>
          <p:nvPr/>
        </p:nvGrpSpPr>
        <p:grpSpPr bwMode="auto">
          <a:xfrm>
            <a:off x="6375871" y="3200297"/>
            <a:ext cx="4186435" cy="1524173"/>
            <a:chOff x="2892" y="1905"/>
            <a:chExt cx="2551" cy="907"/>
          </a:xfrm>
        </p:grpSpPr>
        <p:sp>
          <p:nvSpPr>
            <p:cNvPr id="96265" name="AutoShape 312"/>
            <p:cNvSpPr>
              <a:spLocks noChangeArrowheads="1"/>
            </p:cNvSpPr>
            <p:nvPr/>
          </p:nvSpPr>
          <p:spPr bwMode="auto">
            <a:xfrm>
              <a:off x="2892" y="1905"/>
              <a:ext cx="2540" cy="907"/>
            </a:xfrm>
            <a:prstGeom prst="wedgeRoundRectCallout">
              <a:avLst>
                <a:gd name="adj1" fmla="val -56931"/>
                <a:gd name="adj2" fmla="val -3809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5482" tIns="47741" rIns="95482" bIns="47741"/>
            <a:lstStyle/>
            <a:p>
              <a:pPr algn="ctr" defTabSz="902398"/>
              <a:endParaRPr lang="es-PE" sz="1758"/>
            </a:p>
          </p:txBody>
        </p:sp>
        <p:sp>
          <p:nvSpPr>
            <p:cNvPr id="96266" name="Text Box 313"/>
            <p:cNvSpPr txBox="1">
              <a:spLocks noChangeArrowheads="1"/>
            </p:cNvSpPr>
            <p:nvPr/>
          </p:nvSpPr>
          <p:spPr bwMode="auto">
            <a:xfrm>
              <a:off x="2996" y="1905"/>
              <a:ext cx="244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/>
                <a:t>R1&gt;enable</a:t>
              </a:r>
            </a:p>
            <a:p>
              <a:pPr defTabSz="902398"/>
              <a:r>
                <a:rPr lang="es-ES" sz="1465" b="1"/>
                <a:t>R1#configure terminal</a:t>
              </a:r>
            </a:p>
            <a:p>
              <a:pPr defTabSz="902398"/>
              <a:r>
                <a:rPr lang="es-ES" sz="1465" b="1"/>
                <a:t>R1(config)#router ospf 1</a:t>
              </a:r>
            </a:p>
            <a:p>
              <a:pPr defTabSz="902398"/>
              <a:r>
                <a:rPr lang="es-ES" sz="1465" b="1"/>
                <a:t>R1(config-router)#area 2 virtual-link 55.0.190.90</a:t>
              </a:r>
            </a:p>
            <a:p>
              <a:pPr defTabSz="902398"/>
              <a:r>
                <a:rPr lang="es-ES" sz="1465" b="1"/>
                <a:t>R1(config-router)#exit</a:t>
              </a:r>
            </a:p>
            <a:p>
              <a:pPr defTabSz="902398"/>
              <a:r>
                <a:rPr lang="es-ES" sz="1465" b="1"/>
                <a:t>R1(config)#</a:t>
              </a:r>
            </a:p>
          </p:txBody>
        </p:sp>
      </p:grpSp>
      <p:grpSp>
        <p:nvGrpSpPr>
          <p:cNvPr id="89097" name="Group 316"/>
          <p:cNvGrpSpPr>
            <a:grpSpLocks/>
          </p:cNvGrpSpPr>
          <p:nvPr/>
        </p:nvGrpSpPr>
        <p:grpSpPr bwMode="auto">
          <a:xfrm>
            <a:off x="6375871" y="5029924"/>
            <a:ext cx="4167828" cy="1524173"/>
            <a:chOff x="2892" y="2994"/>
            <a:chExt cx="2540" cy="907"/>
          </a:xfrm>
        </p:grpSpPr>
        <p:sp>
          <p:nvSpPr>
            <p:cNvPr id="96263" name="AutoShape 314"/>
            <p:cNvSpPr>
              <a:spLocks noChangeArrowheads="1"/>
            </p:cNvSpPr>
            <p:nvPr/>
          </p:nvSpPr>
          <p:spPr bwMode="auto">
            <a:xfrm>
              <a:off x="2892" y="2994"/>
              <a:ext cx="2540" cy="907"/>
            </a:xfrm>
            <a:prstGeom prst="wedgeRoundRectCallout">
              <a:avLst>
                <a:gd name="adj1" fmla="val -94329"/>
                <a:gd name="adj2" fmla="val -5870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5482" tIns="47741" rIns="95482" bIns="47741"/>
            <a:lstStyle/>
            <a:p>
              <a:pPr algn="ctr" defTabSz="902398"/>
              <a:endParaRPr lang="es-PE" sz="1758"/>
            </a:p>
          </p:txBody>
        </p:sp>
        <p:sp>
          <p:nvSpPr>
            <p:cNvPr id="96264" name="Text Box 315"/>
            <p:cNvSpPr txBox="1">
              <a:spLocks noChangeArrowheads="1"/>
            </p:cNvSpPr>
            <p:nvPr/>
          </p:nvSpPr>
          <p:spPr bwMode="auto">
            <a:xfrm>
              <a:off x="2996" y="2994"/>
              <a:ext cx="2349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5482" tIns="47741" rIns="95482" bIns="47741">
              <a:spAutoFit/>
            </a:bodyPr>
            <a:lstStyle/>
            <a:p>
              <a:pPr defTabSz="902398"/>
              <a:r>
                <a:rPr lang="es-ES" sz="1465" b="1"/>
                <a:t>R2&gt;enable</a:t>
              </a:r>
            </a:p>
            <a:p>
              <a:pPr defTabSz="902398"/>
              <a:r>
                <a:rPr lang="es-ES" sz="1465" b="1"/>
                <a:t>R2#configure terminal</a:t>
              </a:r>
            </a:p>
            <a:p>
              <a:pPr defTabSz="902398"/>
              <a:r>
                <a:rPr lang="es-ES" sz="1465" b="1"/>
                <a:t>R2(config)#router ospf 2</a:t>
              </a:r>
            </a:p>
            <a:p>
              <a:pPr defTabSz="902398"/>
              <a:r>
                <a:rPr lang="es-ES" sz="1465" b="1"/>
                <a:t>R2(config-router)#area 2 virtual-link 210.8.8.19</a:t>
              </a:r>
            </a:p>
            <a:p>
              <a:pPr defTabSz="902398"/>
              <a:r>
                <a:rPr lang="es-ES" sz="1465" b="1"/>
                <a:t>R2(config-router)#exit</a:t>
              </a:r>
            </a:p>
            <a:p>
              <a:pPr defTabSz="902398"/>
              <a:r>
                <a:rPr lang="es-ES" sz="1465" b="1"/>
                <a:t>R2(config)#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3"/>
          <p:cNvSpPr txBox="1">
            <a:spLocks noChangeArrowheads="1"/>
          </p:cNvSpPr>
          <p:nvPr/>
        </p:nvSpPr>
        <p:spPr bwMode="auto">
          <a:xfrm>
            <a:off x="1848320" y="617112"/>
            <a:ext cx="8490709" cy="57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OBSERVANDO LA TABLA DE RUTEO EN R6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696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7463" y="2325797"/>
            <a:ext cx="6254843" cy="430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96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8545" y="1066766"/>
            <a:ext cx="6549444" cy="45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820502" y="617112"/>
            <a:ext cx="6688794" cy="57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ANALIZANDO LOS VIRTUAL-LINK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68883" name="Picture 2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652" y="1905604"/>
            <a:ext cx="6795979" cy="46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7"/>
          <p:cNvGrpSpPr>
            <a:grpSpLocks/>
          </p:cNvGrpSpPr>
          <p:nvPr/>
        </p:nvGrpSpPr>
        <p:grpSpPr bwMode="auto">
          <a:xfrm>
            <a:off x="1792501" y="1370671"/>
            <a:ext cx="4510176" cy="536484"/>
            <a:chOff x="99" y="816"/>
            <a:chExt cx="2749" cy="319"/>
          </a:xfrm>
        </p:grpSpPr>
        <p:sp>
          <p:nvSpPr>
            <p:cNvPr id="86021" name="Text Box 245"/>
            <p:cNvSpPr txBox="1">
              <a:spLocks noChangeArrowheads="1"/>
            </p:cNvSpPr>
            <p:nvPr/>
          </p:nvSpPr>
          <p:spPr bwMode="auto">
            <a:xfrm>
              <a:off x="261" y="816"/>
              <a:ext cx="2587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9" tIns="42626" rIns="85249" bIns="42626">
              <a:spAutoFit/>
            </a:bodyPr>
            <a:lstStyle/>
            <a:p>
              <a:pPr defTabSz="852781">
                <a:defRPr/>
              </a:pPr>
              <a:r>
                <a:rPr lang="es-ES" sz="2930" b="1">
                  <a:solidFill>
                    <a:schemeClr val="accent2"/>
                  </a:solidFill>
                  <a:latin typeface="+mj-lt"/>
                </a:rPr>
                <a:t>R2#show ip ospf virtual-link</a:t>
              </a:r>
            </a:p>
          </p:txBody>
        </p:sp>
        <p:pic>
          <p:nvPicPr>
            <p:cNvPr id="98310" name="Picture 246" descr="02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" y="896"/>
              <a:ext cx="17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908790" y="1125686"/>
            <a:ext cx="8583741" cy="2716531"/>
            <a:chOff x="285750" y="1153301"/>
            <a:chExt cx="8788400" cy="2779759"/>
          </a:xfrm>
        </p:grpSpPr>
        <p:pic>
          <p:nvPicPr>
            <p:cNvPr id="266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30" name="Group 107"/>
            <p:cNvGrpSpPr>
              <a:grpSpLocks/>
            </p:cNvGrpSpPr>
            <p:nvPr/>
          </p:nvGrpSpPr>
          <p:grpSpPr bwMode="auto">
            <a:xfrm>
              <a:off x="285750" y="1327149"/>
              <a:ext cx="5095286" cy="553822"/>
              <a:chOff x="204" y="773"/>
              <a:chExt cx="3203" cy="342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2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663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04298" cy="457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Router </a:t>
              </a:r>
              <a:r>
                <a:rPr lang="es-MX" sz="2344" b="1" dirty="0" err="1">
                  <a:latin typeface="+mj-lt"/>
                </a:rPr>
                <a:t>Rd</a:t>
              </a:r>
              <a:endParaRPr lang="es-MX" sz="2344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1908790" y="2730487"/>
            <a:ext cx="5304368" cy="3877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 err="1"/>
              <a:t>Rd#show</a:t>
            </a:r>
            <a:r>
              <a:rPr lang="es-PE" sz="1367" b="1" dirty="0"/>
              <a:t> ip route</a:t>
            </a:r>
          </a:p>
          <a:p>
            <a:pPr>
              <a:defRPr/>
            </a:pPr>
            <a:r>
              <a:rPr lang="es-PE" sz="1367" dirty="0" err="1"/>
              <a:t>Codes</a:t>
            </a:r>
            <a:r>
              <a:rPr lang="es-PE" sz="1367" dirty="0"/>
              <a:t>: C - connected, S - </a:t>
            </a:r>
            <a:r>
              <a:rPr lang="es-PE" sz="1367" dirty="0" err="1"/>
              <a:t>static</a:t>
            </a:r>
            <a:r>
              <a:rPr lang="es-PE" sz="1367" dirty="0"/>
              <a:t>, R - RIP, M - mobile, B - BGP</a:t>
            </a:r>
          </a:p>
          <a:p>
            <a:pPr>
              <a:defRPr/>
            </a:pPr>
            <a:r>
              <a:rPr lang="es-PE" sz="1367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367" dirty="0"/>
              <a:t>       N1 - OSPF NSSA external </a:t>
            </a:r>
            <a:r>
              <a:rPr lang="es-PE" sz="1367" dirty="0" err="1"/>
              <a:t>type</a:t>
            </a:r>
            <a:r>
              <a:rPr lang="es-PE" sz="1367" dirty="0"/>
              <a:t> 1, N2 - OSPF NSSA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E1 - OSPF external </a:t>
            </a:r>
            <a:r>
              <a:rPr lang="es-PE" sz="1367" dirty="0" err="1"/>
              <a:t>type</a:t>
            </a:r>
            <a:r>
              <a:rPr lang="es-PE" sz="1367" dirty="0"/>
              <a:t> 1, E2 - OSPF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367" dirty="0"/>
              <a:t>       </a:t>
            </a:r>
            <a:r>
              <a:rPr lang="es-PE" sz="1367" dirty="0" err="1"/>
              <a:t>ia</a:t>
            </a:r>
            <a:r>
              <a:rPr lang="es-PE" sz="1367" dirty="0"/>
              <a:t> - IS-IS inter area, * - candidate default, U - per-</a:t>
            </a:r>
            <a:r>
              <a:rPr lang="es-PE" sz="1367" dirty="0" err="1"/>
              <a:t>user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r>
              <a:rPr lang="es-PE" sz="1367" dirty="0"/>
              <a:t>       o - ODR, P - </a:t>
            </a:r>
            <a:r>
              <a:rPr lang="es-PE" sz="1367" dirty="0" err="1"/>
              <a:t>periodic</a:t>
            </a:r>
            <a:r>
              <a:rPr lang="es-PE" sz="1367" dirty="0"/>
              <a:t> </a:t>
            </a:r>
            <a:r>
              <a:rPr lang="es-PE" sz="1367" dirty="0" err="1"/>
              <a:t>downloaded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Gateway of </a:t>
            </a:r>
            <a:r>
              <a:rPr lang="es-PE" sz="1367" dirty="0" err="1"/>
              <a:t>last</a:t>
            </a:r>
            <a:r>
              <a:rPr lang="es-PE" sz="1367" dirty="0"/>
              <a:t> resort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not</a:t>
            </a:r>
            <a:r>
              <a:rPr lang="es-PE" sz="1367" dirty="0"/>
              <a:t> set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     200.1.1.0/26 </a:t>
            </a:r>
            <a:r>
              <a:rPr lang="es-PE" sz="1367" dirty="0" err="1"/>
              <a:t>is</a:t>
            </a:r>
            <a:r>
              <a:rPr lang="es-PE" sz="1367" dirty="0"/>
              <a:t> subnetted, 1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200.1.1.192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FastEthernet2/0</a:t>
            </a:r>
          </a:p>
          <a:p>
            <a:pPr>
              <a:defRPr/>
            </a:pPr>
            <a:r>
              <a:rPr lang="es-PE" sz="1367" dirty="0"/>
              <a:t>     40.0.0.0/30 </a:t>
            </a:r>
            <a:r>
              <a:rPr lang="es-PE" sz="1367" dirty="0" err="1"/>
              <a:t>is</a:t>
            </a:r>
            <a:r>
              <a:rPr lang="es-PE" sz="1367" dirty="0"/>
              <a:t> subnetted, 3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40.1.2.12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FastEthernet1/0</a:t>
            </a:r>
          </a:p>
          <a:p>
            <a:pPr>
              <a:defRPr/>
            </a:pPr>
            <a:r>
              <a:rPr lang="es-PE" sz="1367" dirty="0"/>
              <a:t>C       40.1.2.16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FastEthernet2/1</a:t>
            </a:r>
          </a:p>
          <a:p>
            <a:pPr>
              <a:defRPr/>
            </a:pPr>
            <a:r>
              <a:rPr lang="es-PE" sz="1367" dirty="0"/>
              <a:t>C       40.1.2.20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FastEthernet1/1</a:t>
            </a:r>
          </a:p>
          <a:p>
            <a:pPr>
              <a:defRPr/>
            </a:pPr>
            <a:r>
              <a:rPr lang="es-PE" sz="1367" dirty="0" err="1"/>
              <a:t>Rd</a:t>
            </a:r>
            <a:r>
              <a:rPr lang="es-PE" sz="1367" dirty="0"/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wa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806" y="6597512"/>
            <a:ext cx="8898500" cy="7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915178" y="2795609"/>
            <a:ext cx="4363195" cy="1700932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9086" tIns="44544" rIns="89086" bIns="44544" anchor="ctr"/>
          <a:lstStyle/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RIPv2-OSPF</a:t>
            </a:r>
            <a:endParaRPr lang="es-ES" sz="3125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08791" y="620213"/>
            <a:ext cx="8439542" cy="57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9" tIns="45105" rIns="90209" bIns="45105">
            <a:spAutoFit/>
          </a:bodyPr>
          <a:lstStyle/>
          <a:p>
            <a:pPr algn="ctr" defTabSz="900848"/>
            <a:r>
              <a:rPr lang="es-ES" sz="3125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  <p:grpSp>
        <p:nvGrpSpPr>
          <p:cNvPr id="2" name="378 Grupo"/>
          <p:cNvGrpSpPr>
            <a:grpSpLocks/>
          </p:cNvGrpSpPr>
          <p:nvPr/>
        </p:nvGrpSpPr>
        <p:grpSpPr bwMode="auto">
          <a:xfrm>
            <a:off x="1651402" y="1683877"/>
            <a:ext cx="8953201" cy="4689400"/>
            <a:chOff x="22764" y="1724025"/>
            <a:chExt cx="9165361" cy="4801464"/>
          </a:xfrm>
        </p:grpSpPr>
        <p:sp>
          <p:nvSpPr>
            <p:cNvPr id="100357" name="Cloud"/>
            <p:cNvSpPr>
              <a:spLocks noChangeAspect="1" noEditPoints="1" noChangeArrowheads="1"/>
            </p:cNvSpPr>
            <p:nvPr/>
          </p:nvSpPr>
          <p:spPr bwMode="auto">
            <a:xfrm rot="-379410">
              <a:off x="6071864" y="1946287"/>
              <a:ext cx="2001552" cy="3824492"/>
            </a:xfrm>
            <a:custGeom>
              <a:avLst/>
              <a:gdLst>
                <a:gd name="T0" fmla="*/ 834 w 21600"/>
                <a:gd name="T1" fmla="*/ 104288 h 21600"/>
                <a:gd name="T2" fmla="*/ 132139 w 21600"/>
                <a:gd name="T3" fmla="*/ 208399 h 21600"/>
                <a:gd name="T4" fmla="*/ 264001 w 21600"/>
                <a:gd name="T5" fmla="*/ 104288 h 21600"/>
                <a:gd name="T6" fmla="*/ 132139 w 21600"/>
                <a:gd name="T7" fmla="*/ 118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0358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787707" y="4440383"/>
              <a:ext cx="1322199" cy="1379611"/>
            </a:xfrm>
            <a:custGeom>
              <a:avLst/>
              <a:gdLst>
                <a:gd name="T0" fmla="*/ 551 w 21600"/>
                <a:gd name="T1" fmla="*/ 37620 h 21600"/>
                <a:gd name="T2" fmla="*/ 87290 w 21600"/>
                <a:gd name="T3" fmla="*/ 75176 h 21600"/>
                <a:gd name="T4" fmla="*/ 174396 w 21600"/>
                <a:gd name="T5" fmla="*/ 37620 h 21600"/>
                <a:gd name="T6" fmla="*/ 87290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0359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925800" y="2784532"/>
              <a:ext cx="1184106" cy="1379612"/>
            </a:xfrm>
            <a:custGeom>
              <a:avLst/>
              <a:gdLst>
                <a:gd name="T0" fmla="*/ 493 w 21600"/>
                <a:gd name="T1" fmla="*/ 37620 h 21600"/>
                <a:gd name="T2" fmla="*/ 78173 w 21600"/>
                <a:gd name="T3" fmla="*/ 75176 h 21600"/>
                <a:gd name="T4" fmla="*/ 156181 w 21600"/>
                <a:gd name="T5" fmla="*/ 37620 h 21600"/>
                <a:gd name="T6" fmla="*/ 78173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036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56097" y="4551514"/>
              <a:ext cx="1479339" cy="1358972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0361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2764" y="2795645"/>
              <a:ext cx="1479339" cy="1358972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0362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30676" y="1966926"/>
              <a:ext cx="1626955" cy="3834017"/>
            </a:xfrm>
            <a:custGeom>
              <a:avLst/>
              <a:gdLst>
                <a:gd name="T0" fmla="*/ 678 w 21600"/>
                <a:gd name="T1" fmla="*/ 104548 h 21600"/>
                <a:gd name="T2" fmla="*/ 107409 w 21600"/>
                <a:gd name="T3" fmla="*/ 208918 h 21600"/>
                <a:gd name="T4" fmla="*/ 214592 w 21600"/>
                <a:gd name="T5" fmla="*/ 104548 h 21600"/>
                <a:gd name="T6" fmla="*/ 107409 w 21600"/>
                <a:gd name="T7" fmla="*/ 118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03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271" y="2003440"/>
              <a:ext cx="3657078" cy="3435533"/>
            </a:xfrm>
            <a:custGeom>
              <a:avLst/>
              <a:gdLst>
                <a:gd name="T0" fmla="*/ 1524 w 21600"/>
                <a:gd name="T1" fmla="*/ 93682 h 21600"/>
                <a:gd name="T2" fmla="*/ 241435 w 21600"/>
                <a:gd name="T3" fmla="*/ 187205 h 21600"/>
                <a:gd name="T4" fmla="*/ 482362 w 21600"/>
                <a:gd name="T5" fmla="*/ 93682 h 21600"/>
                <a:gd name="T6" fmla="*/ 241435 w 21600"/>
                <a:gd name="T7" fmla="*/ 1065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grpSp>
          <p:nvGrpSpPr>
            <p:cNvPr id="100364" name="Group 69"/>
            <p:cNvGrpSpPr>
              <a:grpSpLocks/>
            </p:cNvGrpSpPr>
            <p:nvPr/>
          </p:nvGrpSpPr>
          <p:grpSpPr bwMode="auto">
            <a:xfrm>
              <a:off x="4429125" y="2152650"/>
              <a:ext cx="460375" cy="301625"/>
              <a:chOff x="2927" y="2504"/>
              <a:chExt cx="527" cy="390"/>
            </a:xfrm>
          </p:grpSpPr>
          <p:sp>
            <p:nvSpPr>
              <p:cNvPr id="10070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70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70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70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70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71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72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3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3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71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71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1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1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1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2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70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70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71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71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71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71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0365" name="Group 69"/>
            <p:cNvGrpSpPr>
              <a:grpSpLocks/>
            </p:cNvGrpSpPr>
            <p:nvPr/>
          </p:nvGrpSpPr>
          <p:grpSpPr bwMode="auto">
            <a:xfrm>
              <a:off x="2857500" y="3009900"/>
              <a:ext cx="460375" cy="301625"/>
              <a:chOff x="2927" y="2504"/>
              <a:chExt cx="527" cy="390"/>
            </a:xfrm>
          </p:grpSpPr>
          <p:sp>
            <p:nvSpPr>
              <p:cNvPr id="10067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7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7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7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67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8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9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0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0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70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68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8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8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8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9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67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68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8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8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8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8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0366" name="Group 69"/>
            <p:cNvGrpSpPr>
              <a:grpSpLocks/>
            </p:cNvGrpSpPr>
            <p:nvPr/>
          </p:nvGrpSpPr>
          <p:grpSpPr bwMode="auto">
            <a:xfrm>
              <a:off x="2857500" y="4467225"/>
              <a:ext cx="460375" cy="301625"/>
              <a:chOff x="2927" y="2504"/>
              <a:chExt cx="527" cy="390"/>
            </a:xfrm>
          </p:grpSpPr>
          <p:sp>
            <p:nvSpPr>
              <p:cNvPr id="10064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4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4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4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64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5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6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7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7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7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7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65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5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5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6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65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65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5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5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5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5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0367" name="Group 69"/>
            <p:cNvGrpSpPr>
              <a:grpSpLocks/>
            </p:cNvGrpSpPr>
            <p:nvPr/>
          </p:nvGrpSpPr>
          <p:grpSpPr bwMode="auto">
            <a:xfrm>
              <a:off x="5970588" y="3009900"/>
              <a:ext cx="460375" cy="301625"/>
              <a:chOff x="2927" y="2504"/>
              <a:chExt cx="527" cy="390"/>
            </a:xfrm>
          </p:grpSpPr>
          <p:sp>
            <p:nvSpPr>
              <p:cNvPr id="10061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1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1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61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62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2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3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4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4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4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4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4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62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2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3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62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62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2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2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2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62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0368" name="Group 69"/>
            <p:cNvGrpSpPr>
              <a:grpSpLocks/>
            </p:cNvGrpSpPr>
            <p:nvPr/>
          </p:nvGrpSpPr>
          <p:grpSpPr bwMode="auto">
            <a:xfrm>
              <a:off x="5970588" y="4467225"/>
              <a:ext cx="460375" cy="301625"/>
              <a:chOff x="2927" y="2504"/>
              <a:chExt cx="527" cy="390"/>
            </a:xfrm>
          </p:grpSpPr>
          <p:sp>
            <p:nvSpPr>
              <p:cNvPr id="10058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8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8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9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59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9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0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1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1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1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1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1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1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59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0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60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59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59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9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9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9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9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100369" name="185 Conector recto"/>
            <p:cNvCxnSpPr>
              <a:cxnSpLocks noChangeShapeType="1"/>
              <a:stCxn id="100688" idx="3"/>
              <a:endCxn id="100705" idx="1"/>
            </p:cNvCxnSpPr>
            <p:nvPr/>
          </p:nvCxnSpPr>
          <p:spPr bwMode="auto">
            <a:xfrm flipV="1">
              <a:off x="3246438" y="2301875"/>
              <a:ext cx="1182687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0" name="187 Conector recto"/>
            <p:cNvCxnSpPr>
              <a:cxnSpLocks noChangeShapeType="1"/>
              <a:stCxn id="100634" idx="2"/>
            </p:cNvCxnSpPr>
            <p:nvPr/>
          </p:nvCxnSpPr>
          <p:spPr bwMode="auto">
            <a:xfrm flipH="1" flipV="1">
              <a:off x="4902200" y="2301875"/>
              <a:ext cx="1263650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1" name="189 Conector recto"/>
            <p:cNvCxnSpPr>
              <a:cxnSpLocks noChangeShapeType="1"/>
            </p:cNvCxnSpPr>
            <p:nvPr/>
          </p:nvCxnSpPr>
          <p:spPr bwMode="auto">
            <a:xfrm flipV="1">
              <a:off x="3286125" y="4616450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2" name="196 Conector recto"/>
            <p:cNvCxnSpPr>
              <a:cxnSpLocks noChangeShapeType="1"/>
              <a:stCxn id="100676" idx="1"/>
            </p:cNvCxnSpPr>
            <p:nvPr/>
          </p:nvCxnSpPr>
          <p:spPr bwMode="auto">
            <a:xfrm rot="10800000" flipV="1">
              <a:off x="1803400" y="3159125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3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3" y="4681538"/>
              <a:ext cx="896937" cy="4826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4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9"/>
              <a:ext cx="121602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0375" name="Group 69"/>
            <p:cNvGrpSpPr>
              <a:grpSpLocks/>
            </p:cNvGrpSpPr>
            <p:nvPr/>
          </p:nvGrpSpPr>
          <p:grpSpPr bwMode="auto">
            <a:xfrm>
              <a:off x="1357313" y="3295650"/>
              <a:ext cx="460375" cy="301625"/>
              <a:chOff x="2927" y="2504"/>
              <a:chExt cx="527" cy="390"/>
            </a:xfrm>
          </p:grpSpPr>
          <p:sp>
            <p:nvSpPr>
              <p:cNvPr id="10055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5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6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6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56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6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7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8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57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7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7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56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56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6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6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6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6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0376" name="Group 69"/>
            <p:cNvGrpSpPr>
              <a:grpSpLocks/>
            </p:cNvGrpSpPr>
            <p:nvPr/>
          </p:nvGrpSpPr>
          <p:grpSpPr bwMode="auto">
            <a:xfrm>
              <a:off x="7502525" y="3295650"/>
              <a:ext cx="458788" cy="301625"/>
              <a:chOff x="2927" y="2504"/>
              <a:chExt cx="527" cy="390"/>
            </a:xfrm>
          </p:grpSpPr>
          <p:sp>
            <p:nvSpPr>
              <p:cNvPr id="10052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3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3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3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53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4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5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5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54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4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4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53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53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3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3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3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3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100377" name="267 Conector recto"/>
            <p:cNvCxnSpPr>
              <a:cxnSpLocks noChangeShapeType="1"/>
              <a:stCxn id="100532" idx="2"/>
            </p:cNvCxnSpPr>
            <p:nvPr/>
          </p:nvCxnSpPr>
          <p:spPr bwMode="auto">
            <a:xfrm rot="10800000">
              <a:off x="6430963" y="3132138"/>
              <a:ext cx="1071562" cy="254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0378" name="Group 69"/>
            <p:cNvGrpSpPr>
              <a:grpSpLocks/>
            </p:cNvGrpSpPr>
            <p:nvPr/>
          </p:nvGrpSpPr>
          <p:grpSpPr bwMode="auto">
            <a:xfrm>
              <a:off x="1571625" y="5110163"/>
              <a:ext cx="460375" cy="301625"/>
              <a:chOff x="2927" y="2504"/>
              <a:chExt cx="527" cy="390"/>
            </a:xfrm>
          </p:grpSpPr>
          <p:sp>
            <p:nvSpPr>
              <p:cNvPr id="10050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0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0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50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50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1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2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51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1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1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1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1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1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1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1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52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50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50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0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0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0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51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0379" name="Group 69"/>
            <p:cNvGrpSpPr>
              <a:grpSpLocks/>
            </p:cNvGrpSpPr>
            <p:nvPr/>
          </p:nvGrpSpPr>
          <p:grpSpPr bwMode="auto">
            <a:xfrm>
              <a:off x="7359650" y="5110163"/>
              <a:ext cx="458788" cy="301625"/>
              <a:chOff x="2927" y="2504"/>
              <a:chExt cx="527" cy="390"/>
            </a:xfrm>
          </p:grpSpPr>
          <p:sp>
            <p:nvSpPr>
              <p:cNvPr id="100471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472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473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0474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0475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482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492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3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4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5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6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7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8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9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0483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484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85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86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87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88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89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0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0491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0476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0477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478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479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480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0481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100380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8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1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3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382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3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8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4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5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5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8" y="5253038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86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7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8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8" name="345 Conector recto"/>
            <p:cNvCxnSpPr>
              <a:cxnSpLocks noChangeShapeType="1"/>
              <a:stCxn id="100566" idx="15"/>
              <a:endCxn id="100518" idx="3"/>
            </p:cNvCxnSpPr>
            <p:nvPr/>
          </p:nvCxnSpPr>
          <p:spPr bwMode="auto">
            <a:xfrm>
              <a:off x="1619250" y="3575050"/>
              <a:ext cx="184150" cy="158115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389" name="349 CuadroTexto"/>
            <p:cNvSpPr txBox="1">
              <a:spLocks noChangeArrowheads="1"/>
            </p:cNvSpPr>
            <p:nvPr/>
          </p:nvSpPr>
          <p:spPr bwMode="auto">
            <a:xfrm>
              <a:off x="4429125" y="1724025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100390" name="350 CuadroTexto"/>
            <p:cNvSpPr txBox="1">
              <a:spLocks noChangeArrowheads="1"/>
            </p:cNvSpPr>
            <p:nvPr/>
          </p:nvSpPr>
          <p:spPr bwMode="auto">
            <a:xfrm>
              <a:off x="1286646" y="2867813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100391" name="351 CuadroTexto"/>
            <p:cNvSpPr txBox="1">
              <a:spLocks noChangeArrowheads="1"/>
            </p:cNvSpPr>
            <p:nvPr/>
          </p:nvSpPr>
          <p:spPr bwMode="auto">
            <a:xfrm>
              <a:off x="2500313" y="2652713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100392" name="352 CuadroTexto"/>
            <p:cNvSpPr txBox="1">
              <a:spLocks noChangeArrowheads="1"/>
            </p:cNvSpPr>
            <p:nvPr/>
          </p:nvSpPr>
          <p:spPr bwMode="auto">
            <a:xfrm>
              <a:off x="1358084" y="5468160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100393" name="353 CuadroTexto"/>
            <p:cNvSpPr txBox="1">
              <a:spLocks noChangeArrowheads="1"/>
            </p:cNvSpPr>
            <p:nvPr/>
          </p:nvSpPr>
          <p:spPr bwMode="auto">
            <a:xfrm>
              <a:off x="2857500" y="4824413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100394" name="354 CuadroTexto"/>
            <p:cNvSpPr txBox="1">
              <a:spLocks noChangeArrowheads="1"/>
            </p:cNvSpPr>
            <p:nvPr/>
          </p:nvSpPr>
          <p:spPr bwMode="auto">
            <a:xfrm>
              <a:off x="6145213" y="2581275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100395" name="355 CuadroTexto"/>
            <p:cNvSpPr txBox="1">
              <a:spLocks noChangeArrowheads="1"/>
            </p:cNvSpPr>
            <p:nvPr/>
          </p:nvSpPr>
          <p:spPr bwMode="auto">
            <a:xfrm>
              <a:off x="5859463" y="4824413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R7</a:t>
              </a:r>
            </a:p>
          </p:txBody>
        </p:sp>
        <p:sp>
          <p:nvSpPr>
            <p:cNvPr id="100396" name="356 CuadroTexto"/>
            <p:cNvSpPr txBox="1">
              <a:spLocks noChangeArrowheads="1"/>
            </p:cNvSpPr>
            <p:nvPr/>
          </p:nvSpPr>
          <p:spPr bwMode="auto">
            <a:xfrm>
              <a:off x="7502525" y="2867025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R8</a:t>
              </a:r>
            </a:p>
          </p:txBody>
        </p:sp>
        <p:sp>
          <p:nvSpPr>
            <p:cNvPr id="100397" name="357 CuadroTexto"/>
            <p:cNvSpPr txBox="1">
              <a:spLocks noChangeArrowheads="1"/>
            </p:cNvSpPr>
            <p:nvPr/>
          </p:nvSpPr>
          <p:spPr bwMode="auto">
            <a:xfrm>
              <a:off x="7359650" y="5395913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R9</a:t>
              </a:r>
            </a:p>
          </p:txBody>
        </p:sp>
        <p:sp>
          <p:nvSpPr>
            <p:cNvPr id="100398" name="358 CuadroTexto"/>
            <p:cNvSpPr txBox="1">
              <a:spLocks noChangeArrowheads="1"/>
            </p:cNvSpPr>
            <p:nvPr/>
          </p:nvSpPr>
          <p:spPr bwMode="auto">
            <a:xfrm>
              <a:off x="428625" y="2795588"/>
              <a:ext cx="546778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PCa</a:t>
              </a:r>
            </a:p>
          </p:txBody>
        </p:sp>
        <p:sp>
          <p:nvSpPr>
            <p:cNvPr id="100399" name="359 CuadroTexto"/>
            <p:cNvSpPr txBox="1">
              <a:spLocks noChangeArrowheads="1"/>
            </p:cNvSpPr>
            <p:nvPr/>
          </p:nvSpPr>
          <p:spPr bwMode="auto">
            <a:xfrm>
              <a:off x="285750" y="5395913"/>
              <a:ext cx="556624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PCb</a:t>
              </a:r>
            </a:p>
          </p:txBody>
        </p:sp>
        <p:sp>
          <p:nvSpPr>
            <p:cNvPr id="100400" name="360 CuadroTexto"/>
            <p:cNvSpPr txBox="1">
              <a:spLocks noChangeArrowheads="1"/>
            </p:cNvSpPr>
            <p:nvPr/>
          </p:nvSpPr>
          <p:spPr bwMode="auto">
            <a:xfrm>
              <a:off x="8359008" y="2795588"/>
              <a:ext cx="530368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PCc</a:t>
              </a:r>
            </a:p>
          </p:txBody>
        </p:sp>
        <p:sp>
          <p:nvSpPr>
            <p:cNvPr id="100401" name="361 CuadroTexto"/>
            <p:cNvSpPr txBox="1">
              <a:spLocks noChangeArrowheads="1"/>
            </p:cNvSpPr>
            <p:nvPr/>
          </p:nvSpPr>
          <p:spPr bwMode="auto">
            <a:xfrm>
              <a:off x="8215503" y="5324475"/>
              <a:ext cx="556624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PCd</a:t>
              </a:r>
            </a:p>
          </p:txBody>
        </p:sp>
        <p:sp>
          <p:nvSpPr>
            <p:cNvPr id="100402" name="362 CuadroTexto"/>
            <p:cNvSpPr txBox="1">
              <a:spLocks noChangeArrowheads="1"/>
            </p:cNvSpPr>
            <p:nvPr/>
          </p:nvSpPr>
          <p:spPr bwMode="auto">
            <a:xfrm>
              <a:off x="4071938" y="2890043"/>
              <a:ext cx="877076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000099"/>
                  </a:solidFill>
                </a:rPr>
                <a:t>AREA 0</a:t>
              </a:r>
            </a:p>
          </p:txBody>
        </p:sp>
        <p:sp>
          <p:nvSpPr>
            <p:cNvPr id="100403" name="363 CuadroTexto"/>
            <p:cNvSpPr txBox="1">
              <a:spLocks noChangeArrowheads="1"/>
            </p:cNvSpPr>
            <p:nvPr/>
          </p:nvSpPr>
          <p:spPr bwMode="auto">
            <a:xfrm>
              <a:off x="1858427" y="2318539"/>
              <a:ext cx="953874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>
                  <a:solidFill>
                    <a:srgbClr val="000099"/>
                  </a:solidFill>
                </a:rPr>
                <a:t>AREA 1</a:t>
              </a:r>
            </a:p>
          </p:txBody>
        </p:sp>
        <p:sp>
          <p:nvSpPr>
            <p:cNvPr id="100404" name="364 CuadroTexto"/>
            <p:cNvSpPr txBox="1">
              <a:spLocks noChangeArrowheads="1"/>
            </p:cNvSpPr>
            <p:nvPr/>
          </p:nvSpPr>
          <p:spPr bwMode="auto">
            <a:xfrm>
              <a:off x="6644091" y="2367748"/>
              <a:ext cx="1098548" cy="40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953" b="1">
                  <a:solidFill>
                    <a:srgbClr val="000099"/>
                  </a:solidFill>
                </a:rPr>
                <a:t>AREA 2</a:t>
              </a:r>
            </a:p>
          </p:txBody>
        </p:sp>
        <p:sp>
          <p:nvSpPr>
            <p:cNvPr id="100405" name="365 CuadroTexto"/>
            <p:cNvSpPr txBox="1">
              <a:spLocks noChangeArrowheads="1"/>
            </p:cNvSpPr>
            <p:nvPr/>
          </p:nvSpPr>
          <p:spPr bwMode="auto">
            <a:xfrm rot="19629068">
              <a:off x="3269005" y="2456464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100406" name="366 CuadroTexto"/>
            <p:cNvSpPr txBox="1">
              <a:spLocks noChangeArrowheads="1"/>
            </p:cNvSpPr>
            <p:nvPr/>
          </p:nvSpPr>
          <p:spPr bwMode="auto">
            <a:xfrm rot="1913116">
              <a:off x="5119236" y="2461228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100407" name="367 CuadroTexto"/>
            <p:cNvSpPr txBox="1">
              <a:spLocks noChangeArrowheads="1"/>
            </p:cNvSpPr>
            <p:nvPr/>
          </p:nvSpPr>
          <p:spPr bwMode="auto">
            <a:xfrm rot="1455558">
              <a:off x="4107999" y="3572477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100408" name="368 CuadroTexto"/>
            <p:cNvSpPr txBox="1">
              <a:spLocks noChangeArrowheads="1"/>
            </p:cNvSpPr>
            <p:nvPr/>
          </p:nvSpPr>
          <p:spPr bwMode="auto">
            <a:xfrm>
              <a:off x="4095750" y="4397375"/>
              <a:ext cx="1130970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100409" name="369 CuadroTexto"/>
            <p:cNvSpPr txBox="1">
              <a:spLocks noChangeArrowheads="1"/>
            </p:cNvSpPr>
            <p:nvPr/>
          </p:nvSpPr>
          <p:spPr bwMode="auto">
            <a:xfrm rot="16200000">
              <a:off x="2684017" y="3735225"/>
              <a:ext cx="1131191" cy="3098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100410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9"/>
              <a:ext cx="121602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11" name="383 CuadroTexto"/>
            <p:cNvSpPr txBox="1">
              <a:spLocks noChangeArrowheads="1"/>
            </p:cNvSpPr>
            <p:nvPr/>
          </p:nvSpPr>
          <p:spPr bwMode="auto">
            <a:xfrm rot="16200000">
              <a:off x="5447061" y="3741575"/>
              <a:ext cx="1131191" cy="3098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100412" name="193 Conector recto"/>
            <p:cNvCxnSpPr>
              <a:cxnSpLocks noChangeShapeType="1"/>
              <a:stCxn id="100674" idx="5"/>
              <a:endCxn id="100605" idx="0"/>
            </p:cNvCxnSpPr>
            <p:nvPr/>
          </p:nvCxnSpPr>
          <p:spPr bwMode="auto">
            <a:xfrm rot="16200000" flipH="1">
              <a:off x="4043363" y="2490788"/>
              <a:ext cx="1214437" cy="280193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13" name="384 CuadroTexto"/>
            <p:cNvSpPr txBox="1">
              <a:spLocks noChangeArrowheads="1"/>
            </p:cNvSpPr>
            <p:nvPr/>
          </p:nvSpPr>
          <p:spPr bwMode="auto">
            <a:xfrm rot="20909864">
              <a:off x="1810092" y="2935888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100414" name="385 CuadroTexto"/>
            <p:cNvSpPr txBox="1">
              <a:spLocks noChangeArrowheads="1"/>
            </p:cNvSpPr>
            <p:nvPr/>
          </p:nvSpPr>
          <p:spPr bwMode="auto">
            <a:xfrm rot="20012037">
              <a:off x="1857719" y="4534502"/>
              <a:ext cx="1040716" cy="309946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100415" name="386 CuadroTexto"/>
            <p:cNvSpPr txBox="1">
              <a:spLocks noChangeArrowheads="1"/>
            </p:cNvSpPr>
            <p:nvPr/>
          </p:nvSpPr>
          <p:spPr bwMode="auto">
            <a:xfrm rot="15703088">
              <a:off x="1041641" y="4126545"/>
              <a:ext cx="1040920" cy="309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100416" name="387 CuadroTexto"/>
            <p:cNvSpPr txBox="1">
              <a:spLocks noChangeArrowheads="1"/>
            </p:cNvSpPr>
            <p:nvPr/>
          </p:nvSpPr>
          <p:spPr bwMode="auto">
            <a:xfrm rot="828461">
              <a:off x="6502743" y="2981927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100417" name="388 CuadroTexto"/>
            <p:cNvSpPr txBox="1">
              <a:spLocks noChangeArrowheads="1"/>
            </p:cNvSpPr>
            <p:nvPr/>
          </p:nvSpPr>
          <p:spPr bwMode="auto">
            <a:xfrm rot="1486765">
              <a:off x="6431305" y="4624989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100418" name="389 CuadroTexto"/>
            <p:cNvSpPr txBox="1">
              <a:spLocks noChangeArrowheads="1"/>
            </p:cNvSpPr>
            <p:nvPr/>
          </p:nvSpPr>
          <p:spPr bwMode="auto">
            <a:xfrm rot="16362797">
              <a:off x="7301154" y="4126545"/>
              <a:ext cx="1040920" cy="309885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100419" name="390 CuadroTexto"/>
            <p:cNvSpPr txBox="1">
              <a:spLocks noChangeArrowheads="1"/>
            </p:cNvSpPr>
            <p:nvPr/>
          </p:nvSpPr>
          <p:spPr bwMode="auto">
            <a:xfrm>
              <a:off x="214313" y="3703638"/>
              <a:ext cx="1221224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210.1.1.64/26</a:t>
              </a:r>
            </a:p>
          </p:txBody>
        </p:sp>
        <p:sp>
          <p:nvSpPr>
            <p:cNvPr id="100420" name="391 CuadroTexto"/>
            <p:cNvSpPr txBox="1">
              <a:spLocks noChangeArrowheads="1"/>
            </p:cNvSpPr>
            <p:nvPr/>
          </p:nvSpPr>
          <p:spPr bwMode="auto">
            <a:xfrm>
              <a:off x="215076" y="4725988"/>
              <a:ext cx="1311478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210.1.1.128/26</a:t>
              </a:r>
            </a:p>
          </p:txBody>
        </p:sp>
        <p:sp>
          <p:nvSpPr>
            <p:cNvPr id="100421" name="392 CuadroTexto"/>
            <p:cNvSpPr txBox="1">
              <a:spLocks noChangeArrowheads="1"/>
            </p:cNvSpPr>
            <p:nvPr/>
          </p:nvSpPr>
          <p:spPr bwMode="auto">
            <a:xfrm>
              <a:off x="7966901" y="3654425"/>
              <a:ext cx="1221224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220.2.2.64/26</a:t>
              </a:r>
            </a:p>
          </p:txBody>
        </p:sp>
        <p:sp>
          <p:nvSpPr>
            <p:cNvPr id="100422" name="393 CuadroTexto"/>
            <p:cNvSpPr txBox="1">
              <a:spLocks noChangeArrowheads="1"/>
            </p:cNvSpPr>
            <p:nvPr/>
          </p:nvSpPr>
          <p:spPr bwMode="auto">
            <a:xfrm>
              <a:off x="7915275" y="4654550"/>
              <a:ext cx="1130970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99" y="2824222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507" y="4967461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26" y="2314607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4887" y="2795645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626" y="3081410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033" y="4011735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99" y="429750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178" y="429750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16737" y="3329371"/>
              <a:ext cx="450048" cy="340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16736" y="4112051"/>
              <a:ext cx="450048" cy="340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112296" y="3401342"/>
              <a:ext cx="439760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111502" y="3924451"/>
              <a:ext cx="441349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6225" y="3224293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499" y="3100461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3054" y="3510058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867" y="4726148"/>
              <a:ext cx="44996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759" y="2295555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401" y="4654706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621" y="3152851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4861" y="3314785"/>
              <a:ext cx="338089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257" y="4654706"/>
              <a:ext cx="338089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2957" y="5011913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0570" y="3583087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7716" y="4654706"/>
              <a:ext cx="44996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525" y="3081410"/>
              <a:ext cx="44996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134" y="308141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3739" y="4957936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100450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8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525" y="4940472"/>
              <a:ext cx="553342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.129</a:t>
              </a:r>
            </a:p>
          </p:txBody>
        </p:sp>
        <p:sp>
          <p:nvSpPr>
            <p:cNvPr id="100452" name="423 CuadroTexto"/>
            <p:cNvSpPr txBox="1">
              <a:spLocks noChangeArrowheads="1"/>
            </p:cNvSpPr>
            <p:nvPr/>
          </p:nvSpPr>
          <p:spPr bwMode="auto">
            <a:xfrm>
              <a:off x="3929063" y="4600575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3</a:t>
              </a:r>
            </a:p>
          </p:txBody>
        </p:sp>
        <p:sp>
          <p:nvSpPr>
            <p:cNvPr id="100453" name="424 CuadroTexto"/>
            <p:cNvSpPr txBox="1">
              <a:spLocks noChangeArrowheads="1"/>
            </p:cNvSpPr>
            <p:nvPr/>
          </p:nvSpPr>
          <p:spPr bwMode="auto">
            <a:xfrm rot="1463405">
              <a:off x="3643313" y="3725863"/>
              <a:ext cx="13589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7</a:t>
              </a:r>
            </a:p>
          </p:txBody>
        </p:sp>
        <p:sp>
          <p:nvSpPr>
            <p:cNvPr id="100454" name="425 CuadroTexto"/>
            <p:cNvSpPr txBox="1">
              <a:spLocks noChangeArrowheads="1"/>
            </p:cNvSpPr>
            <p:nvPr/>
          </p:nvSpPr>
          <p:spPr bwMode="auto">
            <a:xfrm rot="-5400000">
              <a:off x="2776538" y="373380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2</a:t>
              </a:r>
            </a:p>
          </p:txBody>
        </p:sp>
        <p:sp>
          <p:nvSpPr>
            <p:cNvPr id="100455" name="426 CuadroTexto"/>
            <p:cNvSpPr txBox="1">
              <a:spLocks noChangeArrowheads="1"/>
            </p:cNvSpPr>
            <p:nvPr/>
          </p:nvSpPr>
          <p:spPr bwMode="auto">
            <a:xfrm rot="-1941177">
              <a:off x="3302000" y="2633663"/>
              <a:ext cx="13573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6</a:t>
              </a:r>
            </a:p>
          </p:txBody>
        </p:sp>
        <p:sp>
          <p:nvSpPr>
            <p:cNvPr id="100456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41600"/>
              <a:ext cx="1357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4</a:t>
              </a:r>
            </a:p>
          </p:txBody>
        </p:sp>
        <p:sp>
          <p:nvSpPr>
            <p:cNvPr id="100457" name="428 CuadroTexto"/>
            <p:cNvSpPr txBox="1">
              <a:spLocks noChangeArrowheads="1"/>
            </p:cNvSpPr>
            <p:nvPr/>
          </p:nvSpPr>
          <p:spPr bwMode="auto">
            <a:xfrm rot="-5400000">
              <a:off x="5081588" y="344805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0458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4"/>
              <a:ext cx="9588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0459" name="430 CuadroTexto"/>
            <p:cNvSpPr txBox="1">
              <a:spLocks noChangeArrowheads="1"/>
            </p:cNvSpPr>
            <p:nvPr/>
          </p:nvSpPr>
          <p:spPr bwMode="auto">
            <a:xfrm rot="19972060">
              <a:off x="1943413" y="4185690"/>
              <a:ext cx="95885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10</a:t>
              </a:r>
            </a:p>
          </p:txBody>
        </p:sp>
        <p:sp>
          <p:nvSpPr>
            <p:cNvPr id="100460" name="431 CuadroTexto"/>
            <p:cNvSpPr txBox="1">
              <a:spLocks noChangeArrowheads="1"/>
            </p:cNvSpPr>
            <p:nvPr/>
          </p:nvSpPr>
          <p:spPr bwMode="auto">
            <a:xfrm rot="-636926">
              <a:off x="1881188" y="3371850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5</a:t>
              </a:r>
            </a:p>
          </p:txBody>
        </p:sp>
        <p:sp>
          <p:nvSpPr>
            <p:cNvPr id="100461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4900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0462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402013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0463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81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cxnSp>
          <p:nvCxnSpPr>
            <p:cNvPr id="100464" name="202 Conector recto"/>
            <p:cNvCxnSpPr>
              <a:cxnSpLocks noChangeShapeType="1"/>
              <a:stCxn id="100539" idx="15"/>
              <a:endCxn id="100493" idx="6"/>
            </p:cNvCxnSpPr>
            <p:nvPr/>
          </p:nvCxnSpPr>
          <p:spPr bwMode="auto">
            <a:xfrm flipH="1">
              <a:off x="7667625" y="3578225"/>
              <a:ext cx="98425" cy="1560513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65" name="363 CuadroTexto"/>
            <p:cNvSpPr txBox="1">
              <a:spLocks noChangeArrowheads="1"/>
            </p:cNvSpPr>
            <p:nvPr/>
          </p:nvSpPr>
          <p:spPr bwMode="auto">
            <a:xfrm>
              <a:off x="357952" y="2427044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6" name="363 CuadroTexto"/>
            <p:cNvSpPr txBox="1">
              <a:spLocks noChangeArrowheads="1"/>
            </p:cNvSpPr>
            <p:nvPr/>
          </p:nvSpPr>
          <p:spPr bwMode="auto">
            <a:xfrm>
              <a:off x="357952" y="5939648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7" name="363 CuadroTexto"/>
            <p:cNvSpPr txBox="1">
              <a:spLocks noChangeArrowheads="1"/>
            </p:cNvSpPr>
            <p:nvPr/>
          </p:nvSpPr>
          <p:spPr bwMode="auto">
            <a:xfrm>
              <a:off x="8073256" y="2439186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8" name="363 CuadroTexto"/>
            <p:cNvSpPr txBox="1">
              <a:spLocks noChangeArrowheads="1"/>
            </p:cNvSpPr>
            <p:nvPr/>
          </p:nvSpPr>
          <p:spPr bwMode="auto">
            <a:xfrm>
              <a:off x="7929791" y="5856068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9" name="363 CuadroTexto"/>
            <p:cNvSpPr txBox="1">
              <a:spLocks noChangeArrowheads="1"/>
            </p:cNvSpPr>
            <p:nvPr/>
          </p:nvSpPr>
          <p:spPr bwMode="auto">
            <a:xfrm>
              <a:off x="4072689" y="6153962"/>
              <a:ext cx="90943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000099"/>
                  </a:solidFill>
                </a:rPr>
                <a:t>OSPFv2</a:t>
              </a:r>
            </a:p>
          </p:txBody>
        </p:sp>
        <p:sp>
          <p:nvSpPr>
            <p:cNvPr id="100470" name="377 Abrir llave"/>
            <p:cNvSpPr>
              <a:spLocks/>
            </p:cNvSpPr>
            <p:nvPr/>
          </p:nvSpPr>
          <p:spPr bwMode="auto">
            <a:xfrm rot="-5400000">
              <a:off x="4501356" y="2867814"/>
              <a:ext cx="285752" cy="6286544"/>
            </a:xfrm>
            <a:prstGeom prst="leftBrace">
              <a:avLst>
                <a:gd name="adj1" fmla="val 21083"/>
                <a:gd name="adj2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pPr defTabSz="843478"/>
              <a:endParaRPr lang="es-PE" sz="1660"/>
            </a:p>
          </p:txBody>
        </p:sp>
      </p:grpSp>
      <p:sp>
        <p:nvSpPr>
          <p:cNvPr id="100356" name="378 Rectángulo"/>
          <p:cNvSpPr>
            <a:spLocks noChangeArrowheads="1"/>
          </p:cNvSpPr>
          <p:nvPr/>
        </p:nvSpPr>
        <p:spPr bwMode="auto">
          <a:xfrm>
            <a:off x="1839017" y="6188171"/>
            <a:ext cx="8513967" cy="4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 sz="1172"/>
              <a:t>Revisión de redistribución RIP y OSPF en:</a:t>
            </a:r>
          </a:p>
          <a:p>
            <a:pPr algn="just"/>
            <a:r>
              <a:rPr lang="es-PE" sz="1172"/>
              <a:t>http://docwiki.cisco.com/wiki/Internetwork_Design_Guide_--_RIP_and_OSPF_Redistribution#RIP_and_OSPF_Redistribution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78 Grupo"/>
          <p:cNvGrpSpPr>
            <a:grpSpLocks/>
          </p:cNvGrpSpPr>
          <p:nvPr/>
        </p:nvGrpSpPr>
        <p:grpSpPr bwMode="auto">
          <a:xfrm>
            <a:off x="1651402" y="1683878"/>
            <a:ext cx="8953201" cy="4689401"/>
            <a:chOff x="22763" y="1724025"/>
            <a:chExt cx="9165362" cy="4801459"/>
          </a:xfrm>
        </p:grpSpPr>
        <p:sp>
          <p:nvSpPr>
            <p:cNvPr id="101386" name="Cloud"/>
            <p:cNvSpPr>
              <a:spLocks noChangeAspect="1" noEditPoints="1" noChangeArrowheads="1"/>
            </p:cNvSpPr>
            <p:nvPr/>
          </p:nvSpPr>
          <p:spPr bwMode="auto">
            <a:xfrm rot="-379410">
              <a:off x="6071864" y="1946287"/>
              <a:ext cx="2001552" cy="3824487"/>
            </a:xfrm>
            <a:custGeom>
              <a:avLst/>
              <a:gdLst>
                <a:gd name="T0" fmla="*/ 834 w 21600"/>
                <a:gd name="T1" fmla="*/ 104288 h 21600"/>
                <a:gd name="T2" fmla="*/ 132139 w 21600"/>
                <a:gd name="T3" fmla="*/ 208399 h 21600"/>
                <a:gd name="T4" fmla="*/ 264001 w 21600"/>
                <a:gd name="T5" fmla="*/ 104288 h 21600"/>
                <a:gd name="T6" fmla="*/ 132139 w 21600"/>
                <a:gd name="T7" fmla="*/ 118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1387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787706" y="4440379"/>
              <a:ext cx="1322200" cy="1379609"/>
            </a:xfrm>
            <a:custGeom>
              <a:avLst/>
              <a:gdLst>
                <a:gd name="T0" fmla="*/ 551 w 21600"/>
                <a:gd name="T1" fmla="*/ 37620 h 21600"/>
                <a:gd name="T2" fmla="*/ 87290 w 21600"/>
                <a:gd name="T3" fmla="*/ 75176 h 21600"/>
                <a:gd name="T4" fmla="*/ 174396 w 21600"/>
                <a:gd name="T5" fmla="*/ 37620 h 21600"/>
                <a:gd name="T6" fmla="*/ 87290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1388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925800" y="2784530"/>
              <a:ext cx="1184106" cy="1379610"/>
            </a:xfrm>
            <a:custGeom>
              <a:avLst/>
              <a:gdLst>
                <a:gd name="T0" fmla="*/ 493 w 21600"/>
                <a:gd name="T1" fmla="*/ 37620 h 21600"/>
                <a:gd name="T2" fmla="*/ 78173 w 21600"/>
                <a:gd name="T3" fmla="*/ 75176 h 21600"/>
                <a:gd name="T4" fmla="*/ 156181 w 21600"/>
                <a:gd name="T5" fmla="*/ 37620 h 21600"/>
                <a:gd name="T6" fmla="*/ 78173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1389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56096" y="4551510"/>
              <a:ext cx="1479339" cy="1358971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139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2763" y="2795644"/>
              <a:ext cx="1479339" cy="1358971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1391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30675" y="1966926"/>
              <a:ext cx="1626955" cy="3834012"/>
            </a:xfrm>
            <a:custGeom>
              <a:avLst/>
              <a:gdLst>
                <a:gd name="T0" fmla="*/ 678 w 21600"/>
                <a:gd name="T1" fmla="*/ 104548 h 21600"/>
                <a:gd name="T2" fmla="*/ 107409 w 21600"/>
                <a:gd name="T3" fmla="*/ 208918 h 21600"/>
                <a:gd name="T4" fmla="*/ 214592 w 21600"/>
                <a:gd name="T5" fmla="*/ 104548 h 21600"/>
                <a:gd name="T6" fmla="*/ 107409 w 21600"/>
                <a:gd name="T7" fmla="*/ 118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sp>
          <p:nvSpPr>
            <p:cNvPr id="101392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270" y="2003440"/>
              <a:ext cx="3657079" cy="3435529"/>
            </a:xfrm>
            <a:custGeom>
              <a:avLst/>
              <a:gdLst>
                <a:gd name="T0" fmla="*/ 1524 w 21600"/>
                <a:gd name="T1" fmla="*/ 93682 h 21600"/>
                <a:gd name="T2" fmla="*/ 241435 w 21600"/>
                <a:gd name="T3" fmla="*/ 187205 h 21600"/>
                <a:gd name="T4" fmla="*/ 482362 w 21600"/>
                <a:gd name="T5" fmla="*/ 93682 h 21600"/>
                <a:gd name="T6" fmla="*/ 241435 w 21600"/>
                <a:gd name="T7" fmla="*/ 1065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5242" tIns="42620" rIns="85242" bIns="42620"/>
            <a:lstStyle/>
            <a:p>
              <a:pPr algn="ctr" defTabSz="852781"/>
              <a:r>
                <a:rPr lang="es-MX" sz="1856"/>
                <a:t>     </a:t>
              </a:r>
              <a:endParaRPr lang="es-ES" sz="1856"/>
            </a:p>
          </p:txBody>
        </p:sp>
        <p:grpSp>
          <p:nvGrpSpPr>
            <p:cNvPr id="101393" name="Group 69"/>
            <p:cNvGrpSpPr>
              <a:grpSpLocks/>
            </p:cNvGrpSpPr>
            <p:nvPr/>
          </p:nvGrpSpPr>
          <p:grpSpPr bwMode="auto">
            <a:xfrm>
              <a:off x="4429124" y="2152650"/>
              <a:ext cx="460375" cy="301625"/>
              <a:chOff x="2927" y="2504"/>
              <a:chExt cx="527" cy="390"/>
            </a:xfrm>
          </p:grpSpPr>
          <p:sp>
            <p:nvSpPr>
              <p:cNvPr id="101732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733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734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735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736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743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753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4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5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6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7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8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9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60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744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745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46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47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48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49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0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1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52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737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738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739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740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741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742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1394" name="Group 69"/>
            <p:cNvGrpSpPr>
              <a:grpSpLocks/>
            </p:cNvGrpSpPr>
            <p:nvPr/>
          </p:nvGrpSpPr>
          <p:grpSpPr bwMode="auto">
            <a:xfrm>
              <a:off x="2857499" y="3009899"/>
              <a:ext cx="460375" cy="301625"/>
              <a:chOff x="2927" y="2504"/>
              <a:chExt cx="527" cy="390"/>
            </a:xfrm>
          </p:grpSpPr>
          <p:sp>
            <p:nvSpPr>
              <p:cNvPr id="10170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70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70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70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70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71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72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3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3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71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71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1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1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1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2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70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70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71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71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71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71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1395" name="Group 69"/>
            <p:cNvGrpSpPr>
              <a:grpSpLocks/>
            </p:cNvGrpSpPr>
            <p:nvPr/>
          </p:nvGrpSpPr>
          <p:grpSpPr bwMode="auto">
            <a:xfrm>
              <a:off x="2857499" y="4467223"/>
              <a:ext cx="460375" cy="301625"/>
              <a:chOff x="2927" y="2504"/>
              <a:chExt cx="527" cy="390"/>
            </a:xfrm>
          </p:grpSpPr>
          <p:sp>
            <p:nvSpPr>
              <p:cNvPr id="10167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7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7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7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67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8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9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0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0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70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68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8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8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8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9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67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68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8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8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8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8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1396" name="Group 69"/>
            <p:cNvGrpSpPr>
              <a:grpSpLocks/>
            </p:cNvGrpSpPr>
            <p:nvPr/>
          </p:nvGrpSpPr>
          <p:grpSpPr bwMode="auto">
            <a:xfrm>
              <a:off x="5970587" y="3009899"/>
              <a:ext cx="460375" cy="301625"/>
              <a:chOff x="2927" y="2504"/>
              <a:chExt cx="527" cy="390"/>
            </a:xfrm>
          </p:grpSpPr>
          <p:sp>
            <p:nvSpPr>
              <p:cNvPr id="10164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4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4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4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64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5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6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7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7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7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7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65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5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5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6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65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65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5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5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5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5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1397" name="Group 69"/>
            <p:cNvGrpSpPr>
              <a:grpSpLocks/>
            </p:cNvGrpSpPr>
            <p:nvPr/>
          </p:nvGrpSpPr>
          <p:grpSpPr bwMode="auto">
            <a:xfrm>
              <a:off x="5970587" y="4467223"/>
              <a:ext cx="460375" cy="301625"/>
              <a:chOff x="2927" y="2504"/>
              <a:chExt cx="527" cy="390"/>
            </a:xfrm>
          </p:grpSpPr>
          <p:sp>
            <p:nvSpPr>
              <p:cNvPr id="10161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1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1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61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62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2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3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4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4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4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4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4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62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2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3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62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62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2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2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2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62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101398" name="185 Conector recto"/>
            <p:cNvCxnSpPr>
              <a:cxnSpLocks noChangeShapeType="1"/>
              <a:stCxn id="101717" idx="3"/>
              <a:endCxn id="101734" idx="1"/>
            </p:cNvCxnSpPr>
            <p:nvPr/>
          </p:nvCxnSpPr>
          <p:spPr bwMode="auto">
            <a:xfrm flipV="1">
              <a:off x="3246438" y="2301874"/>
              <a:ext cx="1182687" cy="761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399" name="187 Conector recto"/>
            <p:cNvCxnSpPr>
              <a:cxnSpLocks noChangeShapeType="1"/>
              <a:stCxn id="101663" idx="2"/>
            </p:cNvCxnSpPr>
            <p:nvPr/>
          </p:nvCxnSpPr>
          <p:spPr bwMode="auto">
            <a:xfrm flipH="1" flipV="1">
              <a:off x="4902200" y="2301874"/>
              <a:ext cx="1263650" cy="761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0" name="189 Conector recto"/>
            <p:cNvCxnSpPr>
              <a:cxnSpLocks noChangeShapeType="1"/>
            </p:cNvCxnSpPr>
            <p:nvPr/>
          </p:nvCxnSpPr>
          <p:spPr bwMode="auto">
            <a:xfrm flipV="1">
              <a:off x="3286124" y="4616448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1" name="196 Conector recto"/>
            <p:cNvCxnSpPr>
              <a:cxnSpLocks noChangeShapeType="1"/>
              <a:stCxn id="101705" idx="1"/>
            </p:cNvCxnSpPr>
            <p:nvPr/>
          </p:nvCxnSpPr>
          <p:spPr bwMode="auto">
            <a:xfrm rot="10800000" flipV="1">
              <a:off x="1803399" y="3159123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2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2" y="4681535"/>
              <a:ext cx="896937" cy="4825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3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8"/>
              <a:ext cx="1216024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1404" name="Group 69"/>
            <p:cNvGrpSpPr>
              <a:grpSpLocks/>
            </p:cNvGrpSpPr>
            <p:nvPr/>
          </p:nvGrpSpPr>
          <p:grpSpPr bwMode="auto">
            <a:xfrm>
              <a:off x="1357312" y="3295649"/>
              <a:ext cx="460375" cy="301625"/>
              <a:chOff x="2927" y="2504"/>
              <a:chExt cx="527" cy="390"/>
            </a:xfrm>
          </p:grpSpPr>
          <p:sp>
            <p:nvSpPr>
              <p:cNvPr id="10158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8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8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9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59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9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0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1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1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1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1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1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1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59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0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60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59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59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9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9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9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9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1405" name="Group 69"/>
            <p:cNvGrpSpPr>
              <a:grpSpLocks/>
            </p:cNvGrpSpPr>
            <p:nvPr/>
          </p:nvGrpSpPr>
          <p:grpSpPr bwMode="auto">
            <a:xfrm>
              <a:off x="7502525" y="3295649"/>
              <a:ext cx="458788" cy="301625"/>
              <a:chOff x="2927" y="2504"/>
              <a:chExt cx="527" cy="390"/>
            </a:xfrm>
          </p:grpSpPr>
          <p:sp>
            <p:nvSpPr>
              <p:cNvPr id="10155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5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6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6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56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6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7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8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57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7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7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56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56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6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6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6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6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101406" name="267 Conector recto"/>
            <p:cNvCxnSpPr>
              <a:cxnSpLocks noChangeShapeType="1"/>
              <a:stCxn id="101561" idx="2"/>
            </p:cNvCxnSpPr>
            <p:nvPr/>
          </p:nvCxnSpPr>
          <p:spPr bwMode="auto">
            <a:xfrm rot="10800000">
              <a:off x="6430963" y="3132137"/>
              <a:ext cx="1071562" cy="253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1407" name="Group 69"/>
            <p:cNvGrpSpPr>
              <a:grpSpLocks/>
            </p:cNvGrpSpPr>
            <p:nvPr/>
          </p:nvGrpSpPr>
          <p:grpSpPr bwMode="auto">
            <a:xfrm>
              <a:off x="1571625" y="5110160"/>
              <a:ext cx="460375" cy="301625"/>
              <a:chOff x="2927" y="2504"/>
              <a:chExt cx="527" cy="390"/>
            </a:xfrm>
          </p:grpSpPr>
          <p:sp>
            <p:nvSpPr>
              <p:cNvPr id="10152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3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3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3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53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4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5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5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54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4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4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53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53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3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3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3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3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grpSp>
          <p:nvGrpSpPr>
            <p:cNvPr id="101408" name="Group 69"/>
            <p:cNvGrpSpPr>
              <a:grpSpLocks/>
            </p:cNvGrpSpPr>
            <p:nvPr/>
          </p:nvGrpSpPr>
          <p:grpSpPr bwMode="auto">
            <a:xfrm>
              <a:off x="7359649" y="5110160"/>
              <a:ext cx="458788" cy="301625"/>
              <a:chOff x="2927" y="2504"/>
              <a:chExt cx="527" cy="390"/>
            </a:xfrm>
          </p:grpSpPr>
          <p:sp>
            <p:nvSpPr>
              <p:cNvPr id="10150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0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0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sp>
            <p:nvSpPr>
              <p:cNvPr id="10150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 sz="1758"/>
              </a:p>
            </p:txBody>
          </p:sp>
          <p:grpSp>
            <p:nvGrpSpPr>
              <p:cNvPr id="10150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1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2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  <p:grpSp>
              <p:nvGrpSpPr>
                <p:cNvPr id="10151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1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1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1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1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1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1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1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  <p:sp>
                <p:nvSpPr>
                  <p:cNvPr id="10152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 sz="1758"/>
                  </a:p>
                </p:txBody>
              </p:sp>
            </p:grpSp>
          </p:grpSp>
          <p:sp>
            <p:nvSpPr>
              <p:cNvPr id="10150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grpSp>
            <p:nvGrpSpPr>
              <p:cNvPr id="10150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0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0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0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151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cxnSp>
          <p:nvCxnSpPr>
            <p:cNvPr id="101409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5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0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2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411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4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2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7" y="3438524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3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2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4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7" y="5253035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15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4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6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7" name="345 Conector recto"/>
            <p:cNvCxnSpPr>
              <a:cxnSpLocks noChangeShapeType="1"/>
              <a:stCxn id="101595" idx="15"/>
              <a:endCxn id="101547" idx="3"/>
            </p:cNvCxnSpPr>
            <p:nvPr/>
          </p:nvCxnSpPr>
          <p:spPr bwMode="auto">
            <a:xfrm>
              <a:off x="1619250" y="3575048"/>
              <a:ext cx="184150" cy="158114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18" name="349 CuadroTexto"/>
            <p:cNvSpPr txBox="1">
              <a:spLocks noChangeArrowheads="1"/>
            </p:cNvSpPr>
            <p:nvPr/>
          </p:nvSpPr>
          <p:spPr bwMode="auto">
            <a:xfrm>
              <a:off x="4429124" y="1724025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R5</a:t>
              </a:r>
            </a:p>
          </p:txBody>
        </p:sp>
        <p:sp>
          <p:nvSpPr>
            <p:cNvPr id="101419" name="350 CuadroTexto"/>
            <p:cNvSpPr txBox="1">
              <a:spLocks noChangeArrowheads="1"/>
            </p:cNvSpPr>
            <p:nvPr/>
          </p:nvSpPr>
          <p:spPr bwMode="auto">
            <a:xfrm>
              <a:off x="1286645" y="2867813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R1</a:t>
              </a:r>
            </a:p>
          </p:txBody>
        </p:sp>
        <p:sp>
          <p:nvSpPr>
            <p:cNvPr id="101420" name="351 CuadroTexto"/>
            <p:cNvSpPr txBox="1">
              <a:spLocks noChangeArrowheads="1"/>
            </p:cNvSpPr>
            <p:nvPr/>
          </p:nvSpPr>
          <p:spPr bwMode="auto">
            <a:xfrm>
              <a:off x="2500312" y="2652712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R3</a:t>
              </a:r>
            </a:p>
          </p:txBody>
        </p:sp>
        <p:sp>
          <p:nvSpPr>
            <p:cNvPr id="101421" name="352 CuadroTexto"/>
            <p:cNvSpPr txBox="1">
              <a:spLocks noChangeArrowheads="1"/>
            </p:cNvSpPr>
            <p:nvPr/>
          </p:nvSpPr>
          <p:spPr bwMode="auto">
            <a:xfrm>
              <a:off x="1358083" y="5468157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R2</a:t>
              </a:r>
            </a:p>
          </p:txBody>
        </p:sp>
        <p:sp>
          <p:nvSpPr>
            <p:cNvPr id="101422" name="353 CuadroTexto"/>
            <p:cNvSpPr txBox="1">
              <a:spLocks noChangeArrowheads="1"/>
            </p:cNvSpPr>
            <p:nvPr/>
          </p:nvSpPr>
          <p:spPr bwMode="auto">
            <a:xfrm>
              <a:off x="2857499" y="4824411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R4</a:t>
              </a:r>
            </a:p>
          </p:txBody>
        </p:sp>
        <p:sp>
          <p:nvSpPr>
            <p:cNvPr id="101423" name="354 CuadroTexto"/>
            <p:cNvSpPr txBox="1">
              <a:spLocks noChangeArrowheads="1"/>
            </p:cNvSpPr>
            <p:nvPr/>
          </p:nvSpPr>
          <p:spPr bwMode="auto">
            <a:xfrm>
              <a:off x="6145213" y="2581274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R6</a:t>
              </a:r>
            </a:p>
          </p:txBody>
        </p:sp>
        <p:sp>
          <p:nvSpPr>
            <p:cNvPr id="101424" name="355 CuadroTexto"/>
            <p:cNvSpPr txBox="1">
              <a:spLocks noChangeArrowheads="1"/>
            </p:cNvSpPr>
            <p:nvPr/>
          </p:nvSpPr>
          <p:spPr bwMode="auto">
            <a:xfrm>
              <a:off x="5859462" y="4824411"/>
              <a:ext cx="463088" cy="402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R7</a:t>
              </a:r>
            </a:p>
          </p:txBody>
        </p:sp>
        <p:sp>
          <p:nvSpPr>
            <p:cNvPr id="101425" name="356 CuadroTexto"/>
            <p:cNvSpPr txBox="1">
              <a:spLocks noChangeArrowheads="1"/>
            </p:cNvSpPr>
            <p:nvPr/>
          </p:nvSpPr>
          <p:spPr bwMode="auto">
            <a:xfrm>
              <a:off x="7502525" y="2867024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R8</a:t>
              </a:r>
            </a:p>
          </p:txBody>
        </p:sp>
        <p:sp>
          <p:nvSpPr>
            <p:cNvPr id="101426" name="357 CuadroTexto"/>
            <p:cNvSpPr txBox="1">
              <a:spLocks noChangeArrowheads="1"/>
            </p:cNvSpPr>
            <p:nvPr/>
          </p:nvSpPr>
          <p:spPr bwMode="auto">
            <a:xfrm>
              <a:off x="7359649" y="5395910"/>
              <a:ext cx="463088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/>
                <a:t>R9</a:t>
              </a:r>
            </a:p>
          </p:txBody>
        </p:sp>
        <p:sp>
          <p:nvSpPr>
            <p:cNvPr id="101427" name="358 CuadroTexto"/>
            <p:cNvSpPr txBox="1">
              <a:spLocks noChangeArrowheads="1"/>
            </p:cNvSpPr>
            <p:nvPr/>
          </p:nvSpPr>
          <p:spPr bwMode="auto">
            <a:xfrm>
              <a:off x="428624" y="2795587"/>
              <a:ext cx="546778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PCa</a:t>
              </a:r>
            </a:p>
          </p:txBody>
        </p:sp>
        <p:sp>
          <p:nvSpPr>
            <p:cNvPr id="101428" name="359 CuadroTexto"/>
            <p:cNvSpPr txBox="1">
              <a:spLocks noChangeArrowheads="1"/>
            </p:cNvSpPr>
            <p:nvPr/>
          </p:nvSpPr>
          <p:spPr bwMode="auto">
            <a:xfrm>
              <a:off x="285750" y="5395910"/>
              <a:ext cx="556624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PCb</a:t>
              </a:r>
            </a:p>
          </p:txBody>
        </p:sp>
        <p:sp>
          <p:nvSpPr>
            <p:cNvPr id="101429" name="360 CuadroTexto"/>
            <p:cNvSpPr txBox="1">
              <a:spLocks noChangeArrowheads="1"/>
            </p:cNvSpPr>
            <p:nvPr/>
          </p:nvSpPr>
          <p:spPr bwMode="auto">
            <a:xfrm>
              <a:off x="8359008" y="2795587"/>
              <a:ext cx="530368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PCc</a:t>
              </a:r>
            </a:p>
          </p:txBody>
        </p:sp>
        <p:sp>
          <p:nvSpPr>
            <p:cNvPr id="101430" name="361 CuadroTexto"/>
            <p:cNvSpPr txBox="1">
              <a:spLocks noChangeArrowheads="1"/>
            </p:cNvSpPr>
            <p:nvPr/>
          </p:nvSpPr>
          <p:spPr bwMode="auto">
            <a:xfrm>
              <a:off x="8215502" y="5324472"/>
              <a:ext cx="556624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/>
                <a:t>PCd</a:t>
              </a:r>
            </a:p>
          </p:txBody>
        </p:sp>
        <p:sp>
          <p:nvSpPr>
            <p:cNvPr id="101431" name="362 CuadroTexto"/>
            <p:cNvSpPr txBox="1">
              <a:spLocks noChangeArrowheads="1"/>
            </p:cNvSpPr>
            <p:nvPr/>
          </p:nvSpPr>
          <p:spPr bwMode="auto">
            <a:xfrm>
              <a:off x="4071937" y="2890042"/>
              <a:ext cx="877076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000099"/>
                  </a:solidFill>
                </a:rPr>
                <a:t>AREA 0</a:t>
              </a:r>
            </a:p>
          </p:txBody>
        </p:sp>
        <p:sp>
          <p:nvSpPr>
            <p:cNvPr id="101432" name="363 CuadroTexto"/>
            <p:cNvSpPr txBox="1">
              <a:spLocks noChangeArrowheads="1"/>
            </p:cNvSpPr>
            <p:nvPr/>
          </p:nvSpPr>
          <p:spPr bwMode="auto">
            <a:xfrm>
              <a:off x="1858427" y="2318538"/>
              <a:ext cx="953874" cy="40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953" b="1">
                  <a:solidFill>
                    <a:srgbClr val="000099"/>
                  </a:solidFill>
                </a:rPr>
                <a:t>AREA 1</a:t>
              </a:r>
            </a:p>
          </p:txBody>
        </p:sp>
        <p:sp>
          <p:nvSpPr>
            <p:cNvPr id="101433" name="364 CuadroTexto"/>
            <p:cNvSpPr txBox="1">
              <a:spLocks noChangeArrowheads="1"/>
            </p:cNvSpPr>
            <p:nvPr/>
          </p:nvSpPr>
          <p:spPr bwMode="auto">
            <a:xfrm>
              <a:off x="6644090" y="2367748"/>
              <a:ext cx="1098548" cy="40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953" b="1">
                  <a:solidFill>
                    <a:srgbClr val="000099"/>
                  </a:solidFill>
                </a:rPr>
                <a:t>AREA 2</a:t>
              </a:r>
            </a:p>
          </p:txBody>
        </p:sp>
        <p:sp>
          <p:nvSpPr>
            <p:cNvPr id="101434" name="365 CuadroTexto"/>
            <p:cNvSpPr txBox="1">
              <a:spLocks noChangeArrowheads="1"/>
            </p:cNvSpPr>
            <p:nvPr/>
          </p:nvSpPr>
          <p:spPr bwMode="auto">
            <a:xfrm rot="19629068">
              <a:off x="3269006" y="2456465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101435" name="366 CuadroTexto"/>
            <p:cNvSpPr txBox="1">
              <a:spLocks noChangeArrowheads="1"/>
            </p:cNvSpPr>
            <p:nvPr/>
          </p:nvSpPr>
          <p:spPr bwMode="auto">
            <a:xfrm rot="1913116">
              <a:off x="5119236" y="2461229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101436" name="367 CuadroTexto"/>
            <p:cNvSpPr txBox="1">
              <a:spLocks noChangeArrowheads="1"/>
            </p:cNvSpPr>
            <p:nvPr/>
          </p:nvSpPr>
          <p:spPr bwMode="auto">
            <a:xfrm rot="1455558">
              <a:off x="4107999" y="3572476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101437" name="368 CuadroTexto"/>
            <p:cNvSpPr txBox="1">
              <a:spLocks noChangeArrowheads="1"/>
            </p:cNvSpPr>
            <p:nvPr/>
          </p:nvSpPr>
          <p:spPr bwMode="auto">
            <a:xfrm>
              <a:off x="4095750" y="4397372"/>
              <a:ext cx="1130970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101438" name="369 CuadroTexto"/>
            <p:cNvSpPr txBox="1">
              <a:spLocks noChangeArrowheads="1"/>
            </p:cNvSpPr>
            <p:nvPr/>
          </p:nvSpPr>
          <p:spPr bwMode="auto">
            <a:xfrm rot="16200000">
              <a:off x="2684018" y="3735223"/>
              <a:ext cx="1131190" cy="3098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101439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8"/>
              <a:ext cx="1216024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40" name="383 CuadroTexto"/>
            <p:cNvSpPr txBox="1">
              <a:spLocks noChangeArrowheads="1"/>
            </p:cNvSpPr>
            <p:nvPr/>
          </p:nvSpPr>
          <p:spPr bwMode="auto">
            <a:xfrm rot="16200000">
              <a:off x="5447063" y="3741575"/>
              <a:ext cx="1131190" cy="3098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101441" name="193 Conector recto"/>
            <p:cNvCxnSpPr>
              <a:cxnSpLocks noChangeShapeType="1"/>
              <a:stCxn id="101703" idx="5"/>
              <a:endCxn id="101634" idx="0"/>
            </p:cNvCxnSpPr>
            <p:nvPr/>
          </p:nvCxnSpPr>
          <p:spPr bwMode="auto">
            <a:xfrm rot="16200000" flipH="1">
              <a:off x="4043363" y="2490787"/>
              <a:ext cx="1214436" cy="280193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42" name="384 CuadroTexto"/>
            <p:cNvSpPr txBox="1">
              <a:spLocks noChangeArrowheads="1"/>
            </p:cNvSpPr>
            <p:nvPr/>
          </p:nvSpPr>
          <p:spPr bwMode="auto">
            <a:xfrm rot="20909864">
              <a:off x="1810092" y="2935889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101443" name="385 CuadroTexto"/>
            <p:cNvSpPr txBox="1">
              <a:spLocks noChangeArrowheads="1"/>
            </p:cNvSpPr>
            <p:nvPr/>
          </p:nvSpPr>
          <p:spPr bwMode="auto">
            <a:xfrm rot="20012037">
              <a:off x="1857719" y="4534502"/>
              <a:ext cx="1040716" cy="309946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101444" name="386 CuadroTexto"/>
            <p:cNvSpPr txBox="1">
              <a:spLocks noChangeArrowheads="1"/>
            </p:cNvSpPr>
            <p:nvPr/>
          </p:nvSpPr>
          <p:spPr bwMode="auto">
            <a:xfrm rot="15703088">
              <a:off x="1041641" y="4126543"/>
              <a:ext cx="1040918" cy="309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101445" name="387 CuadroTexto"/>
            <p:cNvSpPr txBox="1">
              <a:spLocks noChangeArrowheads="1"/>
            </p:cNvSpPr>
            <p:nvPr/>
          </p:nvSpPr>
          <p:spPr bwMode="auto">
            <a:xfrm rot="828461">
              <a:off x="6502743" y="2981926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101446" name="388 CuadroTexto"/>
            <p:cNvSpPr txBox="1">
              <a:spLocks noChangeArrowheads="1"/>
            </p:cNvSpPr>
            <p:nvPr/>
          </p:nvSpPr>
          <p:spPr bwMode="auto">
            <a:xfrm rot="1486765">
              <a:off x="6431306" y="4624987"/>
              <a:ext cx="1040716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101447" name="389 CuadroTexto"/>
            <p:cNvSpPr txBox="1">
              <a:spLocks noChangeArrowheads="1"/>
            </p:cNvSpPr>
            <p:nvPr/>
          </p:nvSpPr>
          <p:spPr bwMode="auto">
            <a:xfrm rot="16362797">
              <a:off x="7301153" y="4126543"/>
              <a:ext cx="1040918" cy="309885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101448" name="390 CuadroTexto"/>
            <p:cNvSpPr txBox="1">
              <a:spLocks noChangeArrowheads="1"/>
            </p:cNvSpPr>
            <p:nvPr/>
          </p:nvSpPr>
          <p:spPr bwMode="auto">
            <a:xfrm>
              <a:off x="214312" y="3703636"/>
              <a:ext cx="1221224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210.1.1.64/26</a:t>
              </a:r>
            </a:p>
          </p:txBody>
        </p:sp>
        <p:sp>
          <p:nvSpPr>
            <p:cNvPr id="101449" name="391 CuadroTexto"/>
            <p:cNvSpPr txBox="1">
              <a:spLocks noChangeArrowheads="1"/>
            </p:cNvSpPr>
            <p:nvPr/>
          </p:nvSpPr>
          <p:spPr bwMode="auto">
            <a:xfrm>
              <a:off x="215075" y="4725986"/>
              <a:ext cx="1311478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210.1.1.128/26</a:t>
              </a:r>
            </a:p>
          </p:txBody>
        </p:sp>
        <p:sp>
          <p:nvSpPr>
            <p:cNvPr id="101450" name="392 CuadroTexto"/>
            <p:cNvSpPr txBox="1">
              <a:spLocks noChangeArrowheads="1"/>
            </p:cNvSpPr>
            <p:nvPr/>
          </p:nvSpPr>
          <p:spPr bwMode="auto">
            <a:xfrm>
              <a:off x="7966901" y="3654423"/>
              <a:ext cx="1221224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220.2.2.64/26</a:t>
              </a:r>
            </a:p>
          </p:txBody>
        </p:sp>
        <p:sp>
          <p:nvSpPr>
            <p:cNvPr id="101451" name="393 CuadroTexto"/>
            <p:cNvSpPr txBox="1">
              <a:spLocks noChangeArrowheads="1"/>
            </p:cNvSpPr>
            <p:nvPr/>
          </p:nvSpPr>
          <p:spPr bwMode="auto">
            <a:xfrm>
              <a:off x="7915275" y="4654548"/>
              <a:ext cx="1130970" cy="3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367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98" y="2824220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506" y="4967457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26" y="2314606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4887" y="2795644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626" y="3081409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032" y="4011732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98" y="4297497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177" y="4297497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16737" y="3329368"/>
              <a:ext cx="450047" cy="340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16737" y="4112047"/>
              <a:ext cx="450047" cy="340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112296" y="3401339"/>
              <a:ext cx="439760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111502" y="3924448"/>
              <a:ext cx="441348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6225" y="3224291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498" y="3100460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3054" y="3510056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866" y="4726144"/>
              <a:ext cx="44996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759" y="2295555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400" y="4654703"/>
              <a:ext cx="346577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621" y="3152849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4861" y="3314783"/>
              <a:ext cx="338089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257" y="4654703"/>
              <a:ext cx="338089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2957" y="5011909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0570" y="3583085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7716" y="4654703"/>
              <a:ext cx="44996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524" y="3081409"/>
              <a:ext cx="44996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134" y="3081409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3739" y="4957931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101479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5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524" y="4940468"/>
              <a:ext cx="553342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563" b="1">
                  <a:solidFill>
                    <a:srgbClr val="FF0000"/>
                  </a:solidFill>
                  <a:cs typeface="Aharoni" pitchFamily="2" charset="-79"/>
                </a:rPr>
                <a:t>.129</a:t>
              </a:r>
            </a:p>
          </p:txBody>
        </p:sp>
        <p:sp>
          <p:nvSpPr>
            <p:cNvPr id="101481" name="423 CuadroTexto"/>
            <p:cNvSpPr txBox="1">
              <a:spLocks noChangeArrowheads="1"/>
            </p:cNvSpPr>
            <p:nvPr/>
          </p:nvSpPr>
          <p:spPr bwMode="auto">
            <a:xfrm>
              <a:off x="3929063" y="4600573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3</a:t>
              </a:r>
            </a:p>
          </p:txBody>
        </p:sp>
        <p:sp>
          <p:nvSpPr>
            <p:cNvPr id="101482" name="424 CuadroTexto"/>
            <p:cNvSpPr txBox="1">
              <a:spLocks noChangeArrowheads="1"/>
            </p:cNvSpPr>
            <p:nvPr/>
          </p:nvSpPr>
          <p:spPr bwMode="auto">
            <a:xfrm rot="1463405">
              <a:off x="3643312" y="3725861"/>
              <a:ext cx="13589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7</a:t>
              </a:r>
            </a:p>
          </p:txBody>
        </p:sp>
        <p:sp>
          <p:nvSpPr>
            <p:cNvPr id="101483" name="425 CuadroTexto"/>
            <p:cNvSpPr txBox="1">
              <a:spLocks noChangeArrowheads="1"/>
            </p:cNvSpPr>
            <p:nvPr/>
          </p:nvSpPr>
          <p:spPr bwMode="auto">
            <a:xfrm rot="-5400000">
              <a:off x="2776539" y="3733799"/>
              <a:ext cx="1358899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2</a:t>
              </a:r>
            </a:p>
          </p:txBody>
        </p:sp>
        <p:sp>
          <p:nvSpPr>
            <p:cNvPr id="101484" name="426 CuadroTexto"/>
            <p:cNvSpPr txBox="1">
              <a:spLocks noChangeArrowheads="1"/>
            </p:cNvSpPr>
            <p:nvPr/>
          </p:nvSpPr>
          <p:spPr bwMode="auto">
            <a:xfrm rot="-1941177">
              <a:off x="3302000" y="2633662"/>
              <a:ext cx="13573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6</a:t>
              </a:r>
            </a:p>
          </p:txBody>
        </p:sp>
        <p:sp>
          <p:nvSpPr>
            <p:cNvPr id="101485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41599"/>
              <a:ext cx="1357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4</a:t>
              </a:r>
            </a:p>
          </p:txBody>
        </p:sp>
        <p:sp>
          <p:nvSpPr>
            <p:cNvPr id="101486" name="428 CuadroTexto"/>
            <p:cNvSpPr txBox="1">
              <a:spLocks noChangeArrowheads="1"/>
            </p:cNvSpPr>
            <p:nvPr/>
          </p:nvSpPr>
          <p:spPr bwMode="auto">
            <a:xfrm rot="-5400000">
              <a:off x="5081589" y="3448049"/>
              <a:ext cx="1358899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1487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2"/>
              <a:ext cx="958849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1488" name="430 CuadroTexto"/>
            <p:cNvSpPr txBox="1">
              <a:spLocks noChangeArrowheads="1"/>
            </p:cNvSpPr>
            <p:nvPr/>
          </p:nvSpPr>
          <p:spPr bwMode="auto">
            <a:xfrm rot="19972060">
              <a:off x="1943413" y="4185686"/>
              <a:ext cx="958850" cy="34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10</a:t>
              </a:r>
            </a:p>
          </p:txBody>
        </p:sp>
        <p:sp>
          <p:nvSpPr>
            <p:cNvPr id="101489" name="431 CuadroTexto"/>
            <p:cNvSpPr txBox="1">
              <a:spLocks noChangeArrowheads="1"/>
            </p:cNvSpPr>
            <p:nvPr/>
          </p:nvSpPr>
          <p:spPr bwMode="auto">
            <a:xfrm rot="-636926">
              <a:off x="1881188" y="3371849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5</a:t>
              </a:r>
            </a:p>
          </p:txBody>
        </p:sp>
        <p:sp>
          <p:nvSpPr>
            <p:cNvPr id="101490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4898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1491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402011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sp>
          <p:nvSpPr>
            <p:cNvPr id="101492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79"/>
              <a:ext cx="958849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563" b="1"/>
                <a:t>Costo 1</a:t>
              </a:r>
            </a:p>
          </p:txBody>
        </p:sp>
        <p:cxnSp>
          <p:nvCxnSpPr>
            <p:cNvPr id="101493" name="202 Conector recto"/>
            <p:cNvCxnSpPr>
              <a:cxnSpLocks noChangeShapeType="1"/>
              <a:stCxn id="101568" idx="15"/>
              <a:endCxn id="101522" idx="6"/>
            </p:cNvCxnSpPr>
            <p:nvPr/>
          </p:nvCxnSpPr>
          <p:spPr bwMode="auto">
            <a:xfrm flipH="1">
              <a:off x="7667625" y="3578223"/>
              <a:ext cx="98425" cy="15605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94" name="363 CuadroTexto"/>
            <p:cNvSpPr txBox="1">
              <a:spLocks noChangeArrowheads="1"/>
            </p:cNvSpPr>
            <p:nvPr/>
          </p:nvSpPr>
          <p:spPr bwMode="auto">
            <a:xfrm>
              <a:off x="357952" y="2427042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5" name="363 CuadroTexto"/>
            <p:cNvSpPr txBox="1">
              <a:spLocks noChangeArrowheads="1"/>
            </p:cNvSpPr>
            <p:nvPr/>
          </p:nvSpPr>
          <p:spPr bwMode="auto">
            <a:xfrm>
              <a:off x="357952" y="5939643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6" name="363 CuadroTexto"/>
            <p:cNvSpPr txBox="1">
              <a:spLocks noChangeArrowheads="1"/>
            </p:cNvSpPr>
            <p:nvPr/>
          </p:nvSpPr>
          <p:spPr bwMode="auto">
            <a:xfrm>
              <a:off x="8073255" y="2439185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7" name="363 CuadroTexto"/>
            <p:cNvSpPr txBox="1">
              <a:spLocks noChangeArrowheads="1"/>
            </p:cNvSpPr>
            <p:nvPr/>
          </p:nvSpPr>
          <p:spPr bwMode="auto">
            <a:xfrm>
              <a:off x="7929791" y="5856060"/>
              <a:ext cx="72892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8" name="363 CuadroTexto"/>
            <p:cNvSpPr txBox="1">
              <a:spLocks noChangeArrowheads="1"/>
            </p:cNvSpPr>
            <p:nvPr/>
          </p:nvSpPr>
          <p:spPr bwMode="auto">
            <a:xfrm>
              <a:off x="4072689" y="6153957"/>
              <a:ext cx="909437" cy="37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758" b="1">
                  <a:solidFill>
                    <a:srgbClr val="000099"/>
                  </a:solidFill>
                </a:rPr>
                <a:t>OSPFv2</a:t>
              </a:r>
            </a:p>
          </p:txBody>
        </p:sp>
        <p:sp>
          <p:nvSpPr>
            <p:cNvPr id="101499" name="377 Abrir llave"/>
            <p:cNvSpPr>
              <a:spLocks/>
            </p:cNvSpPr>
            <p:nvPr/>
          </p:nvSpPr>
          <p:spPr bwMode="auto">
            <a:xfrm rot="-5400000">
              <a:off x="4501356" y="2867814"/>
              <a:ext cx="285752" cy="6286544"/>
            </a:xfrm>
            <a:prstGeom prst="leftBrace">
              <a:avLst>
                <a:gd name="adj1" fmla="val 21083"/>
                <a:gd name="adj2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pPr defTabSz="843478"/>
              <a:endParaRPr lang="es-PE" sz="1660"/>
            </a:p>
          </p:txBody>
        </p:sp>
      </p:grpSp>
      <p:grpSp>
        <p:nvGrpSpPr>
          <p:cNvPr id="102417" name="383 Grupo"/>
          <p:cNvGrpSpPr>
            <a:grpSpLocks/>
          </p:cNvGrpSpPr>
          <p:nvPr/>
        </p:nvGrpSpPr>
        <p:grpSpPr bwMode="auto">
          <a:xfrm>
            <a:off x="1629695" y="1116383"/>
            <a:ext cx="8095324" cy="1345861"/>
            <a:chOff x="0" y="1143007"/>
            <a:chExt cx="8287570" cy="1377912"/>
          </a:xfrm>
        </p:grpSpPr>
        <p:sp>
          <p:nvSpPr>
            <p:cNvPr id="382" name="381 Llamada rectangular redondeada"/>
            <p:cNvSpPr/>
            <p:nvPr/>
          </p:nvSpPr>
          <p:spPr bwMode="auto">
            <a:xfrm>
              <a:off x="0" y="1152532"/>
              <a:ext cx="3001685" cy="1368387"/>
            </a:xfrm>
            <a:prstGeom prst="wedgeRoundRectCallout">
              <a:avLst>
                <a:gd name="adj1" fmla="val -1778"/>
                <a:gd name="adj2" fmla="val 10400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563" dirty="0"/>
                <a:t>router </a:t>
              </a:r>
              <a:r>
                <a:rPr lang="en-US" sz="1563" dirty="0" err="1"/>
                <a:t>ospf</a:t>
              </a:r>
              <a:r>
                <a:rPr lang="en-US" sz="1563" dirty="0"/>
                <a:t> 1</a:t>
              </a:r>
            </a:p>
            <a:p>
              <a:pPr>
                <a:defRPr/>
              </a:pPr>
              <a:r>
                <a:rPr lang="en-US" sz="1563" dirty="0"/>
                <a:t>   redistribute rip subnets</a:t>
              </a:r>
            </a:p>
            <a:p>
              <a:pPr>
                <a:defRPr/>
              </a:pPr>
              <a:r>
                <a:rPr lang="en-US" sz="1563" dirty="0"/>
                <a:t>   network 30.3.3.0 0.0.0.3 area 1</a:t>
              </a:r>
            </a:p>
            <a:p>
              <a:pPr>
                <a:defRPr/>
              </a:pPr>
              <a:r>
                <a:rPr lang="en-US" sz="1563" dirty="0"/>
                <a:t>   network 30.3.3.8 0.0.0.3 area 1</a:t>
              </a:r>
              <a:endParaRPr lang="es-PE" sz="1563" dirty="0"/>
            </a:p>
          </p:txBody>
        </p:sp>
        <p:sp>
          <p:nvSpPr>
            <p:cNvPr id="383" name="382 Llamada rectangular redondeada"/>
            <p:cNvSpPr/>
            <p:nvPr/>
          </p:nvSpPr>
          <p:spPr bwMode="auto">
            <a:xfrm>
              <a:off x="3358839" y="1143007"/>
              <a:ext cx="4928731" cy="1368387"/>
            </a:xfrm>
            <a:prstGeom prst="wedgeRoundRectCallout">
              <a:avLst>
                <a:gd name="adj1" fmla="val -82242"/>
                <a:gd name="adj2" fmla="val 11322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563" dirty="0"/>
                <a:t>router rip</a:t>
              </a:r>
            </a:p>
            <a:p>
              <a:pPr>
                <a:defRPr/>
              </a:pPr>
              <a:r>
                <a:rPr lang="en-US" sz="1563" dirty="0"/>
                <a:t>   version 2</a:t>
              </a:r>
            </a:p>
            <a:p>
              <a:pPr>
                <a:defRPr/>
              </a:pPr>
              <a:r>
                <a:rPr lang="en-US" sz="1563" dirty="0"/>
                <a:t>   redistribute </a:t>
              </a:r>
              <a:r>
                <a:rPr lang="en-US" sz="1563" dirty="0" err="1"/>
                <a:t>ospf</a:t>
              </a:r>
              <a:r>
                <a:rPr lang="en-US" sz="1563" dirty="0"/>
                <a:t> 1 match internal external 1 external 2</a:t>
              </a:r>
            </a:p>
            <a:p>
              <a:pPr>
                <a:defRPr/>
              </a:pPr>
              <a:r>
                <a:rPr lang="en-US" sz="1563" dirty="0"/>
                <a:t>   network 210.1.1.64</a:t>
              </a:r>
            </a:p>
            <a:p>
              <a:pPr>
                <a:defRPr/>
              </a:pPr>
              <a:r>
                <a:rPr lang="en-US" sz="1563" dirty="0"/>
                <a:t>   no auto-summary</a:t>
              </a:r>
              <a:endParaRPr lang="es-PE" sz="1563" dirty="0"/>
            </a:p>
          </p:txBody>
        </p:sp>
      </p:grpSp>
      <p:grpSp>
        <p:nvGrpSpPr>
          <p:cNvPr id="102418" name="383 Grupo"/>
          <p:cNvGrpSpPr>
            <a:grpSpLocks/>
          </p:cNvGrpSpPr>
          <p:nvPr/>
        </p:nvGrpSpPr>
        <p:grpSpPr bwMode="auto">
          <a:xfrm>
            <a:off x="1629695" y="5243897"/>
            <a:ext cx="8095324" cy="1345861"/>
            <a:chOff x="0" y="1143007"/>
            <a:chExt cx="8287570" cy="1377912"/>
          </a:xfrm>
        </p:grpSpPr>
        <p:sp>
          <p:nvSpPr>
            <p:cNvPr id="385" name="384 Llamada rectangular redondeada"/>
            <p:cNvSpPr/>
            <p:nvPr/>
          </p:nvSpPr>
          <p:spPr bwMode="auto">
            <a:xfrm>
              <a:off x="0" y="1152532"/>
              <a:ext cx="3001685" cy="1368387"/>
            </a:xfrm>
            <a:prstGeom prst="wedgeRoundRectCallout">
              <a:avLst>
                <a:gd name="adj1" fmla="val 5574"/>
                <a:gd name="adj2" fmla="val -6190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563" dirty="0"/>
                <a:t>router </a:t>
              </a:r>
              <a:r>
                <a:rPr lang="en-US" sz="1563" dirty="0" err="1"/>
                <a:t>ospf</a:t>
              </a:r>
              <a:r>
                <a:rPr lang="en-US" sz="1563" dirty="0"/>
                <a:t> 1</a:t>
              </a:r>
            </a:p>
            <a:p>
              <a:pPr>
                <a:defRPr/>
              </a:pPr>
              <a:r>
                <a:rPr lang="en-US" sz="1563" dirty="0"/>
                <a:t>   redistribute rip subnets</a:t>
              </a:r>
            </a:p>
            <a:p>
              <a:pPr>
                <a:defRPr/>
              </a:pPr>
              <a:r>
                <a:rPr lang="en-US" sz="1563" dirty="0"/>
                <a:t>   network 30.3.3.4 0.0.0.3 area 1</a:t>
              </a:r>
            </a:p>
            <a:p>
              <a:pPr>
                <a:defRPr/>
              </a:pPr>
              <a:r>
                <a:rPr lang="en-US" sz="1563" dirty="0"/>
                <a:t>   network 30.3.3.8 0.0.0.3 area 1</a:t>
              </a:r>
              <a:endParaRPr lang="es-PE" sz="1563" dirty="0"/>
            </a:p>
          </p:txBody>
        </p:sp>
        <p:sp>
          <p:nvSpPr>
            <p:cNvPr id="386" name="385 Llamada rectangular redondeada"/>
            <p:cNvSpPr/>
            <p:nvPr/>
          </p:nvSpPr>
          <p:spPr bwMode="auto">
            <a:xfrm>
              <a:off x="3358839" y="1143007"/>
              <a:ext cx="4928731" cy="1368387"/>
            </a:xfrm>
            <a:prstGeom prst="wedgeRoundRectCallout">
              <a:avLst>
                <a:gd name="adj1" fmla="val -78084"/>
                <a:gd name="adj2" fmla="val -630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563" dirty="0"/>
                <a:t>router rip</a:t>
              </a:r>
            </a:p>
            <a:p>
              <a:pPr>
                <a:defRPr/>
              </a:pPr>
              <a:r>
                <a:rPr lang="en-US" sz="1563" dirty="0"/>
                <a:t>   version 2</a:t>
              </a:r>
            </a:p>
            <a:p>
              <a:pPr>
                <a:defRPr/>
              </a:pPr>
              <a:r>
                <a:rPr lang="en-US" sz="1563" dirty="0"/>
                <a:t>   redistribute </a:t>
              </a:r>
              <a:r>
                <a:rPr lang="en-US" sz="1563" dirty="0" err="1"/>
                <a:t>ospf</a:t>
              </a:r>
              <a:r>
                <a:rPr lang="en-US" sz="1563" dirty="0"/>
                <a:t> 1 match internal external 1 external 2</a:t>
              </a:r>
            </a:p>
            <a:p>
              <a:pPr>
                <a:defRPr/>
              </a:pPr>
              <a:r>
                <a:rPr lang="en-US" sz="1563" dirty="0"/>
                <a:t>   network 210.1.1.128</a:t>
              </a:r>
            </a:p>
            <a:p>
              <a:pPr>
                <a:defRPr/>
              </a:pPr>
              <a:r>
                <a:rPr lang="en-US" sz="1563" dirty="0"/>
                <a:t>   no auto-summary</a:t>
              </a:r>
              <a:endParaRPr lang="es-PE" sz="1563" dirty="0"/>
            </a:p>
          </p:txBody>
        </p:sp>
      </p:grpSp>
      <p:sp>
        <p:nvSpPr>
          <p:cNvPr id="101381" name="Text Box 2"/>
          <p:cNvSpPr txBox="1">
            <a:spLocks noChangeArrowheads="1"/>
          </p:cNvSpPr>
          <p:nvPr/>
        </p:nvSpPr>
        <p:spPr bwMode="auto">
          <a:xfrm>
            <a:off x="1908791" y="620213"/>
            <a:ext cx="8439542" cy="57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9" tIns="45105" rIns="90209" bIns="45105">
            <a:spAutoFit/>
          </a:bodyPr>
          <a:lstStyle/>
          <a:p>
            <a:pPr algn="ctr" defTabSz="900848"/>
            <a:r>
              <a:rPr lang="es-ES" sz="3125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loud"/>
          <p:cNvSpPr>
            <a:spLocks noChangeAspect="1" noEditPoints="1" noChangeArrowheads="1"/>
          </p:cNvSpPr>
          <p:nvPr/>
        </p:nvSpPr>
        <p:spPr bwMode="auto">
          <a:xfrm rot="195276">
            <a:off x="2674753" y="2626601"/>
            <a:ext cx="6428503" cy="2831270"/>
          </a:xfrm>
          <a:custGeom>
            <a:avLst/>
            <a:gdLst>
              <a:gd name="T0" fmla="*/ 2742 w 21600"/>
              <a:gd name="T1" fmla="*/ 79045 h 21600"/>
              <a:gd name="T2" fmla="*/ 434519 w 21600"/>
              <a:gd name="T3" fmla="*/ 157956 h 21600"/>
              <a:gd name="T4" fmla="*/ 868124 w 21600"/>
              <a:gd name="T5" fmla="*/ 79045 h 21600"/>
              <a:gd name="T6" fmla="*/ 434519 w 21600"/>
              <a:gd name="T7" fmla="*/ 899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sp>
        <p:nvSpPr>
          <p:cNvPr id="102403" name="Cloud"/>
          <p:cNvSpPr>
            <a:spLocks noChangeAspect="1" noEditPoints="1" noChangeArrowheads="1"/>
          </p:cNvSpPr>
          <p:nvPr/>
        </p:nvSpPr>
        <p:spPr bwMode="auto">
          <a:xfrm rot="195276">
            <a:off x="6273536" y="5265605"/>
            <a:ext cx="4060841" cy="1477657"/>
          </a:xfrm>
          <a:custGeom>
            <a:avLst/>
            <a:gdLst>
              <a:gd name="T0" fmla="*/ 1732 w 21600"/>
              <a:gd name="T1" fmla="*/ 41254 h 21600"/>
              <a:gd name="T2" fmla="*/ 274483 w 21600"/>
              <a:gd name="T3" fmla="*/ 82438 h 21600"/>
              <a:gd name="T4" fmla="*/ 548388 w 21600"/>
              <a:gd name="T5" fmla="*/ 41254 h 21600"/>
              <a:gd name="T6" fmla="*/ 274483 w 21600"/>
              <a:gd name="T7" fmla="*/ 46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sp>
        <p:nvSpPr>
          <p:cNvPr id="102404" name="136 CuadroTexto"/>
          <p:cNvSpPr txBox="1">
            <a:spLocks noChangeArrowheads="1"/>
          </p:cNvSpPr>
          <p:nvPr/>
        </p:nvSpPr>
        <p:spPr bwMode="auto">
          <a:xfrm>
            <a:off x="6585193" y="5802089"/>
            <a:ext cx="1005403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735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05" name="Cloud"/>
          <p:cNvSpPr>
            <a:spLocks noChangeAspect="1" noEditPoints="1" noChangeArrowheads="1"/>
          </p:cNvSpPr>
          <p:nvPr/>
        </p:nvSpPr>
        <p:spPr bwMode="auto">
          <a:xfrm rot="195276">
            <a:off x="1668458" y="5265605"/>
            <a:ext cx="4060841" cy="1477657"/>
          </a:xfrm>
          <a:custGeom>
            <a:avLst/>
            <a:gdLst>
              <a:gd name="T0" fmla="*/ 1732 w 21600"/>
              <a:gd name="T1" fmla="*/ 41254 h 21600"/>
              <a:gd name="T2" fmla="*/ 274483 w 21600"/>
              <a:gd name="T3" fmla="*/ 82438 h 21600"/>
              <a:gd name="T4" fmla="*/ 548388 w 21600"/>
              <a:gd name="T5" fmla="*/ 41254 h 21600"/>
              <a:gd name="T6" fmla="*/ 274483 w 21600"/>
              <a:gd name="T7" fmla="*/ 46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sp>
        <p:nvSpPr>
          <p:cNvPr id="102406" name="Cloud"/>
          <p:cNvSpPr>
            <a:spLocks noChangeAspect="1" noEditPoints="1" noChangeArrowheads="1"/>
          </p:cNvSpPr>
          <p:nvPr/>
        </p:nvSpPr>
        <p:spPr bwMode="auto">
          <a:xfrm rot="195276">
            <a:off x="3995806" y="1124136"/>
            <a:ext cx="4060842" cy="1479207"/>
          </a:xfrm>
          <a:custGeom>
            <a:avLst/>
            <a:gdLst>
              <a:gd name="T0" fmla="*/ 1732 w 21600"/>
              <a:gd name="T1" fmla="*/ 41297 h 21600"/>
              <a:gd name="T2" fmla="*/ 274483 w 21600"/>
              <a:gd name="T3" fmla="*/ 82525 h 21600"/>
              <a:gd name="T4" fmla="*/ 548388 w 21600"/>
              <a:gd name="T5" fmla="*/ 41297 h 21600"/>
              <a:gd name="T6" fmla="*/ 274483 w 21600"/>
              <a:gd name="T7" fmla="*/ 469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5242" tIns="42620" rIns="85242" bIns="42620"/>
          <a:lstStyle/>
          <a:p>
            <a:pPr algn="ctr" defTabSz="852781"/>
            <a:r>
              <a:rPr lang="es-MX" sz="1856"/>
              <a:t>     </a:t>
            </a:r>
            <a:endParaRPr lang="es-ES" sz="1856"/>
          </a:p>
        </p:txBody>
      </p:sp>
      <p:grpSp>
        <p:nvGrpSpPr>
          <p:cNvPr id="102407" name="Group 3"/>
          <p:cNvGrpSpPr>
            <a:grpSpLocks/>
          </p:cNvGrpSpPr>
          <p:nvPr/>
        </p:nvGrpSpPr>
        <p:grpSpPr bwMode="auto">
          <a:xfrm>
            <a:off x="3490332" y="4837658"/>
            <a:ext cx="744255" cy="496170"/>
            <a:chOff x="2927" y="2504"/>
            <a:chExt cx="527" cy="390"/>
          </a:xfrm>
        </p:grpSpPr>
        <p:sp>
          <p:nvSpPr>
            <p:cNvPr id="102513" name="Oval 4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514" name="Rectangle 5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515" name="Rectangle 6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516" name="Oval 7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102517" name="Group 8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524" name="Group 9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534" name="Freeform 10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5" name="Freeform 11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6" name="Freeform 12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7" name="Freeform 13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8" name="Freeform 14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9" name="Freeform 15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40" name="Freeform 16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41" name="Freeform 17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102525" name="Group 18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526" name="Freeform 19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27" name="Freeform 20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28" name="Freeform 21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29" name="Freeform 22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0" name="Freeform 23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1" name="Freeform 24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2" name="Freeform 25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33" name="Freeform 26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102518" name="Line 27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102519" name="Group 28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520" name="Freeform 29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521" name="Freeform 30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522" name="Freeform 31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523" name="Freeform 32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grpSp>
        <p:nvGrpSpPr>
          <p:cNvPr id="102408" name="Group 33"/>
          <p:cNvGrpSpPr>
            <a:grpSpLocks/>
          </p:cNvGrpSpPr>
          <p:nvPr/>
        </p:nvGrpSpPr>
        <p:grpSpPr bwMode="auto">
          <a:xfrm>
            <a:off x="7732586" y="4837658"/>
            <a:ext cx="745806" cy="496170"/>
            <a:chOff x="2927" y="2504"/>
            <a:chExt cx="527" cy="390"/>
          </a:xfrm>
        </p:grpSpPr>
        <p:sp>
          <p:nvSpPr>
            <p:cNvPr id="102484" name="Oval 34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485" name="Rectangle 35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486" name="Rectangle 36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487" name="Oval 37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102488" name="Group 38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495" name="Group 39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505" name="Freeform 40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6" name="Freeform 41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7" name="Freeform 42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8" name="Freeform 43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9" name="Freeform 44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10" name="Freeform 45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11" name="Freeform 46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12" name="Freeform 47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102496" name="Group 48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497" name="Freeform 49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98" name="Freeform 50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99" name="Freeform 51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0" name="Freeform 52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1" name="Freeform 53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2" name="Freeform 54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3" name="Freeform 55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504" name="Freeform 56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102489" name="Line 57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102490" name="Group 58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491" name="Freeform 59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492" name="Freeform 60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493" name="Freeform 61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494" name="Freeform 62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pic>
        <p:nvPicPr>
          <p:cNvPr id="102409" name="Picture 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7522" y="1524173"/>
            <a:ext cx="520979" cy="4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0" name="Freeform 64"/>
          <p:cNvSpPr>
            <a:spLocks/>
          </p:cNvSpPr>
          <p:nvPr/>
        </p:nvSpPr>
        <p:spPr bwMode="auto">
          <a:xfrm>
            <a:off x="4234587" y="5040778"/>
            <a:ext cx="3497999" cy="204670"/>
          </a:xfrm>
          <a:custGeom>
            <a:avLst/>
            <a:gdLst>
              <a:gd name="T0" fmla="*/ 0 w 2132"/>
              <a:gd name="T1" fmla="*/ 2147483647 h 121"/>
              <a:gd name="T2" fmla="*/ 2147483647 w 2132"/>
              <a:gd name="T3" fmla="*/ 2147483647 h 121"/>
              <a:gd name="T4" fmla="*/ 2147483647 w 2132"/>
              <a:gd name="T5" fmla="*/ 2147483647 h 121"/>
              <a:gd name="T6" fmla="*/ 2147483647 w 2132"/>
              <a:gd name="T7" fmla="*/ 2147483647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2132"/>
              <a:gd name="T13" fmla="*/ 0 h 121"/>
              <a:gd name="T14" fmla="*/ 2132 w 2132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" h="121">
                <a:moveTo>
                  <a:pt x="0" y="15"/>
                </a:moveTo>
                <a:cubicBezTo>
                  <a:pt x="695" y="7"/>
                  <a:pt x="1391" y="0"/>
                  <a:pt x="1497" y="15"/>
                </a:cubicBezTo>
                <a:cubicBezTo>
                  <a:pt x="1603" y="30"/>
                  <a:pt x="529" y="91"/>
                  <a:pt x="635" y="106"/>
                </a:cubicBezTo>
                <a:cubicBezTo>
                  <a:pt x="741" y="121"/>
                  <a:pt x="1436" y="113"/>
                  <a:pt x="2132" y="10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 sz="1758"/>
          </a:p>
        </p:txBody>
      </p:sp>
      <p:sp>
        <p:nvSpPr>
          <p:cNvPr id="102411" name="Text Box 65"/>
          <p:cNvSpPr txBox="1">
            <a:spLocks noChangeArrowheads="1"/>
          </p:cNvSpPr>
          <p:nvPr/>
        </p:nvSpPr>
        <p:spPr bwMode="auto">
          <a:xfrm>
            <a:off x="4160162" y="4724470"/>
            <a:ext cx="44610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/>
              <a:t>S1</a:t>
            </a:r>
          </a:p>
        </p:txBody>
      </p:sp>
      <p:sp>
        <p:nvSpPr>
          <p:cNvPr id="102412" name="Text Box 66"/>
          <p:cNvSpPr txBox="1">
            <a:spLocks noChangeArrowheads="1"/>
          </p:cNvSpPr>
          <p:nvPr/>
        </p:nvSpPr>
        <p:spPr bwMode="auto">
          <a:xfrm>
            <a:off x="7338751" y="4837658"/>
            <a:ext cx="44610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/>
              <a:t>S0</a:t>
            </a:r>
          </a:p>
        </p:txBody>
      </p:sp>
      <p:sp>
        <p:nvSpPr>
          <p:cNvPr id="102413" name="Text Box 67"/>
          <p:cNvSpPr txBox="1">
            <a:spLocks noChangeArrowheads="1"/>
          </p:cNvSpPr>
          <p:nvPr/>
        </p:nvSpPr>
        <p:spPr bwMode="auto">
          <a:xfrm>
            <a:off x="2853064" y="6284304"/>
            <a:ext cx="1848731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200.37.42.0/24</a:t>
            </a:r>
          </a:p>
        </p:txBody>
      </p:sp>
      <p:sp>
        <p:nvSpPr>
          <p:cNvPr id="102414" name="Text Box 68"/>
          <p:cNvSpPr txBox="1">
            <a:spLocks noChangeArrowheads="1"/>
          </p:cNvSpPr>
          <p:nvPr/>
        </p:nvSpPr>
        <p:spPr bwMode="auto">
          <a:xfrm>
            <a:off x="5068773" y="5231494"/>
            <a:ext cx="1526527" cy="3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1660" b="1">
                <a:solidFill>
                  <a:schemeClr val="accent2"/>
                </a:solidFill>
              </a:rPr>
              <a:t>10.0.37.204/30</a:t>
            </a:r>
          </a:p>
        </p:txBody>
      </p:sp>
      <p:grpSp>
        <p:nvGrpSpPr>
          <p:cNvPr id="102415" name="Group 69"/>
          <p:cNvGrpSpPr>
            <a:grpSpLocks/>
          </p:cNvGrpSpPr>
          <p:nvPr/>
        </p:nvGrpSpPr>
        <p:grpSpPr bwMode="auto">
          <a:xfrm>
            <a:off x="5647122" y="2437435"/>
            <a:ext cx="745805" cy="496170"/>
            <a:chOff x="2927" y="2504"/>
            <a:chExt cx="527" cy="390"/>
          </a:xfrm>
        </p:grpSpPr>
        <p:sp>
          <p:nvSpPr>
            <p:cNvPr id="102455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456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457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sp>
          <p:nvSpPr>
            <p:cNvPr id="102458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 sz="1758"/>
            </a:p>
          </p:txBody>
        </p:sp>
        <p:grpSp>
          <p:nvGrpSpPr>
            <p:cNvPr id="102459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466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476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7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8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9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80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81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82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83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  <p:grpSp>
            <p:nvGrpSpPr>
              <p:cNvPr id="102467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468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69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0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1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2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3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4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  <p:sp>
              <p:nvSpPr>
                <p:cNvPr id="102475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 sz="1758"/>
                </a:p>
              </p:txBody>
            </p:sp>
          </p:grpSp>
        </p:grpSp>
        <p:sp>
          <p:nvSpPr>
            <p:cNvPr id="102460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 sz="1758"/>
            </a:p>
          </p:txBody>
        </p:sp>
        <p:grpSp>
          <p:nvGrpSpPr>
            <p:cNvPr id="102461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462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463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464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  <p:sp>
            <p:nvSpPr>
              <p:cNvPr id="102465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 sz="1758"/>
              </a:p>
            </p:txBody>
          </p:sp>
        </p:grpSp>
      </p:grpSp>
      <p:sp>
        <p:nvSpPr>
          <p:cNvPr id="102416" name="Freeform 99"/>
          <p:cNvSpPr>
            <a:spLocks/>
          </p:cNvSpPr>
          <p:nvPr/>
        </p:nvSpPr>
        <p:spPr bwMode="auto">
          <a:xfrm>
            <a:off x="3939986" y="2894843"/>
            <a:ext cx="1857537" cy="2065308"/>
          </a:xfrm>
          <a:custGeom>
            <a:avLst/>
            <a:gdLst>
              <a:gd name="T0" fmla="*/ 0 w 918"/>
              <a:gd name="T1" fmla="*/ 2147483647 h 1205"/>
              <a:gd name="T2" fmla="*/ 2147483647 w 918"/>
              <a:gd name="T3" fmla="*/ 2147483647 h 1205"/>
              <a:gd name="T4" fmla="*/ 2147483647 w 918"/>
              <a:gd name="T5" fmla="*/ 2147483647 h 1205"/>
              <a:gd name="T6" fmla="*/ 2147483647 w 918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1205"/>
              <a:gd name="T14" fmla="*/ 918 w 918"/>
              <a:gd name="T15" fmla="*/ 1205 h 1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1205">
                <a:moveTo>
                  <a:pt x="0" y="1205"/>
                </a:moveTo>
                <a:cubicBezTo>
                  <a:pt x="101" y="1048"/>
                  <a:pt x="546" y="330"/>
                  <a:pt x="604" y="263"/>
                </a:cubicBezTo>
                <a:cubicBezTo>
                  <a:pt x="662" y="196"/>
                  <a:pt x="298" y="846"/>
                  <a:pt x="350" y="802"/>
                </a:cubicBezTo>
                <a:cubicBezTo>
                  <a:pt x="402" y="758"/>
                  <a:pt x="800" y="167"/>
                  <a:pt x="91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 sz="1758"/>
          </a:p>
        </p:txBody>
      </p:sp>
      <p:sp>
        <p:nvSpPr>
          <p:cNvPr id="102417" name="Freeform 100"/>
          <p:cNvSpPr>
            <a:spLocks/>
          </p:cNvSpPr>
          <p:nvPr/>
        </p:nvSpPr>
        <p:spPr bwMode="auto">
          <a:xfrm flipH="1">
            <a:off x="6245627" y="2894843"/>
            <a:ext cx="1784661" cy="2065308"/>
          </a:xfrm>
          <a:custGeom>
            <a:avLst/>
            <a:gdLst>
              <a:gd name="T0" fmla="*/ 0 w 918"/>
              <a:gd name="T1" fmla="*/ 2147483647 h 1205"/>
              <a:gd name="T2" fmla="*/ 2147483647 w 918"/>
              <a:gd name="T3" fmla="*/ 2147483647 h 1205"/>
              <a:gd name="T4" fmla="*/ 2147483647 w 918"/>
              <a:gd name="T5" fmla="*/ 2147483647 h 1205"/>
              <a:gd name="T6" fmla="*/ 2147483647 w 918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1205"/>
              <a:gd name="T14" fmla="*/ 918 w 918"/>
              <a:gd name="T15" fmla="*/ 1205 h 1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1205">
                <a:moveTo>
                  <a:pt x="0" y="1205"/>
                </a:moveTo>
                <a:cubicBezTo>
                  <a:pt x="101" y="1048"/>
                  <a:pt x="546" y="330"/>
                  <a:pt x="604" y="263"/>
                </a:cubicBezTo>
                <a:cubicBezTo>
                  <a:pt x="662" y="196"/>
                  <a:pt x="298" y="846"/>
                  <a:pt x="350" y="802"/>
                </a:cubicBezTo>
                <a:cubicBezTo>
                  <a:pt x="402" y="758"/>
                  <a:pt x="800" y="167"/>
                  <a:pt x="91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 sz="1758"/>
          </a:p>
        </p:txBody>
      </p:sp>
      <p:sp>
        <p:nvSpPr>
          <p:cNvPr id="102418" name="Line 101"/>
          <p:cNvSpPr>
            <a:spLocks noChangeShapeType="1"/>
          </p:cNvSpPr>
          <p:nvPr/>
        </p:nvSpPr>
        <p:spPr bwMode="auto">
          <a:xfrm flipV="1">
            <a:off x="6020799" y="1905604"/>
            <a:ext cx="1551" cy="607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 sz="1758"/>
          </a:p>
        </p:txBody>
      </p:sp>
      <p:sp>
        <p:nvSpPr>
          <p:cNvPr id="102419" name="Line 102"/>
          <p:cNvSpPr>
            <a:spLocks noChangeShapeType="1"/>
          </p:cNvSpPr>
          <p:nvPr/>
        </p:nvSpPr>
        <p:spPr bwMode="auto">
          <a:xfrm flipH="1" flipV="1">
            <a:off x="3862459" y="5335379"/>
            <a:ext cx="1551" cy="6837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 sz="1758"/>
          </a:p>
        </p:txBody>
      </p:sp>
      <p:sp>
        <p:nvSpPr>
          <p:cNvPr id="102420" name="Line 103"/>
          <p:cNvSpPr>
            <a:spLocks noChangeShapeType="1"/>
          </p:cNvSpPr>
          <p:nvPr/>
        </p:nvSpPr>
        <p:spPr bwMode="auto">
          <a:xfrm flipV="1">
            <a:off x="8106264" y="5333828"/>
            <a:ext cx="0" cy="6093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 sz="1758"/>
          </a:p>
        </p:txBody>
      </p:sp>
      <p:pic>
        <p:nvPicPr>
          <p:cNvPr id="102421" name="Picture 10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757" y="5943187"/>
            <a:ext cx="522530" cy="4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2" name="Picture 10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7011" y="5943187"/>
            <a:ext cx="522530" cy="4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3" name="Text Box 106"/>
          <p:cNvSpPr txBox="1">
            <a:spLocks noChangeArrowheads="1"/>
          </p:cNvSpPr>
          <p:nvPr/>
        </p:nvSpPr>
        <p:spPr bwMode="auto">
          <a:xfrm rot="-3165910">
            <a:off x="3893068" y="3613565"/>
            <a:ext cx="1526527" cy="3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1660" b="1">
                <a:solidFill>
                  <a:schemeClr val="accent2"/>
                </a:solidFill>
              </a:rPr>
              <a:t>10.0.37.196/30</a:t>
            </a:r>
          </a:p>
        </p:txBody>
      </p:sp>
      <p:sp>
        <p:nvSpPr>
          <p:cNvPr id="102424" name="Text Box 107"/>
          <p:cNvSpPr txBox="1">
            <a:spLocks noChangeArrowheads="1"/>
          </p:cNvSpPr>
          <p:nvPr/>
        </p:nvSpPr>
        <p:spPr bwMode="auto">
          <a:xfrm rot="3177933">
            <a:off x="6507264" y="3506578"/>
            <a:ext cx="1526527" cy="3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1660" b="1">
                <a:solidFill>
                  <a:schemeClr val="accent2"/>
                </a:solidFill>
              </a:rPr>
              <a:t>10.0.37.200/30</a:t>
            </a:r>
          </a:p>
        </p:txBody>
      </p:sp>
      <p:sp>
        <p:nvSpPr>
          <p:cNvPr id="102425" name="Text Box 108"/>
          <p:cNvSpPr txBox="1">
            <a:spLocks noChangeArrowheads="1"/>
          </p:cNvSpPr>
          <p:nvPr/>
        </p:nvSpPr>
        <p:spPr bwMode="auto">
          <a:xfrm>
            <a:off x="3693452" y="4494991"/>
            <a:ext cx="44610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/>
              <a:t>S0</a:t>
            </a:r>
          </a:p>
        </p:txBody>
      </p:sp>
      <p:sp>
        <p:nvSpPr>
          <p:cNvPr id="102426" name="Text Box 109"/>
          <p:cNvSpPr txBox="1">
            <a:spLocks noChangeArrowheads="1"/>
          </p:cNvSpPr>
          <p:nvPr/>
        </p:nvSpPr>
        <p:spPr bwMode="auto">
          <a:xfrm>
            <a:off x="5630065" y="2894843"/>
            <a:ext cx="44610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/>
              <a:t>S1</a:t>
            </a:r>
          </a:p>
        </p:txBody>
      </p:sp>
      <p:sp>
        <p:nvSpPr>
          <p:cNvPr id="102427" name="Text Box 110"/>
          <p:cNvSpPr txBox="1">
            <a:spLocks noChangeArrowheads="1"/>
          </p:cNvSpPr>
          <p:nvPr/>
        </p:nvSpPr>
        <p:spPr bwMode="auto">
          <a:xfrm>
            <a:off x="6000643" y="2894843"/>
            <a:ext cx="44610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/>
              <a:t>S0</a:t>
            </a:r>
          </a:p>
        </p:txBody>
      </p:sp>
      <p:sp>
        <p:nvSpPr>
          <p:cNvPr id="102428" name="Text Box 111"/>
          <p:cNvSpPr txBox="1">
            <a:spLocks noChangeArrowheads="1"/>
          </p:cNvSpPr>
          <p:nvPr/>
        </p:nvSpPr>
        <p:spPr bwMode="auto">
          <a:xfrm>
            <a:off x="7489153" y="4570966"/>
            <a:ext cx="44610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/>
              <a:t>S1</a:t>
            </a:r>
          </a:p>
        </p:txBody>
      </p:sp>
      <p:sp>
        <p:nvSpPr>
          <p:cNvPr id="102429" name="Text Box 112"/>
          <p:cNvSpPr txBox="1">
            <a:spLocks noChangeArrowheads="1"/>
          </p:cNvSpPr>
          <p:nvPr/>
        </p:nvSpPr>
        <p:spPr bwMode="auto">
          <a:xfrm>
            <a:off x="4087287" y="4420566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>
                <a:solidFill>
                  <a:schemeClr val="accent2"/>
                </a:solidFill>
              </a:rPr>
              <a:t>.197</a:t>
            </a:r>
          </a:p>
        </p:txBody>
      </p:sp>
      <p:sp>
        <p:nvSpPr>
          <p:cNvPr id="102430" name="Text Box 113"/>
          <p:cNvSpPr txBox="1">
            <a:spLocks noChangeArrowheads="1"/>
          </p:cNvSpPr>
          <p:nvPr/>
        </p:nvSpPr>
        <p:spPr bwMode="auto">
          <a:xfrm>
            <a:off x="4980393" y="2742891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>
                <a:solidFill>
                  <a:schemeClr val="accent2"/>
                </a:solidFill>
              </a:rPr>
              <a:t>.198</a:t>
            </a:r>
          </a:p>
        </p:txBody>
      </p:sp>
      <p:sp>
        <p:nvSpPr>
          <p:cNvPr id="102431" name="Text Box 114"/>
          <p:cNvSpPr txBox="1">
            <a:spLocks noChangeArrowheads="1"/>
          </p:cNvSpPr>
          <p:nvPr/>
        </p:nvSpPr>
        <p:spPr bwMode="auto">
          <a:xfrm>
            <a:off x="6320052" y="2742891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>
                <a:solidFill>
                  <a:schemeClr val="accent2"/>
                </a:solidFill>
              </a:rPr>
              <a:t>.201</a:t>
            </a:r>
          </a:p>
        </p:txBody>
      </p:sp>
      <p:sp>
        <p:nvSpPr>
          <p:cNvPr id="102432" name="Text Box 115"/>
          <p:cNvSpPr txBox="1">
            <a:spLocks noChangeArrowheads="1"/>
          </p:cNvSpPr>
          <p:nvPr/>
        </p:nvSpPr>
        <p:spPr bwMode="auto">
          <a:xfrm>
            <a:off x="7828719" y="4420566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>
                <a:solidFill>
                  <a:schemeClr val="accent2"/>
                </a:solidFill>
              </a:rPr>
              <a:t>.202</a:t>
            </a:r>
          </a:p>
        </p:txBody>
      </p:sp>
      <p:sp>
        <p:nvSpPr>
          <p:cNvPr id="102433" name="Text Box 116"/>
          <p:cNvSpPr txBox="1">
            <a:spLocks noChangeArrowheads="1"/>
          </p:cNvSpPr>
          <p:nvPr/>
        </p:nvSpPr>
        <p:spPr bwMode="auto">
          <a:xfrm>
            <a:off x="4160162" y="4989611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>
                <a:solidFill>
                  <a:schemeClr val="accent2"/>
                </a:solidFill>
              </a:rPr>
              <a:t>.206</a:t>
            </a:r>
          </a:p>
        </p:txBody>
      </p:sp>
      <p:sp>
        <p:nvSpPr>
          <p:cNvPr id="102434" name="Text Box 117"/>
          <p:cNvSpPr txBox="1">
            <a:spLocks noChangeArrowheads="1"/>
          </p:cNvSpPr>
          <p:nvPr/>
        </p:nvSpPr>
        <p:spPr bwMode="auto">
          <a:xfrm>
            <a:off x="7138733" y="5141563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>
                <a:solidFill>
                  <a:schemeClr val="accent2"/>
                </a:solidFill>
              </a:rPr>
              <a:t>.205</a:t>
            </a:r>
          </a:p>
        </p:txBody>
      </p:sp>
      <p:sp>
        <p:nvSpPr>
          <p:cNvPr id="102435" name="Text Box 118"/>
          <p:cNvSpPr txBox="1">
            <a:spLocks noChangeArrowheads="1"/>
          </p:cNvSpPr>
          <p:nvPr/>
        </p:nvSpPr>
        <p:spPr bwMode="auto">
          <a:xfrm>
            <a:off x="7227112" y="6284304"/>
            <a:ext cx="1848731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200.37.51.0/24</a:t>
            </a:r>
          </a:p>
        </p:txBody>
      </p:sp>
      <p:sp>
        <p:nvSpPr>
          <p:cNvPr id="102436" name="Text Box 119"/>
          <p:cNvSpPr txBox="1">
            <a:spLocks noChangeArrowheads="1"/>
          </p:cNvSpPr>
          <p:nvPr/>
        </p:nvSpPr>
        <p:spPr bwMode="auto">
          <a:xfrm>
            <a:off x="5068773" y="1142742"/>
            <a:ext cx="1774993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172.16. 0.0/16</a:t>
            </a:r>
          </a:p>
        </p:txBody>
      </p:sp>
      <p:sp>
        <p:nvSpPr>
          <p:cNvPr id="102437" name="Text Box 120"/>
          <p:cNvSpPr txBox="1">
            <a:spLocks noChangeArrowheads="1"/>
          </p:cNvSpPr>
          <p:nvPr/>
        </p:nvSpPr>
        <p:spPr bwMode="auto">
          <a:xfrm>
            <a:off x="3419008" y="5217539"/>
            <a:ext cx="52945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.65</a:t>
            </a:r>
          </a:p>
        </p:txBody>
      </p:sp>
      <p:sp>
        <p:nvSpPr>
          <p:cNvPr id="102438" name="Text Box 121"/>
          <p:cNvSpPr txBox="1">
            <a:spLocks noChangeArrowheads="1"/>
          </p:cNvSpPr>
          <p:nvPr/>
        </p:nvSpPr>
        <p:spPr bwMode="auto">
          <a:xfrm>
            <a:off x="8031839" y="5217539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.129</a:t>
            </a:r>
          </a:p>
        </p:txBody>
      </p:sp>
      <p:sp>
        <p:nvSpPr>
          <p:cNvPr id="102439" name="Text Box 122"/>
          <p:cNvSpPr txBox="1">
            <a:spLocks noChangeArrowheads="1"/>
          </p:cNvSpPr>
          <p:nvPr/>
        </p:nvSpPr>
        <p:spPr bwMode="auto">
          <a:xfrm>
            <a:off x="3419008" y="5637733"/>
            <a:ext cx="52945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.66</a:t>
            </a:r>
          </a:p>
        </p:txBody>
      </p:sp>
      <p:sp>
        <p:nvSpPr>
          <p:cNvPr id="102440" name="Text Box 123"/>
          <p:cNvSpPr txBox="1">
            <a:spLocks noChangeArrowheads="1"/>
          </p:cNvSpPr>
          <p:nvPr/>
        </p:nvSpPr>
        <p:spPr bwMode="auto">
          <a:xfrm>
            <a:off x="8031839" y="5637733"/>
            <a:ext cx="662509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.130</a:t>
            </a:r>
          </a:p>
        </p:txBody>
      </p:sp>
      <p:sp>
        <p:nvSpPr>
          <p:cNvPr id="102441" name="Text Box 124"/>
          <p:cNvSpPr txBox="1">
            <a:spLocks noChangeArrowheads="1"/>
          </p:cNvSpPr>
          <p:nvPr/>
        </p:nvSpPr>
        <p:spPr bwMode="auto">
          <a:xfrm>
            <a:off x="4980393" y="3950754"/>
            <a:ext cx="1464395" cy="3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_tradnl" sz="1758" b="1"/>
              <a:t>BW 1544kbps</a:t>
            </a:r>
            <a:endParaRPr lang="es-ES" sz="1758" b="1"/>
          </a:p>
        </p:txBody>
      </p:sp>
      <p:sp>
        <p:nvSpPr>
          <p:cNvPr id="102442" name="Text Box 125"/>
          <p:cNvSpPr txBox="1">
            <a:spLocks noChangeArrowheads="1"/>
          </p:cNvSpPr>
          <p:nvPr/>
        </p:nvSpPr>
        <p:spPr bwMode="auto">
          <a:xfrm>
            <a:off x="2048338" y="5522993"/>
            <a:ext cx="1423422" cy="3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_tradnl" sz="1758"/>
              <a:t>BW 100Mbps</a:t>
            </a:r>
            <a:endParaRPr lang="es-ES" sz="1758"/>
          </a:p>
        </p:txBody>
      </p:sp>
      <p:sp>
        <p:nvSpPr>
          <p:cNvPr id="102443" name="Text Box 126"/>
          <p:cNvSpPr txBox="1">
            <a:spLocks noChangeArrowheads="1"/>
          </p:cNvSpPr>
          <p:nvPr/>
        </p:nvSpPr>
        <p:spPr bwMode="auto">
          <a:xfrm>
            <a:off x="8552818" y="5409805"/>
            <a:ext cx="1423422" cy="3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_tradnl" sz="1758"/>
              <a:t>BW 100Mbps</a:t>
            </a:r>
            <a:endParaRPr lang="es-ES" sz="1758"/>
          </a:p>
        </p:txBody>
      </p:sp>
      <p:sp>
        <p:nvSpPr>
          <p:cNvPr id="102444" name="Text Box 127"/>
          <p:cNvSpPr txBox="1">
            <a:spLocks noChangeArrowheads="1"/>
          </p:cNvSpPr>
          <p:nvPr/>
        </p:nvSpPr>
        <p:spPr bwMode="auto">
          <a:xfrm>
            <a:off x="6025452" y="1983131"/>
            <a:ext cx="1423422" cy="3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_tradnl" sz="1758"/>
              <a:t>BW 100Mbps</a:t>
            </a:r>
            <a:endParaRPr lang="es-ES" sz="1758"/>
          </a:p>
        </p:txBody>
      </p:sp>
      <p:sp>
        <p:nvSpPr>
          <p:cNvPr id="102445" name="Text Box 128"/>
          <p:cNvSpPr txBox="1">
            <a:spLocks noChangeArrowheads="1"/>
          </p:cNvSpPr>
          <p:nvPr/>
        </p:nvSpPr>
        <p:spPr bwMode="auto">
          <a:xfrm>
            <a:off x="5501371" y="2133531"/>
            <a:ext cx="599992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.0.1</a:t>
            </a:r>
          </a:p>
        </p:txBody>
      </p:sp>
      <p:sp>
        <p:nvSpPr>
          <p:cNvPr id="102446" name="Text Box 129"/>
          <p:cNvSpPr txBox="1">
            <a:spLocks noChangeArrowheads="1"/>
          </p:cNvSpPr>
          <p:nvPr/>
        </p:nvSpPr>
        <p:spPr bwMode="auto">
          <a:xfrm>
            <a:off x="5501371" y="1828077"/>
            <a:ext cx="599992" cy="4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2051" b="1"/>
              <a:t>.0.2</a:t>
            </a:r>
          </a:p>
        </p:txBody>
      </p:sp>
      <p:sp>
        <p:nvSpPr>
          <p:cNvPr id="102447" name="Text Box 131"/>
          <p:cNvSpPr txBox="1">
            <a:spLocks noChangeArrowheads="1"/>
          </p:cNvSpPr>
          <p:nvPr/>
        </p:nvSpPr>
        <p:spPr bwMode="auto">
          <a:xfrm>
            <a:off x="4978842" y="2287035"/>
            <a:ext cx="430073" cy="3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482" tIns="47741" rIns="95482" bIns="47741">
            <a:spAutoFit/>
          </a:bodyPr>
          <a:lstStyle/>
          <a:p>
            <a:pPr defTabSz="902398"/>
            <a:r>
              <a:rPr lang="es-ES" sz="1758" b="1"/>
              <a:t>Ra</a:t>
            </a:r>
          </a:p>
        </p:txBody>
      </p:sp>
      <p:sp>
        <p:nvSpPr>
          <p:cNvPr id="102448" name="132 CuadroTexto"/>
          <p:cNvSpPr txBox="1">
            <a:spLocks noChangeArrowheads="1"/>
          </p:cNvSpPr>
          <p:nvPr/>
        </p:nvSpPr>
        <p:spPr bwMode="auto">
          <a:xfrm>
            <a:off x="4350878" y="1614104"/>
            <a:ext cx="1005403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735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49" name="134 CuadroTexto"/>
          <p:cNvSpPr txBox="1">
            <a:spLocks noChangeArrowheads="1"/>
          </p:cNvSpPr>
          <p:nvPr/>
        </p:nvSpPr>
        <p:spPr bwMode="auto">
          <a:xfrm>
            <a:off x="1978565" y="5802089"/>
            <a:ext cx="1005403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735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50" name="138 CuadroTexto"/>
          <p:cNvSpPr txBox="1">
            <a:spLocks noChangeArrowheads="1"/>
          </p:cNvSpPr>
          <p:nvPr/>
        </p:nvSpPr>
        <p:spPr bwMode="auto">
          <a:xfrm>
            <a:off x="3164720" y="3218904"/>
            <a:ext cx="1277914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735" b="1">
                <a:solidFill>
                  <a:srgbClr val="FF0000"/>
                </a:solidFill>
              </a:rPr>
              <a:t>OSPFv2</a:t>
            </a:r>
          </a:p>
        </p:txBody>
      </p:sp>
      <p:sp>
        <p:nvSpPr>
          <p:cNvPr id="102451" name="139 CuadroTexto"/>
          <p:cNvSpPr txBox="1">
            <a:spLocks noChangeArrowheads="1"/>
          </p:cNvSpPr>
          <p:nvPr/>
        </p:nvSpPr>
        <p:spPr bwMode="auto">
          <a:xfrm>
            <a:off x="7352706" y="3218904"/>
            <a:ext cx="1231940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735" b="1">
                <a:solidFill>
                  <a:srgbClr val="FF0000"/>
                </a:solidFill>
              </a:rPr>
              <a:t>AREA 0</a:t>
            </a:r>
          </a:p>
        </p:txBody>
      </p:sp>
      <p:sp>
        <p:nvSpPr>
          <p:cNvPr id="102452" name="Text Box 2"/>
          <p:cNvSpPr txBox="1">
            <a:spLocks noChangeArrowheads="1"/>
          </p:cNvSpPr>
          <p:nvPr/>
        </p:nvSpPr>
        <p:spPr bwMode="auto">
          <a:xfrm>
            <a:off x="1908791" y="620213"/>
            <a:ext cx="8439542" cy="57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9" tIns="45105" rIns="90209" bIns="45105">
            <a:spAutoFit/>
          </a:bodyPr>
          <a:lstStyle/>
          <a:p>
            <a:pPr algn="ctr" defTabSz="900848"/>
            <a:r>
              <a:rPr lang="es-ES" sz="3125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  <p:sp>
        <p:nvSpPr>
          <p:cNvPr id="141" name="140 Llamada rectangular redondeada"/>
          <p:cNvSpPr/>
          <p:nvPr/>
        </p:nvSpPr>
        <p:spPr bwMode="auto">
          <a:xfrm>
            <a:off x="5397485" y="5243898"/>
            <a:ext cx="4955498" cy="1336558"/>
          </a:xfrm>
          <a:prstGeom prst="wedgeRoundRectCallout">
            <a:avLst>
              <a:gd name="adj1" fmla="val -37666"/>
              <a:gd name="adj2" fmla="val -2208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563" dirty="0"/>
              <a:t>router rip</a:t>
            </a:r>
          </a:p>
          <a:p>
            <a:pPr>
              <a:defRPr/>
            </a:pPr>
            <a:r>
              <a:rPr lang="en-US" sz="1563" dirty="0"/>
              <a:t>    version 2</a:t>
            </a:r>
          </a:p>
          <a:p>
            <a:pPr>
              <a:defRPr/>
            </a:pPr>
            <a:r>
              <a:rPr lang="en-US" sz="1563" dirty="0"/>
              <a:t>    redistribute </a:t>
            </a:r>
            <a:r>
              <a:rPr lang="en-US" sz="1563" dirty="0" err="1"/>
              <a:t>ospf</a:t>
            </a:r>
            <a:r>
              <a:rPr lang="en-US" sz="1563" dirty="0"/>
              <a:t> 1 match internal external 1 external 2</a:t>
            </a:r>
          </a:p>
          <a:p>
            <a:pPr>
              <a:defRPr/>
            </a:pPr>
            <a:r>
              <a:rPr lang="en-US" sz="1563" dirty="0"/>
              <a:t>    network 172.16.0.0</a:t>
            </a:r>
          </a:p>
          <a:p>
            <a:pPr>
              <a:defRPr/>
            </a:pPr>
            <a:r>
              <a:rPr lang="en-US" sz="1563" dirty="0"/>
              <a:t>    no auto-summary</a:t>
            </a:r>
            <a:endParaRPr lang="es-PE" sz="1563" dirty="0"/>
          </a:p>
        </p:txBody>
      </p:sp>
      <p:sp>
        <p:nvSpPr>
          <p:cNvPr id="143" name="142 Llamada rectangular redondeada"/>
          <p:cNvSpPr/>
          <p:nvPr/>
        </p:nvSpPr>
        <p:spPr bwMode="auto">
          <a:xfrm>
            <a:off x="1839017" y="5243898"/>
            <a:ext cx="3490245" cy="1336558"/>
          </a:xfrm>
          <a:prstGeom prst="wedgeRoundRectCallout">
            <a:avLst>
              <a:gd name="adj1" fmla="val 64734"/>
              <a:gd name="adj2" fmla="val -2116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563" dirty="0"/>
              <a:t>router </a:t>
            </a:r>
            <a:r>
              <a:rPr lang="en-US" sz="1563" dirty="0" err="1"/>
              <a:t>ospf</a:t>
            </a:r>
            <a:r>
              <a:rPr lang="en-US" sz="1563" dirty="0"/>
              <a:t> 1</a:t>
            </a:r>
          </a:p>
          <a:p>
            <a:pPr>
              <a:defRPr/>
            </a:pPr>
            <a:r>
              <a:rPr lang="en-US" sz="1563" dirty="0"/>
              <a:t>    redistribute rip subnets</a:t>
            </a:r>
          </a:p>
          <a:p>
            <a:pPr>
              <a:defRPr/>
            </a:pPr>
            <a:r>
              <a:rPr lang="en-US" sz="1563" dirty="0"/>
              <a:t>    network 10.0.37.196  0.0.0.3  area 0</a:t>
            </a:r>
          </a:p>
          <a:p>
            <a:pPr>
              <a:defRPr/>
            </a:pPr>
            <a:r>
              <a:rPr lang="en-US" sz="1563" dirty="0"/>
              <a:t>    network 10.0.37.200  0.0.0.3  area 0</a:t>
            </a:r>
            <a:endParaRPr lang="es-PE" sz="1563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350785" y="617111"/>
            <a:ext cx="5467173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_tradnl" sz="3125" b="1">
                <a:solidFill>
                  <a:srgbClr val="000066"/>
                </a:solidFill>
                <a:latin typeface="Arial" charset="0"/>
              </a:rPr>
              <a:t>TABLA DE ENRUTAMIENTO</a:t>
            </a:r>
            <a:endParaRPr lang="es-ES" sz="3125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822" y="1294695"/>
            <a:ext cx="8000742" cy="521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76247" y="3885632"/>
            <a:ext cx="520979" cy="1449747"/>
            <a:chOff x="272" y="2313"/>
            <a:chExt cx="318" cy="863"/>
          </a:xfrm>
        </p:grpSpPr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272" y="2313"/>
              <a:ext cx="318" cy="18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 sz="1758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272" y="2994"/>
              <a:ext cx="318" cy="18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 sz="1758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839889" y="617112"/>
            <a:ext cx="8563390" cy="5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PROPUESTAS DE TEMAS DE EXPOSICION</a:t>
            </a:r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2156875" y="1741248"/>
            <a:ext cx="3675878" cy="63337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02398">
              <a:defRPr/>
            </a:pPr>
            <a:r>
              <a:rPr lang="es-ES" sz="1758" dirty="0" err="1">
                <a:latin typeface="+mj-lt"/>
              </a:rPr>
              <a:t>The</a:t>
            </a:r>
            <a:r>
              <a:rPr lang="es-ES" sz="1758" dirty="0">
                <a:latin typeface="+mj-lt"/>
              </a:rPr>
              <a:t> Network Simulator, ns-2</a:t>
            </a:r>
          </a:p>
          <a:p>
            <a:pPr defTabSz="902398">
              <a:defRPr/>
            </a:pPr>
            <a:r>
              <a:rPr lang="es-ES" sz="1758" dirty="0">
                <a:latin typeface="+mj-lt"/>
              </a:rPr>
              <a:t>http://www.isi.edu/nsnam/ns/tutorial/</a:t>
            </a:r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7362010" y="1741248"/>
            <a:ext cx="2290627" cy="63337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02398">
              <a:defRPr/>
            </a:pPr>
            <a:r>
              <a:rPr lang="es-ES" sz="1758">
                <a:latin typeface="+mj-lt"/>
              </a:rPr>
              <a:t>NS by Example</a:t>
            </a:r>
          </a:p>
          <a:p>
            <a:pPr defTabSz="902398">
              <a:defRPr/>
            </a:pPr>
            <a:r>
              <a:rPr lang="es-ES" sz="1758">
                <a:latin typeface="+mj-lt"/>
              </a:rPr>
              <a:t>http://nile.wpi.edu/NS/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78546" y="1296245"/>
            <a:ext cx="3239060" cy="542718"/>
            <a:chOff x="204" y="773"/>
            <a:chExt cx="2089" cy="343"/>
          </a:xfrm>
        </p:grpSpPr>
        <p:sp>
          <p:nvSpPr>
            <p:cNvPr id="92170" name="Text Box 8"/>
            <p:cNvSpPr txBox="1">
              <a:spLocks noChangeArrowheads="1"/>
            </p:cNvSpPr>
            <p:nvPr/>
          </p:nvSpPr>
          <p:spPr bwMode="auto">
            <a:xfrm>
              <a:off x="385" y="773"/>
              <a:ext cx="190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Network Simulator</a:t>
              </a:r>
              <a:endParaRPr lang="es-ES" sz="2344" b="1" dirty="0">
                <a:latin typeface="+mj-lt"/>
              </a:endParaRPr>
            </a:p>
          </p:txBody>
        </p:sp>
        <p:pic>
          <p:nvPicPr>
            <p:cNvPr id="104459" name="Picture 9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78545" y="2795609"/>
            <a:ext cx="2814215" cy="542717"/>
            <a:chOff x="204" y="773"/>
            <a:chExt cx="1815" cy="343"/>
          </a:xfrm>
        </p:grpSpPr>
        <p:sp>
          <p:nvSpPr>
            <p:cNvPr id="92168" name="Text Box 11"/>
            <p:cNvSpPr txBox="1">
              <a:spLocks noChangeArrowheads="1"/>
            </p:cNvSpPr>
            <p:nvPr/>
          </p:nvSpPr>
          <p:spPr bwMode="auto">
            <a:xfrm>
              <a:off x="385" y="773"/>
              <a:ext cx="1634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>
                  <a:solidFill>
                    <a:schemeClr val="accent2"/>
                  </a:solidFill>
                  <a:latin typeface="+mj-lt"/>
                </a:rPr>
                <a:t>OPNET IT GURU</a:t>
              </a:r>
              <a:endParaRPr lang="es-ES" sz="2344" b="1">
                <a:latin typeface="+mj-lt"/>
              </a:endParaRPr>
            </a:p>
          </p:txBody>
        </p:sp>
        <p:pic>
          <p:nvPicPr>
            <p:cNvPr id="104457" name="Picture 1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67" name="Text Box 13"/>
          <p:cNvSpPr txBox="1">
            <a:spLocks noChangeArrowheads="1"/>
          </p:cNvSpPr>
          <p:nvPr/>
        </p:nvSpPr>
        <p:spPr bwMode="auto">
          <a:xfrm>
            <a:off x="2156875" y="3229757"/>
            <a:ext cx="8659037" cy="45307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02398">
              <a:defRPr/>
            </a:pPr>
            <a:r>
              <a:rPr lang="es-ES" sz="2344">
                <a:latin typeface="+mj-lt"/>
              </a:rPr>
              <a:t>http://www.opnet.com/university_program/itguru_academic_edition/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498481" y="617112"/>
            <a:ext cx="3266364" cy="5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8546" y="1296245"/>
            <a:ext cx="4659321" cy="1353614"/>
            <a:chOff x="204" y="773"/>
            <a:chExt cx="3006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2825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RFC 2453 RIP </a:t>
              </a:r>
              <a:r>
                <a:rPr lang="es-ES" sz="293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 2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Noviembre de 1998.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548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78546" y="2660713"/>
            <a:ext cx="8554312" cy="902409"/>
            <a:chOff x="204" y="773"/>
            <a:chExt cx="5516" cy="571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335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5478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498481" y="617112"/>
            <a:ext cx="3266364" cy="5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12" tIns="45106" rIns="90212" bIns="45106">
            <a:spAutoFit/>
          </a:bodyPr>
          <a:lstStyle/>
          <a:p>
            <a:pPr marL="187612" lvl="1" algn="ctr"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8546" y="1296244"/>
            <a:ext cx="6223998" cy="1353614"/>
            <a:chOff x="204" y="773"/>
            <a:chExt cx="4015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3834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RFC 1058 Routing Information Protocol</a:t>
              </a:r>
            </a:p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Junio de 1988.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651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78546" y="2742891"/>
            <a:ext cx="6936939" cy="902409"/>
            <a:chOff x="204" y="773"/>
            <a:chExt cx="4473" cy="570"/>
          </a:xfrm>
        </p:grpSpPr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85" y="773"/>
              <a:ext cx="4292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RFC 1723 RIP </a:t>
              </a:r>
              <a:r>
                <a:rPr lang="es-ES" sz="293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 2, Noviembre de 1994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http://www.ietf.org/rfc/rfc1723.txt</a:t>
              </a:r>
            </a:p>
          </p:txBody>
        </p:sp>
        <p:pic>
          <p:nvPicPr>
            <p:cNvPr id="10650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78546" y="3733680"/>
            <a:ext cx="4939845" cy="902409"/>
            <a:chOff x="204" y="773"/>
            <a:chExt cx="3185" cy="571"/>
          </a:xfrm>
        </p:grpSpPr>
        <p:sp>
          <p:nvSpPr>
            <p:cNvPr id="93193" name="Text Box 13"/>
            <p:cNvSpPr txBox="1">
              <a:spLocks noChangeArrowheads="1"/>
            </p:cNvSpPr>
            <p:nvPr/>
          </p:nvSpPr>
          <p:spPr bwMode="auto">
            <a:xfrm>
              <a:off x="385" y="773"/>
              <a:ext cx="3004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RFC 2082 MD5 </a:t>
              </a:r>
              <a:r>
                <a:rPr lang="es-ES" sz="2930" b="1" dirty="0" err="1">
                  <a:solidFill>
                    <a:schemeClr val="accent2"/>
                  </a:solidFill>
                  <a:latin typeface="+mj-lt"/>
                </a:rPr>
                <a:t>Authentication</a:t>
              </a:r>
              <a:endParaRPr lang="es-ES" sz="2930" b="1" dirty="0">
                <a:solidFill>
                  <a:schemeClr val="accent2"/>
                </a:solidFill>
                <a:latin typeface="+mj-lt"/>
              </a:endParaRP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http://www.ietf.org/rfc/rfc2082.txt</a:t>
              </a:r>
            </a:p>
          </p:txBody>
        </p:sp>
        <p:pic>
          <p:nvPicPr>
            <p:cNvPr id="106506" name="Picture 1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78546" y="4724470"/>
            <a:ext cx="8554312" cy="902409"/>
            <a:chOff x="204" y="773"/>
            <a:chExt cx="5516" cy="571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335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221" tIns="45110" rIns="90221" bIns="45110">
              <a:spAutoFit/>
            </a:bodyPr>
            <a:lstStyle/>
            <a:p>
              <a:pPr defTabSz="902398">
                <a:defRPr/>
              </a:pPr>
              <a:r>
                <a:rPr lang="es-ES" sz="293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02398">
                <a:defRPr/>
              </a:pPr>
              <a:r>
                <a:rPr lang="es-ES" sz="2344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6504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864011" y="2713430"/>
            <a:ext cx="4363195" cy="1700933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9086" tIns="44544" rIns="89086" bIns="44544" anchor="ctr"/>
          <a:lstStyle/>
          <a:p>
            <a:pPr algn="ctr" defTabSz="891544"/>
            <a:r>
              <a:rPr lang="es-ES_tradnl" sz="3125" b="1">
                <a:solidFill>
                  <a:schemeClr val="bg1"/>
                </a:solidFill>
                <a:latin typeface="Arial" charset="0"/>
              </a:rPr>
              <a:t>MUCHAS GRACIAS</a:t>
            </a:r>
            <a:endParaRPr lang="es-ES" sz="3125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08790" y="1125686"/>
            <a:ext cx="8583741" cy="2716531"/>
            <a:chOff x="285750" y="1153301"/>
            <a:chExt cx="8788400" cy="2779759"/>
          </a:xfrm>
        </p:grpSpPr>
        <p:pic>
          <p:nvPicPr>
            <p:cNvPr id="2765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4" name="Group 107"/>
            <p:cNvGrpSpPr>
              <a:grpSpLocks/>
            </p:cNvGrpSpPr>
            <p:nvPr/>
          </p:nvGrpSpPr>
          <p:grpSpPr bwMode="auto">
            <a:xfrm>
              <a:off x="285750" y="1327149"/>
              <a:ext cx="5095286" cy="553822"/>
              <a:chOff x="204" y="773"/>
              <a:chExt cx="3203" cy="342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02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7657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690052" cy="457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5242" tIns="42621" rIns="85242" bIns="42621">
              <a:spAutoFit/>
            </a:bodyPr>
            <a:lstStyle/>
            <a:p>
              <a:pPr defTabSz="852781" eaLnBrk="0" hangingPunct="0">
                <a:defRPr/>
              </a:pPr>
              <a:r>
                <a:rPr lang="es-MX" sz="2344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344" dirty="0">
                  <a:latin typeface="+mj-lt"/>
                </a:rPr>
                <a:t>Router </a:t>
              </a:r>
              <a:r>
                <a:rPr lang="es-MX" sz="2344" b="1" dirty="0">
                  <a:latin typeface="+mj-lt"/>
                </a:rPr>
                <a:t>Re</a:t>
              </a:r>
              <a:endParaRPr lang="es-MX" sz="2344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1908790" y="2939808"/>
            <a:ext cx="5304368" cy="3668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 err="1"/>
              <a:t>Re#show</a:t>
            </a:r>
            <a:r>
              <a:rPr lang="es-PE" sz="1367" b="1" dirty="0"/>
              <a:t> ip route</a:t>
            </a:r>
          </a:p>
          <a:p>
            <a:pPr>
              <a:defRPr/>
            </a:pPr>
            <a:r>
              <a:rPr lang="es-PE" sz="1367" dirty="0" err="1"/>
              <a:t>Codes</a:t>
            </a:r>
            <a:r>
              <a:rPr lang="es-PE" sz="1367" dirty="0"/>
              <a:t>: C - connected, S - </a:t>
            </a:r>
            <a:r>
              <a:rPr lang="es-PE" sz="1367" dirty="0" err="1"/>
              <a:t>static</a:t>
            </a:r>
            <a:r>
              <a:rPr lang="es-PE" sz="1367" dirty="0"/>
              <a:t>, R - RIP, M - mobile, B - BGP</a:t>
            </a:r>
          </a:p>
          <a:p>
            <a:pPr>
              <a:defRPr/>
            </a:pPr>
            <a:r>
              <a:rPr lang="es-PE" sz="1367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367" dirty="0"/>
              <a:t>       N1 - OSPF NSSA external </a:t>
            </a:r>
            <a:r>
              <a:rPr lang="es-PE" sz="1367" dirty="0" err="1"/>
              <a:t>type</a:t>
            </a:r>
            <a:r>
              <a:rPr lang="es-PE" sz="1367" dirty="0"/>
              <a:t> 1, N2 - OSPF NSSA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E1 - OSPF external </a:t>
            </a:r>
            <a:r>
              <a:rPr lang="es-PE" sz="1367" dirty="0" err="1"/>
              <a:t>type</a:t>
            </a:r>
            <a:r>
              <a:rPr lang="es-PE" sz="1367" dirty="0"/>
              <a:t> 1, E2 - OSPF external </a:t>
            </a:r>
            <a:r>
              <a:rPr lang="es-PE" sz="1367" dirty="0" err="1"/>
              <a:t>type</a:t>
            </a:r>
            <a:r>
              <a:rPr lang="es-PE" sz="1367" dirty="0"/>
              <a:t> 2</a:t>
            </a:r>
          </a:p>
          <a:p>
            <a:pPr>
              <a:defRPr/>
            </a:pPr>
            <a:r>
              <a:rPr lang="es-PE" sz="1367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367" dirty="0"/>
              <a:t>       </a:t>
            </a:r>
            <a:r>
              <a:rPr lang="es-PE" sz="1367" dirty="0" err="1"/>
              <a:t>ia</a:t>
            </a:r>
            <a:r>
              <a:rPr lang="es-PE" sz="1367" dirty="0"/>
              <a:t> - IS-IS inter area, * - candidate default, U - per-</a:t>
            </a:r>
            <a:r>
              <a:rPr lang="es-PE" sz="1367" dirty="0" err="1"/>
              <a:t>user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r>
              <a:rPr lang="es-PE" sz="1367" dirty="0"/>
              <a:t>       o - ODR, P - </a:t>
            </a:r>
            <a:r>
              <a:rPr lang="es-PE" sz="1367" dirty="0" err="1"/>
              <a:t>periodic</a:t>
            </a:r>
            <a:r>
              <a:rPr lang="es-PE" sz="1367" dirty="0"/>
              <a:t> </a:t>
            </a:r>
            <a:r>
              <a:rPr lang="es-PE" sz="1367" dirty="0" err="1"/>
              <a:t>downloaded</a:t>
            </a:r>
            <a:r>
              <a:rPr lang="es-PE" sz="1367" dirty="0"/>
              <a:t> </a:t>
            </a:r>
            <a:r>
              <a:rPr lang="es-PE" sz="1367" dirty="0" err="1"/>
              <a:t>static</a:t>
            </a:r>
            <a:r>
              <a:rPr lang="es-PE" sz="1367" dirty="0"/>
              <a:t> route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Gateway of </a:t>
            </a:r>
            <a:r>
              <a:rPr lang="es-PE" sz="1367" dirty="0" err="1"/>
              <a:t>last</a:t>
            </a:r>
            <a:r>
              <a:rPr lang="es-PE" sz="1367" dirty="0"/>
              <a:t> resort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not</a:t>
            </a:r>
            <a:r>
              <a:rPr lang="es-PE" sz="1367" dirty="0"/>
              <a:t> set</a:t>
            </a:r>
          </a:p>
          <a:p>
            <a:pPr>
              <a:defRPr/>
            </a:pPr>
            <a:endParaRPr lang="es-PE" sz="1367" dirty="0"/>
          </a:p>
          <a:p>
            <a:pPr>
              <a:defRPr/>
            </a:pPr>
            <a:r>
              <a:rPr lang="es-PE" sz="1367" dirty="0"/>
              <a:t>     200.1.1.0/26 </a:t>
            </a:r>
            <a:r>
              <a:rPr lang="es-PE" sz="1367" dirty="0" err="1"/>
              <a:t>is</a:t>
            </a:r>
            <a:r>
              <a:rPr lang="es-PE" sz="1367" dirty="0"/>
              <a:t> subnetted, 1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200.1.1.128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FastEthernet2/0</a:t>
            </a:r>
          </a:p>
          <a:p>
            <a:pPr>
              <a:defRPr/>
            </a:pPr>
            <a:r>
              <a:rPr lang="es-PE" sz="1367" dirty="0"/>
              <a:t>     40.0.0.0/30 </a:t>
            </a:r>
            <a:r>
              <a:rPr lang="es-PE" sz="1367" dirty="0" err="1"/>
              <a:t>is</a:t>
            </a:r>
            <a:r>
              <a:rPr lang="es-PE" sz="1367" dirty="0"/>
              <a:t> subnetted, 2 </a:t>
            </a:r>
            <a:r>
              <a:rPr lang="es-PE" sz="1367" dirty="0" err="1"/>
              <a:t>subnets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C       40.1.2.8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FastEthernet1/1</a:t>
            </a:r>
          </a:p>
          <a:p>
            <a:pPr>
              <a:defRPr/>
            </a:pPr>
            <a:r>
              <a:rPr lang="es-PE" sz="1367" dirty="0"/>
              <a:t>C       40.1.2.20 </a:t>
            </a:r>
            <a:r>
              <a:rPr lang="es-PE" sz="1367" dirty="0" err="1"/>
              <a:t>is</a:t>
            </a:r>
            <a:r>
              <a:rPr lang="es-PE" sz="1367" dirty="0"/>
              <a:t> </a:t>
            </a:r>
            <a:r>
              <a:rPr lang="es-PE" sz="1367" dirty="0" err="1"/>
              <a:t>directly</a:t>
            </a:r>
            <a:r>
              <a:rPr lang="es-PE" sz="1367" dirty="0"/>
              <a:t> connected, FastEthernet1/0</a:t>
            </a:r>
          </a:p>
          <a:p>
            <a:pPr>
              <a:defRPr/>
            </a:pPr>
            <a:r>
              <a:rPr lang="es-PE" sz="1367" dirty="0"/>
              <a:t>Re#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397208" y="617111"/>
            <a:ext cx="7530930" cy="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221" tIns="45110" rIns="90221" bIns="45110">
            <a:spAutoFit/>
          </a:bodyPr>
          <a:lstStyle/>
          <a:p>
            <a:pPr defTabSz="902398"/>
            <a:r>
              <a:rPr lang="es-ES" sz="3125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3 Grupo"/>
          <p:cNvGrpSpPr>
            <a:grpSpLocks/>
          </p:cNvGrpSpPr>
          <p:nvPr/>
        </p:nvGrpSpPr>
        <p:grpSpPr bwMode="auto">
          <a:xfrm>
            <a:off x="1908790" y="1296245"/>
            <a:ext cx="8653516" cy="3435977"/>
            <a:chOff x="285750" y="1327150"/>
            <a:chExt cx="8859837" cy="3517436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58678" y="2296309"/>
              <a:ext cx="3286909" cy="2548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79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987716" cy="555442"/>
              <a:chOff x="204" y="773"/>
              <a:chExt cx="3764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583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221" tIns="45110" rIns="90221" bIns="45110">
                <a:spAutoFit/>
              </a:bodyPr>
              <a:lstStyle/>
              <a:p>
                <a:pPr defTabSz="902398">
                  <a:defRPr/>
                </a:pP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293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2930" b="1" dirty="0">
                    <a:solidFill>
                      <a:schemeClr val="accent2"/>
                    </a:solidFill>
                    <a:latin typeface="+mj-lt"/>
                  </a:rPr>
                  <a:t> Ra y Rb</a:t>
                </a:r>
              </a:p>
            </p:txBody>
          </p:sp>
          <p:pic>
            <p:nvPicPr>
              <p:cNvPr id="2868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2048338" y="1792415"/>
            <a:ext cx="5304368" cy="2195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/>
              <a:t>Ra&gt;</a:t>
            </a:r>
          </a:p>
          <a:p>
            <a:pPr>
              <a:defRPr/>
            </a:pPr>
            <a:r>
              <a:rPr lang="es-PE" sz="1367" dirty="0"/>
              <a:t>Ra&gt;</a:t>
            </a:r>
            <a:r>
              <a:rPr lang="es-PE" sz="1367" dirty="0" err="1"/>
              <a:t>enable</a:t>
            </a:r>
            <a:endParaRPr lang="es-PE" sz="1367" dirty="0"/>
          </a:p>
          <a:p>
            <a:pPr>
              <a:defRPr/>
            </a:pPr>
            <a:r>
              <a:rPr lang="es-PE" sz="1367" dirty="0"/>
              <a:t>Ra#configure terminal</a:t>
            </a:r>
          </a:p>
          <a:p>
            <a:pPr>
              <a:defRPr/>
            </a:pPr>
            <a:r>
              <a:rPr lang="es-PE" sz="1367" dirty="0" err="1"/>
              <a:t>Enter</a:t>
            </a:r>
            <a:r>
              <a:rPr lang="es-PE" sz="1367" dirty="0"/>
              <a:t> configuration commands, </a:t>
            </a:r>
            <a:r>
              <a:rPr lang="es-PE" sz="1367" dirty="0" err="1"/>
              <a:t>one</a:t>
            </a:r>
            <a:r>
              <a:rPr lang="es-PE" sz="1367" dirty="0"/>
              <a:t> per line.  </a:t>
            </a:r>
            <a:r>
              <a:rPr lang="es-PE" sz="1367" dirty="0" err="1"/>
              <a:t>End</a:t>
            </a:r>
            <a:r>
              <a:rPr lang="es-PE" sz="1367" dirty="0"/>
              <a:t> </a:t>
            </a:r>
            <a:r>
              <a:rPr lang="es-PE" sz="1367" dirty="0" err="1"/>
              <a:t>with</a:t>
            </a:r>
            <a:r>
              <a:rPr lang="es-PE" sz="1367" dirty="0"/>
              <a:t> CNTL/Z.</a:t>
            </a:r>
          </a:p>
          <a:p>
            <a:pPr>
              <a:defRPr/>
            </a:pPr>
            <a:r>
              <a:rPr lang="es-PE" sz="1367" dirty="0"/>
              <a:t>Ra(</a:t>
            </a:r>
            <a:r>
              <a:rPr lang="es-PE" sz="1367" dirty="0" err="1"/>
              <a:t>config</a:t>
            </a:r>
            <a:r>
              <a:rPr lang="es-PE" sz="1367" dirty="0"/>
              <a:t>)#router rip</a:t>
            </a:r>
          </a:p>
          <a:p>
            <a:pPr>
              <a:defRPr/>
            </a:pPr>
            <a:r>
              <a:rPr lang="es-PE" sz="1367" dirty="0"/>
              <a:t>Ra(</a:t>
            </a:r>
            <a:r>
              <a:rPr lang="es-PE" sz="1367" dirty="0" err="1"/>
              <a:t>config-router</a:t>
            </a:r>
            <a:r>
              <a:rPr lang="es-PE" sz="1367" dirty="0"/>
              <a:t>)#version 2</a:t>
            </a:r>
          </a:p>
          <a:p>
            <a:pPr>
              <a:defRPr/>
            </a:pPr>
            <a:r>
              <a:rPr lang="es-PE" sz="1367" dirty="0"/>
              <a:t>Ra(</a:t>
            </a:r>
            <a:r>
              <a:rPr lang="es-PE" sz="1367" dirty="0" err="1"/>
              <a:t>config</a:t>
            </a:r>
            <a:r>
              <a:rPr lang="es-PE" sz="1367" dirty="0"/>
              <a:t>-router)#network 200.1.1.0</a:t>
            </a:r>
          </a:p>
          <a:p>
            <a:pPr>
              <a:defRPr/>
            </a:pPr>
            <a:r>
              <a:rPr lang="es-PE" sz="1367" dirty="0"/>
              <a:t>Ra(</a:t>
            </a:r>
            <a:r>
              <a:rPr lang="es-PE" sz="1367" dirty="0" err="1"/>
              <a:t>config</a:t>
            </a:r>
            <a:r>
              <a:rPr lang="es-PE" sz="1367" dirty="0"/>
              <a:t>-router)#network 40.0.0.0</a:t>
            </a:r>
          </a:p>
          <a:p>
            <a:pPr>
              <a:defRPr/>
            </a:pPr>
            <a:r>
              <a:rPr lang="es-PE" sz="1367" dirty="0"/>
              <a:t>Ra(config-router)#exit</a:t>
            </a:r>
          </a:p>
          <a:p>
            <a:pPr>
              <a:defRPr/>
            </a:pPr>
            <a:r>
              <a:rPr lang="es-PE" sz="1367" dirty="0"/>
              <a:t>Ra(</a:t>
            </a:r>
            <a:r>
              <a:rPr lang="es-PE" sz="1367" dirty="0" err="1"/>
              <a:t>config</a:t>
            </a:r>
            <a:r>
              <a:rPr lang="es-PE" sz="1367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048338" y="4197289"/>
            <a:ext cx="5304368" cy="198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367" b="1" dirty="0"/>
              <a:t>Rb&gt;</a:t>
            </a:r>
          </a:p>
          <a:p>
            <a:pPr>
              <a:defRPr/>
            </a:pPr>
            <a:r>
              <a:rPr lang="es-PE" sz="1367" dirty="0"/>
              <a:t>Rb&gt;</a:t>
            </a:r>
            <a:r>
              <a:rPr lang="es-PE" sz="1367" dirty="0" err="1"/>
              <a:t>enable</a:t>
            </a:r>
            <a:endParaRPr lang="es-PE" sz="1367" dirty="0"/>
          </a:p>
          <a:p>
            <a:pPr>
              <a:defRPr/>
            </a:pPr>
            <a:r>
              <a:rPr lang="es-PE" sz="1367" dirty="0" err="1"/>
              <a:t>Rb#configure</a:t>
            </a:r>
            <a:r>
              <a:rPr lang="es-PE" sz="1367" dirty="0"/>
              <a:t> terminal</a:t>
            </a:r>
          </a:p>
          <a:p>
            <a:pPr>
              <a:defRPr/>
            </a:pPr>
            <a:r>
              <a:rPr lang="es-PE" sz="1367" dirty="0" err="1"/>
              <a:t>Enter</a:t>
            </a:r>
            <a:r>
              <a:rPr lang="es-PE" sz="1367" dirty="0"/>
              <a:t> configuration commands, </a:t>
            </a:r>
            <a:r>
              <a:rPr lang="es-PE" sz="1367" dirty="0" err="1"/>
              <a:t>one</a:t>
            </a:r>
            <a:r>
              <a:rPr lang="es-PE" sz="1367" dirty="0"/>
              <a:t> per line.  </a:t>
            </a:r>
            <a:r>
              <a:rPr lang="es-PE" sz="1367" dirty="0" err="1"/>
              <a:t>End</a:t>
            </a:r>
            <a:r>
              <a:rPr lang="es-PE" sz="1367" dirty="0"/>
              <a:t> </a:t>
            </a:r>
            <a:r>
              <a:rPr lang="es-PE" sz="1367" dirty="0" err="1"/>
              <a:t>with</a:t>
            </a:r>
            <a:r>
              <a:rPr lang="es-PE" sz="1367" dirty="0"/>
              <a:t> CNTL/Z.</a:t>
            </a:r>
          </a:p>
          <a:p>
            <a:pPr>
              <a:defRPr/>
            </a:pPr>
            <a:r>
              <a:rPr lang="es-PE" sz="1367" dirty="0"/>
              <a:t>Rb(</a:t>
            </a:r>
            <a:r>
              <a:rPr lang="es-PE" sz="1367" dirty="0" err="1"/>
              <a:t>config</a:t>
            </a:r>
            <a:r>
              <a:rPr lang="es-PE" sz="1367" dirty="0"/>
              <a:t>)#router rip</a:t>
            </a:r>
          </a:p>
          <a:p>
            <a:pPr>
              <a:defRPr/>
            </a:pPr>
            <a:r>
              <a:rPr lang="es-PE" sz="1367" dirty="0"/>
              <a:t>Rb(</a:t>
            </a:r>
            <a:r>
              <a:rPr lang="es-PE" sz="1367" dirty="0" err="1"/>
              <a:t>config-router</a:t>
            </a:r>
            <a:r>
              <a:rPr lang="es-PE" sz="1367" dirty="0"/>
              <a:t>)#version 2</a:t>
            </a:r>
          </a:p>
          <a:p>
            <a:pPr>
              <a:defRPr/>
            </a:pPr>
            <a:r>
              <a:rPr lang="es-PE" sz="1367" dirty="0"/>
              <a:t>Rb(</a:t>
            </a:r>
            <a:r>
              <a:rPr lang="es-PE" sz="1367" dirty="0" err="1"/>
              <a:t>config</a:t>
            </a:r>
            <a:r>
              <a:rPr lang="es-PE" sz="1367" dirty="0"/>
              <a:t>-router)#network 40.0.0.0</a:t>
            </a:r>
          </a:p>
          <a:p>
            <a:pPr>
              <a:defRPr/>
            </a:pPr>
            <a:r>
              <a:rPr lang="es-PE" sz="1367" dirty="0"/>
              <a:t>Rb(config-router)#exit</a:t>
            </a:r>
          </a:p>
          <a:p>
            <a:pPr>
              <a:defRPr/>
            </a:pPr>
            <a:r>
              <a:rPr lang="es-PE" sz="1367" dirty="0"/>
              <a:t>Rb(</a:t>
            </a:r>
            <a:r>
              <a:rPr lang="es-PE" sz="1367" dirty="0" err="1"/>
              <a:t>config</a:t>
            </a:r>
            <a:r>
              <a:rPr lang="es-PE" sz="1367" dirty="0"/>
              <a:t>)#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8712</Words>
  <Application>Microsoft Office PowerPoint</Application>
  <PresentationFormat>Panorámica</PresentationFormat>
  <Paragraphs>2031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6" baseType="lpstr">
      <vt:lpstr>Arial</vt:lpstr>
      <vt:lpstr>Arial Black</vt:lpstr>
      <vt:lpstr>Arial Narrow</vt:lpstr>
      <vt:lpstr>Calibri</vt:lpstr>
      <vt:lpstr>Calibri Light</vt:lpstr>
      <vt:lpstr>Verdana</vt:lpstr>
      <vt:lpstr>Wingdings</vt:lpstr>
      <vt:lpstr>Tema de Office</vt:lpstr>
      <vt:lpstr>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</dc:title>
  <dc:creator>Ricardo Mtz</dc:creator>
  <cp:lastModifiedBy>Ricardo Mtz</cp:lastModifiedBy>
  <cp:revision>1</cp:revision>
  <dcterms:created xsi:type="dcterms:W3CDTF">2019-08-19T17:04:57Z</dcterms:created>
  <dcterms:modified xsi:type="dcterms:W3CDTF">2019-08-21T16:50:17Z</dcterms:modified>
</cp:coreProperties>
</file>