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"/>
  </p:notesMasterIdLst>
  <p:sldIdLst>
    <p:sldId id="256" r:id="rId2"/>
    <p:sldId id="287" r:id="rId3"/>
    <p:sldId id="304" r:id="rId4"/>
    <p:sldId id="299" r:id="rId5"/>
    <p:sldId id="303" r:id="rId6"/>
    <p:sldId id="30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19C"/>
    <a:srgbClr val="996633"/>
    <a:srgbClr val="CC9900"/>
    <a:srgbClr val="D84F2B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2" autoAdjust="0"/>
    <p:restoredTop sz="95474" autoAdjust="0"/>
  </p:normalViewPr>
  <p:slideViewPr>
    <p:cSldViewPr snapToGrid="0">
      <p:cViewPr varScale="1">
        <p:scale>
          <a:sx n="61" d="100"/>
          <a:sy n="61" d="100"/>
        </p:scale>
        <p:origin x="17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135D-922C-436C-8CBE-838C9F78DEF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FCF52-DEFF-4A07-B561-E59411005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6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FCF52-DEFF-4A07-B561-E5941100521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64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FCF52-DEFF-4A07-B561-E5941100521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7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FCF52-DEFF-4A07-B561-E594110052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4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FCF52-DEFF-4A07-B561-E5941100521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9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FCF52-DEFF-4A07-B561-E594110052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B7B2320-A114-0B4A-B11B-67E79734B1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299" y="810880"/>
            <a:ext cx="10368945" cy="6047120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82ACA9C-52EA-5AD0-9F30-2DCE58BC8403}"/>
              </a:ext>
            </a:extLst>
          </p:cNvPr>
          <p:cNvCxnSpPr>
            <a:cxnSpLocks/>
          </p:cNvCxnSpPr>
          <p:nvPr/>
        </p:nvCxnSpPr>
        <p:spPr>
          <a:xfrm>
            <a:off x="499968" y="3580849"/>
            <a:ext cx="3019609" cy="0"/>
          </a:xfrm>
          <a:prstGeom prst="line">
            <a:avLst/>
          </a:prstGeom>
          <a:ln w="38100">
            <a:solidFill>
              <a:srgbClr val="0E4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8">
            <a:extLst>
              <a:ext uri="{FF2B5EF4-FFF2-40B4-BE49-F238E27FC236}">
                <a16:creationId xmlns:a16="http://schemas.microsoft.com/office/drawing/2014/main" id="{A41BF5D4-54C8-0F4F-40C7-BC690702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67" y="2548500"/>
            <a:ext cx="7886700" cy="815476"/>
          </a:xfrm>
          <a:prstGeom prst="rect">
            <a:avLst/>
          </a:prstGeom>
        </p:spPr>
        <p:txBody>
          <a:bodyPr/>
          <a:lstStyle>
            <a:lvl1pPr>
              <a:defRPr sz="48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3101674A-FC64-073D-E437-18C59AE13A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967" y="3834441"/>
            <a:ext cx="3772984" cy="6167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361936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796CE-3AA0-3345-A77D-135D902C2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8509"/>
            <a:ext cx="7885306" cy="63186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EE5951-8CEA-7E4A-F5E3-DE1597DF2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B4990-A81B-4FC2-8049-45C757F093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13">
            <a:extLst>
              <a:ext uri="{FF2B5EF4-FFF2-40B4-BE49-F238E27FC236}">
                <a16:creationId xmlns:a16="http://schemas.microsoft.com/office/drawing/2014/main" id="{1E7AAE7E-E226-FE1C-15BA-525ADC387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7651"/>
            <a:ext cx="3679902" cy="242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Y86-64 Simulator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604FC0-23B6-07C8-D947-AA351D6C6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2" y="3933862"/>
            <a:ext cx="5013994" cy="29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9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796CE-3AA0-3345-A77D-135D902C2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518509"/>
            <a:ext cx="7885306" cy="631866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EE5951-8CEA-7E4A-F5E3-DE1597DF2F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B4990-A81B-4FC2-8049-45C757F093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页脚占位符 13">
            <a:extLst>
              <a:ext uri="{FF2B5EF4-FFF2-40B4-BE49-F238E27FC236}">
                <a16:creationId xmlns:a16="http://schemas.microsoft.com/office/drawing/2014/main" id="{1E7AAE7E-E226-FE1C-15BA-525ADC387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7651"/>
            <a:ext cx="3679902" cy="242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Y86-64 Simulator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392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2945D84-1012-77FF-F70C-60DDDEB0D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3956" y="6607651"/>
            <a:ext cx="630044" cy="242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4990-A81B-4FC2-8049-45C757F093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页脚占位符 13">
            <a:extLst>
              <a:ext uri="{FF2B5EF4-FFF2-40B4-BE49-F238E27FC236}">
                <a16:creationId xmlns:a16="http://schemas.microsoft.com/office/drawing/2014/main" id="{E1C2B346-0DFE-A1D4-AEC2-DFCADDD3A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7651"/>
            <a:ext cx="3679902" cy="242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Y86-64 Simulator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400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3956" y="6607651"/>
            <a:ext cx="630044" cy="242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4990-A81B-4FC2-8049-45C757F093D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69D12F-4BD3-9713-41D4-AC54F237417B}"/>
              </a:ext>
            </a:extLst>
          </p:cNvPr>
          <p:cNvSpPr/>
          <p:nvPr/>
        </p:nvSpPr>
        <p:spPr>
          <a:xfrm>
            <a:off x="0" y="0"/>
            <a:ext cx="9144000" cy="242063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B0CBD2-876B-1A70-5240-AD2F4F4E1C8A}"/>
              </a:ext>
            </a:extLst>
          </p:cNvPr>
          <p:cNvSpPr txBox="1"/>
          <p:nvPr/>
        </p:nvSpPr>
        <p:spPr>
          <a:xfrm>
            <a:off x="7643268" y="-32858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Fudan University</a:t>
            </a:r>
            <a:endParaRPr lang="zh-CN" altLang="en-US" sz="1400" dirty="0">
              <a:solidFill>
                <a:schemeClr val="bg1"/>
              </a:solidFill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942D783A-CC7D-D179-F7BA-E97B7A2AF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07651"/>
            <a:ext cx="3679902" cy="242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Y86-64 Simulator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9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5" r:id="rId2"/>
    <p:sldLayoutId id="2147483706" r:id="rId3"/>
    <p:sldLayoutId id="214748370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17444-261C-F05D-9991-90E4A1BC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67" y="2781964"/>
            <a:ext cx="8102612" cy="815476"/>
          </a:xfrm>
        </p:spPr>
        <p:txBody>
          <a:bodyPr/>
          <a:lstStyle/>
          <a:p>
            <a:r>
              <a:rPr lang="zh-CN" altLang="en-US" sz="4000" b="1" dirty="0">
                <a:latin typeface="汉仪文黑-45简" panose="00020600040101010101" pitchFamily="18" charset="-122"/>
                <a:ea typeface="汉仪文黑-45简" panose="00020600040101010101" pitchFamily="18" charset="-122"/>
              </a:rPr>
              <a:t>在线判题系统“锣鼓”</a:t>
            </a:r>
            <a:endParaRPr lang="zh-CN" altLang="en-US" sz="4000" b="1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FE034-225F-FA2F-A564-743E3B58DB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966" y="3834440"/>
            <a:ext cx="7543145" cy="199486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altLang="zh-CN" sz="1800" dirty="0" err="1">
                <a:latin typeface="HarmonyOS Sans SC" panose="00000500000000000000" pitchFamily="2" charset="-122"/>
                <a:ea typeface="HarmonyOS Sans SC" panose="00000500000000000000" pitchFamily="2" charset="-122"/>
              </a:rPr>
              <a:t>Yosame</a:t>
            </a:r>
            <a:endParaRPr lang="en-US" altLang="zh-CN" sz="180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spcBef>
                <a:spcPts val="500"/>
              </a:spcBef>
            </a:pPr>
            <a:r>
              <a:rPr lang="en-US" altLang="zh-CN" sz="1800">
                <a:latin typeface="HarmonyOS Sans SC" panose="00000500000000000000" pitchFamily="2" charset="-122"/>
                <a:ea typeface="HarmonyOS Sans SC" panose="00000500000000000000" pitchFamily="2" charset="-122"/>
              </a:rPr>
              <a:t>2023.5.25</a:t>
            </a:r>
            <a:endParaRPr lang="zh-CN" altLang="en-US" sz="18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D0B067-E2E6-4330-F7A1-CA589A411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9" y="1509571"/>
            <a:ext cx="3616666" cy="120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4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>
            <a:extLst>
              <a:ext uri="{FF2B5EF4-FFF2-40B4-BE49-F238E27FC236}">
                <a16:creationId xmlns:a16="http://schemas.microsoft.com/office/drawing/2014/main" id="{D650B3A4-1681-F282-874A-6E4A8047ED45}"/>
              </a:ext>
            </a:extLst>
          </p:cNvPr>
          <p:cNvSpPr/>
          <p:nvPr/>
        </p:nvSpPr>
        <p:spPr>
          <a:xfrm>
            <a:off x="4731918" y="868361"/>
            <a:ext cx="979893" cy="937225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33000"/>
                  <a:lumMod val="80000"/>
                  <a:lumOff val="20000"/>
                </a:schemeClr>
              </a:gs>
            </a:gsLst>
            <a:lin ang="12300000" scaled="0"/>
          </a:gradFill>
          <a:ln w="22225" cmpd="tri">
            <a:noFill/>
          </a:ln>
          <a:effectLst>
            <a:glow rad="317500">
              <a:schemeClr val="accent3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83CF184-C0C0-39A8-84EC-B8A845F3CCD9}"/>
              </a:ext>
            </a:extLst>
          </p:cNvPr>
          <p:cNvSpPr/>
          <p:nvPr/>
        </p:nvSpPr>
        <p:spPr>
          <a:xfrm>
            <a:off x="5023313" y="411088"/>
            <a:ext cx="1347285" cy="1288619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3">
                  <a:lumMod val="20000"/>
                  <a:lumOff val="80000"/>
                  <a:alpha val="60000"/>
                </a:schemeClr>
              </a:gs>
            </a:gsLst>
            <a:lin ang="18900000" scaled="1"/>
          </a:gradFill>
          <a:ln w="22225" cmpd="tri">
            <a:noFill/>
          </a:ln>
          <a:effectLst>
            <a:glow rad="1054100">
              <a:schemeClr val="accent2">
                <a:satMod val="175000"/>
                <a:alpha val="3000"/>
              </a:schemeClr>
            </a:glow>
            <a:outerShdw blurRad="444500" dist="190500" dir="3300000" algn="tl" rotWithShape="0">
              <a:schemeClr val="accent2">
                <a:lumMod val="50000"/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B6895A-751D-6855-CA57-1AE34D73FD92}"/>
              </a:ext>
            </a:extLst>
          </p:cNvPr>
          <p:cNvSpPr/>
          <p:nvPr/>
        </p:nvSpPr>
        <p:spPr>
          <a:xfrm>
            <a:off x="-595174" y="554771"/>
            <a:ext cx="5885058" cy="1011676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152400" dist="50800" dir="42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1801B7-9CAF-F084-1C2C-1133AC961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B4990-A81B-4FC2-8049-45C757F093D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6B133-7720-4D7B-4F53-D8DAA6E9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在线算法评测系统“锣鼓”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0DB4DAF-5ACC-40AF-0E9A-BCDBDC8EFFCD}"/>
              </a:ext>
            </a:extLst>
          </p:cNvPr>
          <p:cNvSpPr txBox="1">
            <a:spLocks/>
          </p:cNvSpPr>
          <p:nvPr/>
        </p:nvSpPr>
        <p:spPr>
          <a:xfrm>
            <a:off x="491365" y="739465"/>
            <a:ext cx="7885306" cy="6318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汉仪文黑-45简" panose="00020600040101010101" pitchFamily="18" charset="-122"/>
                <a:ea typeface="汉仪文黑-45简" panose="00020600040101010101" pitchFamily="18" charset="-122"/>
                <a:cs typeface="Lato" panose="020F0502020204030203" pitchFamily="34" charset="0"/>
              </a:rPr>
              <a:t>网站应用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48E44C-ADA9-4265-61AA-83A69A5F1282}"/>
              </a:ext>
            </a:extLst>
          </p:cNvPr>
          <p:cNvSpPr txBox="1"/>
          <p:nvPr/>
        </p:nvSpPr>
        <p:spPr>
          <a:xfrm>
            <a:off x="1196908" y="1795682"/>
            <a:ext cx="6750184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	</a:t>
            </a: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在线判题系统</a:t>
            </a:r>
            <a:r>
              <a:rPr lang="en-US" altLang="zh-CN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Online Judge</a:t>
            </a: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（</a:t>
            </a:r>
            <a:r>
              <a:rPr lang="en-US" altLang="zh-CN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OJ</a:t>
            </a: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）是一种在算法竞赛中用来测试参赛程序的在线系统，判定程序的输出、耗时等是否符合题目要求，主要提供题库、评测等功能。</a:t>
            </a:r>
            <a:endParaRPr lang="en-US" altLang="zh-CN" sz="20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791342-EEA9-74B7-400C-013AC770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437" y="3103282"/>
            <a:ext cx="5682155" cy="30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>
            <a:extLst>
              <a:ext uri="{FF2B5EF4-FFF2-40B4-BE49-F238E27FC236}">
                <a16:creationId xmlns:a16="http://schemas.microsoft.com/office/drawing/2014/main" id="{D650B3A4-1681-F282-874A-6E4A8047ED45}"/>
              </a:ext>
            </a:extLst>
          </p:cNvPr>
          <p:cNvSpPr/>
          <p:nvPr/>
        </p:nvSpPr>
        <p:spPr>
          <a:xfrm>
            <a:off x="4731918" y="868361"/>
            <a:ext cx="979893" cy="937225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33000"/>
                  <a:lumMod val="80000"/>
                  <a:lumOff val="20000"/>
                </a:schemeClr>
              </a:gs>
            </a:gsLst>
            <a:lin ang="12300000" scaled="0"/>
          </a:gradFill>
          <a:ln w="22225" cmpd="tri">
            <a:noFill/>
          </a:ln>
          <a:effectLst>
            <a:glow rad="317500">
              <a:schemeClr val="accent3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83CF184-C0C0-39A8-84EC-B8A845F3CCD9}"/>
              </a:ext>
            </a:extLst>
          </p:cNvPr>
          <p:cNvSpPr/>
          <p:nvPr/>
        </p:nvSpPr>
        <p:spPr>
          <a:xfrm>
            <a:off x="5023313" y="411088"/>
            <a:ext cx="1347285" cy="1288619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3">
                  <a:lumMod val="20000"/>
                  <a:lumOff val="80000"/>
                  <a:alpha val="60000"/>
                </a:schemeClr>
              </a:gs>
            </a:gsLst>
            <a:lin ang="18900000" scaled="1"/>
          </a:gradFill>
          <a:ln w="22225" cmpd="tri">
            <a:noFill/>
          </a:ln>
          <a:effectLst>
            <a:glow rad="1054100">
              <a:schemeClr val="accent2">
                <a:satMod val="175000"/>
                <a:alpha val="3000"/>
              </a:schemeClr>
            </a:glow>
            <a:outerShdw blurRad="444500" dist="190500" dir="3300000" algn="tl" rotWithShape="0">
              <a:schemeClr val="accent2">
                <a:lumMod val="50000"/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B6895A-751D-6855-CA57-1AE34D73FD92}"/>
              </a:ext>
            </a:extLst>
          </p:cNvPr>
          <p:cNvSpPr/>
          <p:nvPr/>
        </p:nvSpPr>
        <p:spPr>
          <a:xfrm>
            <a:off x="-595174" y="554771"/>
            <a:ext cx="5885058" cy="1011676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152400" dist="50800" dir="42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1801B7-9CAF-F084-1C2C-1133AC961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9B4990-A81B-4FC2-8049-45C757F093D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6B133-7720-4D7B-4F53-D8DAA6E9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在线算法评测系统“锣鼓”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0DB4DAF-5ACC-40AF-0E9A-BCDBDC8EFFCD}"/>
              </a:ext>
            </a:extLst>
          </p:cNvPr>
          <p:cNvSpPr txBox="1">
            <a:spLocks/>
          </p:cNvSpPr>
          <p:nvPr/>
        </p:nvSpPr>
        <p:spPr>
          <a:xfrm>
            <a:off x="491365" y="739465"/>
            <a:ext cx="7885306" cy="6318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汉仪文黑-45简" panose="00020600040101010101" pitchFamily="18" charset="-122"/>
                <a:ea typeface="汉仪文黑-45简" panose="00020600040101010101" pitchFamily="18" charset="-122"/>
                <a:cs typeface="Lato" panose="020F0502020204030203" pitchFamily="34" charset="0"/>
              </a:rPr>
              <a:t>技术栈</a:t>
            </a:r>
          </a:p>
        </p:txBody>
      </p:sp>
      <p:pic>
        <p:nvPicPr>
          <p:cNvPr id="1026" name="Picture 2" descr="Flask">
            <a:extLst>
              <a:ext uri="{FF2B5EF4-FFF2-40B4-BE49-F238E27FC236}">
                <a16:creationId xmlns:a16="http://schemas.microsoft.com/office/drawing/2014/main" id="{DF7426A3-7B80-272A-2599-55887F6D5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16" y="3064595"/>
            <a:ext cx="1621353" cy="162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368CFE73-0DBD-E124-B6C0-52D547DE1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99" y="3265419"/>
            <a:ext cx="1308319" cy="123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01B6827-F2DF-9171-3CCA-6D2BA8600361}"/>
              </a:ext>
            </a:extLst>
          </p:cNvPr>
          <p:cNvSpPr txBox="1"/>
          <p:nvPr/>
        </p:nvSpPr>
        <p:spPr>
          <a:xfrm>
            <a:off x="1247972" y="1894824"/>
            <a:ext cx="2893741" cy="1169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前端：</a:t>
            </a:r>
            <a:r>
              <a:rPr lang="en-US" altLang="zh-CN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Jinja2</a:t>
            </a:r>
            <a:endParaRPr lang="zh-CN" alt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后端：</a:t>
            </a:r>
            <a:r>
              <a:rPr lang="en-US" altLang="zh-CN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Flask</a:t>
            </a: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（</a:t>
            </a:r>
            <a:r>
              <a:rPr lang="en-US" altLang="zh-CN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Python</a:t>
            </a: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）</a:t>
            </a:r>
            <a:endParaRPr lang="en-US" altLang="zh-CN" sz="20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  <a:cs typeface="Lato" panose="020F0502020204030203" pitchFamily="34" charset="0"/>
              </a:rPr>
              <a:t>前后端耦合</a:t>
            </a:r>
            <a:endParaRPr lang="zh-CN" alt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>
            <a:extLst>
              <a:ext uri="{FF2B5EF4-FFF2-40B4-BE49-F238E27FC236}">
                <a16:creationId xmlns:a16="http://schemas.microsoft.com/office/drawing/2014/main" id="{D650B3A4-1681-F282-874A-6E4A8047ED45}"/>
              </a:ext>
            </a:extLst>
          </p:cNvPr>
          <p:cNvSpPr/>
          <p:nvPr/>
        </p:nvSpPr>
        <p:spPr>
          <a:xfrm>
            <a:off x="4731918" y="868361"/>
            <a:ext cx="979893" cy="937225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33000"/>
                  <a:lumMod val="80000"/>
                  <a:lumOff val="20000"/>
                </a:schemeClr>
              </a:gs>
            </a:gsLst>
            <a:lin ang="12300000" scaled="0"/>
          </a:gradFill>
          <a:ln w="22225" cmpd="tri">
            <a:noFill/>
          </a:ln>
          <a:effectLst>
            <a:glow rad="317500">
              <a:schemeClr val="accent3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83CF184-C0C0-39A8-84EC-B8A845F3CCD9}"/>
              </a:ext>
            </a:extLst>
          </p:cNvPr>
          <p:cNvSpPr/>
          <p:nvPr/>
        </p:nvSpPr>
        <p:spPr>
          <a:xfrm>
            <a:off x="5023313" y="411088"/>
            <a:ext cx="1347285" cy="1288619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3">
                  <a:lumMod val="20000"/>
                  <a:lumOff val="80000"/>
                  <a:alpha val="60000"/>
                </a:schemeClr>
              </a:gs>
            </a:gsLst>
            <a:lin ang="18900000" scaled="1"/>
          </a:gradFill>
          <a:ln w="22225" cmpd="tri">
            <a:noFill/>
          </a:ln>
          <a:effectLst>
            <a:glow rad="1054100">
              <a:schemeClr val="accent2">
                <a:satMod val="175000"/>
                <a:alpha val="3000"/>
              </a:schemeClr>
            </a:glow>
            <a:outerShdw blurRad="444500" dist="190500" dir="3300000" algn="tl" rotWithShape="0">
              <a:schemeClr val="accent2">
                <a:lumMod val="50000"/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B6895A-751D-6855-CA57-1AE34D73FD92}"/>
              </a:ext>
            </a:extLst>
          </p:cNvPr>
          <p:cNvSpPr/>
          <p:nvPr/>
        </p:nvSpPr>
        <p:spPr>
          <a:xfrm>
            <a:off x="-595174" y="554771"/>
            <a:ext cx="5885058" cy="1011676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152400" dist="50800" dir="42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6B133-7720-4D7B-4F53-D8DAA6E9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在线算法评测系统“锣鼓”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0DB4DAF-5ACC-40AF-0E9A-BCDBDC8EFFCD}"/>
              </a:ext>
            </a:extLst>
          </p:cNvPr>
          <p:cNvSpPr txBox="1">
            <a:spLocks/>
          </p:cNvSpPr>
          <p:nvPr/>
        </p:nvSpPr>
        <p:spPr>
          <a:xfrm>
            <a:off x="491365" y="739465"/>
            <a:ext cx="7885306" cy="6318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汉仪文黑-45简" panose="00020600040101010101" pitchFamily="18" charset="-122"/>
                <a:ea typeface="汉仪文黑-45简" panose="00020600040101010101" pitchFamily="18" charset="-122"/>
                <a:cs typeface="Lato" panose="020F0502020204030203" pitchFamily="34" charset="0"/>
              </a:rPr>
              <a:t>数据库模型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6C9F19B3-A529-66D8-5286-13001DF8E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3956" y="6607651"/>
            <a:ext cx="630044" cy="242063"/>
          </a:xfrm>
        </p:spPr>
        <p:txBody>
          <a:bodyPr/>
          <a:lstStyle/>
          <a:p>
            <a:fld id="{619B4990-A81B-4FC2-8049-45C757F093DA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CD77F86-0B14-2879-7F28-5F9BE689B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1" y="1851446"/>
            <a:ext cx="4050059" cy="423555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C522C42-C233-419F-484F-9EBDD4AD8CE8}"/>
              </a:ext>
            </a:extLst>
          </p:cNvPr>
          <p:cNvSpPr txBox="1"/>
          <p:nvPr/>
        </p:nvSpPr>
        <p:spPr>
          <a:xfrm>
            <a:off x="4848618" y="2823322"/>
            <a:ext cx="4677426" cy="1909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users</a:t>
            </a: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：存储用户</a:t>
            </a:r>
            <a:endParaRPr lang="en-US" altLang="zh-CN" sz="20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problem</a:t>
            </a: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：存储题目信息</a:t>
            </a:r>
            <a:endParaRPr lang="en-US" altLang="zh-CN" sz="20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data</a:t>
            </a: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：存储题目的测试用例</a:t>
            </a:r>
            <a:endParaRPr lang="en-US" altLang="zh-CN" sz="20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submission</a:t>
            </a: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：存储代码评测记录</a:t>
            </a:r>
            <a:endParaRPr lang="en-US" altLang="zh-CN" sz="2000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数据库满足</a:t>
            </a:r>
            <a:r>
              <a:rPr lang="en-US" altLang="zh-CN" sz="2000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3NF</a:t>
            </a:r>
          </a:p>
        </p:txBody>
      </p:sp>
    </p:spTree>
    <p:extLst>
      <p:ext uri="{BB962C8B-B14F-4D97-AF65-F5344CB8AC3E}">
        <p14:creationId xmlns:p14="http://schemas.microsoft.com/office/powerpoint/2010/main" val="24182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>
            <a:extLst>
              <a:ext uri="{FF2B5EF4-FFF2-40B4-BE49-F238E27FC236}">
                <a16:creationId xmlns:a16="http://schemas.microsoft.com/office/drawing/2014/main" id="{D650B3A4-1681-F282-874A-6E4A8047ED45}"/>
              </a:ext>
            </a:extLst>
          </p:cNvPr>
          <p:cNvSpPr/>
          <p:nvPr/>
        </p:nvSpPr>
        <p:spPr>
          <a:xfrm>
            <a:off x="4731918" y="868361"/>
            <a:ext cx="979893" cy="937225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33000"/>
                  <a:lumMod val="80000"/>
                  <a:lumOff val="20000"/>
                </a:schemeClr>
              </a:gs>
            </a:gsLst>
            <a:lin ang="12300000" scaled="0"/>
          </a:gradFill>
          <a:ln w="22225" cmpd="tri">
            <a:noFill/>
          </a:ln>
          <a:effectLst>
            <a:glow rad="317500">
              <a:schemeClr val="accent3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83CF184-C0C0-39A8-84EC-B8A845F3CCD9}"/>
              </a:ext>
            </a:extLst>
          </p:cNvPr>
          <p:cNvSpPr/>
          <p:nvPr/>
        </p:nvSpPr>
        <p:spPr>
          <a:xfrm>
            <a:off x="5023313" y="411088"/>
            <a:ext cx="1347285" cy="1288619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3">
                  <a:lumMod val="20000"/>
                  <a:lumOff val="80000"/>
                  <a:alpha val="60000"/>
                </a:schemeClr>
              </a:gs>
            </a:gsLst>
            <a:lin ang="18900000" scaled="1"/>
          </a:gradFill>
          <a:ln w="22225" cmpd="tri">
            <a:noFill/>
          </a:ln>
          <a:effectLst>
            <a:glow rad="1054100">
              <a:schemeClr val="accent2">
                <a:satMod val="175000"/>
                <a:alpha val="3000"/>
              </a:schemeClr>
            </a:glow>
            <a:outerShdw blurRad="444500" dist="190500" dir="3300000" algn="tl" rotWithShape="0">
              <a:schemeClr val="accent2">
                <a:lumMod val="50000"/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B6895A-751D-6855-CA57-1AE34D73FD92}"/>
              </a:ext>
            </a:extLst>
          </p:cNvPr>
          <p:cNvSpPr/>
          <p:nvPr/>
        </p:nvSpPr>
        <p:spPr>
          <a:xfrm>
            <a:off x="-595174" y="554771"/>
            <a:ext cx="5885058" cy="1011676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152400" dist="50800" dir="42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6B133-7720-4D7B-4F53-D8DAA6E9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在线算法评测系统“锣鼓”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0DB4DAF-5ACC-40AF-0E9A-BCDBDC8EFFCD}"/>
              </a:ext>
            </a:extLst>
          </p:cNvPr>
          <p:cNvSpPr txBox="1">
            <a:spLocks/>
          </p:cNvSpPr>
          <p:nvPr/>
        </p:nvSpPr>
        <p:spPr>
          <a:xfrm>
            <a:off x="491365" y="739465"/>
            <a:ext cx="7885306" cy="6318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汉仪文黑-45简" panose="00020600040101010101" pitchFamily="18" charset="-122"/>
                <a:ea typeface="汉仪文黑-45简" panose="00020600040101010101" pitchFamily="18" charset="-122"/>
                <a:cs typeface="Lato" panose="020F0502020204030203" pitchFamily="34" charset="0"/>
              </a:rPr>
              <a:t>数据库操作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8E1AB1-DB0D-7C0E-4831-E23D9E826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1" y="1851446"/>
            <a:ext cx="4050059" cy="4235558"/>
          </a:xfrm>
          <a:prstGeom prst="rect">
            <a:avLst/>
          </a:prstGeom>
        </p:spPr>
      </p:pic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6C9F19B3-A529-66D8-5286-13001DF8E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3956" y="6607651"/>
            <a:ext cx="630044" cy="242063"/>
          </a:xfrm>
        </p:spPr>
        <p:txBody>
          <a:bodyPr/>
          <a:lstStyle/>
          <a:p>
            <a:fld id="{619B4990-A81B-4FC2-8049-45C757F093D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C6192F-C17C-D4B6-3917-021AAB8A42EB}"/>
              </a:ext>
            </a:extLst>
          </p:cNvPr>
          <p:cNvSpPr txBox="1"/>
          <p:nvPr/>
        </p:nvSpPr>
        <p:spPr>
          <a:xfrm>
            <a:off x="4694181" y="1793333"/>
            <a:ext cx="4816943" cy="416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三种权限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	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游客、普通用户、管理员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	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游客只允许浏览，不允许提交代码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	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普通用户不可修改题目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	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管理员拥有所有权限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增</a:t>
            </a: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/</a:t>
            </a: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删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	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管理员可增删题目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改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	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任何用户可以更改自己的个人信息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查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/>
              <a:t>	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获取题目列表、获取提交记录等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76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椭圆 51">
            <a:extLst>
              <a:ext uri="{FF2B5EF4-FFF2-40B4-BE49-F238E27FC236}">
                <a16:creationId xmlns:a16="http://schemas.microsoft.com/office/drawing/2014/main" id="{D650B3A4-1681-F282-874A-6E4A8047ED45}"/>
              </a:ext>
            </a:extLst>
          </p:cNvPr>
          <p:cNvSpPr/>
          <p:nvPr/>
        </p:nvSpPr>
        <p:spPr>
          <a:xfrm>
            <a:off x="4731918" y="868361"/>
            <a:ext cx="979893" cy="937225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33000"/>
                  <a:lumMod val="80000"/>
                  <a:lumOff val="20000"/>
                </a:schemeClr>
              </a:gs>
            </a:gsLst>
            <a:lin ang="12300000" scaled="0"/>
          </a:gradFill>
          <a:ln w="22225" cmpd="tri">
            <a:noFill/>
          </a:ln>
          <a:effectLst>
            <a:glow rad="317500">
              <a:schemeClr val="accent3">
                <a:satMod val="175000"/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83CF184-C0C0-39A8-84EC-B8A845F3CCD9}"/>
              </a:ext>
            </a:extLst>
          </p:cNvPr>
          <p:cNvSpPr/>
          <p:nvPr/>
        </p:nvSpPr>
        <p:spPr>
          <a:xfrm>
            <a:off x="5023313" y="411088"/>
            <a:ext cx="1347285" cy="1288619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3">
                  <a:lumMod val="20000"/>
                  <a:lumOff val="80000"/>
                  <a:alpha val="60000"/>
                </a:schemeClr>
              </a:gs>
            </a:gsLst>
            <a:lin ang="18900000" scaled="1"/>
          </a:gradFill>
          <a:ln w="22225" cmpd="tri">
            <a:noFill/>
          </a:ln>
          <a:effectLst>
            <a:glow rad="1054100">
              <a:schemeClr val="accent2">
                <a:satMod val="175000"/>
                <a:alpha val="3000"/>
              </a:schemeClr>
            </a:glow>
            <a:outerShdw blurRad="444500" dist="190500" dir="3300000" algn="tl" rotWithShape="0">
              <a:schemeClr val="accent2">
                <a:lumMod val="50000"/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None/>
            </a:pPr>
            <a:endParaRPr lang="zh-CN" altLang="en-US" sz="1400" b="1" dirty="0">
              <a:solidFill>
                <a:schemeClr val="tx2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  <a:cs typeface="+mn-ea"/>
              <a:sym typeface="字魂59号-创粗黑" panose="00000500000000000000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B6895A-751D-6855-CA57-1AE34D73FD92}"/>
              </a:ext>
            </a:extLst>
          </p:cNvPr>
          <p:cNvSpPr/>
          <p:nvPr/>
        </p:nvSpPr>
        <p:spPr>
          <a:xfrm>
            <a:off x="-595174" y="554771"/>
            <a:ext cx="5885058" cy="1011676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152400" dist="50800" dir="42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F6B133-7720-4D7B-4F53-D8DAA6E9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在线算法评测系统“锣鼓”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0DB4DAF-5ACC-40AF-0E9A-BCDBDC8EFFCD}"/>
              </a:ext>
            </a:extLst>
          </p:cNvPr>
          <p:cNvSpPr txBox="1">
            <a:spLocks/>
          </p:cNvSpPr>
          <p:nvPr/>
        </p:nvSpPr>
        <p:spPr>
          <a:xfrm>
            <a:off x="491365" y="739465"/>
            <a:ext cx="7885306" cy="6318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汉仪文黑-45简" panose="00020600040101010101" pitchFamily="18" charset="-122"/>
                <a:ea typeface="汉仪文黑-45简" panose="00020600040101010101" pitchFamily="18" charset="-122"/>
                <a:cs typeface="Lato" panose="020F0502020204030203" pitchFamily="34" charset="0"/>
              </a:rPr>
              <a:t>网页跳转</a:t>
            </a:r>
          </a:p>
        </p:txBody>
      </p:sp>
      <p:sp>
        <p:nvSpPr>
          <p:cNvPr id="7" name="灯片编号占位符 2">
            <a:extLst>
              <a:ext uri="{FF2B5EF4-FFF2-40B4-BE49-F238E27FC236}">
                <a16:creationId xmlns:a16="http://schemas.microsoft.com/office/drawing/2014/main" id="{6C9F19B3-A529-66D8-5286-13001DF8E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3956" y="6607651"/>
            <a:ext cx="630044" cy="242063"/>
          </a:xfrm>
        </p:spPr>
        <p:txBody>
          <a:bodyPr/>
          <a:lstStyle/>
          <a:p>
            <a:fld id="{619B4990-A81B-4FC2-8049-45C757F093D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C6192F-C17C-D4B6-3917-021AAB8A42EB}"/>
              </a:ext>
            </a:extLst>
          </p:cNvPr>
          <p:cNvSpPr txBox="1"/>
          <p:nvPr/>
        </p:nvSpPr>
        <p:spPr>
          <a:xfrm>
            <a:off x="847397" y="1805586"/>
            <a:ext cx="7914559" cy="449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主页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注册</a:t>
            </a:r>
            <a:r>
              <a:rPr lang="en-US" altLang="zh-CN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/</a:t>
            </a: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登录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修改个人信息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管理员添加题目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题库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题目描述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编译界面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运行结果界面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评测记录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编译和运行采用动态网页的技术进行前后端自动通信</a:t>
            </a:r>
            <a:endParaRPr lang="en-US" altLang="zh-CN" sz="24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82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仿CMU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仿CMU" id="{1AA3D075-8464-4F47-8BFE-93DF5D15121D}" vid="{6CD9281C-B770-4D38-B2F0-CB75E6495E6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</TotalTime>
  <Words>225</Words>
  <Application>Microsoft Office PowerPoint</Application>
  <PresentationFormat>全屏显示(4:3)</PresentationFormat>
  <Paragraphs>53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HarmonyOS Sans SC</vt:lpstr>
      <vt:lpstr>HarmonyOS Sans SC Light</vt:lpstr>
      <vt:lpstr>等线</vt:lpstr>
      <vt:lpstr>汉仪文黑-45简</vt:lpstr>
      <vt:lpstr>思源黑体 CN Bold</vt:lpstr>
      <vt:lpstr>字魂59号-创粗黑</vt:lpstr>
      <vt:lpstr>Arial</vt:lpstr>
      <vt:lpstr>Calibri</vt:lpstr>
      <vt:lpstr>Lato</vt:lpstr>
      <vt:lpstr>Nirmala UI</vt:lpstr>
      <vt:lpstr>Wingdings</vt:lpstr>
      <vt:lpstr>仿CMU</vt:lpstr>
      <vt:lpstr>在线判题系统“锣鼓”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22Fall PJ – Y64 Simulator</dc:title>
  <dc:creator>Ping</dc:creator>
  <cp:lastModifiedBy>YC W</cp:lastModifiedBy>
  <cp:revision>28</cp:revision>
  <dcterms:created xsi:type="dcterms:W3CDTF">2022-12-15T00:37:12Z</dcterms:created>
  <dcterms:modified xsi:type="dcterms:W3CDTF">2025-03-29T15:23:04Z</dcterms:modified>
</cp:coreProperties>
</file>