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391" r:id="rId3"/>
    <p:sldId id="397" r:id="rId4"/>
    <p:sldId id="415" r:id="rId5"/>
    <p:sldId id="398" r:id="rId6"/>
    <p:sldId id="369" r:id="rId7"/>
    <p:sldId id="408" r:id="rId8"/>
    <p:sldId id="399" r:id="rId9"/>
    <p:sldId id="335" r:id="rId10"/>
    <p:sldId id="257" r:id="rId11"/>
    <p:sldId id="261" r:id="rId12"/>
    <p:sldId id="330" r:id="rId13"/>
    <p:sldId id="340" r:id="rId14"/>
    <p:sldId id="259" r:id="rId15"/>
    <p:sldId id="413" r:id="rId16"/>
    <p:sldId id="400" r:id="rId17"/>
    <p:sldId id="306" r:id="rId18"/>
    <p:sldId id="289" r:id="rId19"/>
    <p:sldId id="290" r:id="rId20"/>
    <p:sldId id="412" r:id="rId21"/>
    <p:sldId id="293" r:id="rId22"/>
    <p:sldId id="336" r:id="rId23"/>
    <p:sldId id="402" r:id="rId24"/>
    <p:sldId id="420" r:id="rId25"/>
    <p:sldId id="421" r:id="rId26"/>
    <p:sldId id="404" r:id="rId27"/>
    <p:sldId id="351" r:id="rId28"/>
    <p:sldId id="403" r:id="rId29"/>
    <p:sldId id="405" r:id="rId30"/>
    <p:sldId id="406" r:id="rId31"/>
    <p:sldId id="407" r:id="rId32"/>
    <p:sldId id="266" r:id="rId33"/>
    <p:sldId id="329" r:id="rId34"/>
    <p:sldId id="328" r:id="rId35"/>
    <p:sldId id="411" r:id="rId36"/>
    <p:sldId id="414" r:id="rId37"/>
    <p:sldId id="269" r:id="rId38"/>
    <p:sldId id="268" r:id="rId39"/>
    <p:sldId id="270" r:id="rId40"/>
    <p:sldId id="271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mín Cruz Mata" initials="F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43" autoAdjust="0"/>
  </p:normalViewPr>
  <p:slideViewPr>
    <p:cSldViewPr>
      <p:cViewPr varScale="1">
        <p:scale>
          <a:sx n="75" d="100"/>
          <a:sy n="75" d="100"/>
        </p:scale>
        <p:origin x="1694" y="43"/>
      </p:cViewPr>
      <p:guideLst>
        <p:guide orient="horz" pos="4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F47F4-BCAF-486A-AEE1-81956F02CEC7}" type="datetimeFigureOut">
              <a:rPr lang="es-ES" smtClean="0"/>
              <a:pPr/>
              <a:t>31/01/2025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5491-4219-4182-8CE7-3D085579CE6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4E0A8-E43A-46A7-9794-90D4BF65BEBF}" type="datetimeFigureOut">
              <a:rPr lang="es-ES" smtClean="0"/>
              <a:pPr/>
              <a:t>31/01/2025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2847C-67D8-4DB9-8764-C3B88620085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357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1/31/2025</a:t>
            </a:fld>
            <a:endParaRPr lang="en-US" sz="1600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 Título"/>
          <p:cNvSpPr txBox="1">
            <a:spLocks/>
          </p:cNvSpPr>
          <p:nvPr userDrawn="1"/>
        </p:nvSpPr>
        <p:spPr>
          <a:xfrm>
            <a:off x="539552" y="6196672"/>
            <a:ext cx="8229600" cy="504056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Elementos básicos del lenguaje Java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1/31/2025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UD2: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del </a:t>
            </a:r>
            <a:r>
              <a:rPr lang="en-US" dirty="0" err="1"/>
              <a:t>lenguaje</a:t>
            </a:r>
            <a:r>
              <a:rPr lang="en-US" dirty="0"/>
              <a:t> Java</a:t>
            </a:r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‹Nº›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v.us.es/bbcswebdav/pid-1682230-dt-content-rid-15774480_1/courses/202021-2040001-2050001-2060001-2470008-EC/M%C3%B3dulos%20de%20contenido/1.%20Introducci%C3%B3n%20a%20Java/index.htm" TargetMode="External"/><Relationship Id="rId2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3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1.ht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v.us.es/bbcswebdav/pid-1682230-dt-content-rid-15774480_1/courses/202021-2040001-2050001-2060001-2470008-EC/M%C3%B3dulos%20de%20contenido/1.%20Introducci%C3%B3n%20a%20Java/index.htm" TargetMode="External"/><Relationship Id="rId2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3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1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v.us.es/bbcswebdav/pid-1682230-dt-content-rid-15774480_1/courses/202021-2040001-2050001-2060001-2470008-EC/M%C3%B3dulos%20de%20contenido/1.%20Introducci%C3%B3n%20a%20Java/index.htm" TargetMode="External"/><Relationship Id="rId2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3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1.ht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v.us.es/bbcswebdav/pid-1682230-dt-content-rid-15774480_1/courses/202021-2040001-2050001-2060001-2470008-EC/M%C3%B3dulos%20de%20contenido/1.%20Introducci%C3%B3n%20a%20Java/index.htm" TargetMode="External"/><Relationship Id="rId2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3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1.ht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v.us.es/bbcswebdav/pid-1682230-dt-content-rid-15774480_1/courses/202021-2040001-2050001-2060001-2470008-EC/M%C3%B3dulos%20de%20contenido/1.%20Introducci%C3%B3n%20a%20Java/index.htm" TargetMode="External"/><Relationship Id="rId2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3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s://ev.us.es/bbcswebdav/pid-1682230-dt-content-rid-15774480_1/courses/202021-2040001-2050001-2060001-2470008-EC/M%C3%B3dulos%20de%20contenido/1.%20Introducci%C3%B3n%20a%20Java/bloque1_01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53200" cy="990600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 Java</a:t>
            </a:r>
            <a:br>
              <a:rPr lang="es-ES" dirty="0"/>
            </a:br>
            <a:r>
              <a:rPr lang="es-ES" sz="1800" dirty="0"/>
              <a:t>Conceptos básicos de la POO y elementos del lenguaje Java</a:t>
            </a:r>
            <a:br>
              <a:rPr lang="es-ES" dirty="0"/>
            </a:b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Fundamentos de Programación </a:t>
            </a:r>
          </a:p>
          <a:p>
            <a:r>
              <a:rPr lang="es-ES" dirty="0"/>
              <a:t>Departamento de Lenguajes y Sistemas Informáticos</a:t>
            </a: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algn="ctr"/>
            <a:r>
              <a:rPr lang="en-US" dirty="0">
                <a:latin typeface="Albertus" pitchFamily="18" charset="0"/>
              </a:rPr>
              <a:t>Curso 2024-2025</a:t>
            </a:r>
            <a:endParaRPr kumimoji="0" lang="en-US" dirty="0">
              <a:latin typeface="Albertus" pitchFamily="18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139952" y="548680"/>
            <a:ext cx="4049688" cy="648072"/>
          </a:xfrm>
          <a:prstGeom prst="rect">
            <a:avLst/>
          </a:prstGeom>
        </p:spPr>
        <p:txBody>
          <a:bodyPr vert="horz" anchor="t" anchorCtr="0">
            <a:normAutofit fontScale="97500"/>
          </a:bodyPr>
          <a:lstStyle/>
          <a:p>
            <a:pPr marR="0" lvl="0" algn="r" defTabSz="914400" fontAlgn="auto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s-E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Bloque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9981" y="239446"/>
            <a:ext cx="7571184" cy="594320"/>
          </a:xfrm>
        </p:spPr>
        <p:txBody>
          <a:bodyPr>
            <a:normAutofit/>
          </a:bodyPr>
          <a:lstStyle/>
          <a:p>
            <a:r>
              <a:rPr lang="es-ES" dirty="0"/>
              <a:t>Palabras reservadas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2835" y="1046225"/>
            <a:ext cx="8229600" cy="4730080"/>
          </a:xfrm>
        </p:spPr>
        <p:txBody>
          <a:bodyPr/>
          <a:lstStyle/>
          <a:p>
            <a:pPr lvl="1"/>
            <a:r>
              <a:rPr lang="es-ES" sz="2000" dirty="0"/>
              <a:t>Palabras que tienen una semántica predefinida (significan algo concreto para Java). Las más </a:t>
            </a:r>
            <a:r>
              <a:rPr lang="es-ES" sz="2000" dirty="0">
                <a:solidFill>
                  <a:srgbClr val="FF6600"/>
                </a:solidFill>
              </a:rPr>
              <a:t>usuales:</a:t>
            </a:r>
            <a:r>
              <a:rPr lang="es-ES" sz="2000" dirty="0"/>
              <a:t>  </a:t>
            </a:r>
            <a:r>
              <a:rPr lang="es-ES" sz="2000" dirty="0">
                <a:solidFill>
                  <a:srgbClr val="00B050"/>
                </a:solidFill>
              </a:rPr>
              <a:t>Tipos de datos</a:t>
            </a:r>
            <a:r>
              <a:rPr lang="es-ES" sz="2000" dirty="0"/>
              <a:t>, aunque </a:t>
            </a:r>
            <a:r>
              <a:rPr lang="es-ES" sz="2000" dirty="0">
                <a:solidFill>
                  <a:schemeClr val="tx1"/>
                </a:solidFill>
              </a:rPr>
              <a:t>usaremos </a:t>
            </a:r>
            <a:r>
              <a:rPr lang="es-ES" sz="2000" i="1" dirty="0">
                <a:solidFill>
                  <a:schemeClr val="tx1"/>
                </a:solidFill>
              </a:rPr>
              <a:t>envolturas</a:t>
            </a:r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90785"/>
              </p:ext>
            </p:extLst>
          </p:nvPr>
        </p:nvGraphicFramePr>
        <p:xfrm>
          <a:off x="881590" y="1916721"/>
          <a:ext cx="7380820" cy="40720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abstract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double</a:t>
                      </a:r>
                      <a:endParaRPr lang="es-ES" sz="1100" b="1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instanceof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super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boolean</a:t>
                      </a:r>
                      <a:endParaRPr lang="es-ES" sz="1100" b="1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else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interface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static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break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extends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long</a:t>
                      </a:r>
                      <a:endParaRPr lang="es-ES" sz="1100" b="1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switch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byte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final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native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synchronized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case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finally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new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this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catch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float</a:t>
                      </a:r>
                      <a:endParaRPr lang="es-ES" sz="1100" b="1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package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throw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char</a:t>
                      </a:r>
                      <a:r>
                        <a:rPr lang="es-ES" sz="1800" b="1" dirty="0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 </a:t>
                      </a:r>
                      <a:endParaRPr lang="es-ES" sz="1100" b="1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for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private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throws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class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goto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protected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transient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const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if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public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try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2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continue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implements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record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void</a:t>
                      </a:r>
                      <a:endParaRPr lang="es-ES" sz="1100" b="1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default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import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FF660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return</a:t>
                      </a:r>
                      <a:endParaRPr lang="es-ES" sz="1100" b="1" dirty="0">
                        <a:solidFill>
                          <a:srgbClr val="FF66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volatile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do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dirty="0" err="1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int</a:t>
                      </a:r>
                      <a:endParaRPr lang="es-ES" sz="1100" b="1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olidFill>
                            <a:srgbClr val="00B05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short</a:t>
                      </a:r>
                      <a:endParaRPr lang="es-ES" b="1" dirty="0">
                        <a:solidFill>
                          <a:srgbClr val="00B050"/>
                        </a:solidFill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800" b="1" dirty="0" err="1">
                          <a:solidFill>
                            <a:srgbClr val="0070C0"/>
                          </a:solidFill>
                          <a:latin typeface="Microsoft Sans Serif"/>
                          <a:ea typeface="Calibri"/>
                          <a:cs typeface="Times New Roman"/>
                        </a:rPr>
                        <a:t>while</a:t>
                      </a:r>
                      <a:endParaRPr lang="es-ES" sz="11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951477C9-6714-ED58-2904-F8D0DD56F13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95A17FB-2D3E-331B-54F5-3EEF6D79A01A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7" name="3 Imagen">
              <a:extLst>
                <a:ext uri="{FF2B5EF4-FFF2-40B4-BE49-F238E27FC236}">
                  <a16:creationId xmlns:a16="http://schemas.microsoft.com/office/drawing/2014/main" id="{8B59155C-369E-1F88-2060-639F8BD91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5109" y="247448"/>
            <a:ext cx="7731291" cy="560808"/>
          </a:xfrm>
        </p:spPr>
        <p:txBody>
          <a:bodyPr>
            <a:normAutofit fontScale="90000"/>
          </a:bodyPr>
          <a:lstStyle/>
          <a:p>
            <a:r>
              <a:rPr lang="es-ES" dirty="0"/>
              <a:t>Literales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Arial Narrow" panose="020B0606020202030204" pitchFamily="34" charset="0"/>
              </a:rPr>
              <a:t>Elementos del lenguaje que permiten referenciar directamente los valores constantes de los distintos tipos del lenguaje.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04505"/>
              </p:ext>
            </p:extLst>
          </p:nvPr>
        </p:nvGraphicFramePr>
        <p:xfrm>
          <a:off x="1655676" y="2204864"/>
          <a:ext cx="5832648" cy="266701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/>
                        <a:t>Ejemplo</a:t>
                      </a:r>
                      <a:endParaRPr lang="es-E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/>
                        <a:t>Tipo</a:t>
                      </a:r>
                      <a:endParaRPr lang="es-E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2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int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3.1415926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double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‘a’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char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1000L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/>
                        <a:t>long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300.5f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float 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false, true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0" dirty="0" err="1"/>
                        <a:t>boolean</a:t>
                      </a:r>
                      <a:endParaRPr lang="es-E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7">
                <a:tc>
                  <a:txBody>
                    <a:bodyPr/>
                    <a:lstStyle/>
                    <a:p>
                      <a:pPr marL="0" algn="l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“Antonio”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s-E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es un tipo básico sino un objeto</a:t>
                      </a:r>
                      <a:r>
                        <a:rPr kumimoji="0"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EE8063EE-F32D-1ACE-082A-4BE1FD4B57A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3B2AE92-392E-E517-C1CD-ADABEEFC7F78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7" name="3 Imagen">
              <a:extLst>
                <a:ext uri="{FF2B5EF4-FFF2-40B4-BE49-F238E27FC236}">
                  <a16:creationId xmlns:a16="http://schemas.microsoft.com/office/drawing/2014/main" id="{FDCEC00B-E04B-8E01-0428-C6AF026BE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875" y="292022"/>
            <a:ext cx="7427168" cy="523893"/>
          </a:xfrm>
        </p:spPr>
        <p:txBody>
          <a:bodyPr>
            <a:normAutofit fontScale="90000"/>
          </a:bodyPr>
          <a:lstStyle/>
          <a:p>
            <a:r>
              <a:rPr lang="es-ES" dirty="0"/>
              <a:t>Comentarios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Permiten incluir texto libre dentro del código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Java ignora los comentarios: no tienen ningún efecto en la ejecución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Sirven para hacer el código más legible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Dos tipos de comentarios:</a:t>
            </a:r>
          </a:p>
          <a:p>
            <a:pPr lvl="1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De una línea: 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</a:t>
            </a:r>
            <a:r>
              <a:rPr lang="es-E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//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Este texto es un comentario de una sola línea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lvl="1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De varias líneas: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</a:t>
            </a:r>
            <a:r>
              <a:rPr lang="es-E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/*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Este texto es un comentario de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varias líneas.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concretamente de tres líneas </a:t>
            </a:r>
            <a:r>
              <a:rPr lang="es-E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*/</a:t>
            </a:r>
          </a:p>
          <a:p>
            <a:pPr lvl="1"/>
            <a:endParaRPr lang="es-E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lvl="1"/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A39A3E2-79CA-DBEE-A0F1-2BF41A7E5C9D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A7FFB77-0102-F09D-C7BD-5B01E3545382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55C3F287-0D7E-2056-9235-226AF3195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160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52400"/>
            <a:ext cx="7643192" cy="990600"/>
          </a:xfrm>
        </p:spPr>
        <p:txBody>
          <a:bodyPr>
            <a:normAutofit/>
          </a:bodyPr>
          <a:lstStyle/>
          <a:p>
            <a:r>
              <a:rPr lang="es-ES" dirty="0"/>
              <a:t>Visualización de texto en consola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Se utiliza el método “</a:t>
            </a:r>
            <a:r>
              <a:rPr lang="es-ES" sz="20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System.out.println</a:t>
            </a:r>
            <a:r>
              <a:rPr lang="es-ES" sz="2000" dirty="0">
                <a:latin typeface="Arial Narrow" panose="020B0606020202030204" pitchFamily="34" charset="0"/>
              </a:rPr>
              <a:t>(…)”, al que se le pasa como parámetro un </a:t>
            </a:r>
            <a:r>
              <a:rPr lang="es-ES" sz="2000" dirty="0" err="1">
                <a:latin typeface="Arial Narrow" panose="020B0606020202030204" pitchFamily="34" charset="0"/>
              </a:rPr>
              <a:t>String</a:t>
            </a:r>
            <a:r>
              <a:rPr lang="es-ES" sz="2000" dirty="0">
                <a:latin typeface="Arial Narrow" panose="020B0606020202030204" pitchFamily="34" charset="0"/>
              </a:rPr>
              <a:t> o “</a:t>
            </a:r>
            <a:r>
              <a:rPr lang="es-ES" sz="2000" i="1" dirty="0">
                <a:solidFill>
                  <a:srgbClr val="0070C0"/>
                </a:solidFill>
                <a:latin typeface="Arial Narrow" panose="020B0606020202030204" pitchFamily="34" charset="0"/>
              </a:rPr>
              <a:t>cualquier objeto</a:t>
            </a:r>
            <a:r>
              <a:rPr lang="es-ES" sz="2000" dirty="0">
                <a:latin typeface="Arial Narrow" panose="020B0606020202030204" pitchFamily="34" charset="0"/>
              </a:rPr>
              <a:t>”.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Veremos que cuando se indica un objeto realmente se invoca automáticamente al método 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toString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() de la clase que define al objeto.</a:t>
            </a:r>
          </a:p>
          <a:p>
            <a:pPr marL="0" indent="0">
              <a:buClr>
                <a:schemeClr val="tx1"/>
              </a:buClr>
              <a:buNone/>
            </a:pPr>
            <a:endParaRPr lang="es-ES" sz="2000" dirty="0">
              <a:latin typeface="Arial Narrow" panose="020B0606020202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La consola (también llamada “terminal”) es el método más simple de interacción con el usuario</a:t>
            </a:r>
          </a:p>
          <a:p>
            <a:pPr lvl="1">
              <a:buClr>
                <a:schemeClr val="tx1"/>
              </a:buClr>
              <a:buFont typeface="Gill Sans MT" panose="020B0502020104020203" pitchFamily="34" charset="0"/>
              <a:buChar char="–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La información se muestra mediante texto en la consola</a:t>
            </a:r>
          </a:p>
          <a:p>
            <a:pPr lvl="1">
              <a:buClr>
                <a:schemeClr val="tx1"/>
              </a:buClr>
              <a:buFont typeface="Gill Sans MT" panose="020B0502020104020203" pitchFamily="34" charset="0"/>
              <a:buChar char="–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Los datos son solicitados al usuario mediante el teclado</a:t>
            </a:r>
          </a:p>
          <a:p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ACE41E5-3CA8-857C-16BC-4B95C466961D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1742F2B-C51F-B18D-4312-1933217FA911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5DE1129B-38EB-E52B-A262-F8C33C02D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70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990600"/>
          </a:xfrm>
        </p:spPr>
        <p:txBody>
          <a:bodyPr>
            <a:normAutofit/>
          </a:bodyPr>
          <a:lstStyle/>
          <a:p>
            <a:r>
              <a:rPr lang="es-ES" dirty="0"/>
              <a:t>Tipos de datos predefinidos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Un tipo de datos está formado por un conjunto de valores posibles o dominio, y ello puede posibilitar un conjunto de operaciones que se pueden realizar sobre los mismos.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Tipos de datos básicos, nativos o primitivos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de Java son</a:t>
            </a:r>
            <a:r>
              <a:rPr lang="es-ES" sz="2000" dirty="0">
                <a:latin typeface="Arial Narrow" panose="020B0606020202030204" pitchFamily="34" charset="0"/>
              </a:rPr>
              <a:t>: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boolean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Arial Narrow" panose="020B0606020202030204" pitchFamily="34" charset="0"/>
              </a:rPr>
              <a:t>(para datos de tipo lógico: </a:t>
            </a:r>
            <a:r>
              <a:rPr lang="es-ES" i="1" dirty="0">
                <a:solidFill>
                  <a:srgbClr val="FF0000"/>
                </a:solidFill>
                <a:latin typeface="Arial Narrow" panose="020B0606020202030204" pitchFamily="34" charset="0"/>
              </a:rPr>
              <a:t>true</a:t>
            </a:r>
            <a:r>
              <a:rPr lang="es-ES" dirty="0">
                <a:latin typeface="Arial Narrow" panose="020B0606020202030204" pitchFamily="34" charset="0"/>
              </a:rPr>
              <a:t> o </a:t>
            </a:r>
            <a:r>
              <a:rPr lang="es-ES" i="1" dirty="0">
                <a:solidFill>
                  <a:srgbClr val="FF0000"/>
                </a:solidFill>
                <a:latin typeface="Arial Narrow" panose="020B0606020202030204" pitchFamily="34" charset="0"/>
              </a:rPr>
              <a:t>false</a:t>
            </a:r>
            <a:r>
              <a:rPr lang="es-ES" dirty="0">
                <a:latin typeface="Arial Narrow" panose="020B0606020202030204" pitchFamily="34" charset="0"/>
              </a:rPr>
              <a:t>)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short</a:t>
            </a:r>
            <a:r>
              <a:rPr lang="es-ES" i="1" dirty="0">
                <a:solidFill>
                  <a:srgbClr val="FF0000"/>
                </a:solidFill>
                <a:latin typeface="Arial Narrow" panose="020B0606020202030204" pitchFamily="34" charset="0"/>
              </a:rPr>
              <a:t>, </a:t>
            </a: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</a:t>
            </a:r>
            <a:r>
              <a:rPr lang="es-ES" dirty="0">
                <a:latin typeface="Arial Narrow" panose="020B0606020202030204" pitchFamily="34" charset="0"/>
              </a:rPr>
              <a:t>, </a:t>
            </a: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long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Arial Narrow" panose="020B0606020202030204" pitchFamily="34" charset="0"/>
              </a:rPr>
              <a:t>(para datos numéricos enteros –no tienen decimales-)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char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Arial Narrow" panose="020B0606020202030204" pitchFamily="34" charset="0"/>
              </a:rPr>
              <a:t>(para datos que sean un carácter) 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float</a:t>
            </a:r>
            <a:r>
              <a:rPr lang="es-ES" dirty="0">
                <a:latin typeface="Arial Narrow" panose="020B0606020202030204" pitchFamily="34" charset="0"/>
              </a:rPr>
              <a:t>, </a:t>
            </a: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double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Arial Narrow" panose="020B0606020202030204" pitchFamily="34" charset="0"/>
              </a:rPr>
              <a:t>(para datos numéricos reales –tienen decimales-)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void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Arial Narrow" panose="020B0606020202030204" pitchFamily="34" charset="0"/>
              </a:rPr>
              <a:t>(para indicar que carece de valor –vacío-)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9AA8F58-3B45-4945-4342-76E8BDED89BF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7C26036-B2CE-77E3-7DAF-381A51004234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BA368D22-4B20-277A-A950-E1BDADA60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990600"/>
          </a:xfrm>
        </p:spPr>
        <p:txBody>
          <a:bodyPr>
            <a:normAutofit/>
          </a:bodyPr>
          <a:lstStyle/>
          <a:p>
            <a:r>
              <a:rPr lang="es-ES" dirty="0"/>
              <a:t>Tipos de datos predefinidos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2569840"/>
          </a:xfrm>
        </p:spPr>
        <p:txBody>
          <a:bodyPr>
            <a:noAutofit/>
          </a:bodyPr>
          <a:lstStyle/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Otros tipos (no son básicos) incluidos en Java (son </a:t>
            </a:r>
            <a:r>
              <a:rPr lang="es-ES" sz="2000" b="1" dirty="0">
                <a:latin typeface="Arial Narrow" panose="020B0606020202030204" pitchFamily="34" charset="0"/>
              </a:rPr>
              <a:t>tipos objetos</a:t>
            </a:r>
            <a:r>
              <a:rPr lang="es-ES" sz="2000" dirty="0">
                <a:latin typeface="Arial Narrow" panose="020B0606020202030204" pitchFamily="34" charset="0"/>
              </a:rPr>
              <a:t>):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String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(para datos cadena o texto)</a:t>
            </a:r>
            <a:endParaRPr lang="es-ES" dirty="0">
              <a:latin typeface="Arial Narrow" panose="020B0606020202030204" pitchFamily="34" charset="0"/>
            </a:endParaRP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LocalDate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(para trabajar con fechas)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LocalTime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(para trabajar con horas)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Duration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(para trabajar con duraciones: días, horas, minutos…)</a:t>
            </a:r>
          </a:p>
          <a:p>
            <a:pPr lvl="2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sym typeface="Wingdings" panose="05000000000000000000" pitchFamily="2" charset="2"/>
              </a:rPr>
              <a:t>Period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  (para trabajar con periodos de tiempo: días, semanas, mese, años...)</a:t>
            </a:r>
            <a:endParaRPr lang="es-ES" dirty="0">
              <a:latin typeface="Arial Narrow" panose="020B0606020202030204" pitchFamily="34" charset="0"/>
            </a:endParaRPr>
          </a:p>
          <a:p>
            <a:pPr lvl="2" algn="just"/>
            <a:endParaRPr lang="es-ES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9AA8F58-3B45-4945-4342-76E8BDED89BF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7C26036-B2CE-77E3-7DAF-381A51004234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BA368D22-4B20-277A-A950-E1BDADA60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6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344816" cy="612304"/>
          </a:xfrm>
        </p:spPr>
        <p:txBody>
          <a:bodyPr/>
          <a:lstStyle/>
          <a:p>
            <a:r>
              <a:rPr lang="es-ES" dirty="0"/>
              <a:t>Java es un lenguaje “</a:t>
            </a:r>
            <a:r>
              <a:rPr lang="es-ES" dirty="0">
                <a:solidFill>
                  <a:srgbClr val="FF0000"/>
                </a:solidFill>
                <a:highlight>
                  <a:srgbClr val="FFFF00"/>
                </a:highlight>
              </a:rPr>
              <a:t>Tipado</a:t>
            </a:r>
            <a:r>
              <a:rPr lang="es-ES" dirty="0"/>
              <a:t>”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046224"/>
            <a:ext cx="8663314" cy="511907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FFFF00"/>
                </a:highlight>
                <a:latin typeface="Arial Narrow" panose="020B0606020202030204" pitchFamily="34" charset="0"/>
              </a:rPr>
              <a:t>Es necesario declarar cada variable antes de utilizarla</a:t>
            </a:r>
            <a:r>
              <a:rPr lang="es-ES" sz="2000" dirty="0">
                <a:latin typeface="Arial Narrow" panose="020B0606020202030204" pitchFamily="34" charset="0"/>
              </a:rPr>
              <a:t>. Para ello se indica el tipo delante de la variable separado por, al menos, un espacio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Por ejemplo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:    </a:t>
            </a:r>
            <a:r>
              <a:rPr lang="es-ES" sz="2000" dirty="0" err="1">
                <a:highlight>
                  <a:srgbClr val="FFFF00"/>
                </a:highlight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 edad;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En ocasiones, Java convierte </a:t>
            </a:r>
            <a:r>
              <a:rPr lang="es-ES" sz="2000" b="1" i="1" dirty="0">
                <a:latin typeface="Arial Narrow" panose="020B0606020202030204" pitchFamily="34" charset="0"/>
              </a:rPr>
              <a:t>automáticamente</a:t>
            </a:r>
            <a:r>
              <a:rPr lang="es-ES" sz="2000" dirty="0">
                <a:latin typeface="Arial Narrow" panose="020B0606020202030204" pitchFamily="34" charset="0"/>
              </a:rPr>
              <a:t> un tipo primitivo en otro: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s-ES" sz="2000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Regla general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: cuando el tipo de la variable receptora es afín y tiene mayor capacidad expresiva que el tipo de la expresión.</a:t>
            </a:r>
          </a:p>
          <a:p>
            <a:pPr marL="274320" lvl="1" indent="0">
              <a:buClr>
                <a:schemeClr val="tx1"/>
              </a:buClr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Se puede inducir en un literal numérico un tipo:</a:t>
            </a:r>
          </a:p>
          <a:p>
            <a:pPr lvl="1">
              <a:buClr>
                <a:schemeClr val="tx1"/>
              </a:buClr>
              <a:buFontTx/>
              <a:buChar char="–"/>
            </a:pP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long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si la final se añade una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l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o una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L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lvl="1">
              <a:buClr>
                <a:schemeClr val="tx1"/>
              </a:buClr>
              <a:buFontTx/>
              <a:buChar char="–"/>
            </a:pPr>
            <a:r>
              <a:rPr lang="es-E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double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si al final se añade una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o una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marL="320040" lvl="1" indent="0">
              <a:spcBef>
                <a:spcPts val="1200"/>
              </a:spcBef>
              <a:buClr>
                <a:schemeClr val="tx1"/>
              </a:buClr>
              <a:buNone/>
            </a:pP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Ejercicio: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</a:rPr>
              <a:t>(</a:t>
            </a:r>
            <a:r>
              <a:rPr lang="es-ES" sz="2000" i="1" dirty="0">
                <a:solidFill>
                  <a:schemeClr val="tx1"/>
                </a:solidFill>
                <a:latin typeface="Arial Narrow" panose="020B0606020202030204" pitchFamily="34" charset="0"/>
              </a:rPr>
              <a:t>decida si son correctos o no</a:t>
            </a:r>
            <a:r>
              <a:rPr lang="es-ES" sz="2000" dirty="0">
                <a:latin typeface="Arial Narrow" panose="020B0606020202030204" pitchFamily="34" charset="0"/>
              </a:rPr>
              <a:t>):</a:t>
            </a:r>
          </a:p>
          <a:p>
            <a:pPr marL="868680" lvl="3" indent="0">
              <a:buClr>
                <a:schemeClr val="tx1"/>
              </a:buClr>
              <a:buNone/>
            </a:pPr>
            <a:r>
              <a:rPr lang="es-ES" sz="2000" dirty="0" err="1">
                <a:latin typeface="Arial Narrow" panose="020B0606020202030204" pitchFamily="34" charset="0"/>
              </a:rPr>
              <a:t>long</a:t>
            </a:r>
            <a:r>
              <a:rPr lang="es-ES" sz="2000" dirty="0">
                <a:latin typeface="Arial Narrow" panose="020B0606020202030204" pitchFamily="34" charset="0"/>
              </a:rPr>
              <a:t> n=10; 		</a:t>
            </a:r>
            <a:r>
              <a:rPr lang="es-ES" sz="2000" dirty="0" err="1"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 n=10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L</a:t>
            </a:r>
            <a:r>
              <a:rPr lang="es-ES" sz="2000" dirty="0">
                <a:latin typeface="Arial Narrow" panose="020B0606020202030204" pitchFamily="34" charset="0"/>
              </a:rPr>
              <a:t>; </a:t>
            </a:r>
          </a:p>
          <a:p>
            <a:pPr marL="868680" lvl="3" indent="0">
              <a:buClr>
                <a:schemeClr val="tx1"/>
              </a:buClr>
              <a:buNone/>
            </a:pPr>
            <a:r>
              <a:rPr lang="es-ES" sz="2000" dirty="0" err="1">
                <a:latin typeface="Arial Narrow" panose="020B0606020202030204" pitchFamily="34" charset="0"/>
              </a:rPr>
              <a:t>double</a:t>
            </a:r>
            <a:r>
              <a:rPr lang="es-ES" sz="2000" dirty="0">
                <a:latin typeface="Arial Narrow" panose="020B0606020202030204" pitchFamily="34" charset="0"/>
              </a:rPr>
              <a:t> d = 20.54; 		</a:t>
            </a:r>
            <a:r>
              <a:rPr lang="es-ES" sz="2000" dirty="0" err="1">
                <a:latin typeface="Arial Narrow" panose="020B0606020202030204" pitchFamily="34" charset="0"/>
              </a:rPr>
              <a:t>float</a:t>
            </a:r>
            <a:r>
              <a:rPr lang="es-ES" sz="2000" dirty="0">
                <a:latin typeface="Arial Narrow" panose="020B0606020202030204" pitchFamily="34" charset="0"/>
              </a:rPr>
              <a:t> f = 33.2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d</a:t>
            </a:r>
            <a:r>
              <a:rPr lang="es-ES" sz="2000" dirty="0">
                <a:latin typeface="Arial Narrow" panose="020B0606020202030204" pitchFamily="34" charset="0"/>
              </a:rPr>
              <a:t>; </a:t>
            </a:r>
          </a:p>
          <a:p>
            <a:pPr marL="868680" lvl="3" indent="0">
              <a:buClr>
                <a:schemeClr val="tx1"/>
              </a:buClr>
              <a:buNone/>
            </a:pPr>
            <a:r>
              <a:rPr lang="es-ES" sz="2000" dirty="0" err="1"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 i=5.3f;			</a:t>
            </a:r>
            <a:r>
              <a:rPr lang="es-ES" sz="2000" dirty="0" err="1">
                <a:latin typeface="Arial Narrow" panose="020B0606020202030204" pitchFamily="34" charset="0"/>
              </a:rPr>
              <a:t>float</a:t>
            </a:r>
            <a:r>
              <a:rPr lang="es-ES" sz="2000" dirty="0">
                <a:latin typeface="Arial Narrow" panose="020B0606020202030204" pitchFamily="34" charset="0"/>
              </a:rPr>
              <a:t> f = 10.0 + 3;</a:t>
            </a:r>
          </a:p>
          <a:p>
            <a:pPr marL="868680" lvl="3" indent="0">
              <a:buClr>
                <a:schemeClr val="tx1"/>
              </a:buClr>
              <a:buNone/>
            </a:pPr>
            <a:r>
              <a:rPr lang="es-ES" sz="2000" dirty="0" err="1">
                <a:latin typeface="Arial Narrow" panose="020B0606020202030204" pitchFamily="34" charset="0"/>
              </a:rPr>
              <a:t>double</a:t>
            </a:r>
            <a:r>
              <a:rPr lang="es-ES" sz="2000" dirty="0">
                <a:latin typeface="Arial Narrow" panose="020B0606020202030204" pitchFamily="34" charset="0"/>
              </a:rPr>
              <a:t> d = 20.54f;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0264BAB-6E7D-6C59-8CCD-8A1AEEB21E79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C6BD635-6766-888A-DC23-076B524ECEDF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2997E75C-FA16-609A-3A2E-35F6C4874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72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0580" y="282781"/>
            <a:ext cx="7715200" cy="523893"/>
          </a:xfrm>
        </p:spPr>
        <p:txBody>
          <a:bodyPr>
            <a:normAutofit fontScale="90000"/>
          </a:bodyPr>
          <a:lstStyle/>
          <a:p>
            <a:r>
              <a:rPr lang="es-ES" dirty="0"/>
              <a:t>Conversiones de tipos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s-ES" sz="2000" dirty="0">
                <a:latin typeface="Arial Narrow" panose="020B0606020202030204" pitchFamily="34" charset="0"/>
              </a:rPr>
              <a:t>Cuando la conversión no es automática, se puede forzar mediante el operador de conversión (</a:t>
            </a:r>
            <a:r>
              <a:rPr lang="es-E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casting</a:t>
            </a:r>
            <a:r>
              <a:rPr lang="es-ES" sz="2000" dirty="0">
                <a:latin typeface="Arial Narrow" panose="020B0606020202030204" pitchFamily="34" charset="0"/>
              </a:rPr>
              <a:t>) de tipos.</a:t>
            </a:r>
          </a:p>
          <a:p>
            <a:pPr marL="868680" lvl="3" indent="0">
              <a:buNone/>
            </a:pPr>
            <a:r>
              <a:rPr lang="es-ES" sz="2000" dirty="0" err="1">
                <a:latin typeface="Arial Narrow" panose="020B0606020202030204" pitchFamily="34" charset="0"/>
              </a:rPr>
              <a:t>double</a:t>
            </a:r>
            <a:r>
              <a:rPr lang="es-ES" sz="2000" dirty="0">
                <a:latin typeface="Arial Narrow" panose="020B0606020202030204" pitchFamily="34" charset="0"/>
              </a:rPr>
              <a:t> d = 33.2;			</a:t>
            </a:r>
            <a:r>
              <a:rPr lang="es-ES" sz="2000" dirty="0" err="1">
                <a:latin typeface="Arial Narrow" panose="020B0606020202030204" pitchFamily="34" charset="0"/>
              </a:rPr>
              <a:t>double</a:t>
            </a:r>
            <a:r>
              <a:rPr lang="es-ES" sz="2000" dirty="0">
                <a:latin typeface="Arial Narrow" panose="020B0606020202030204" pitchFamily="34" charset="0"/>
              </a:rPr>
              <a:t> d = 33.25;</a:t>
            </a:r>
          </a:p>
          <a:p>
            <a:pPr marL="868680" lvl="3" indent="0">
              <a:buNone/>
            </a:pPr>
            <a:r>
              <a:rPr lang="es-ES" sz="2000" dirty="0" err="1"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 i=(</a:t>
            </a:r>
            <a:r>
              <a:rPr lang="es-ES" sz="2000" dirty="0" err="1"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) d*10;			</a:t>
            </a:r>
            <a:r>
              <a:rPr lang="es-ES" sz="2000" dirty="0" err="1"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 i=(</a:t>
            </a:r>
            <a:r>
              <a:rPr lang="es-ES" sz="2000" dirty="0" err="1"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) d*10;</a:t>
            </a:r>
          </a:p>
          <a:p>
            <a:pPr lvl="1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680" y="3212976"/>
            <a:ext cx="5830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Arial Narrow" panose="020B0606020202030204" pitchFamily="34" charset="0"/>
              </a:rPr>
              <a:t>Operador de conversión de tipo:</a:t>
            </a:r>
          </a:p>
          <a:p>
            <a:pPr algn="just"/>
            <a:r>
              <a:rPr lang="es-ES" sz="2000" dirty="0">
                <a:latin typeface="Arial Narrow" panose="020B0606020202030204" pitchFamily="34" charset="0"/>
              </a:rPr>
              <a:t>se escribe entre paréntesis el tipo al que se quiere convertir el resultado de la expresión de la derecha. </a:t>
            </a:r>
          </a:p>
          <a:p>
            <a:pPr marL="342900" indent="-342900" algn="just">
              <a:buFont typeface="Arial Narrow" panose="020B0606020202030204" pitchFamily="34" charset="0"/>
              <a:buChar char="–"/>
            </a:pPr>
            <a:r>
              <a:rPr lang="es-ES" sz="2000" i="1" dirty="0">
                <a:latin typeface="Arial Narrow" panose="020B0606020202030204" pitchFamily="34" charset="0"/>
              </a:rPr>
              <a:t>Si d tiene 33.2, d*10 evalúa a 332.0; con el operador de casting i almacenará 332.</a:t>
            </a:r>
          </a:p>
          <a:p>
            <a:pPr marL="342900" indent="-342900" algn="just">
              <a:buFont typeface="Arial Narrow" panose="020B0606020202030204" pitchFamily="34" charset="0"/>
              <a:buChar char="–"/>
            </a:pPr>
            <a:r>
              <a:rPr lang="es-ES" sz="2000" i="1" dirty="0">
                <a:latin typeface="Arial Narrow" panose="020B0606020202030204" pitchFamily="34" charset="0"/>
              </a:rPr>
              <a:t>Si d tiene 33.25, d*10 evalúa a 332.5; con el operador de casting i almacenará 332.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E4D5224-3385-D827-EA33-2ECA4514C52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EADAAC9-FBDC-09BE-CE5E-E1F61ABF4F04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8" name="3 Imagen">
              <a:extLst>
                <a:ext uri="{FF2B5EF4-FFF2-40B4-BE49-F238E27FC236}">
                  <a16:creationId xmlns:a16="http://schemas.microsoft.com/office/drawing/2014/main" id="{5DC2049F-7CF1-0C90-E98F-8BC4198B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FA5A9FF3-FD3D-3829-8CEB-94388E63A690}"/>
              </a:ext>
            </a:extLst>
          </p:cNvPr>
          <p:cNvCxnSpPr>
            <a:stCxn id="4" idx="1"/>
          </p:cNvCxnSpPr>
          <p:nvPr/>
        </p:nvCxnSpPr>
        <p:spPr>
          <a:xfrm rot="10800000" flipH="1">
            <a:off x="1691680" y="2564905"/>
            <a:ext cx="144016" cy="1771457"/>
          </a:xfrm>
          <a:prstGeom prst="bentConnector4">
            <a:avLst>
              <a:gd name="adj1" fmla="val -158732"/>
              <a:gd name="adj2" fmla="val 8170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EEA03661-51D0-0B54-D765-AB2D8355B779}"/>
              </a:ext>
            </a:extLst>
          </p:cNvPr>
          <p:cNvCxnSpPr/>
          <p:nvPr/>
        </p:nvCxnSpPr>
        <p:spPr>
          <a:xfrm rot="16200000" flipV="1">
            <a:off x="5688124" y="3032956"/>
            <a:ext cx="2376264" cy="1728192"/>
          </a:xfrm>
          <a:prstGeom prst="bentConnector3">
            <a:avLst>
              <a:gd name="adj1" fmla="val 888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7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52400"/>
            <a:ext cx="7643192" cy="990600"/>
          </a:xfrm>
        </p:spPr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266827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Enumere qué tipos de datos predefinidos conoce para almacenar: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La</a:t>
            </a:r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edad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 una persona.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La 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estatura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 una persona.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La 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inicial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del nombre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de una persona.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El 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nombre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 una persona.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Si una persona 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es apta o no apta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para un estu</a:t>
            </a:r>
            <a:r>
              <a:rPr lang="es-ES" sz="2000" dirty="0">
                <a:latin typeface="Arial Narrow" panose="020B0606020202030204" pitchFamily="34" charset="0"/>
              </a:rPr>
              <a:t>dio.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La 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fecha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de nacimiento de una persona.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9BE776D-67C8-A6B3-2117-3FCEB7FC9D20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BCB0FF6-EA3A-BC1C-7637-712630D927A3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741C2D62-834F-07CC-2DFA-07870B71D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13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990600"/>
          </a:xfrm>
        </p:spPr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Señale el tipo de los siguientes literales: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50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true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'x'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50.5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2L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0.35f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“FP, mi asignatura favorita”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E6C642A-F92F-AB7A-4CED-5B9E065C274F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1F37E52-487C-D34D-9ADC-BE02CD651FA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5B9AFC60-0AD1-1193-B56E-B466404F6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1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4A60ACB0-3E39-2158-8214-318E85D4119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81B844E-FF15-79D7-227F-6F0EC5256576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5" name="3 Imagen">
              <a:extLst>
                <a:ext uri="{FF2B5EF4-FFF2-40B4-BE49-F238E27FC236}">
                  <a16:creationId xmlns:a16="http://schemas.microsoft.com/office/drawing/2014/main" id="{78A3F433-161A-B402-A4E0-E8D1ED61A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B2A821E-D2CC-D200-5D54-854CE3B3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06816"/>
              </p:ext>
            </p:extLst>
          </p:nvPr>
        </p:nvGraphicFramePr>
        <p:xfrm>
          <a:off x="1259632" y="1196752"/>
          <a:ext cx="5904656" cy="3441146"/>
        </p:xfrm>
        <a:graphic>
          <a:graphicData uri="http://schemas.openxmlformats.org/drawingml/2006/table">
            <a:tbl>
              <a:tblPr/>
              <a:tblGrid>
                <a:gridCol w="5904656">
                  <a:extLst>
                    <a:ext uri="{9D8B030D-6E8A-4147-A177-3AD203B41FA5}">
                      <a16:colId xmlns:a16="http://schemas.microsoft.com/office/drawing/2014/main" val="4163492850"/>
                    </a:ext>
                  </a:extLst>
                </a:gridCol>
              </a:tblGrid>
              <a:tr h="6966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2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Introducción a Java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2800" b="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Conceptos Básico de la P.O.O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Elementos básicos del lenguaje Java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Tipos de datos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Variables y constantes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8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Expresiones y Operadores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s-ES" sz="2800" b="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30124" marR="30124" marT="13693" marB="1369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56993"/>
                  </a:ext>
                </a:extLst>
              </a:tr>
            </a:tbl>
          </a:graphicData>
        </a:graphic>
      </p:graphicFrame>
      <p:sp>
        <p:nvSpPr>
          <p:cNvPr id="3" name="1 Título">
            <a:extLst>
              <a:ext uri="{FF2B5EF4-FFF2-40B4-BE49-F238E27FC236}">
                <a16:creationId xmlns:a16="http://schemas.microsoft.com/office/drawing/2014/main" id="{CC15B66D-080D-722B-8028-F0510092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621577"/>
          </a:xfrm>
        </p:spPr>
        <p:txBody>
          <a:bodyPr/>
          <a:lstStyle/>
          <a:p>
            <a:pPr algn="ctr"/>
            <a:r>
              <a:rPr lang="es-ES" b="1" dirty="0"/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259289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239446"/>
            <a:ext cx="7643192" cy="666328"/>
          </a:xfrm>
        </p:spPr>
        <p:txBody>
          <a:bodyPr>
            <a:normAutofit/>
          </a:bodyPr>
          <a:lstStyle/>
          <a:p>
            <a:r>
              <a:rPr lang="es-ES" dirty="0"/>
              <a:t>Practicamos un poco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2899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Arial Narrow" panose="020B0606020202030204" pitchFamily="34" charset="0"/>
              </a:rPr>
              <a:t>Crear un proyecto Java: 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T01_ 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PrimerosEjercicios</a:t>
            </a:r>
            <a:r>
              <a:rPr lang="es-ES" sz="2000" dirty="0">
                <a:latin typeface="Arial Narrow" panose="020B060602020203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Dentro del proyecto un paquete </a:t>
            </a:r>
            <a:r>
              <a:rPr lang="es-ES" sz="20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primerosEjercicios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>
                <a:latin typeface="Arial Narrow" panose="020B0606020202030204" pitchFamily="34" charset="0"/>
              </a:rPr>
              <a:t>Una clase 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Ejercicios_01 </a:t>
            </a:r>
            <a:r>
              <a:rPr lang="es-ES" sz="2000" dirty="0">
                <a:latin typeface="Arial Narrow" panose="020B0606020202030204" pitchFamily="34" charset="0"/>
              </a:rPr>
              <a:t>que incorpore el método 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main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().</a:t>
            </a:r>
          </a:p>
          <a:p>
            <a:pPr marL="274320" lvl="1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  <a:p>
            <a:pPr marL="274320" lvl="1" indent="0" algn="ctr">
              <a:buNone/>
            </a:pPr>
            <a:r>
              <a:rPr lang="es-ES" sz="2000" dirty="0">
                <a:highlight>
                  <a:srgbClr val="FFFF00"/>
                </a:highlight>
                <a:latin typeface="Arial Narrow" panose="020B0606020202030204" pitchFamily="34" charset="0"/>
              </a:rPr>
              <a:t>Este proyecto la usaremos para ir practicando las siguientes dispositivas.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E50C7FE-7DBF-C4B4-394E-24E0448A1FE4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B4A9744-93E7-9454-ACAB-676ACF4634EE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C0D90BEC-17CD-9EE8-C30D-A478AD9E7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87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5965" y="238454"/>
            <a:ext cx="7715200" cy="666328"/>
          </a:xfrm>
        </p:spPr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 Narrow" panose="020B0606020202030204" pitchFamily="34" charset="0"/>
              </a:rPr>
              <a:t>Declare</a:t>
            </a:r>
            <a:r>
              <a:rPr lang="es-ES" sz="2000" dirty="0">
                <a:latin typeface="Arial Narrow" panose="020B0606020202030204" pitchFamily="34" charset="0"/>
              </a:rPr>
              <a:t> variables para almacenar cada uno de los valores anteriores, e </a:t>
            </a:r>
            <a:r>
              <a:rPr lang="es-ES" sz="2000" b="1" dirty="0">
                <a:latin typeface="Arial Narrow" panose="020B0606020202030204" pitchFamily="34" charset="0"/>
              </a:rPr>
              <a:t>inicialícelas</a:t>
            </a:r>
            <a:r>
              <a:rPr lang="es-ES" sz="2000" dirty="0">
                <a:latin typeface="Arial Narrow" panose="020B0606020202030204" pitchFamily="34" charset="0"/>
              </a:rPr>
              <a:t> con los mismos. 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50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true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'x'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50.5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2L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0.35f</a:t>
            </a:r>
          </a:p>
          <a:p>
            <a:pPr marL="731520" lvl="1" indent="-45720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“FP, mi asignatura favorita”</a:t>
            </a:r>
          </a:p>
          <a:p>
            <a:pPr marL="274320" lvl="1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  <a:p>
            <a:endParaRPr lang="es-ES" sz="20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EF717F1-F6F1-3CCA-B35A-4DBFCBBF79E4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08F2C61-ABB8-E49C-4A7F-14CB539073E4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04F1B0FB-C490-65B3-39C5-2F5913D12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1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39446"/>
            <a:ext cx="7571184" cy="665336"/>
          </a:xfrm>
        </p:spPr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Pruebe si son correctos los siguientes identificadores:</a:t>
            </a: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 err="1">
                <a:latin typeface="Arial Narrow" panose="020B0606020202030204" pitchFamily="34" charset="0"/>
              </a:rPr>
              <a:t>IdentificadorMásLargoQueUnDíaSinPan</a:t>
            </a:r>
            <a:endParaRPr lang="es-ES" sz="2000" dirty="0">
              <a:latin typeface="Arial Narrow" panose="020B0606020202030204" pitchFamily="34" charset="0"/>
            </a:endParaRP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 err="1">
                <a:latin typeface="Arial Narrow" panose="020B0606020202030204" pitchFamily="34" charset="0"/>
              </a:rPr>
              <a:t>num</a:t>
            </a:r>
            <a:endParaRPr lang="es-ES" sz="2000" dirty="0">
              <a:latin typeface="Arial Narrow" panose="020B0606020202030204" pitchFamily="34" charset="0"/>
            </a:endParaRP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num80</a:t>
            </a: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80num</a:t>
            </a: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num_2</a:t>
            </a: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_</a:t>
            </a:r>
            <a:r>
              <a:rPr lang="es-ES" sz="2000" dirty="0" err="1">
                <a:latin typeface="Arial Narrow" panose="020B0606020202030204" pitchFamily="34" charset="0"/>
              </a:rPr>
              <a:t>num</a:t>
            </a:r>
            <a:endParaRPr lang="es-ES" sz="2000" dirty="0">
              <a:latin typeface="Arial Narrow" panose="020B0606020202030204" pitchFamily="34" charset="0"/>
            </a:endParaRP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$</a:t>
            </a:r>
            <a:r>
              <a:rPr lang="es-ES" sz="2000" dirty="0" err="1">
                <a:latin typeface="Arial Narrow" panose="020B0606020202030204" pitchFamily="34" charset="0"/>
              </a:rPr>
              <a:t>pred</a:t>
            </a:r>
            <a:r>
              <a:rPr lang="es-ES" sz="2000" dirty="0">
                <a:latin typeface="Arial Narrow" panose="020B0606020202030204" pitchFamily="34" charset="0"/>
              </a:rPr>
              <a:t>$</a:t>
            </a: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num-num80</a:t>
            </a:r>
          </a:p>
          <a:p>
            <a:pPr marL="788670" lvl="1" indent="-514350">
              <a:buClr>
                <a:schemeClr val="tx1"/>
              </a:buClr>
              <a:buFont typeface="+mj-lt"/>
              <a:buAutoNum type="alphaLcParenR"/>
            </a:pPr>
            <a:r>
              <a:rPr lang="es-ES" sz="2000" dirty="0">
                <a:latin typeface="Arial Narrow" panose="020B0606020202030204" pitchFamily="34" charset="0"/>
              </a:rPr>
              <a:t>Var</a:t>
            </a:r>
          </a:p>
          <a:p>
            <a:pPr marL="514350" indent="-514350">
              <a:buFont typeface="+mj-lt"/>
              <a:buAutoNum type="alphaLcParenR"/>
            </a:pPr>
            <a:endParaRPr lang="es-ES" sz="2000" dirty="0">
              <a:latin typeface="Consolas" pitchFamily="49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81CAD5A-85D4-1328-B7A9-4270184FCDB0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6BDE9BC-45C2-0BFF-5718-9C26E79B781D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2FDCF8A2-BBA5-B55B-8186-D40BE81C3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95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152400"/>
            <a:ext cx="7427168" cy="684312"/>
          </a:xfrm>
        </p:spPr>
        <p:txBody>
          <a:bodyPr>
            <a:normAutofit/>
          </a:bodyPr>
          <a:lstStyle/>
          <a:p>
            <a:r>
              <a:rPr lang="es-ES" dirty="0"/>
              <a:t>Tipos de datos envoltura (</a:t>
            </a:r>
            <a:r>
              <a:rPr lang="es-ES" dirty="0" err="1"/>
              <a:t>wrappers</a:t>
            </a:r>
            <a:r>
              <a:rPr lang="es-ES" dirty="0"/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latin typeface="Arial Narrow" panose="020B0606020202030204" pitchFamily="34" charset="0"/>
              </a:rPr>
              <a:t>En Java determinados métodos necesitan “trabajar” con objetos, por lo que para cada tipo básico existe un objeto que lo representa</a:t>
            </a:r>
          </a:p>
          <a:p>
            <a:pPr marL="274320" lvl="1" indent="0" algn="just">
              <a:buNone/>
            </a:pPr>
            <a:r>
              <a:rPr lang="es-ES" sz="2000" b="1" dirty="0">
                <a:latin typeface="Arial Narrow" panose="020B0606020202030204" pitchFamily="34" charset="0"/>
              </a:rPr>
              <a:t>Tipos envolturas</a:t>
            </a:r>
            <a:r>
              <a:rPr lang="es-ES" sz="2000" dirty="0">
                <a:latin typeface="Arial Narrow" panose="020B0606020202030204" pitchFamily="34" charset="0"/>
              </a:rPr>
              <a:t>:</a:t>
            </a:r>
          </a:p>
          <a:p>
            <a:pPr lvl="2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  <a:latin typeface="Arial Narrow" panose="020B0606020202030204" pitchFamily="34" charset="0"/>
              </a:rPr>
              <a:t>B</a:t>
            </a:r>
            <a:r>
              <a:rPr lang="es-ES" dirty="0" err="1">
                <a:latin typeface="Arial Narrow" panose="020B0606020202030204" pitchFamily="34" charset="0"/>
              </a:rPr>
              <a:t>oolean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s-ES" dirty="0" err="1">
                <a:latin typeface="Arial Narrow" panose="020B0606020202030204" pitchFamily="34" charset="0"/>
              </a:rPr>
              <a:t>boolean</a:t>
            </a:r>
            <a:endParaRPr lang="es-ES" dirty="0">
              <a:latin typeface="Arial Narrow" panose="020B0606020202030204" pitchFamily="34" charset="0"/>
            </a:endParaRPr>
          </a:p>
          <a:p>
            <a:pPr lvl="2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s-ES" dirty="0">
                <a:latin typeface="Arial Narrow" panose="020B0606020202030204" pitchFamily="34" charset="0"/>
              </a:rPr>
              <a:t>hort</a:t>
            </a:r>
            <a:r>
              <a:rPr lang="es-ES" dirty="0">
                <a:solidFill>
                  <a:srgbClr val="FF0000"/>
                </a:solidFill>
                <a:latin typeface="Arial Narrow" panose="020B0606020202030204" pitchFamily="34" charset="0"/>
              </a:rPr>
              <a:t>, I</a:t>
            </a:r>
            <a:r>
              <a:rPr lang="es-ES" dirty="0">
                <a:latin typeface="Arial Narrow" panose="020B0606020202030204" pitchFamily="34" charset="0"/>
              </a:rPr>
              <a:t>nteger, </a:t>
            </a:r>
            <a:r>
              <a:rPr lang="es-ES" dirty="0">
                <a:solidFill>
                  <a:srgbClr val="FF0000"/>
                </a:solidFill>
                <a:latin typeface="Arial Narrow" panose="020B0606020202030204" pitchFamily="34" charset="0"/>
              </a:rPr>
              <a:t>L</a:t>
            </a:r>
            <a:r>
              <a:rPr lang="es-ES" dirty="0">
                <a:latin typeface="Arial Narrow" panose="020B0606020202030204" pitchFamily="34" charset="0"/>
              </a:rPr>
              <a:t>ong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short, </a:t>
            </a:r>
            <a:r>
              <a:rPr lang="es-ES" dirty="0" err="1">
                <a:latin typeface="Arial Narrow" panose="020B0606020202030204" pitchFamily="34" charset="0"/>
              </a:rPr>
              <a:t>int</a:t>
            </a:r>
            <a:r>
              <a:rPr lang="es-ES" dirty="0">
                <a:latin typeface="Arial Narrow" panose="020B0606020202030204" pitchFamily="34" charset="0"/>
              </a:rPr>
              <a:t> y </a:t>
            </a:r>
            <a:r>
              <a:rPr lang="es-ES" dirty="0" err="1">
                <a:latin typeface="Arial Narrow" panose="020B0606020202030204" pitchFamily="34" charset="0"/>
              </a:rPr>
              <a:t>long</a:t>
            </a:r>
            <a:endParaRPr lang="es-ES" dirty="0">
              <a:latin typeface="Arial Narrow" panose="020B0606020202030204" pitchFamily="34" charset="0"/>
            </a:endParaRPr>
          </a:p>
          <a:p>
            <a:pPr lvl="2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s-ES" dirty="0" err="1">
                <a:latin typeface="Arial Narrow" panose="020B0606020202030204" pitchFamily="34" charset="0"/>
              </a:rPr>
              <a:t>haracter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 err="1">
                <a:latin typeface="Arial Narrow" panose="020B0606020202030204" pitchFamily="34" charset="0"/>
              </a:rPr>
              <a:t>char</a:t>
            </a:r>
            <a:endParaRPr lang="es-ES" dirty="0">
              <a:latin typeface="Arial Narrow" panose="020B0606020202030204" pitchFamily="34" charset="0"/>
            </a:endParaRPr>
          </a:p>
          <a:p>
            <a:pPr lvl="2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  <a:latin typeface="Arial Narrow" panose="020B0606020202030204" pitchFamily="34" charset="0"/>
              </a:rPr>
              <a:t>F</a:t>
            </a:r>
            <a:r>
              <a:rPr lang="es-ES" dirty="0" err="1">
                <a:latin typeface="Arial Narrow" panose="020B0606020202030204" pitchFamily="34" charset="0"/>
              </a:rPr>
              <a:t>loat</a:t>
            </a:r>
            <a:r>
              <a:rPr lang="es-ES" dirty="0">
                <a:latin typeface="Arial Narrow" panose="020B0606020202030204" pitchFamily="34" charset="0"/>
              </a:rPr>
              <a:t>, </a:t>
            </a:r>
            <a:r>
              <a:rPr lang="es-ES" dirty="0" err="1">
                <a:solidFill>
                  <a:srgbClr val="FF0000"/>
                </a:solidFill>
                <a:latin typeface="Arial Narrow" panose="020B0606020202030204" pitchFamily="34" charset="0"/>
              </a:rPr>
              <a:t>D</a:t>
            </a:r>
            <a:r>
              <a:rPr lang="es-ES" dirty="0" err="1">
                <a:latin typeface="Arial Narrow" panose="020B0606020202030204" pitchFamily="34" charset="0"/>
              </a:rPr>
              <a:t>ouble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s-ES" dirty="0" err="1">
                <a:latin typeface="Arial Narrow" panose="020B0606020202030204" pitchFamily="34" charset="0"/>
              </a:rPr>
              <a:t>float</a:t>
            </a:r>
            <a:r>
              <a:rPr lang="es-ES" dirty="0">
                <a:latin typeface="Arial Narrow" panose="020B0606020202030204" pitchFamily="34" charset="0"/>
              </a:rPr>
              <a:t> y </a:t>
            </a:r>
            <a:r>
              <a:rPr lang="es-ES" dirty="0" err="1">
                <a:latin typeface="Arial Narrow" panose="020B0606020202030204" pitchFamily="34" charset="0"/>
              </a:rPr>
              <a:t>double</a:t>
            </a:r>
            <a:endParaRPr lang="es-ES" dirty="0">
              <a:latin typeface="Arial Narrow" panose="020B0606020202030204" pitchFamily="34" charset="0"/>
            </a:endParaRPr>
          </a:p>
          <a:p>
            <a:pPr lvl="2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FF0000"/>
                </a:solidFill>
                <a:latin typeface="Arial Narrow" panose="020B0606020202030204" pitchFamily="34" charset="0"/>
              </a:rPr>
              <a:t>V</a:t>
            </a:r>
            <a:r>
              <a:rPr lang="es-ES" dirty="0" err="1">
                <a:latin typeface="Arial Narrow" panose="020B0606020202030204" pitchFamily="34" charset="0"/>
              </a:rPr>
              <a:t>oid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s-ES" dirty="0" err="1">
                <a:latin typeface="Arial Narrow" panose="020B0606020202030204" pitchFamily="34" charset="0"/>
                <a:sym typeface="Wingdings" panose="05000000000000000000" pitchFamily="2" charset="2"/>
              </a:rPr>
              <a:t>void</a:t>
            </a:r>
            <a:endParaRPr lang="es-ES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lvl="2" algn="just"/>
            <a:endParaRPr lang="es-ES" dirty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marL="45720" indent="0" algn="ctr">
              <a:buNone/>
            </a:pP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Empiezan por mayúsculas porque son tipos de datos (nombres de Clases)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448D2B6-7768-2AF0-A21C-E7015338895A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78D242B-81C0-3647-7783-F00A59C3D9A8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A3F34C3B-F90D-983E-56FE-07E398CB5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478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52410-9BF5-3E72-74CE-0CF3F765E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1 Rectángulo">
            <a:extLst>
              <a:ext uri="{FF2B5EF4-FFF2-40B4-BE49-F238E27FC236}">
                <a16:creationId xmlns:a16="http://schemas.microsoft.com/office/drawing/2014/main" id="{635944DE-3EBF-A427-003E-AA3C52FB3B41}"/>
              </a:ext>
            </a:extLst>
          </p:cNvPr>
          <p:cNvSpPr/>
          <p:nvPr/>
        </p:nvSpPr>
        <p:spPr>
          <a:xfrm>
            <a:off x="3816507" y="4457020"/>
            <a:ext cx="2490745" cy="489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Un objeto </a:t>
            </a:r>
            <a:r>
              <a:rPr lang="es-ES" dirty="0">
                <a:solidFill>
                  <a:srgbClr val="00B050"/>
                </a:solidFill>
              </a:rPr>
              <a:t>envoltura</a:t>
            </a: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6557DE90-095D-CA70-8BD6-2EE2A464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060"/>
            <a:ext cx="82296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Tipos de Datos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F0FCFB6-BED9-371F-FB1E-017347F8CECE}"/>
              </a:ext>
            </a:extLst>
          </p:cNvPr>
          <p:cNvGraphicFramePr>
            <a:graphicFrameLocks noGrp="1"/>
          </p:cNvGraphicFramePr>
          <p:nvPr/>
        </p:nvGraphicFramePr>
        <p:xfrm>
          <a:off x="662397" y="1329504"/>
          <a:ext cx="7776864" cy="1551386"/>
        </p:xfrm>
        <a:graphic>
          <a:graphicData uri="http://schemas.openxmlformats.org/drawingml/2006/table">
            <a:tbl>
              <a:tblPr/>
              <a:tblGrid>
                <a:gridCol w="7776864">
                  <a:extLst>
                    <a:ext uri="{9D8B030D-6E8A-4147-A177-3AD203B41FA5}">
                      <a16:colId xmlns:a16="http://schemas.microsoft.com/office/drawing/2014/main" val="4163492850"/>
                    </a:ext>
                  </a:extLst>
                </a:gridCol>
              </a:tblGrid>
              <a:tr h="6966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Tipos de datos predefinidos (</a:t>
                      </a:r>
                      <a:r>
                        <a:rPr kumimoji="0" lang="es-ES" sz="2000" b="0" i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denominados como </a:t>
                      </a:r>
                      <a:r>
                        <a:rPr kumimoji="0" lang="es-ES" sz="2000" b="0" i="1" kern="120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básicos</a:t>
                      </a:r>
                      <a:r>
                        <a:rPr kumimoji="0" lang="es-ES" sz="2000" b="0" i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nativos o primitivos</a:t>
                      </a: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20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Tipos envolturas (</a:t>
                      </a:r>
                      <a:r>
                        <a:rPr kumimoji="0" lang="es-ES" sz="2000" b="0" i="1" kern="1200" dirty="0" err="1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wrappers</a:t>
                      </a:r>
                      <a:r>
                        <a:rPr kumimoji="0" lang="es-ES" sz="2000" b="0" i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son objetos que como propiedad contiene un tipo primitivos y permiten trabajar los dichos tipos predefinidos</a:t>
                      </a: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0124" marR="30124" marT="13693" marB="1369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569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094DC95-417C-DD9B-3198-0A59AA1B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775127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utoShape 2" descr="Página siguiente">
            <a:hlinkClick r:id="rId2"/>
            <a:extLst>
              <a:ext uri="{FF2B5EF4-FFF2-40B4-BE49-F238E27FC236}">
                <a16:creationId xmlns:a16="http://schemas.microsoft.com/office/drawing/2014/main" id="{BF40ABE0-9A47-52B7-B8B5-E1E4EF6F4E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8413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3" descr="Página de contenidos">
            <a:hlinkClick r:id="rId3"/>
            <a:extLst>
              <a:ext uri="{FF2B5EF4-FFF2-40B4-BE49-F238E27FC236}">
                <a16:creationId xmlns:a16="http://schemas.microsoft.com/office/drawing/2014/main" id="{6FE6E82F-D47D-1992-90DF-5EE8D2AF43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Página anterior">
            <a:hlinkClick r:id="rId4"/>
            <a:extLst>
              <a:ext uri="{FF2B5EF4-FFF2-40B4-BE49-F238E27FC236}">
                <a16:creationId xmlns:a16="http://schemas.microsoft.com/office/drawing/2014/main" id="{7C7ADEE9-AD2A-7B32-AFA9-A8752FF0D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4788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35F50C4-18CB-3197-05CB-B1C7D2C51825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7F826AF-3CC3-F1E3-FD7A-DDC818B4AC88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10" name="3 Imagen">
              <a:extLst>
                <a:ext uri="{FF2B5EF4-FFF2-40B4-BE49-F238E27FC236}">
                  <a16:creationId xmlns:a16="http://schemas.microsoft.com/office/drawing/2014/main" id="{DC98C0F8-BAED-6A89-0C53-8217AEA50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11" name="5 CuadroTexto">
            <a:extLst>
              <a:ext uri="{FF2B5EF4-FFF2-40B4-BE49-F238E27FC236}">
                <a16:creationId xmlns:a16="http://schemas.microsoft.com/office/drawing/2014/main" id="{557873E2-16AD-0BF3-2D20-D490BF970B3E}"/>
              </a:ext>
            </a:extLst>
          </p:cNvPr>
          <p:cNvSpPr txBox="1"/>
          <p:nvPr/>
        </p:nvSpPr>
        <p:spPr>
          <a:xfrm>
            <a:off x="695596" y="3363701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 año=2025</a:t>
            </a:r>
          </a:p>
        </p:txBody>
      </p:sp>
      <p:sp>
        <p:nvSpPr>
          <p:cNvPr id="16" name="31 Rectángulo">
            <a:extLst>
              <a:ext uri="{FF2B5EF4-FFF2-40B4-BE49-F238E27FC236}">
                <a16:creationId xmlns:a16="http://schemas.microsoft.com/office/drawing/2014/main" id="{00D1C854-9BDD-1674-7B8F-27261B6EC40D}"/>
              </a:ext>
            </a:extLst>
          </p:cNvPr>
          <p:cNvSpPr/>
          <p:nvPr/>
        </p:nvSpPr>
        <p:spPr>
          <a:xfrm>
            <a:off x="5831289" y="3867757"/>
            <a:ext cx="648072" cy="3240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año</a:t>
            </a:r>
          </a:p>
        </p:txBody>
      </p:sp>
      <p:cxnSp>
        <p:nvCxnSpPr>
          <p:cNvPr id="17" name="32 Conector curvado">
            <a:extLst>
              <a:ext uri="{FF2B5EF4-FFF2-40B4-BE49-F238E27FC236}">
                <a16:creationId xmlns:a16="http://schemas.microsoft.com/office/drawing/2014/main" id="{70C62156-6F5A-88BC-C2CC-9A11AE54360A}"/>
              </a:ext>
            </a:extLst>
          </p:cNvPr>
          <p:cNvCxnSpPr>
            <a:cxnSpLocks/>
            <a:stCxn id="16" idx="3"/>
            <a:endCxn id="21" idx="0"/>
          </p:cNvCxnSpPr>
          <p:nvPr/>
        </p:nvCxnSpPr>
        <p:spPr>
          <a:xfrm>
            <a:off x="6479361" y="4029775"/>
            <a:ext cx="1198592" cy="435561"/>
          </a:xfrm>
          <a:prstGeom prst="curved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432DA6B-F3AD-E527-D984-775760B8E7FA}"/>
              </a:ext>
            </a:extLst>
          </p:cNvPr>
          <p:cNvSpPr/>
          <p:nvPr/>
        </p:nvSpPr>
        <p:spPr>
          <a:xfrm>
            <a:off x="6933683" y="4465336"/>
            <a:ext cx="1488540" cy="4895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2025</a:t>
            </a:r>
          </a:p>
        </p:txBody>
      </p:sp>
      <p:sp>
        <p:nvSpPr>
          <p:cNvPr id="23" name="5 CuadroTexto">
            <a:extLst>
              <a:ext uri="{FF2B5EF4-FFF2-40B4-BE49-F238E27FC236}">
                <a16:creationId xmlns:a16="http://schemas.microsoft.com/office/drawing/2014/main" id="{16BC0DEB-9B15-6C55-8BD9-49495957D3A2}"/>
              </a:ext>
            </a:extLst>
          </p:cNvPr>
          <p:cNvSpPr txBox="1"/>
          <p:nvPr/>
        </p:nvSpPr>
        <p:spPr>
          <a:xfrm>
            <a:off x="5463003" y="3356992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00B050"/>
                </a:solidFill>
                <a:latin typeface="Arial Narrow" panose="020B0606020202030204" pitchFamily="34" charset="0"/>
              </a:rPr>
              <a:t>Integer</a:t>
            </a:r>
            <a:r>
              <a:rPr lang="es-ES" sz="2000" dirty="0">
                <a:latin typeface="Arial Narrow" panose="020B0606020202030204" pitchFamily="34" charset="0"/>
              </a:rPr>
              <a:t> año=2025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9FC65CE-F830-5EEF-0027-076ACF63E481}"/>
              </a:ext>
            </a:extLst>
          </p:cNvPr>
          <p:cNvGrpSpPr/>
          <p:nvPr/>
        </p:nvGrpSpPr>
        <p:grpSpPr>
          <a:xfrm>
            <a:off x="843170" y="3867757"/>
            <a:ext cx="1362678" cy="324036"/>
            <a:chOff x="990744" y="4033772"/>
            <a:chExt cx="1362678" cy="324036"/>
          </a:xfrm>
        </p:grpSpPr>
        <p:sp>
          <p:nvSpPr>
            <p:cNvPr id="28" name="31 Rectángulo">
              <a:extLst>
                <a:ext uri="{FF2B5EF4-FFF2-40B4-BE49-F238E27FC236}">
                  <a16:creationId xmlns:a16="http://schemas.microsoft.com/office/drawing/2014/main" id="{BD67987D-F042-DDBB-E049-8576D4554B01}"/>
                </a:ext>
              </a:extLst>
            </p:cNvPr>
            <p:cNvSpPr/>
            <p:nvPr/>
          </p:nvSpPr>
          <p:spPr>
            <a:xfrm>
              <a:off x="990744" y="4036520"/>
              <a:ext cx="655400" cy="28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año</a:t>
              </a:r>
            </a:p>
          </p:txBody>
        </p:sp>
        <p:sp>
          <p:nvSpPr>
            <p:cNvPr id="27" name="31 Rectángulo">
              <a:extLst>
                <a:ext uri="{FF2B5EF4-FFF2-40B4-BE49-F238E27FC236}">
                  <a16:creationId xmlns:a16="http://schemas.microsoft.com/office/drawing/2014/main" id="{FC6A5F3A-0733-2BB2-8460-0D59C7BD1916}"/>
                </a:ext>
              </a:extLst>
            </p:cNvPr>
            <p:cNvSpPr/>
            <p:nvPr/>
          </p:nvSpPr>
          <p:spPr>
            <a:xfrm>
              <a:off x="1553729" y="4033772"/>
              <a:ext cx="799693" cy="32403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2025</a:t>
              </a:r>
            </a:p>
          </p:txBody>
        </p: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537DF85-94AD-D6C2-ED2B-1A2EBA8D272B}"/>
              </a:ext>
            </a:extLst>
          </p:cNvPr>
          <p:cNvCxnSpPr>
            <a:cxnSpLocks/>
          </p:cNvCxnSpPr>
          <p:nvPr/>
        </p:nvCxnSpPr>
        <p:spPr>
          <a:xfrm>
            <a:off x="6155325" y="4710133"/>
            <a:ext cx="4543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1 Rectángulo">
            <a:extLst>
              <a:ext uri="{FF2B5EF4-FFF2-40B4-BE49-F238E27FC236}">
                <a16:creationId xmlns:a16="http://schemas.microsoft.com/office/drawing/2014/main" id="{23820949-02CB-C7E5-BB63-E778C8892C7F}"/>
              </a:ext>
            </a:extLst>
          </p:cNvPr>
          <p:cNvSpPr/>
          <p:nvPr/>
        </p:nvSpPr>
        <p:spPr>
          <a:xfrm>
            <a:off x="662397" y="4371813"/>
            <a:ext cx="2010506" cy="489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tipo básico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78BB947-5DD4-DA15-3785-3A0B02904F77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806001" y="4191793"/>
            <a:ext cx="1" cy="3064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91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F0E3A-5936-67CE-4093-4AAE35A0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1 Rectángulo">
            <a:extLst>
              <a:ext uri="{FF2B5EF4-FFF2-40B4-BE49-F238E27FC236}">
                <a16:creationId xmlns:a16="http://schemas.microsoft.com/office/drawing/2014/main" id="{B6CE892B-D4D8-6ED9-7D16-DA5A04D0E261}"/>
              </a:ext>
            </a:extLst>
          </p:cNvPr>
          <p:cNvSpPr/>
          <p:nvPr/>
        </p:nvSpPr>
        <p:spPr>
          <a:xfrm>
            <a:off x="2824163" y="5413081"/>
            <a:ext cx="2490745" cy="489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Otro objeto </a:t>
            </a:r>
            <a:r>
              <a:rPr lang="es-ES" dirty="0">
                <a:solidFill>
                  <a:srgbClr val="00B050"/>
                </a:solidFill>
              </a:rPr>
              <a:t>envoltura</a:t>
            </a:r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8C2EEC0F-B233-652D-A069-1D0CD73B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0060"/>
            <a:ext cx="82296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Tipos de Datos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D524E26-86C1-AE00-8B86-DE187A4E6969}"/>
              </a:ext>
            </a:extLst>
          </p:cNvPr>
          <p:cNvGraphicFramePr>
            <a:graphicFrameLocks noGrp="1"/>
          </p:cNvGraphicFramePr>
          <p:nvPr/>
        </p:nvGraphicFramePr>
        <p:xfrm>
          <a:off x="662397" y="1329504"/>
          <a:ext cx="7776864" cy="1551386"/>
        </p:xfrm>
        <a:graphic>
          <a:graphicData uri="http://schemas.openxmlformats.org/drawingml/2006/table">
            <a:tbl>
              <a:tblPr/>
              <a:tblGrid>
                <a:gridCol w="7776864">
                  <a:extLst>
                    <a:ext uri="{9D8B030D-6E8A-4147-A177-3AD203B41FA5}">
                      <a16:colId xmlns:a16="http://schemas.microsoft.com/office/drawing/2014/main" val="4163492850"/>
                    </a:ext>
                  </a:extLst>
                </a:gridCol>
              </a:tblGrid>
              <a:tr h="6966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Tipos de datos predefinidos (</a:t>
                      </a:r>
                      <a:r>
                        <a:rPr kumimoji="0" lang="es-ES" sz="2000" b="0" i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denominados como </a:t>
                      </a:r>
                      <a:r>
                        <a:rPr kumimoji="0" lang="es-ES" sz="2000" b="0" i="1" kern="120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básicos</a:t>
                      </a:r>
                      <a:r>
                        <a:rPr kumimoji="0" lang="es-ES" sz="2000" b="0" i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nativos o primitivos</a:t>
                      </a: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2000" b="1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Tipos envolturas (</a:t>
                      </a:r>
                      <a:r>
                        <a:rPr kumimoji="0" lang="es-ES" sz="2000" b="0" i="1" kern="1200" dirty="0" err="1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wrappers</a:t>
                      </a:r>
                      <a:r>
                        <a:rPr kumimoji="0" lang="es-ES" sz="2000" b="0" i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son objetos que como propiedad contiene un tipo primitivos y permiten trabajar los dichos tipos predefinidos</a:t>
                      </a: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0124" marR="30124" marT="13693" marB="1369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569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8CFBB65-7B0B-C18E-4454-7A5BB4B8A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775127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utoShape 2" descr="Página siguiente">
            <a:hlinkClick r:id="rId2"/>
            <a:extLst>
              <a:ext uri="{FF2B5EF4-FFF2-40B4-BE49-F238E27FC236}">
                <a16:creationId xmlns:a16="http://schemas.microsoft.com/office/drawing/2014/main" id="{869C907C-987C-54C6-BCE5-973DA662C4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8413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3" descr="Página de contenidos">
            <a:hlinkClick r:id="rId3"/>
            <a:extLst>
              <a:ext uri="{FF2B5EF4-FFF2-40B4-BE49-F238E27FC236}">
                <a16:creationId xmlns:a16="http://schemas.microsoft.com/office/drawing/2014/main" id="{806967B7-0968-448A-1103-A570AB06D2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Página anterior">
            <a:hlinkClick r:id="rId4"/>
            <a:extLst>
              <a:ext uri="{FF2B5EF4-FFF2-40B4-BE49-F238E27FC236}">
                <a16:creationId xmlns:a16="http://schemas.microsoft.com/office/drawing/2014/main" id="{3ECCB7AF-0985-9178-FFF1-B86AEA2C5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4788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B6173D2-50BB-DEA9-162F-5CAD8B0339A8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E641F90-1D4B-7C70-8A19-79081F4AB712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10" name="3 Imagen">
              <a:extLst>
                <a:ext uri="{FF2B5EF4-FFF2-40B4-BE49-F238E27FC236}">
                  <a16:creationId xmlns:a16="http://schemas.microsoft.com/office/drawing/2014/main" id="{84E9B082-841A-E776-4F58-ABB1E54BE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sp>
        <p:nvSpPr>
          <p:cNvPr id="16" name="31 Rectángulo">
            <a:extLst>
              <a:ext uri="{FF2B5EF4-FFF2-40B4-BE49-F238E27FC236}">
                <a16:creationId xmlns:a16="http://schemas.microsoft.com/office/drawing/2014/main" id="{AE6B8350-90F5-BDDA-1F3F-83B146EF24C1}"/>
              </a:ext>
            </a:extLst>
          </p:cNvPr>
          <p:cNvSpPr/>
          <p:nvPr/>
        </p:nvSpPr>
        <p:spPr>
          <a:xfrm>
            <a:off x="5831289" y="3861048"/>
            <a:ext cx="648072" cy="3240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49E3BD8-D85A-44E4-053D-27A676E9CA19}"/>
              </a:ext>
            </a:extLst>
          </p:cNvPr>
          <p:cNvSpPr/>
          <p:nvPr/>
        </p:nvSpPr>
        <p:spPr>
          <a:xfrm>
            <a:off x="6933683" y="4458627"/>
            <a:ext cx="1488540" cy="4895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2025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FB712F5-0D37-1679-596B-B734A4724BC3}"/>
              </a:ext>
            </a:extLst>
          </p:cNvPr>
          <p:cNvGrpSpPr/>
          <p:nvPr/>
        </p:nvGrpSpPr>
        <p:grpSpPr>
          <a:xfrm>
            <a:off x="843170" y="3861048"/>
            <a:ext cx="1362678" cy="324036"/>
            <a:chOff x="990744" y="4033772"/>
            <a:chExt cx="1362678" cy="324036"/>
          </a:xfrm>
        </p:grpSpPr>
        <p:sp>
          <p:nvSpPr>
            <p:cNvPr id="28" name="31 Rectángulo">
              <a:extLst>
                <a:ext uri="{FF2B5EF4-FFF2-40B4-BE49-F238E27FC236}">
                  <a16:creationId xmlns:a16="http://schemas.microsoft.com/office/drawing/2014/main" id="{A9C962C8-8CD8-7248-8343-64D2FF0DC696}"/>
                </a:ext>
              </a:extLst>
            </p:cNvPr>
            <p:cNvSpPr/>
            <p:nvPr/>
          </p:nvSpPr>
          <p:spPr>
            <a:xfrm>
              <a:off x="990744" y="4036520"/>
              <a:ext cx="655400" cy="281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año</a:t>
              </a:r>
            </a:p>
          </p:txBody>
        </p:sp>
        <p:sp>
          <p:nvSpPr>
            <p:cNvPr id="27" name="31 Rectángulo">
              <a:extLst>
                <a:ext uri="{FF2B5EF4-FFF2-40B4-BE49-F238E27FC236}">
                  <a16:creationId xmlns:a16="http://schemas.microsoft.com/office/drawing/2014/main" id="{D3084AE2-4ECC-8EA0-83E5-D2F0F43C6ACB}"/>
                </a:ext>
              </a:extLst>
            </p:cNvPr>
            <p:cNvSpPr/>
            <p:nvPr/>
          </p:nvSpPr>
          <p:spPr>
            <a:xfrm>
              <a:off x="1553729" y="4033772"/>
              <a:ext cx="799693" cy="32403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2026</a:t>
              </a:r>
            </a:p>
          </p:txBody>
        </p: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C4C5716-8365-3A2E-495D-D6B3E39EF193}"/>
              </a:ext>
            </a:extLst>
          </p:cNvPr>
          <p:cNvCxnSpPr>
            <a:cxnSpLocks/>
          </p:cNvCxnSpPr>
          <p:nvPr/>
        </p:nvCxnSpPr>
        <p:spPr>
          <a:xfrm>
            <a:off x="5314908" y="5657878"/>
            <a:ext cx="4543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1 Rectángulo">
            <a:extLst>
              <a:ext uri="{FF2B5EF4-FFF2-40B4-BE49-F238E27FC236}">
                <a16:creationId xmlns:a16="http://schemas.microsoft.com/office/drawing/2014/main" id="{7A80F9AB-FC4A-2571-9D5C-E37ABD63D809}"/>
              </a:ext>
            </a:extLst>
          </p:cNvPr>
          <p:cNvSpPr/>
          <p:nvPr/>
        </p:nvSpPr>
        <p:spPr>
          <a:xfrm>
            <a:off x="662397" y="4365104"/>
            <a:ext cx="2010506" cy="489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tipo básico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5713C6A-B280-886E-8946-C5E53A2657E8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806001" y="4185084"/>
            <a:ext cx="1" cy="3064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59F9250E-E21D-AFEF-3769-907D4B588CAB}"/>
              </a:ext>
            </a:extLst>
          </p:cNvPr>
          <p:cNvGraphicFramePr>
            <a:graphicFrameLocks noGrp="1"/>
          </p:cNvGraphicFramePr>
          <p:nvPr/>
        </p:nvGraphicFramePr>
        <p:xfrm>
          <a:off x="1842032" y="3108484"/>
          <a:ext cx="5056651" cy="428705"/>
        </p:xfrm>
        <a:graphic>
          <a:graphicData uri="http://schemas.openxmlformats.org/drawingml/2006/table">
            <a:tbl>
              <a:tblPr/>
              <a:tblGrid>
                <a:gridCol w="5056651">
                  <a:extLst>
                    <a:ext uri="{9D8B030D-6E8A-4147-A177-3AD203B41FA5}">
                      <a16:colId xmlns:a16="http://schemas.microsoft.com/office/drawing/2014/main" val="4163492850"/>
                    </a:ext>
                  </a:extLst>
                </a:gridCol>
              </a:tblGrid>
              <a:tr h="428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20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Cambiamos el valor de año. Por ejemplo: año+=1</a:t>
                      </a:r>
                    </a:p>
                  </a:txBody>
                  <a:tcPr marL="30124" marR="30124" marT="13693" marB="1369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56993"/>
                  </a:ext>
                </a:extLst>
              </a:tr>
            </a:tbl>
          </a:graphicData>
        </a:graphic>
      </p:graphicFrame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E6EA5E7E-11DC-7623-950A-CB9850BB4569}"/>
              </a:ext>
            </a:extLst>
          </p:cNvPr>
          <p:cNvSpPr/>
          <p:nvPr/>
        </p:nvSpPr>
        <p:spPr>
          <a:xfrm>
            <a:off x="5979328" y="5441325"/>
            <a:ext cx="1488540" cy="4895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300"/>
              </a:lnSpc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2026</a:t>
            </a:r>
          </a:p>
        </p:txBody>
      </p:sp>
      <p:cxnSp>
        <p:nvCxnSpPr>
          <p:cNvPr id="19" name="32 Conector curvado">
            <a:extLst>
              <a:ext uri="{FF2B5EF4-FFF2-40B4-BE49-F238E27FC236}">
                <a16:creationId xmlns:a16="http://schemas.microsoft.com/office/drawing/2014/main" id="{489327E7-8A1B-E1F8-7A9F-3CFA82C1261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6479361" y="4023066"/>
            <a:ext cx="244237" cy="1418259"/>
          </a:xfrm>
          <a:prstGeom prst="curved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0EED693-546B-00CA-E686-290695477E8A}"/>
              </a:ext>
            </a:extLst>
          </p:cNvPr>
          <p:cNvCxnSpPr>
            <a:cxnSpLocks/>
          </p:cNvCxnSpPr>
          <p:nvPr/>
        </p:nvCxnSpPr>
        <p:spPr>
          <a:xfrm flipH="1">
            <a:off x="6946416" y="4385519"/>
            <a:ext cx="1535187" cy="6347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FE643C5E-EF86-D264-5050-A568768081C6}"/>
              </a:ext>
            </a:extLst>
          </p:cNvPr>
          <p:cNvCxnSpPr>
            <a:cxnSpLocks/>
          </p:cNvCxnSpPr>
          <p:nvPr/>
        </p:nvCxnSpPr>
        <p:spPr>
          <a:xfrm flipH="1" flipV="1">
            <a:off x="6933683" y="4365104"/>
            <a:ext cx="1526749" cy="6767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52400"/>
            <a:ext cx="7643192" cy="621577"/>
          </a:xfrm>
        </p:spPr>
        <p:txBody>
          <a:bodyPr/>
          <a:lstStyle/>
          <a:p>
            <a:r>
              <a:rPr lang="es-ES" dirty="0"/>
              <a:t>Tipos primitivos vs. Tipos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3793976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s-ES" sz="2000" dirty="0">
                <a:latin typeface="Arial Narrow" panose="020B0606020202030204" pitchFamily="34" charset="0"/>
              </a:rPr>
              <a:t>Tipos </a:t>
            </a:r>
            <a:r>
              <a:rPr lang="es-ES" sz="2000" dirty="0">
                <a:highlight>
                  <a:srgbClr val="FFFF00"/>
                </a:highlight>
                <a:latin typeface="Arial Narrow" panose="020B0606020202030204" pitchFamily="34" charset="0"/>
              </a:rPr>
              <a:t>envoltura</a:t>
            </a:r>
            <a:r>
              <a:rPr lang="es-ES" sz="2000" dirty="0">
                <a:latin typeface="Arial Narrow" panose="020B0606020202030204" pitchFamily="34" charset="0"/>
              </a:rPr>
              <a:t> (</a:t>
            </a:r>
            <a:r>
              <a:rPr lang="es-ES" sz="2000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wrappers</a:t>
            </a:r>
            <a:r>
              <a:rPr lang="es-ES" sz="2000" dirty="0">
                <a:latin typeface="Arial Narrow" panose="020B0606020202030204" pitchFamily="34" charset="0"/>
              </a:rPr>
              <a:t>): Los tipos envoltura son compatibles con los tipos primitivos</a:t>
            </a:r>
          </a:p>
          <a:p>
            <a:pPr marL="274320" lvl="1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  <a:p>
            <a:pPr marL="548640" lvl="2" indent="0">
              <a:buNone/>
            </a:pPr>
            <a:r>
              <a:rPr lang="es-ES" dirty="0" err="1">
                <a:latin typeface="Arial Narrow" panose="020B0606020202030204" pitchFamily="34" charset="0"/>
              </a:rPr>
              <a:t>int</a:t>
            </a:r>
            <a:r>
              <a:rPr lang="es-ES" dirty="0">
                <a:latin typeface="Arial Narrow" panose="020B0606020202030204" pitchFamily="34" charset="0"/>
              </a:rPr>
              <a:t> i = 10;</a:t>
            </a:r>
          </a:p>
          <a:p>
            <a:pPr marL="548640" lvl="2" indent="0">
              <a:buNone/>
            </a:pPr>
            <a:r>
              <a:rPr lang="es-ES" dirty="0" err="1">
                <a:highlight>
                  <a:srgbClr val="FFFF00"/>
                </a:highlight>
                <a:latin typeface="Arial Narrow" panose="020B0606020202030204" pitchFamily="34" charset="0"/>
              </a:rPr>
              <a:t>Integer</a:t>
            </a:r>
            <a:r>
              <a:rPr lang="es-ES" dirty="0">
                <a:latin typeface="Arial Narrow" panose="020B0606020202030204" pitchFamily="34" charset="0"/>
              </a:rPr>
              <a:t> i2 = i;    // Java convierte </a:t>
            </a:r>
            <a:r>
              <a:rPr lang="es-ES" dirty="0" err="1">
                <a:latin typeface="Arial Narrow" panose="020B0606020202030204" pitchFamily="34" charset="0"/>
              </a:rPr>
              <a:t>int</a:t>
            </a:r>
            <a:r>
              <a:rPr lang="es-ES" dirty="0">
                <a:latin typeface="Arial Narrow" panose="020B0606020202030204" pitchFamily="34" charset="0"/>
              </a:rPr>
              <a:t> en </a:t>
            </a:r>
            <a:r>
              <a:rPr lang="es-ES" dirty="0" err="1">
                <a:latin typeface="Arial Narrow" panose="020B0606020202030204" pitchFamily="34" charset="0"/>
              </a:rPr>
              <a:t>Integer</a:t>
            </a:r>
            <a:r>
              <a:rPr lang="es-ES" dirty="0">
                <a:latin typeface="Arial Narrow" panose="020B0606020202030204" pitchFamily="34" charset="0"/>
              </a:rPr>
              <a:t> (</a:t>
            </a:r>
            <a:r>
              <a:rPr lang="es-ES" b="1" dirty="0" err="1">
                <a:latin typeface="Arial Narrow" panose="020B0606020202030204" pitchFamily="34" charset="0"/>
              </a:rPr>
              <a:t>autoboxing</a:t>
            </a:r>
            <a:r>
              <a:rPr lang="es-ES" dirty="0">
                <a:latin typeface="Arial Narrow" panose="020B0606020202030204" pitchFamily="34" charset="0"/>
              </a:rPr>
              <a:t>)</a:t>
            </a:r>
          </a:p>
          <a:p>
            <a:pPr marL="548640" lvl="2" indent="0">
              <a:buNone/>
            </a:pPr>
            <a:r>
              <a:rPr lang="es-ES" dirty="0" err="1">
                <a:latin typeface="Arial Narrow" panose="020B0606020202030204" pitchFamily="34" charset="0"/>
              </a:rPr>
              <a:t>int</a:t>
            </a:r>
            <a:r>
              <a:rPr lang="es-ES" dirty="0">
                <a:latin typeface="Arial Narrow" panose="020B0606020202030204" pitchFamily="34" charset="0"/>
              </a:rPr>
              <a:t> i3 = i2;        // Java convierte </a:t>
            </a:r>
            <a:r>
              <a:rPr lang="es-ES" dirty="0" err="1">
                <a:latin typeface="Arial Narrow" panose="020B0606020202030204" pitchFamily="34" charset="0"/>
              </a:rPr>
              <a:t>Integer</a:t>
            </a:r>
            <a:r>
              <a:rPr lang="es-ES" dirty="0">
                <a:latin typeface="Arial Narrow" panose="020B0606020202030204" pitchFamily="34" charset="0"/>
              </a:rPr>
              <a:t> en </a:t>
            </a:r>
            <a:r>
              <a:rPr lang="es-ES" dirty="0" err="1">
                <a:latin typeface="Arial Narrow" panose="020B0606020202030204" pitchFamily="34" charset="0"/>
              </a:rPr>
              <a:t>int</a:t>
            </a:r>
            <a:r>
              <a:rPr lang="es-ES" dirty="0">
                <a:latin typeface="Arial Narrow" panose="020B0606020202030204" pitchFamily="34" charset="0"/>
              </a:rPr>
              <a:t> (</a:t>
            </a:r>
            <a:r>
              <a:rPr lang="es-ES" b="1" dirty="0" err="1">
                <a:latin typeface="Arial Narrow" panose="020B0606020202030204" pitchFamily="34" charset="0"/>
              </a:rPr>
              <a:t>unboxing</a:t>
            </a:r>
            <a:r>
              <a:rPr lang="es-ES" dirty="0">
                <a:latin typeface="Arial Narrow" panose="020B0606020202030204" pitchFamily="34" charset="0"/>
              </a:rPr>
              <a:t>)</a:t>
            </a:r>
          </a:p>
          <a:p>
            <a:pPr marL="548640" lvl="2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¿Qué tipo de datos usar?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Sobre todo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como atributo de objetos que creemos en nuestros programas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Para un índice de un 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for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un contador, un “sumador” y, en general, las variables que constantemente están actualizándose en un cálculo matemático.</a:t>
            </a:r>
          </a:p>
          <a:p>
            <a:pPr marL="274320" lvl="1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E10D900-46C7-2C6F-693C-80059EFC38CB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8D8D756-9512-E484-6411-3C331E9253A1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2817DA3A-4479-D8D0-5C32-FBFBF091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312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9470" y="208383"/>
            <a:ext cx="7355160" cy="666328"/>
          </a:xfrm>
        </p:spPr>
        <p:txBody>
          <a:bodyPr/>
          <a:lstStyle/>
          <a:p>
            <a:r>
              <a:rPr lang="es-ES" dirty="0"/>
              <a:t>Tipos enumerados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120168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Un tipo enumerado es el tipo más sencillo que podemos definir utilizando </a:t>
            </a:r>
            <a:r>
              <a:rPr lang="es-ES" sz="2000" dirty="0" err="1">
                <a:latin typeface="Arial Narrow" panose="020B0606020202030204" pitchFamily="34" charset="0"/>
              </a:rPr>
              <a:t>enum</a:t>
            </a:r>
            <a:r>
              <a:rPr lang="es-ES" sz="2000" dirty="0">
                <a:latin typeface="Arial Narrow" panose="020B0606020202030204" pitchFamily="34" charset="0"/>
              </a:rPr>
              <a:t>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Las variables declaradas de un tipo enumerado únicamente pueden tomar dichos valores y NO se escribe entre comillas.</a:t>
            </a:r>
          </a:p>
          <a:p>
            <a:endParaRPr lang="es-ES" sz="2400" dirty="0">
              <a:latin typeface="Arial Narrow" panose="020B0606020202030204" pitchFamily="34" charset="0"/>
            </a:endParaRP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5 CuadroTexto"/>
          <p:cNvSpPr txBox="1"/>
          <p:nvPr/>
        </p:nvSpPr>
        <p:spPr>
          <a:xfrm>
            <a:off x="683568" y="2482485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public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enum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olorNatural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	ROJO, AZUL, VERDE, AMARILLO, BLANCO, NEGRO</a:t>
            </a:r>
          </a:p>
          <a:p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public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enum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olorSemaforo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	ROJO, AMARILLO, VERDE</a:t>
            </a:r>
          </a:p>
          <a:p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olorNatural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miColor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=</a:t>
            </a:r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olorNatural.ROJO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olorSemaforo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colorDeParar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= </a:t>
            </a:r>
            <a:r>
              <a:rPr lang="es-ES" sz="2000" dirty="0" err="1">
                <a:solidFill>
                  <a:srgbClr val="FF000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C</a:t>
            </a:r>
            <a:r>
              <a:rPr lang="es-ES" sz="2000" dirty="0" err="1">
                <a:latin typeface="Arial Narrow" panose="020B0606020202030204" pitchFamily="34" charset="0"/>
                <a:cs typeface="Courier New" panose="02070309020205020404" pitchFamily="49" charset="0"/>
              </a:rPr>
              <a:t>olorSemaforo.ROJO</a:t>
            </a:r>
            <a:r>
              <a:rPr lang="es-ES" sz="2000" dirty="0">
                <a:latin typeface="Arial Narrow" panose="020B0606020202030204" pitchFamily="34" charset="0"/>
                <a:cs typeface="Courier New" panose="02070309020205020404" pitchFamily="49" charset="0"/>
              </a:rPr>
              <a:t>;</a:t>
            </a:r>
          </a:p>
          <a:p>
            <a:endParaRPr lang="es-ES" sz="2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BAEF73C-CCEE-FE91-A2D7-189CFDE908AE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E949B96-46E7-7146-22DA-DD1CD5F448C3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7" name="3 Imagen">
              <a:extLst>
                <a:ext uri="{FF2B5EF4-FFF2-40B4-BE49-F238E27FC236}">
                  <a16:creationId xmlns:a16="http://schemas.microsoft.com/office/drawing/2014/main" id="{E5DB5881-7A9F-6475-F252-C4E316061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759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0060"/>
            <a:ext cx="82296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Variables y Constantes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72844E-3026-4439-89E7-553C4F9AB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23808"/>
              </p:ext>
            </p:extLst>
          </p:nvPr>
        </p:nvGraphicFramePr>
        <p:xfrm>
          <a:off x="611560" y="1940282"/>
          <a:ext cx="7488832" cy="880826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4163492850"/>
                    </a:ext>
                  </a:extLst>
                </a:gridCol>
              </a:tblGrid>
              <a:tr h="6966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8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Variables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800" b="1" dirty="0">
                          <a:effectLst/>
                          <a:latin typeface="Arial Narrow" panose="020B0606020202030204" pitchFamily="34" charset="0"/>
                        </a:rPr>
                        <a:t>Constantes</a:t>
                      </a:r>
                    </a:p>
                  </a:txBody>
                  <a:tcPr marL="30124" marR="30124" marT="13693" marB="1369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569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0C961B9-E33C-46AF-80A5-8890653D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775127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utoShape 2" descr="Página siguiente">
            <a:hlinkClick r:id="rId2"/>
            <a:extLst>
              <a:ext uri="{FF2B5EF4-FFF2-40B4-BE49-F238E27FC236}">
                <a16:creationId xmlns:a16="http://schemas.microsoft.com/office/drawing/2014/main" id="{61A555A1-8B1B-4079-B6EE-40D808CFB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8413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3" descr="Página de contenidos">
            <a:hlinkClick r:id="rId3"/>
            <a:extLst>
              <a:ext uri="{FF2B5EF4-FFF2-40B4-BE49-F238E27FC236}">
                <a16:creationId xmlns:a16="http://schemas.microsoft.com/office/drawing/2014/main" id="{3C6099C9-C647-46A1-AAE2-33E9FD535E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Página anterior">
            <a:hlinkClick r:id="rId4"/>
            <a:extLst>
              <a:ext uri="{FF2B5EF4-FFF2-40B4-BE49-F238E27FC236}">
                <a16:creationId xmlns:a16="http://schemas.microsoft.com/office/drawing/2014/main" id="{90B864D6-1DBE-4C07-BF6D-66EF4BF78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4788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BD6E709-532F-7FB2-BD5F-3AE17E4919F8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6997F57-D0D1-476F-54D2-0F9394D1423C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10" name="3 Imagen">
              <a:extLst>
                <a:ext uri="{FF2B5EF4-FFF2-40B4-BE49-F238E27FC236}">
                  <a16:creationId xmlns:a16="http://schemas.microsoft.com/office/drawing/2014/main" id="{3F2D69F0-2681-1D1E-D20E-F1209C43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38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0829" y="-145453"/>
            <a:ext cx="8229600" cy="990600"/>
          </a:xfrm>
        </p:spPr>
        <p:txBody>
          <a:bodyPr/>
          <a:lstStyle/>
          <a:p>
            <a:pPr algn="ctr"/>
            <a:r>
              <a:rPr lang="es-ES" dirty="0"/>
              <a:t>Variables y Constantes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226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 Narrow" panose="020B0606020202030204" pitchFamily="34" charset="0"/>
              </a:rPr>
              <a:t>Variables</a:t>
            </a:r>
          </a:p>
          <a:p>
            <a:pPr lvl="1">
              <a:buClr>
                <a:schemeClr val="tx1"/>
              </a:buClr>
              <a:buFont typeface="Aptos Narrow" panose="020B0004020202020204" pitchFamily="34" charset="0"/>
              <a:buChar char="–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Las </a:t>
            </a:r>
            <a:r>
              <a:rPr lang="es-E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variables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 son elementos del lenguaje que permiten </a:t>
            </a:r>
            <a:r>
              <a:rPr lang="es-E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guardar y acceder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 los datos que se manejan</a:t>
            </a:r>
          </a:p>
          <a:p>
            <a:pPr lvl="1">
              <a:buClr>
                <a:schemeClr val="tx1"/>
              </a:buClr>
              <a:buFont typeface="Aptos Narrow" panose="020B0004020202020204" pitchFamily="34" charset="0"/>
              <a:buChar char="–"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En Java es necesario declararlas antes de usarlas en cualquier parte del código y, </a:t>
            </a:r>
            <a:r>
              <a:rPr lang="es-ES" sz="2000" u="sng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por convenio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se escriben en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minúsculas</a:t>
            </a:r>
          </a:p>
          <a:p>
            <a:pPr marL="548640" lvl="2" indent="0">
              <a:buNone/>
            </a:pPr>
            <a:endParaRPr lang="es-ES" dirty="0">
              <a:latin typeface="Arial Narrow" panose="020B0606020202030204" pitchFamily="34" charset="0"/>
            </a:endParaRPr>
          </a:p>
          <a:p>
            <a:pPr marL="274320" lvl="1" indent="0"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v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alor;</a:t>
            </a:r>
          </a:p>
          <a:p>
            <a:pPr marL="274320" lvl="1" indent="0"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Double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a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 = 2.25,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a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2 = 7.0;</a:t>
            </a:r>
          </a:p>
          <a:p>
            <a:pPr marL="274320" lvl="1" indent="0"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char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c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= 'T';</a:t>
            </a:r>
          </a:p>
          <a:p>
            <a:pPr marL="274320" lvl="1" indent="0"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String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c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adena= "Curso de Java";</a:t>
            </a:r>
          </a:p>
          <a:p>
            <a:pPr marL="274320" lvl="1" indent="0"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Color </a:t>
            </a:r>
            <a:r>
              <a:rPr lang="es-ES" sz="2000" dirty="0">
                <a:solidFill>
                  <a:schemeClr val="tx1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r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elleno = 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Color.AZUL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;</a:t>
            </a:r>
          </a:p>
          <a:p>
            <a:pPr lvl="1"/>
            <a:endParaRPr lang="es-ES" sz="20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2780B95-FFD7-040A-B5EB-52E6A13D2A1E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BC9AB9A-A68A-1269-9B24-BF87729A7151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EA671A46-B97A-B646-DCAF-4B1622514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68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pPr algn="ctr"/>
            <a:r>
              <a:rPr lang="es-ES" b="1" dirty="0"/>
              <a:t>Programación Orientada a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2835" y="1531842"/>
            <a:ext cx="8721165" cy="355334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s-ES" sz="2000" dirty="0">
                <a:latin typeface="Arial Narrow" panose="020B0606020202030204" pitchFamily="34" charset="0"/>
              </a:rPr>
              <a:t>La POO (</a:t>
            </a:r>
            <a:r>
              <a:rPr lang="es-ES" sz="2000" b="1" dirty="0">
                <a:latin typeface="Arial Narrow" panose="020B0606020202030204" pitchFamily="34" charset="0"/>
              </a:rPr>
              <a:t>P</a:t>
            </a:r>
            <a:r>
              <a:rPr lang="es-ES" sz="2000" dirty="0">
                <a:latin typeface="Arial Narrow" panose="020B0606020202030204" pitchFamily="34" charset="0"/>
              </a:rPr>
              <a:t>rogramación </a:t>
            </a:r>
            <a:r>
              <a:rPr lang="es-ES" sz="2000" b="1" dirty="0">
                <a:latin typeface="Arial Narrow" panose="020B0606020202030204" pitchFamily="34" charset="0"/>
              </a:rPr>
              <a:t>O</a:t>
            </a:r>
            <a:r>
              <a:rPr lang="es-ES" sz="2000" dirty="0">
                <a:latin typeface="Arial Narrow" panose="020B0606020202030204" pitchFamily="34" charset="0"/>
              </a:rPr>
              <a:t>rientada a </a:t>
            </a:r>
            <a:r>
              <a:rPr lang="es-ES" sz="2000" b="1" dirty="0">
                <a:latin typeface="Arial Narrow" panose="020B0606020202030204" pitchFamily="34" charset="0"/>
              </a:rPr>
              <a:t>O</a:t>
            </a:r>
            <a:r>
              <a:rPr lang="es-ES" sz="2000" dirty="0">
                <a:latin typeface="Arial Narrow" panose="020B0606020202030204" pitchFamily="34" charset="0"/>
              </a:rPr>
              <a:t>bjetos) es una forma de construir programas de ordenador donde la información y su manejo se basa en la forma que tenemos los humanos de concebir objetos.</a:t>
            </a:r>
          </a:p>
          <a:p>
            <a:pPr>
              <a:spcAft>
                <a:spcPts val="1200"/>
              </a:spcAft>
            </a:pPr>
            <a:r>
              <a:rPr lang="es-ES" sz="2000" dirty="0">
                <a:latin typeface="Arial Narrow" panose="020B0606020202030204" pitchFamily="34" charset="0"/>
              </a:rPr>
              <a:t>Unos objetos se distinguen de otros mediante sus </a:t>
            </a:r>
            <a:r>
              <a:rPr lang="es-ES" sz="2000" u="sng" dirty="0">
                <a:latin typeface="Arial Narrow" panose="020B0606020202030204" pitchFamily="34" charset="0"/>
              </a:rPr>
              <a:t>propiedades</a:t>
            </a:r>
            <a:r>
              <a:rPr lang="es-ES" sz="2000" dirty="0">
                <a:latin typeface="Arial Narrow" panose="020B0606020202030204" pitchFamily="34" charset="0"/>
              </a:rPr>
              <a:t> y las </a:t>
            </a:r>
            <a:r>
              <a:rPr lang="es-ES" sz="2000" u="sng" dirty="0">
                <a:latin typeface="Arial Narrow" panose="020B0606020202030204" pitchFamily="34" charset="0"/>
              </a:rPr>
              <a:t>funcionalidades</a:t>
            </a:r>
            <a:r>
              <a:rPr lang="es-ES" sz="2000" dirty="0">
                <a:latin typeface="Arial Narrow" panose="020B0606020202030204" pitchFamily="34" charset="0"/>
              </a:rPr>
              <a:t> o capacidades con que se manejan dichas propiedades. Los objetos que se modelen deberán considerar las </a:t>
            </a:r>
            <a:r>
              <a:rPr lang="es-ES" sz="2000" u="sng" dirty="0">
                <a:solidFill>
                  <a:srgbClr val="FF0000"/>
                </a:solidFill>
                <a:latin typeface="Arial Narrow" panose="020B0606020202030204" pitchFamily="34" charset="0"/>
              </a:rPr>
              <a:t>propiedades que sean relevantes </a:t>
            </a:r>
            <a:r>
              <a:rPr lang="es-ES" sz="2000" dirty="0">
                <a:latin typeface="Arial Narrow" panose="020B0606020202030204" pitchFamily="34" charset="0"/>
              </a:rPr>
              <a:t>para el problema que se quiere resolver.</a:t>
            </a:r>
          </a:p>
          <a:p>
            <a:pPr marL="0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13C5306-FA06-3D9A-754E-F5C9A299299E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586BEBA-DE92-B8CF-BA5D-F4975D5E376C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9FEB67C7-4A53-F4F6-1DE9-ECD93C039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0851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Variables y Constantes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22835" y="1127178"/>
            <a:ext cx="8229600" cy="49377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 Narrow" panose="020B0606020202030204" pitchFamily="34" charset="0"/>
              </a:rPr>
              <a:t>Constantes</a:t>
            </a:r>
          </a:p>
          <a:p>
            <a:pPr lvl="1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sz="2000" dirty="0">
                <a:latin typeface="Arial Narrow" panose="020B0606020202030204" pitchFamily="34" charset="0"/>
              </a:rPr>
              <a:t>Las constantes son elementos del lenguaje que permiten guardar y referenciar datos que van a permanecer invariables durante la ejecución del código. </a:t>
            </a:r>
          </a:p>
          <a:p>
            <a:pPr lvl="1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sz="2000" dirty="0">
                <a:latin typeface="Arial Narrow" panose="020B0606020202030204" pitchFamily="34" charset="0"/>
              </a:rPr>
              <a:t>La declaración de una constante comienza por la palabra reservada </a:t>
            </a:r>
            <a:r>
              <a:rPr lang="es-E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final</a:t>
            </a:r>
            <a:r>
              <a:rPr lang="es-ES" sz="2000" dirty="0">
                <a:latin typeface="Arial Narrow" panose="020B0606020202030204" pitchFamily="34" charset="0"/>
              </a:rPr>
              <a:t>.</a:t>
            </a:r>
          </a:p>
          <a:p>
            <a:pPr lvl="1" algn="just">
              <a:buClr>
                <a:schemeClr val="tx1"/>
              </a:buClr>
              <a:buFont typeface="Arial Narrow" panose="020B0606020202030204" pitchFamily="34" charset="0"/>
              <a:buChar char="–"/>
            </a:pPr>
            <a:r>
              <a:rPr lang="es-ES" sz="2000" dirty="0">
                <a:latin typeface="Arial Narrow" panose="020B0606020202030204" pitchFamily="34" charset="0"/>
              </a:rPr>
              <a:t>Se </a:t>
            </a:r>
            <a:r>
              <a:rPr lang="es-ES" sz="2000" dirty="0">
                <a:highlight>
                  <a:srgbClr val="FFFF00"/>
                </a:highlight>
                <a:latin typeface="Arial Narrow" panose="020B0606020202030204" pitchFamily="34" charset="0"/>
              </a:rPr>
              <a:t>escriben enteras en mayúsculas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s-ES" sz="2000" dirty="0">
                <a:latin typeface="Arial Narrow" panose="020B0606020202030204" pitchFamily="34" charset="0"/>
              </a:rPr>
              <a:t>	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final</a:t>
            </a:r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</a:rPr>
              <a:t>int</a:t>
            </a:r>
            <a:r>
              <a:rPr lang="es-ES" sz="2000" dirty="0">
                <a:latin typeface="Arial Narrow" panose="020B0606020202030204" pitchFamily="34" charset="0"/>
              </a:rPr>
              <a:t> DÍAS_SEMANA = 7;</a:t>
            </a:r>
          </a:p>
          <a:p>
            <a:pPr marL="274320" lvl="1" indent="0">
              <a:buNone/>
            </a:pPr>
            <a:r>
              <a:rPr lang="es-ES" sz="2000" dirty="0">
                <a:latin typeface="Arial Narrow" panose="020B0606020202030204" pitchFamily="34" charset="0"/>
              </a:rPr>
              <a:t>	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final </a:t>
            </a:r>
            <a:r>
              <a:rPr lang="es-ES" sz="2000" dirty="0" err="1">
                <a:latin typeface="Arial Narrow" panose="020B0606020202030204" pitchFamily="34" charset="0"/>
              </a:rPr>
              <a:t>Double</a:t>
            </a:r>
            <a:r>
              <a:rPr lang="es-ES" sz="2000" dirty="0">
                <a:latin typeface="Arial Narrow" panose="020B0606020202030204" pitchFamily="34" charset="0"/>
              </a:rPr>
              <a:t> PI = 3.1415926;</a:t>
            </a:r>
          </a:p>
          <a:p>
            <a:pPr marL="274320" lvl="1" indent="0">
              <a:buNone/>
            </a:pPr>
            <a:r>
              <a:rPr lang="es-ES" sz="2000" dirty="0">
                <a:latin typeface="Arial Narrow" panose="020B0606020202030204" pitchFamily="34" charset="0"/>
              </a:rPr>
              <a:t>	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final</a:t>
            </a:r>
            <a:r>
              <a:rPr lang="es-ES" sz="2000" dirty="0">
                <a:latin typeface="Arial Narrow" panose="020B0606020202030204" pitchFamily="34" charset="0"/>
              </a:rPr>
              <a:t> </a:t>
            </a:r>
            <a:r>
              <a:rPr lang="es-ES" sz="2000" dirty="0" err="1">
                <a:latin typeface="Arial Narrow" panose="020B0606020202030204" pitchFamily="34" charset="0"/>
              </a:rPr>
              <a:t>String</a:t>
            </a:r>
            <a:r>
              <a:rPr lang="es-ES" sz="2000" dirty="0">
                <a:latin typeface="Arial Narrow" panose="020B0606020202030204" pitchFamily="34" charset="0"/>
              </a:rPr>
              <a:t> TÍTULO = "E.T.S. de Ingeniería Informática";</a:t>
            </a:r>
          </a:p>
          <a:p>
            <a:pPr marL="274320" lvl="1" indent="0">
              <a:spcBef>
                <a:spcPts val="1200"/>
              </a:spcBef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En la declaración se puede omitir una asignación, pero una vez asignado un valor ya no se puede cambiar, por ejemplo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</a:p>
          <a:p>
            <a:pPr marL="822960" lvl="3" indent="0">
              <a:buNone/>
            </a:pP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final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N;</a:t>
            </a:r>
          </a:p>
          <a:p>
            <a:pPr marL="822960" lvl="3" indent="0">
              <a:spcBef>
                <a:spcPts val="0"/>
              </a:spcBef>
              <a:buNone/>
            </a:pPr>
            <a:r>
              <a:rPr lang="es-ES" sz="2000" b="1" dirty="0">
                <a:latin typeface="Arial Narrow" panose="020B0606020202030204" pitchFamily="34" charset="0"/>
              </a:rPr>
              <a:t>    …</a:t>
            </a:r>
          </a:p>
          <a:p>
            <a:pPr marL="822960" lvl="3" indent="0">
              <a:buNone/>
            </a:pP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N = 2*6;      </a:t>
            </a:r>
            <a:r>
              <a:rPr lang="es-ES" sz="2000" dirty="0">
                <a:solidFill>
                  <a:schemeClr val="tx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 partir de aquí la constante N valdrá siempre 12.</a:t>
            </a:r>
            <a:endParaRPr lang="es-E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C99F0C-1415-41D2-3842-EBFE16E30C19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5C4F033-FD36-955D-C18A-8DCDB6A51792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8C40E663-F26F-8C37-F7D8-31A59B2F4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3510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97968" y="480060"/>
            <a:ext cx="7488832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Operadores, Expresiones y Asignaciones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72844E-3026-4439-89E7-553C4F9AB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6266"/>
              </p:ext>
            </p:extLst>
          </p:nvPr>
        </p:nvGraphicFramePr>
        <p:xfrm>
          <a:off x="611560" y="1940282"/>
          <a:ext cx="7488832" cy="941786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4163492850"/>
                    </a:ext>
                  </a:extLst>
                </a:gridCol>
              </a:tblGrid>
              <a:tr h="6966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0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Operadores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000" b="1" dirty="0">
                          <a:effectLst/>
                          <a:latin typeface="Arial Narrow" panose="020B0606020202030204" pitchFamily="34" charset="0"/>
                        </a:rPr>
                        <a:t>Expresiones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000" b="1" dirty="0">
                          <a:effectLst/>
                          <a:latin typeface="Arial Narrow" panose="020B0606020202030204" pitchFamily="34" charset="0"/>
                        </a:rPr>
                        <a:t>Asignaciones</a:t>
                      </a:r>
                    </a:p>
                  </a:txBody>
                  <a:tcPr marL="30124" marR="30124" marT="13693" marB="1369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569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0C961B9-E33C-46AF-80A5-8890653D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775127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utoShape 2" descr="Página siguiente">
            <a:hlinkClick r:id="rId2"/>
            <a:extLst>
              <a:ext uri="{FF2B5EF4-FFF2-40B4-BE49-F238E27FC236}">
                <a16:creationId xmlns:a16="http://schemas.microsoft.com/office/drawing/2014/main" id="{61A555A1-8B1B-4079-B6EE-40D808CFB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8413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3" descr="Página de contenidos">
            <a:hlinkClick r:id="rId3"/>
            <a:extLst>
              <a:ext uri="{FF2B5EF4-FFF2-40B4-BE49-F238E27FC236}">
                <a16:creationId xmlns:a16="http://schemas.microsoft.com/office/drawing/2014/main" id="{3C6099C9-C647-46A1-AAE2-33E9FD535E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Página anterior">
            <a:hlinkClick r:id="rId4"/>
            <a:extLst>
              <a:ext uri="{FF2B5EF4-FFF2-40B4-BE49-F238E27FC236}">
                <a16:creationId xmlns:a16="http://schemas.microsoft.com/office/drawing/2014/main" id="{90B864D6-1DBE-4C07-BF6D-66EF4BF78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4788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93A2B46-35E5-B543-054B-3F0CACBCBADB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1372769-254E-265F-8DA7-E94EEF3EC452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10" name="3 Imagen">
              <a:extLst>
                <a:ext uri="{FF2B5EF4-FFF2-40B4-BE49-F238E27FC236}">
                  <a16:creationId xmlns:a16="http://schemas.microsoft.com/office/drawing/2014/main" id="{CA8EEB7D-7BE0-C817-0CAA-5EDEC0E04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556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152400"/>
            <a:ext cx="7283152" cy="990600"/>
          </a:xfrm>
        </p:spPr>
        <p:txBody>
          <a:bodyPr>
            <a:normAutofit/>
          </a:bodyPr>
          <a:lstStyle/>
          <a:p>
            <a:r>
              <a:rPr lang="es-ES" dirty="0"/>
              <a:t>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Arial Narrow" panose="020B0606020202030204" pitchFamily="34" charset="0"/>
              </a:rPr>
              <a:t>Elementos que, a partir de uno o varios operandos, obtienen un resultado o modifican el valor de alguno de los operandos.</a:t>
            </a:r>
          </a:p>
          <a:p>
            <a:endParaRPr lang="es-ES_tradnl" dirty="0"/>
          </a:p>
          <a:p>
            <a:pPr lvl="1"/>
            <a:endParaRPr lang="es-ES" dirty="0"/>
          </a:p>
        </p:txBody>
      </p:sp>
      <p:graphicFrame>
        <p:nvGraphicFramePr>
          <p:cNvPr id="11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32951"/>
              </p:ext>
            </p:extLst>
          </p:nvPr>
        </p:nvGraphicFramePr>
        <p:xfrm>
          <a:off x="1331640" y="2348880"/>
          <a:ext cx="3024336" cy="1385700"/>
        </p:xfrm>
        <a:graphic>
          <a:graphicData uri="http://schemas.openxmlformats.org/drawingml/2006/table">
            <a:tbl>
              <a:tblPr/>
              <a:tblGrid>
                <a:gridCol w="106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2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Aritméticos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Suma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  -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Resta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Producto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División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%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Módulo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5170"/>
              </p:ext>
            </p:extLst>
          </p:nvPr>
        </p:nvGraphicFramePr>
        <p:xfrm>
          <a:off x="4932040" y="2348880"/>
          <a:ext cx="3312368" cy="1082755"/>
        </p:xfrm>
        <a:graphic>
          <a:graphicData uri="http://schemas.openxmlformats.org/drawingml/2006/table">
            <a:tbl>
              <a:tblPr/>
              <a:tblGrid>
                <a:gridCol w="141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31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Lógicos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&amp;&amp;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y (and)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||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o (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or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!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no (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19837"/>
              </p:ext>
            </p:extLst>
          </p:nvPr>
        </p:nvGraphicFramePr>
        <p:xfrm>
          <a:off x="1331640" y="4077072"/>
          <a:ext cx="3024336" cy="1884232"/>
        </p:xfrm>
        <a:graphic>
          <a:graphicData uri="http://schemas.openxmlformats.org/drawingml/2006/table">
            <a:tbl>
              <a:tblPr/>
              <a:tblGrid>
                <a:gridCol w="106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 relación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mayor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&lt;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menor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&gt;=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mayor o igual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&lt;=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menor o igual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==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igual que/idéntico 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!=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distinto de/no </a:t>
                      </a:r>
                      <a:r>
                        <a:rPr lang="pt-BR" sz="1400" dirty="0" err="1">
                          <a:latin typeface="Calibri"/>
                          <a:ea typeface="Calibri"/>
                          <a:cs typeface="Times New Roman"/>
                        </a:rPr>
                        <a:t>idéntico</a:t>
                      </a: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 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24306"/>
              </p:ext>
            </p:extLst>
          </p:nvPr>
        </p:nvGraphicFramePr>
        <p:xfrm>
          <a:off x="4932040" y="4077072"/>
          <a:ext cx="3312368" cy="923800"/>
        </p:xfrm>
        <a:graphic>
          <a:graphicData uri="http://schemas.openxmlformats.org/drawingml/2006/table">
            <a:tbl>
              <a:tblPr/>
              <a:tblGrid>
                <a:gridCol w="102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1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Otros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Invocar método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(tipo)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Conversión de tipo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Asignación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FC5352F6-674D-E960-7BEA-1AE91A80238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97E5EDF-1DC9-6ABF-9B77-CE5B444F6BA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5DFC83D5-EA5A-BC20-72C2-C1BD8E5A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24338" y="120330"/>
            <a:ext cx="7355160" cy="784452"/>
          </a:xfrm>
        </p:spPr>
        <p:txBody>
          <a:bodyPr>
            <a:normAutofit/>
          </a:bodyPr>
          <a:lstStyle/>
          <a:p>
            <a:r>
              <a:rPr lang="es-ES" dirty="0"/>
              <a:t>Operadores Aritméticos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Arial Narrow" panose="020B0606020202030204" pitchFamily="34" charset="0"/>
              </a:rPr>
              <a:t>Permiten operaciones aritméticas entre variable y/o literales numéricos.</a:t>
            </a:r>
          </a:p>
          <a:p>
            <a:pPr marL="0" indent="0">
              <a:buNone/>
            </a:pPr>
            <a:r>
              <a:rPr lang="es-ES" sz="2000" dirty="0">
                <a:latin typeface="Arial Narrow" panose="020B0606020202030204" pitchFamily="34" charset="0"/>
              </a:rPr>
              <a:t>No obstante, el </a:t>
            </a:r>
            <a:r>
              <a:rPr lang="es-ES" sz="2000" i="1" dirty="0">
                <a:latin typeface="Arial Narrow" panose="020B0606020202030204" pitchFamily="34" charset="0"/>
              </a:rPr>
              <a:t>operador 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suma aplicado a dos </a:t>
            </a:r>
            <a:r>
              <a:rPr lang="es-E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String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s-ES" sz="2000" dirty="0">
                <a:latin typeface="Arial Narrow" panose="020B0606020202030204" pitchFamily="34" charset="0"/>
              </a:rPr>
              <a:t>devuelve la </a:t>
            </a:r>
            <a:r>
              <a:rPr lang="es-E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concatenación</a:t>
            </a:r>
            <a:r>
              <a:rPr lang="es-ES" sz="2000" dirty="0">
                <a:latin typeface="Arial Narrow" panose="020B0606020202030204" pitchFamily="34" charset="0"/>
              </a:rPr>
              <a:t> de las mismas.</a:t>
            </a:r>
          </a:p>
          <a:p>
            <a:endParaRPr lang="es-ES_tradnl" dirty="0"/>
          </a:p>
          <a:p>
            <a:pPr lvl="1"/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644008" y="3645024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También para </a:t>
            </a:r>
            <a:r>
              <a:rPr lang="es-ES" dirty="0" err="1">
                <a:solidFill>
                  <a:srgbClr val="FF0000"/>
                </a:solidFill>
              </a:rPr>
              <a:t>String</a:t>
            </a:r>
            <a:r>
              <a:rPr lang="es-ES" dirty="0">
                <a:solidFill>
                  <a:srgbClr val="FF0000"/>
                </a:solidFill>
              </a:rPr>
              <a:t> (concatenación)</a:t>
            </a:r>
          </a:p>
        </p:txBody>
      </p:sp>
      <p:cxnSp>
        <p:nvCxnSpPr>
          <p:cNvPr id="13" name="12 Conector recto"/>
          <p:cNvCxnSpPr>
            <a:endCxn id="12" idx="1"/>
          </p:cNvCxnSpPr>
          <p:nvPr/>
        </p:nvCxnSpPr>
        <p:spPr>
          <a:xfrm>
            <a:off x="4211960" y="3068960"/>
            <a:ext cx="432048" cy="76073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1331640" y="2780928"/>
            <a:ext cx="2880320" cy="2880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975777"/>
              </p:ext>
            </p:extLst>
          </p:nvPr>
        </p:nvGraphicFramePr>
        <p:xfrm>
          <a:off x="1331640" y="2564904"/>
          <a:ext cx="3024336" cy="1385700"/>
        </p:xfrm>
        <a:graphic>
          <a:graphicData uri="http://schemas.openxmlformats.org/drawingml/2006/table">
            <a:tbl>
              <a:tblPr/>
              <a:tblGrid>
                <a:gridCol w="1069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2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Aritméticos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Suma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  -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Resta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Producto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  <a:endParaRPr lang="es-E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División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2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%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Módulo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6B60213B-E4E9-9626-01AE-C4F15437D3BC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AF6E2AD-3E43-7B5D-2CCE-E7B057018521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6095A5EE-83CA-58DE-47F8-CAFC38B9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515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8942" y="132224"/>
            <a:ext cx="7355160" cy="738336"/>
          </a:xfrm>
        </p:spPr>
        <p:txBody>
          <a:bodyPr>
            <a:normAutofit/>
          </a:bodyPr>
          <a:lstStyle/>
          <a:p>
            <a:r>
              <a:rPr lang="es-ES" dirty="0"/>
              <a:t>Operadores de Relación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latin typeface="Arial Narrow" panose="020B0606020202030204" pitchFamily="34" charset="0"/>
              </a:rPr>
              <a:t>Permite evaluar la relación de orden entre dos expresiones debidamente construidas</a:t>
            </a:r>
          </a:p>
          <a:p>
            <a:pPr marL="0" indent="0">
              <a:buNone/>
            </a:pPr>
            <a:endParaRPr lang="es-ES_tradnl" dirty="0"/>
          </a:p>
          <a:p>
            <a:pPr lvl="1"/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82F8AF4-7C91-43F4-9E49-0764DB39792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C791EE0-A21A-4F13-C6EC-E846AFC5218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13" name="3 Imagen">
              <a:extLst>
                <a:ext uri="{FF2B5EF4-FFF2-40B4-BE49-F238E27FC236}">
                  <a16:creationId xmlns:a16="http://schemas.microsoft.com/office/drawing/2014/main" id="{E712AF16-E9C5-B9EE-2303-B909912D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  <p:graphicFrame>
        <p:nvGraphicFramePr>
          <p:cNvPr id="7" name="8 Tabla">
            <a:extLst>
              <a:ext uri="{FF2B5EF4-FFF2-40B4-BE49-F238E27FC236}">
                <a16:creationId xmlns:a16="http://schemas.microsoft.com/office/drawing/2014/main" id="{2D66C04A-73BB-CEAD-29B5-13AFAF80D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35846"/>
              </p:ext>
            </p:extLst>
          </p:nvPr>
        </p:nvGraphicFramePr>
        <p:xfrm>
          <a:off x="1331640" y="4077072"/>
          <a:ext cx="3024336" cy="1884232"/>
        </p:xfrm>
        <a:graphic>
          <a:graphicData uri="http://schemas.openxmlformats.org/drawingml/2006/table">
            <a:tbl>
              <a:tblPr/>
              <a:tblGrid>
                <a:gridCol w="106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 relación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mayor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&lt;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>
                          <a:latin typeface="Calibri"/>
                          <a:ea typeface="Calibri"/>
                          <a:cs typeface="Times New Roman"/>
                        </a:rPr>
                        <a:t>menor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&gt;=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mayor o igual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&lt;=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menor o igual que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==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igual que/idéntico 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!=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distinto de/no </a:t>
                      </a:r>
                      <a:r>
                        <a:rPr lang="pt-BR" sz="1400" dirty="0" err="1">
                          <a:latin typeface="Calibri"/>
                          <a:ea typeface="Calibri"/>
                          <a:cs typeface="Times New Roman"/>
                        </a:rPr>
                        <a:t>idéntico</a:t>
                      </a:r>
                      <a:r>
                        <a:rPr lang="pt-BR" sz="1400" dirty="0">
                          <a:latin typeface="Calibri"/>
                          <a:ea typeface="Calibri"/>
                          <a:cs typeface="Times New Roman"/>
                        </a:rPr>
                        <a:t> a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1331640" y="4293096"/>
            <a:ext cx="3024336" cy="166820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644008" y="3645024"/>
            <a:ext cx="4036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Sólo para números o caracteres.</a:t>
            </a:r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OJO:</a:t>
            </a:r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vale para las cadenas, ni para objetos.</a:t>
            </a:r>
          </a:p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Habrá que construir métodos específicos</a:t>
            </a:r>
          </a:p>
        </p:txBody>
      </p:sp>
      <p:cxnSp>
        <p:nvCxnSpPr>
          <p:cNvPr id="11" name="10 Conector recto"/>
          <p:cNvCxnSpPr>
            <a:endCxn id="5" idx="1"/>
          </p:cNvCxnSpPr>
          <p:nvPr/>
        </p:nvCxnSpPr>
        <p:spPr>
          <a:xfrm flipV="1">
            <a:off x="4211960" y="4245189"/>
            <a:ext cx="432048" cy="4790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12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152400"/>
            <a:ext cx="7355160" cy="990600"/>
          </a:xfrm>
        </p:spPr>
        <p:txBody>
          <a:bodyPr>
            <a:normAutofit/>
          </a:bodyPr>
          <a:lstStyle/>
          <a:p>
            <a:r>
              <a:rPr lang="es-ES" dirty="0"/>
              <a:t>Operadores Lógicos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Permite evaluar el resultado de varios operadores de relación.</a:t>
            </a:r>
          </a:p>
          <a:p>
            <a:endParaRPr lang="es-ES_tradnl" dirty="0">
              <a:highlight>
                <a:srgbClr val="FFFF00"/>
              </a:highlight>
            </a:endParaRPr>
          </a:p>
          <a:p>
            <a:pPr lvl="1"/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932040" y="2564904"/>
          <a:ext cx="3312368" cy="1082755"/>
        </p:xfrm>
        <a:graphic>
          <a:graphicData uri="http://schemas.openxmlformats.org/drawingml/2006/table">
            <a:tbl>
              <a:tblPr/>
              <a:tblGrid>
                <a:gridCol w="141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31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Lógicos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&amp;&amp;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y (and)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||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o (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or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!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no (</a:t>
                      </a:r>
                      <a:r>
                        <a:rPr lang="es-ES" sz="1400" dirty="0" err="1"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4860032" y="2492896"/>
            <a:ext cx="3528392" cy="115212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552318" y="2085464"/>
            <a:ext cx="331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Unen dos operadores de relación</a:t>
            </a:r>
          </a:p>
        </p:txBody>
      </p:sp>
      <p:cxnSp>
        <p:nvCxnSpPr>
          <p:cNvPr id="11" name="10 Conector recto"/>
          <p:cNvCxnSpPr>
            <a:cxnSpLocks/>
          </p:cNvCxnSpPr>
          <p:nvPr/>
        </p:nvCxnSpPr>
        <p:spPr>
          <a:xfrm flipV="1">
            <a:off x="5009220" y="2295101"/>
            <a:ext cx="570892" cy="17799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82F8AF4-7C91-43F4-9E49-0764DB39792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C791EE0-A21A-4F13-C6EC-E846AFC5218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13" name="3 Imagen">
              <a:extLst>
                <a:ext uri="{FF2B5EF4-FFF2-40B4-BE49-F238E27FC236}">
                  <a16:creationId xmlns:a16="http://schemas.microsoft.com/office/drawing/2014/main" id="{E712AF16-E9C5-B9EE-2303-B909912DE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6650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238454"/>
            <a:ext cx="7283152" cy="666328"/>
          </a:xfrm>
        </p:spPr>
        <p:txBody>
          <a:bodyPr>
            <a:normAutofit/>
          </a:bodyPr>
          <a:lstStyle/>
          <a:p>
            <a:r>
              <a:rPr lang="es-ES" dirty="0"/>
              <a:t>Otros Operadores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latin typeface="Arial Narrow" panose="020B0606020202030204" pitchFamily="34" charset="0"/>
                  </a:rPr>
                  <a:t>Permiten:</a:t>
                </a:r>
              </a:p>
              <a:p>
                <a:pPr>
                  <a:buClr>
                    <a:schemeClr val="tx1"/>
                  </a:buClr>
                  <a:buFont typeface="Arial Narrow" panose="020B0606020202030204" pitchFamily="34" charset="0"/>
                  <a:buChar char="–"/>
                </a:pP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E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dirty="0">
                    <a:latin typeface="Arial Narrow" panose="020B0606020202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2000" dirty="0">
                    <a:latin typeface="Arial Narrow" panose="020B0606020202030204" pitchFamily="34" charset="0"/>
                  </a:rPr>
                  <a:t>Invocar a un método o acceder a un atributo.</a:t>
                </a:r>
              </a:p>
              <a:p>
                <a:pPr>
                  <a:buClr>
                    <a:schemeClr val="tx1"/>
                  </a:buClr>
                  <a:buFont typeface="Arial Narrow" panose="020B0606020202030204" pitchFamily="34" charset="0"/>
                  <a:buChar char="–"/>
                </a:pPr>
                <a:r>
                  <a:rPr lang="es-ES" sz="2000" dirty="0">
                    <a:latin typeface="Arial Narrow" panose="020B0606020202030204" pitchFamily="34" charset="0"/>
                  </a:rPr>
                  <a:t>(tipo)</a:t>
                </a:r>
                <a:r>
                  <a:rPr lang="es-ES" sz="2000" dirty="0">
                    <a:latin typeface="Arial Narrow" panose="020B0606020202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2000" dirty="0">
                    <a:latin typeface="Arial Narrow" panose="020B0606020202030204" pitchFamily="34" charset="0"/>
                  </a:rPr>
                  <a:t>Cambiar el tipo de un resultado (</a:t>
                </a:r>
                <a:r>
                  <a:rPr lang="es-ES" sz="2000" i="1" dirty="0">
                    <a:latin typeface="Arial Narrow" panose="020B0606020202030204" pitchFamily="34" charset="0"/>
                  </a:rPr>
                  <a:t>casting</a:t>
                </a:r>
                <a:r>
                  <a:rPr lang="es-ES" sz="2000" dirty="0">
                    <a:latin typeface="Arial Narrow" panose="020B0606020202030204" pitchFamily="34" charset="0"/>
                  </a:rPr>
                  <a:t>)</a:t>
                </a:r>
              </a:p>
              <a:p>
                <a:pPr>
                  <a:buClr>
                    <a:schemeClr val="tx1"/>
                  </a:buClr>
                  <a:buFont typeface="Arial Narrow" panose="020B0606020202030204" pitchFamily="34" charset="0"/>
                  <a:buChar char="–"/>
                </a:pPr>
                <a:r>
                  <a:rPr lang="es-ES" sz="2000" dirty="0">
                    <a:latin typeface="Arial Narrow" panose="020B0606020202030204" pitchFamily="34" charset="0"/>
                  </a:rPr>
                  <a:t>= </a:t>
                </a:r>
                <a:r>
                  <a:rPr lang="es-ES" sz="2000" dirty="0">
                    <a:latin typeface="Arial Narrow" panose="020B0606020202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s-ES" sz="2000" dirty="0">
                    <a:latin typeface="Arial Narrow" panose="020B0606020202030204" pitchFamily="34" charset="0"/>
                  </a:rPr>
                  <a:t>Asignar un valor a una variable. Dicha variable debe estar escrita a la izquierda del =</a:t>
                </a:r>
              </a:p>
              <a:p>
                <a:pPr marL="0" indent="0">
                  <a:buNone/>
                </a:pPr>
                <a:r>
                  <a:rPr lang="es-ES" sz="2000" dirty="0">
                    <a:latin typeface="Arial Narrow" panose="020B0606020202030204" pitchFamily="34" charset="0"/>
                  </a:rPr>
                  <a:t> </a:t>
                </a:r>
              </a:p>
              <a:p>
                <a:endParaRPr lang="es-ES_tradnl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6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94804"/>
              </p:ext>
            </p:extLst>
          </p:nvPr>
        </p:nvGraphicFramePr>
        <p:xfrm>
          <a:off x="4932040" y="4077072"/>
          <a:ext cx="3312368" cy="923800"/>
        </p:xfrm>
        <a:graphic>
          <a:graphicData uri="http://schemas.openxmlformats.org/drawingml/2006/table">
            <a:tbl>
              <a:tblPr/>
              <a:tblGrid>
                <a:gridCol w="1024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1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Otros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Invocar método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(tipo)</a:t>
                      </a:r>
                      <a:endParaRPr lang="es-E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Conversión de tipo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5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latin typeface="Calibri"/>
                          <a:ea typeface="Calibri"/>
                          <a:cs typeface="Times New Roman"/>
                        </a:rPr>
                        <a:t>Asignación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FC5352F6-674D-E960-7BEA-1AE91A80238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97E5EDF-1DC9-6ABF-9B77-CE5B444F6BA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5DFC83D5-EA5A-BC20-72C2-C1BD8E5A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50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152400"/>
            <a:ext cx="7427168" cy="990600"/>
          </a:xfrm>
        </p:spPr>
        <p:txBody>
          <a:bodyPr>
            <a:normAutofit/>
          </a:bodyPr>
          <a:lstStyle/>
          <a:p>
            <a:r>
              <a:rPr lang="es-ES" dirty="0"/>
              <a:t>Prelación entre Operadores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Arial Narrow" panose="020B0606020202030204" pitchFamily="34" charset="0"/>
              </a:rPr>
              <a:t>Existe un orden de prelación entre los operadores:</a:t>
            </a:r>
          </a:p>
          <a:p>
            <a:endParaRPr lang="es-ES_tradnl" sz="2000" dirty="0"/>
          </a:p>
          <a:p>
            <a:pPr lvl="1"/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04523"/>
              </p:ext>
            </p:extLst>
          </p:nvPr>
        </p:nvGraphicFramePr>
        <p:xfrm>
          <a:off x="1763688" y="2204864"/>
          <a:ext cx="5000660" cy="3172010"/>
        </p:xfrm>
        <a:graphic>
          <a:graphicData uri="http://schemas.openxmlformats.org/drawingml/2006/table">
            <a:tbl>
              <a:tblPr/>
              <a:tblGrid>
                <a:gridCol w="222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Operador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Asociatividad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()  </a:t>
                      </a:r>
                      <a:r>
                        <a:rPr lang="es-E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/>
                          <a:ea typeface="Calibri"/>
                          <a:cs typeface="Times New Roman"/>
                        </a:rPr>
                        <a:t>                                        </a:t>
                      </a:r>
                      <a:endParaRPr lang="es-ES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600"/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++  --   (tipo) </a:t>
                      </a:r>
                      <a:r>
                        <a:rPr lang="es-ES" sz="1600" b="1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new </a:t>
                      </a:r>
                      <a:endParaRPr lang="es-E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>
                          <a:latin typeface="Calibri"/>
                          <a:ea typeface="Calibri"/>
                          <a:cs typeface="Times New Roman"/>
                        </a:rPr>
                        <a:t>derecha a izquierda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*  /  %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izquierda a derecha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+  -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izquierda a derecha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&lt;  &lt;=  &gt;  &gt;=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izquierda a derecha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==  !=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izquierda a derecha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&amp;&amp;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izquierda a derecha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||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izquierda a derecha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= 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dirty="0">
                          <a:latin typeface="Calibri"/>
                          <a:ea typeface="Calibri"/>
                          <a:cs typeface="Times New Roman"/>
                        </a:rPr>
                        <a:t>derecha  a izquierda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A0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7192976" y="3062120"/>
            <a:ext cx="352425" cy="2027237"/>
            <a:chOff x="6499" y="1318"/>
            <a:chExt cx="557" cy="3192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6566" y="1970"/>
              <a:ext cx="361" cy="2255"/>
            </a:xfrm>
            <a:prstGeom prst="downArrow">
              <a:avLst>
                <a:gd name="adj1" fmla="val 42380"/>
                <a:gd name="adj2" fmla="val 121547"/>
              </a:avLst>
            </a:prstGeom>
            <a:gradFill rotWithShape="0">
              <a:gsLst>
                <a:gs pos="0">
                  <a:srgbClr val="95B3D7"/>
                </a:gs>
                <a:gs pos="50000">
                  <a:srgbClr val="4F81BD"/>
                </a:gs>
                <a:gs pos="100000">
                  <a:srgbClr val="95B3D7"/>
                </a:gs>
              </a:gsLst>
              <a:lin ang="5400000" scaled="1"/>
            </a:gradFill>
            <a:ln w="1270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6499" y="1318"/>
              <a:ext cx="470" cy="434"/>
            </a:xfrm>
            <a:prstGeom prst="plus">
              <a:avLst>
                <a:gd name="adj" fmla="val 40556"/>
              </a:avLst>
            </a:prstGeom>
            <a:gradFill rotWithShape="0">
              <a:gsLst>
                <a:gs pos="0">
                  <a:srgbClr val="95B3D7"/>
                </a:gs>
                <a:gs pos="50000">
                  <a:srgbClr val="4F81BD"/>
                </a:gs>
                <a:gs pos="100000">
                  <a:srgbClr val="95B3D7"/>
                </a:gs>
              </a:gsLst>
              <a:lin ang="5400000" scaled="1"/>
            </a:gradFill>
            <a:ln w="1270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499" y="4347"/>
              <a:ext cx="557" cy="163"/>
            </a:xfrm>
            <a:prstGeom prst="rect">
              <a:avLst/>
            </a:prstGeom>
            <a:gradFill rotWithShape="0">
              <a:gsLst>
                <a:gs pos="0">
                  <a:srgbClr val="95B3D7"/>
                </a:gs>
                <a:gs pos="50000">
                  <a:srgbClr val="4F81BD"/>
                </a:gs>
                <a:gs pos="100000">
                  <a:srgbClr val="95B3D7"/>
                </a:gs>
              </a:gsLst>
              <a:lin ang="5400000" scaled="1"/>
            </a:gradFill>
            <a:ln w="1270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54F185E9-4BE5-D0CB-4D02-8C7CA6A20DC4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8210ED0-6D80-80B4-347A-C4DDBA9AE8F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11" name="3 Imagen">
              <a:extLst>
                <a:ext uri="{FF2B5EF4-FFF2-40B4-BE49-F238E27FC236}">
                  <a16:creationId xmlns:a16="http://schemas.microsoft.com/office/drawing/2014/main" id="{65F9C63B-B0DB-7E1A-7621-D4374562C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59632" y="290177"/>
            <a:ext cx="7355160" cy="594320"/>
          </a:xfrm>
        </p:spPr>
        <p:txBody>
          <a:bodyPr>
            <a:normAutofit/>
          </a:bodyPr>
          <a:lstStyle/>
          <a:p>
            <a:r>
              <a:rPr lang="es-ES" dirty="0"/>
              <a:t>Operadores aritméticos abreviados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latin typeface="Arial Narrow" panose="020B0606020202030204" pitchFamily="34" charset="0"/>
              </a:rPr>
              <a:t>La operación de asignación junto a las operaciones aritméticas puede escribirse de manera abreviada:</a:t>
            </a:r>
          </a:p>
          <a:p>
            <a:endParaRPr lang="es-ES_tradnl" sz="2400" dirty="0">
              <a:latin typeface="Arial Narrow" panose="020B0606020202030204" pitchFamily="34" charset="0"/>
            </a:endParaRPr>
          </a:p>
          <a:p>
            <a:pPr lvl="1"/>
            <a:endParaRPr lang="es-ES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02913"/>
              </p:ext>
            </p:extLst>
          </p:nvPr>
        </p:nvGraphicFramePr>
        <p:xfrm>
          <a:off x="1475656" y="2420888"/>
          <a:ext cx="6096000" cy="284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26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Operadores de asignación 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Abreviado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No abreviado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+=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a = a + b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-=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–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a *= b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*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a /= b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/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>
                          <a:latin typeface="Calibri"/>
                          <a:ea typeface="Calibri"/>
                          <a:cs typeface="Times New Roman"/>
                        </a:rPr>
                        <a:t>a %= b</a:t>
                      </a:r>
                      <a:endParaRPr lang="es-E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% b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a++   /   a--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s-ES" sz="1600" b="1" dirty="0">
                          <a:latin typeface="Calibri"/>
                          <a:ea typeface="Calibri"/>
                          <a:cs typeface="Times New Roman"/>
                        </a:rPr>
                        <a:t>a = a + 1 ; a+=1  /    a=a-1;a-=1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DE38ECBC-B00F-C943-7D25-3FD217901E10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E3DFB93-52AF-320E-BED7-8AB0F28E615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772DA850-202C-F88B-0A72-459BA62E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990600"/>
          </a:xfrm>
        </p:spPr>
        <p:txBody>
          <a:bodyPr>
            <a:normAutofit/>
          </a:bodyPr>
          <a:lstStyle/>
          <a:p>
            <a:r>
              <a:rPr lang="es-ES" dirty="0"/>
              <a:t>Expresiones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Una expresión es un conjunto </a:t>
            </a:r>
            <a:r>
              <a:rPr lang="es-E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bien formado </a:t>
            </a:r>
            <a:r>
              <a:rPr lang="es-ES" sz="2400" dirty="0">
                <a:latin typeface="Arial Narrow" panose="020B0606020202030204" pitchFamily="34" charset="0"/>
              </a:rPr>
              <a:t>de constantes, variables y operadores.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Evaluar una expresión consiste en aplicar los operadores y obtener un valor de algún tipo.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latin typeface="Arial Narrow" panose="020B0606020202030204" pitchFamily="34" charset="0"/>
              </a:rPr>
              <a:t>El </a:t>
            </a:r>
            <a:r>
              <a:rPr lang="es-ES" sz="2400" b="1" dirty="0">
                <a:latin typeface="Arial Narrow" panose="020B0606020202030204" pitchFamily="34" charset="0"/>
              </a:rPr>
              <a:t>tipo de una expresión </a:t>
            </a:r>
            <a:r>
              <a:rPr lang="es-ES" sz="2400" dirty="0">
                <a:latin typeface="Arial Narrow" panose="020B0606020202030204" pitchFamily="34" charset="0"/>
              </a:rPr>
              <a:t>es el tipo del valor obtenido al evaluar la expresión. Si en la operación intervienen tipos compatibles el resultado será el de mayor capacidad.</a:t>
            </a:r>
            <a:endParaRPr lang="es-ES_tradnl" sz="2400" dirty="0">
              <a:latin typeface="Arial Narrow" panose="020B0606020202030204" pitchFamily="34" charset="0"/>
            </a:endParaRPr>
          </a:p>
          <a:p>
            <a:pPr marL="274320" lvl="1" indent="0" algn="just">
              <a:buNone/>
            </a:pPr>
            <a:r>
              <a:rPr lang="es-E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Ejemplos</a:t>
            </a:r>
            <a:r>
              <a:rPr lang="es-E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</a:p>
          <a:p>
            <a:pPr marL="594360" lvl="2" indent="0" algn="just">
              <a:buNone/>
            </a:pPr>
            <a:r>
              <a:rPr lang="es-ES" sz="2400" dirty="0">
                <a:latin typeface="Arial Narrow" panose="020B0606020202030204" pitchFamily="34" charset="0"/>
              </a:rPr>
              <a:t>3+8     	=&gt; Tipo de la expresión: </a:t>
            </a:r>
            <a:r>
              <a:rPr lang="es-ES" sz="2400" dirty="0" err="1">
                <a:latin typeface="Arial Narrow" panose="020B0606020202030204" pitchFamily="34" charset="0"/>
              </a:rPr>
              <a:t>int</a:t>
            </a:r>
            <a:endParaRPr lang="es-ES" sz="2400" dirty="0">
              <a:latin typeface="Arial Narrow" panose="020B0606020202030204" pitchFamily="34" charset="0"/>
            </a:endParaRPr>
          </a:p>
          <a:p>
            <a:pPr marL="594360" lvl="2" indent="0" algn="just">
              <a:buNone/>
            </a:pPr>
            <a:r>
              <a:rPr lang="es-ES" sz="2400" dirty="0">
                <a:latin typeface="Arial Narrow" panose="020B0606020202030204" pitchFamily="34" charset="0"/>
              </a:rPr>
              <a:t>(3*a)==b	=&gt; Tipo de la expresión: </a:t>
            </a:r>
            <a:r>
              <a:rPr lang="es-ES" sz="2400" dirty="0" err="1">
                <a:latin typeface="Arial Narrow" panose="020B0606020202030204" pitchFamily="34" charset="0"/>
              </a:rPr>
              <a:t>boolean</a:t>
            </a:r>
            <a:r>
              <a:rPr lang="es-ES" sz="2400" dirty="0">
                <a:latin typeface="Arial Narrow" panose="020B0606020202030204" pitchFamily="34" charset="0"/>
              </a:rPr>
              <a:t>. </a:t>
            </a:r>
          </a:p>
          <a:p>
            <a:pPr marL="594360" lvl="2" indent="0" algn="just">
              <a:buNone/>
            </a:pPr>
            <a:r>
              <a:rPr lang="es-ES" sz="2400" dirty="0">
                <a:latin typeface="Arial Narrow" panose="020B0606020202030204" pitchFamily="34" charset="0"/>
              </a:rPr>
              <a:t>3 * 8.6       =&gt; Tipo de la expresión: </a:t>
            </a:r>
            <a:r>
              <a:rPr lang="es-ES" sz="2400" dirty="0" err="1">
                <a:latin typeface="Arial Narrow" panose="020B0606020202030204" pitchFamily="34" charset="0"/>
              </a:rPr>
              <a:t>double</a:t>
            </a:r>
            <a:endParaRPr lang="es-ES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7DF6292-D610-BD44-3F0A-54BA80BE6E52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02DB677-A1AB-F99C-0225-57AF654690FC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0BEAB868-97C2-A8A3-94D1-53F7B51E5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E9005-093F-FA12-E5EF-38648E7A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1F49347-FDC3-0951-567D-B5761031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/>
          <a:lstStyle/>
          <a:p>
            <a:pPr algn="ctr"/>
            <a:r>
              <a:rPr lang="es-ES" b="1" dirty="0"/>
              <a:t>Programación Orientada a Objetos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2254E218-4F8C-2E33-2A15-D8A3ED1DBD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22834" y="1127178"/>
            <a:ext cx="8721165" cy="3309934"/>
          </a:xfrm>
        </p:spPr>
        <p:txBody>
          <a:bodyPr>
            <a:noAutofit/>
          </a:bodyPr>
          <a:lstStyle/>
          <a:p>
            <a:r>
              <a:rPr lang="es-ES" sz="2000" dirty="0">
                <a:latin typeface="Arial Narrow" panose="020B0606020202030204" pitchFamily="34" charset="0"/>
              </a:rPr>
              <a:t>Los elementos básicos en los que se organiza la POO son:</a:t>
            </a:r>
            <a:endParaRPr lang="es-ES" dirty="0">
              <a:latin typeface="Arial Narrow" panose="020B0606020202030204" pitchFamily="34" charset="0"/>
            </a:endParaRPr>
          </a:p>
          <a:p>
            <a:pPr marL="173038" lvl="2" indent="0">
              <a:buNone/>
            </a:pPr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p</a:t>
            </a:r>
            <a:r>
              <a:rPr lang="es-ES" dirty="0">
                <a:latin typeface="Arial Narrow" panose="020B0606020202030204" pitchFamily="34" charset="0"/>
              </a:rPr>
              <a:t>aquetes  (permiten agrupar elementos del proyecto por algún criterio)</a:t>
            </a:r>
          </a:p>
          <a:p>
            <a:pPr marL="173038" lvl="2" indent="0">
              <a:buNone/>
            </a:pPr>
            <a:r>
              <a:rPr lang="es-ES" dirty="0">
                <a:latin typeface="Arial Narrow" panose="020B0606020202030204" pitchFamily="34" charset="0"/>
              </a:rPr>
              <a:t>    </a:t>
            </a:r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es-ES" dirty="0">
                <a:latin typeface="Arial Narrow" panose="020B0606020202030204" pitchFamily="34" charset="0"/>
              </a:rPr>
              <a:t>nterfaces  (permiten definir el comportamiento de los objetos)</a:t>
            </a:r>
          </a:p>
          <a:p>
            <a:pPr marL="173038" lvl="2" indent="0">
              <a:buNone/>
            </a:pPr>
            <a:r>
              <a:rPr lang="es-ES" dirty="0">
                <a:latin typeface="Arial Narrow" panose="020B0606020202030204" pitchFamily="34" charset="0"/>
              </a:rPr>
              <a:t>    </a:t>
            </a:r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s-ES" dirty="0">
                <a:latin typeface="Arial Narrow" panose="020B0606020202030204" pitchFamily="34" charset="0"/>
              </a:rPr>
              <a:t>lases (permiten definir los objetos y manejarlos) </a:t>
            </a:r>
          </a:p>
          <a:p>
            <a:pPr marL="173038" lvl="2" indent="0">
              <a:buNone/>
            </a:pPr>
            <a:r>
              <a:rPr lang="es-ES" dirty="0">
                <a:latin typeface="Arial Narrow" panose="020B0606020202030204" pitchFamily="34" charset="0"/>
              </a:rPr>
              <a:t>        </a:t>
            </a:r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es-ES" dirty="0">
                <a:latin typeface="Arial Narrow" panose="020B0606020202030204" pitchFamily="34" charset="0"/>
              </a:rPr>
              <a:t>tributos (almacenan las </a:t>
            </a:r>
            <a:r>
              <a:rPr lang="es-ES" u="sng" dirty="0">
                <a:latin typeface="Arial Narrow" panose="020B0606020202030204" pitchFamily="34" charset="0"/>
              </a:rPr>
              <a:t>propiedades</a:t>
            </a:r>
            <a:r>
              <a:rPr lang="es-ES" dirty="0">
                <a:latin typeface="Arial Narrow" panose="020B0606020202030204" pitchFamily="34" charset="0"/>
              </a:rPr>
              <a:t>) </a:t>
            </a:r>
          </a:p>
          <a:p>
            <a:pPr marL="173038" lvl="2" indent="0">
              <a:buNone/>
            </a:pPr>
            <a:r>
              <a:rPr lang="es-ES" dirty="0">
                <a:latin typeface="Arial Narrow" panose="020B0606020202030204" pitchFamily="34" charset="0"/>
              </a:rPr>
              <a:t>        </a:t>
            </a:r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es-ES" dirty="0">
                <a:latin typeface="Arial Narrow" panose="020B0606020202030204" pitchFamily="34" charset="0"/>
              </a:rPr>
              <a:t>étodos (definen las </a:t>
            </a:r>
            <a:r>
              <a:rPr lang="es-ES" u="sng" dirty="0">
                <a:latin typeface="Arial Narrow" panose="020B0606020202030204" pitchFamily="34" charset="0"/>
              </a:rPr>
              <a:t>funcionalidades</a:t>
            </a:r>
            <a:r>
              <a:rPr lang="es-ES" dirty="0">
                <a:latin typeface="Arial Narrow" panose="020B0606020202030204" pitchFamily="34" charset="0"/>
              </a:rPr>
              <a:t> que consultan o actualizan las propiedades)</a:t>
            </a:r>
          </a:p>
          <a:p>
            <a:pPr marL="173038" lvl="2" indent="0">
              <a:buNone/>
            </a:pPr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s-ES" dirty="0">
                <a:latin typeface="Arial Narrow" panose="020B0606020202030204" pitchFamily="34" charset="0"/>
              </a:rPr>
              <a:t>numerados (permiten manejar variables que toman un conjunto discreto de valores)</a:t>
            </a:r>
          </a:p>
          <a:p>
            <a:pPr marL="0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813C3CD-0440-D4C9-615B-E97A79667157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116887B-D30E-4550-DC63-9E3BC3B5AECC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6F367A39-6D3A-B44C-8CDD-F63E0E5FC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916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990600"/>
          </a:xfrm>
        </p:spPr>
        <p:txBody>
          <a:bodyPr>
            <a:normAutofit/>
          </a:bodyPr>
          <a:lstStyle/>
          <a:p>
            <a:r>
              <a:rPr lang="es-ES" dirty="0"/>
              <a:t>Asignaciones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Una asignación es una expresión que cambia el valor de la variable que se escribe a la izquierda.</a:t>
            </a:r>
          </a:p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El nuevo valor será el obtenido al evaluar la expresión que se escribe a la derecha.</a:t>
            </a:r>
          </a:p>
          <a:p>
            <a:pPr marL="274320" lvl="1" indent="0">
              <a:buNone/>
            </a:pPr>
            <a:r>
              <a:rPr lang="es-ES" sz="2400" i="1" dirty="0">
                <a:solidFill>
                  <a:srgbClr val="FF0000"/>
                </a:solidFill>
                <a:latin typeface="Arial Narrow" panose="020B0606020202030204" pitchFamily="34" charset="0"/>
              </a:rPr>
              <a:t>Ejemplo</a:t>
            </a:r>
            <a:r>
              <a:rPr lang="es-E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:</a:t>
            </a:r>
          </a:p>
          <a:p>
            <a:pPr marL="594360" lvl="2" indent="0">
              <a:buNone/>
            </a:pPr>
            <a:r>
              <a:rPr lang="es-ES" sz="2400" dirty="0" err="1">
                <a:latin typeface="Arial Narrow" panose="020B0606020202030204" pitchFamily="34" charset="0"/>
              </a:rPr>
              <a:t>int</a:t>
            </a:r>
            <a:r>
              <a:rPr lang="es-ES" sz="2400" dirty="0">
                <a:latin typeface="Arial Narrow" panose="020B0606020202030204" pitchFamily="34" charset="0"/>
              </a:rPr>
              <a:t> a;</a:t>
            </a:r>
            <a:br>
              <a:rPr lang="es-ES" sz="2400" dirty="0">
                <a:latin typeface="Arial Narrow" panose="020B0606020202030204" pitchFamily="34" charset="0"/>
              </a:rPr>
            </a:br>
            <a:r>
              <a:rPr lang="es-ES" sz="2400" dirty="0">
                <a:latin typeface="Arial Narrow" panose="020B0606020202030204" pitchFamily="34" charset="0"/>
              </a:rPr>
              <a:t>a=3+9;</a:t>
            </a:r>
          </a:p>
          <a:p>
            <a:pPr marL="0" indent="0">
              <a:buNone/>
            </a:pPr>
            <a:endParaRPr lang="es-E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¡El tipo de la expresión </a:t>
            </a:r>
            <a:r>
              <a:rPr lang="es-ES" sz="2400" b="1" dirty="0">
                <a:latin typeface="Arial Narrow" panose="020B0606020202030204" pitchFamily="34" charset="0"/>
              </a:rPr>
              <a:t>debe coincidir </a:t>
            </a:r>
            <a:r>
              <a:rPr lang="es-ES" sz="2400" dirty="0">
                <a:latin typeface="Arial Narrow" panose="020B0606020202030204" pitchFamily="34" charset="0"/>
              </a:rPr>
              <a:t>con el tipo de la variable!</a:t>
            </a:r>
          </a:p>
          <a:p>
            <a:pPr marL="274320" lvl="1" indent="0">
              <a:buNone/>
            </a:pPr>
            <a:r>
              <a:rPr lang="es-E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</a:t>
            </a: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a;</a:t>
            </a:r>
            <a:b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a=3&gt;10;    </a:t>
            </a:r>
            <a:r>
              <a:rPr lang="es-E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// ¡incorrecto! </a:t>
            </a:r>
          </a:p>
          <a:p>
            <a:pPr marL="594360" lvl="2" indent="0">
              <a:buNone/>
            </a:pPr>
            <a:endParaRPr lang="es-ES" sz="2400" dirty="0">
              <a:latin typeface="Arial Narrow" panose="020B0606020202030204" pitchFamily="34" charset="0"/>
            </a:endParaRPr>
          </a:p>
          <a:p>
            <a:pPr marL="594360" lvl="2" indent="0">
              <a:buNone/>
            </a:pPr>
            <a:endParaRPr lang="es-ES" sz="2400" dirty="0">
              <a:latin typeface="Arial Narrow" panose="020B0606020202030204" pitchFamily="34" charset="0"/>
            </a:endParaRPr>
          </a:p>
          <a:p>
            <a:pPr lvl="2">
              <a:buNone/>
            </a:pP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1F3F945-9223-7006-4C0E-DEFCA2A77B54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A2EC0AA-A4A1-1AA2-9D11-19356AA3BE2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5244F53F-1D91-B2EC-4BA6-F67467E27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621577"/>
          </a:xfrm>
        </p:spPr>
        <p:txBody>
          <a:bodyPr/>
          <a:lstStyle/>
          <a:p>
            <a:r>
              <a:rPr lang="es-ES" dirty="0"/>
              <a:t>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219200"/>
            <a:ext cx="8507288" cy="493776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s-E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Escriba en Java las siguientes expresiones:</a:t>
            </a:r>
          </a:p>
          <a:p>
            <a:pPr marL="447675" lvl="2" indent="-273050">
              <a:buClr>
                <a:schemeClr val="tx1"/>
              </a:buClr>
              <a:buFont typeface="+mj-lt"/>
              <a:buAutoNum type="alphaLcParenR"/>
            </a:pPr>
            <a:r>
              <a:rPr lang="es-ES" sz="2400" dirty="0">
                <a:latin typeface="Arial Narrow" panose="020B0606020202030204" pitchFamily="34" charset="0"/>
              </a:rPr>
              <a:t>Una expresión lógica que sea cierta si un número entero ‘</a:t>
            </a:r>
            <a:r>
              <a:rPr lang="es-ES" sz="2400" dirty="0" err="1">
                <a:latin typeface="Arial Narrow" panose="020B0606020202030204" pitchFamily="34" charset="0"/>
              </a:rPr>
              <a:t>num</a:t>
            </a:r>
            <a:r>
              <a:rPr lang="es-ES" sz="2400" dirty="0">
                <a:latin typeface="Arial Narrow" panose="020B0606020202030204" pitchFamily="34" charset="0"/>
              </a:rPr>
              <a:t>’ está comprendido entre 1 y 5 (ambos inclusive) o bien es igual a 9.</a:t>
            </a:r>
          </a:p>
          <a:p>
            <a:pPr marL="447675" lvl="2" indent="-273050">
              <a:buClr>
                <a:schemeClr val="tx1"/>
              </a:buClr>
              <a:buFont typeface="+mj-lt"/>
              <a:buAutoNum type="alphaLcParenR"/>
            </a:pPr>
            <a:endParaRPr lang="es-ES" sz="2400" dirty="0">
              <a:latin typeface="Arial Narrow" panose="020B0606020202030204" pitchFamily="34" charset="0"/>
            </a:endParaRPr>
          </a:p>
          <a:p>
            <a:pPr marL="447675" lvl="2" indent="-273050">
              <a:buClr>
                <a:schemeClr val="tx1"/>
              </a:buClr>
              <a:buFont typeface="+mj-lt"/>
              <a:buAutoNum type="alphaLcParenR"/>
            </a:pPr>
            <a:r>
              <a:rPr lang="es-ES" sz="2400" dirty="0">
                <a:latin typeface="Arial Narrow" panose="020B0606020202030204" pitchFamily="34" charset="0"/>
              </a:rPr>
              <a:t>Una expresión lógica que sea cierta si un número entero ‘</a:t>
            </a:r>
            <a:r>
              <a:rPr lang="es-ES" sz="2400" dirty="0" err="1">
                <a:latin typeface="Arial Narrow" panose="020B0606020202030204" pitchFamily="34" charset="0"/>
              </a:rPr>
              <a:t>num</a:t>
            </a:r>
            <a:r>
              <a:rPr lang="es-ES" sz="2400" dirty="0">
                <a:latin typeface="Arial Narrow" panose="020B0606020202030204" pitchFamily="34" charset="0"/>
              </a:rPr>
              <a:t>’ es múltiplo de 3 y está comprendido entre 20 y 30 (ambos inclusive).</a:t>
            </a:r>
          </a:p>
          <a:p>
            <a:pPr marL="447675" lvl="2" indent="-273050">
              <a:buClr>
                <a:schemeClr val="tx1"/>
              </a:buClr>
              <a:buFont typeface="+mj-lt"/>
              <a:buAutoNum type="alphaLcParenR"/>
            </a:pPr>
            <a:endParaRPr lang="es-ES" sz="2400" dirty="0">
              <a:latin typeface="Arial Narrow" panose="020B0606020202030204" pitchFamily="34" charset="0"/>
            </a:endParaRPr>
          </a:p>
          <a:p>
            <a:pPr marL="447675" lvl="2" indent="-273050">
              <a:buClr>
                <a:schemeClr val="tx1"/>
              </a:buClr>
              <a:buFont typeface="+mj-lt"/>
              <a:buAutoNum type="alphaLcParenR"/>
            </a:pPr>
            <a:r>
              <a:rPr lang="es-ES" sz="2400" dirty="0">
                <a:latin typeface="Arial Narrow" panose="020B0606020202030204" pitchFamily="34" charset="0"/>
              </a:rPr>
              <a:t>Una expresión lógica que devuelva </a:t>
            </a:r>
            <a:r>
              <a:rPr lang="es-ES" sz="2400" i="1" dirty="0">
                <a:latin typeface="Arial Narrow" panose="020B0606020202030204" pitchFamily="34" charset="0"/>
              </a:rPr>
              <a:t>true</a:t>
            </a:r>
            <a:r>
              <a:rPr lang="es-ES" sz="2400" dirty="0">
                <a:latin typeface="Arial Narrow" panose="020B0606020202030204" pitchFamily="34" charset="0"/>
              </a:rPr>
              <a:t> si el año ‘a’ es bisiesto, y </a:t>
            </a:r>
            <a:r>
              <a:rPr lang="es-ES" sz="2400" i="1" dirty="0">
                <a:latin typeface="Arial Narrow" panose="020B0606020202030204" pitchFamily="34" charset="0"/>
              </a:rPr>
              <a:t>false</a:t>
            </a:r>
            <a:r>
              <a:rPr lang="es-ES" sz="2400" dirty="0">
                <a:latin typeface="Arial Narrow" panose="020B0606020202030204" pitchFamily="34" charset="0"/>
              </a:rPr>
              <a:t> en caso contrario. Recuerde que un año es bisiesto si es divisible por 400, o bien si es divisible por 4 pero no por 100.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291898F-83BA-3C29-E6A9-041FB963D7FF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C008184-6FEB-4D2F-C5E7-7B53240FC8E0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2C06C8F6-9061-3C44-CDA1-0B6FB279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52400"/>
            <a:ext cx="7571184" cy="621577"/>
          </a:xfrm>
        </p:spPr>
        <p:txBody>
          <a:bodyPr/>
          <a:lstStyle/>
          <a:p>
            <a:r>
              <a:rPr lang="es-ES" dirty="0"/>
              <a:t>Ejercicios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145904"/>
          </a:xfrm>
        </p:spPr>
        <p:txBody>
          <a:bodyPr>
            <a:normAutofit/>
          </a:bodyPr>
          <a:lstStyle/>
          <a:p>
            <a:pPr marL="174625" lvl="2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Una expresión que calcule el área de un trapecio de bases ‘b1’ y ‘b2’ y altura ‘h’. Recuerde que el área de un trapecio se obtiene mediante la fórmula:</a:t>
            </a:r>
          </a:p>
          <a:p>
            <a:pPr marL="174625" lvl="2" indent="0">
              <a:buNone/>
            </a:pPr>
            <a:endParaRPr lang="es-ES" sz="2400" dirty="0">
              <a:latin typeface="Arial Narrow" panose="020B0606020202030204" pitchFamily="34" charset="0"/>
            </a:endParaRPr>
          </a:p>
          <a:p>
            <a:pPr marL="174625" lvl="2" indent="0">
              <a:buNone/>
            </a:pPr>
            <a:endParaRPr lang="es-ES" sz="2400" dirty="0">
              <a:latin typeface="Arial Narrow" panose="020B0606020202030204" pitchFamily="34" charset="0"/>
            </a:endParaRPr>
          </a:p>
          <a:p>
            <a:pPr marL="174625" lvl="2" indent="0">
              <a:buNone/>
            </a:pPr>
            <a:endParaRPr lang="es-ES" sz="2400" dirty="0">
              <a:latin typeface="Arial Narrow" panose="020B0606020202030204" pitchFamily="34" charset="0"/>
            </a:endParaRPr>
          </a:p>
          <a:p>
            <a:pPr marL="174625" lvl="2" indent="0">
              <a:buNone/>
            </a:pPr>
            <a:r>
              <a:rPr lang="es-ES" sz="2400" dirty="0">
                <a:latin typeface="Arial Narrow" panose="020B0606020202030204" pitchFamily="34" charset="0"/>
              </a:rPr>
              <a:t>Para probar asigne a b1, b2 y h los valores que desee.</a:t>
            </a:r>
            <a:endParaRPr lang="es-ES" sz="2400" dirty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07376" y="2444977"/>
            <a:ext cx="3129247" cy="1008112"/>
          </a:xfrm>
          <a:prstGeom prst="rect">
            <a:avLst/>
          </a:prstGeom>
          <a:noFill/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503D72F-6907-6A91-6F89-EA8BA52E9EE0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2D68266-239B-31CA-3B69-BBE480698D69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4D4346A7-7E20-2B5F-AA3C-CADC6AC1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6816" y="228600"/>
            <a:ext cx="8229600" cy="680120"/>
          </a:xfrm>
        </p:spPr>
        <p:txBody>
          <a:bodyPr/>
          <a:lstStyle/>
          <a:p>
            <a:pPr algn="ctr"/>
            <a:r>
              <a:rPr lang="es-ES" b="1" dirty="0"/>
              <a:t>Construcción de un proyecto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124744"/>
            <a:ext cx="8640960" cy="5090120"/>
          </a:xfrm>
        </p:spPr>
        <p:txBody>
          <a:bodyPr>
            <a:noAutofit/>
          </a:bodyPr>
          <a:lstStyle/>
          <a:p>
            <a:r>
              <a:rPr lang="es-ES" sz="2000" dirty="0">
                <a:latin typeface="Arial Narrow" panose="020B0606020202030204" pitchFamily="34" charset="0"/>
              </a:rPr>
              <a:t>Para </a:t>
            </a:r>
            <a:r>
              <a:rPr lang="es-ES" sz="2000" b="1" u="sng" dirty="0">
                <a:latin typeface="Arial Narrow" panose="020B0606020202030204" pitchFamily="34" charset="0"/>
              </a:rPr>
              <a:t>explicar y practicar</a:t>
            </a:r>
            <a:r>
              <a:rPr lang="es-ES" sz="2000" dirty="0">
                <a:latin typeface="Arial Narrow" panose="020B0606020202030204" pitchFamily="34" charset="0"/>
              </a:rPr>
              <a:t> la Programación Orientada a Objetos utilizaremos </a:t>
            </a:r>
            <a:r>
              <a:rPr lang="es-ES" sz="2000" b="1" u="sng" dirty="0">
                <a:latin typeface="Arial Narrow" panose="020B0606020202030204" pitchFamily="34" charset="0"/>
              </a:rPr>
              <a:t>Java </a:t>
            </a:r>
            <a:r>
              <a:rPr lang="es-ES" sz="2000" dirty="0">
                <a:latin typeface="Arial Narrow" panose="020B0606020202030204" pitchFamily="34" charset="0"/>
              </a:rPr>
              <a:t>como lenguaje de programación sobre un Entorno de Desarrollo Integrado (IDE) </a:t>
            </a:r>
            <a:r>
              <a:rPr lang="es-ES" sz="2000" b="1" u="sng" dirty="0">
                <a:latin typeface="Arial Narrow" panose="020B0606020202030204" pitchFamily="34" charset="0"/>
              </a:rPr>
              <a:t>Eclipse</a:t>
            </a:r>
            <a:r>
              <a:rPr lang="es-ES" sz="2000" b="1" dirty="0">
                <a:latin typeface="Arial Narrow" panose="020B0606020202030204" pitchFamily="34" charset="0"/>
              </a:rPr>
              <a:t>.</a:t>
            </a:r>
          </a:p>
          <a:p>
            <a:r>
              <a:rPr lang="es-ES" sz="2000" dirty="0">
                <a:latin typeface="Arial Narrow" panose="020B0606020202030204" pitchFamily="34" charset="0"/>
              </a:rPr>
              <a:t>Implementaremos proyectos Java con la siguiente estructura:</a:t>
            </a:r>
          </a:p>
          <a:p>
            <a:pPr marL="274320" lvl="1" indent="0">
              <a:buNone/>
            </a:pPr>
            <a:r>
              <a:rPr lang="es-ES" sz="1700" dirty="0">
                <a:latin typeface="Arial Narrow" panose="020B0606020202030204" pitchFamily="34" charset="0"/>
              </a:rPr>
              <a:t>(observe la </a:t>
            </a:r>
            <a:r>
              <a:rPr lang="es-ES" sz="1700" dirty="0">
                <a:solidFill>
                  <a:srgbClr val="FF0000"/>
                </a:solidFill>
                <a:latin typeface="Arial Narrow" panose="020B0606020202030204" pitchFamily="34" charset="0"/>
              </a:rPr>
              <a:t>mayúscula/minúscula </a:t>
            </a:r>
            <a:r>
              <a:rPr lang="es-ES" sz="1700" dirty="0">
                <a:latin typeface="Arial Narrow" panose="020B0606020202030204" pitchFamily="34" charset="0"/>
              </a:rPr>
              <a:t>de la primera letra de los elementos que componen un programa)</a:t>
            </a:r>
          </a:p>
          <a:p>
            <a:pPr lvl="2"/>
            <a:r>
              <a:rPr lang="es-ES" dirty="0" err="1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s-ES" dirty="0" err="1">
                <a:latin typeface="Arial Narrow" panose="020B0606020202030204" pitchFamily="34" charset="0"/>
              </a:rPr>
              <a:t>ombreDelProyecto</a:t>
            </a:r>
            <a:r>
              <a:rPr lang="es-ES" dirty="0">
                <a:latin typeface="Arial Narrow" panose="020B0606020202030204" pitchFamily="34" charset="0"/>
              </a:rPr>
              <a:t>  (aquí usamos la notación “</a:t>
            </a:r>
            <a:r>
              <a:rPr lang="es-ES" i="1" dirty="0" err="1">
                <a:latin typeface="Arial Narrow" panose="020B0606020202030204" pitchFamily="34" charset="0"/>
              </a:rPr>
              <a:t>CamelCase</a:t>
            </a:r>
            <a:r>
              <a:rPr lang="es-ES" dirty="0">
                <a:latin typeface="Arial Narrow" panose="020B0606020202030204" pitchFamily="34" charset="0"/>
              </a:rPr>
              <a:t>”)</a:t>
            </a:r>
          </a:p>
          <a:p>
            <a:pPr marL="1073150" lvl="2" indent="-265113"/>
            <a:r>
              <a:rPr lang="es-ES" b="1" dirty="0" err="1">
                <a:latin typeface="Arial Narrow" panose="020B0606020202030204" pitchFamily="34" charset="0"/>
              </a:rPr>
              <a:t>src</a:t>
            </a:r>
            <a:r>
              <a:rPr lang="es-ES" dirty="0">
                <a:latin typeface="Arial Narrow" panose="020B0606020202030204" pitchFamily="34" charset="0"/>
              </a:rPr>
              <a:t> (</a:t>
            </a:r>
            <a:r>
              <a:rPr lang="es-ES" i="1" dirty="0">
                <a:latin typeface="Arial Narrow" panose="020B0606020202030204" pitchFamily="34" charset="0"/>
              </a:rPr>
              <a:t>carpeta que por defecto crea eclipse para los programas fuentes</a:t>
            </a:r>
            <a:r>
              <a:rPr lang="es-ES" dirty="0">
                <a:latin typeface="Arial Narrow" panose="020B0606020202030204" pitchFamily="34" charset="0"/>
              </a:rPr>
              <a:t>)</a:t>
            </a:r>
          </a:p>
          <a:p>
            <a:pPr marL="1416050" lvl="2" indent="-247650"/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p</a:t>
            </a:r>
            <a:r>
              <a:rPr lang="es-ES" dirty="0">
                <a:latin typeface="Arial Narrow" panose="020B0606020202030204" pitchFamily="34" charset="0"/>
              </a:rPr>
              <a:t>aquetes</a:t>
            </a:r>
          </a:p>
          <a:p>
            <a:pPr marL="1435100" lvl="2" indent="-276225"/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s-ES" dirty="0">
                <a:latin typeface="Arial Narrow" panose="020B0606020202030204" pitchFamily="34" charset="0"/>
              </a:rPr>
              <a:t>numerados</a:t>
            </a:r>
          </a:p>
          <a:p>
            <a:pPr marL="1435100" lvl="2" indent="-276225"/>
            <a:r>
              <a:rPr lang="es-ES" dirty="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es-ES" dirty="0">
                <a:latin typeface="Arial Narrow" panose="020B0606020202030204" pitchFamily="34" charset="0"/>
              </a:rPr>
              <a:t>nterfaces</a:t>
            </a:r>
          </a:p>
          <a:p>
            <a:pPr marL="1435100" lvl="2" indent="-276225"/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s-ES" dirty="0">
                <a:latin typeface="Arial Narrow" panose="020B0606020202030204" pitchFamily="34" charset="0"/>
              </a:rPr>
              <a:t>lases</a:t>
            </a:r>
          </a:p>
          <a:p>
            <a:pPr marL="1793875" lvl="2" indent="-361950"/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a</a:t>
            </a:r>
            <a:r>
              <a:rPr lang="es-ES" dirty="0">
                <a:latin typeface="Arial Narrow" panose="020B0606020202030204" pitchFamily="34" charset="0"/>
              </a:rPr>
              <a:t>tributos (almacenan las propiedades)</a:t>
            </a:r>
          </a:p>
          <a:p>
            <a:pPr marL="1793875" lvl="2" indent="-361950"/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es-ES" dirty="0">
                <a:latin typeface="Arial Narrow" panose="020B0606020202030204" pitchFamily="34" charset="0"/>
              </a:rPr>
              <a:t>étodos (consultan o actualizan las propiedades)</a:t>
            </a:r>
          </a:p>
          <a:p>
            <a:pPr marL="1793875" lvl="2" indent="-361950"/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v</a:t>
            </a:r>
            <a:r>
              <a:rPr lang="es-ES" dirty="0">
                <a:latin typeface="Arial Narrow" panose="020B0606020202030204" pitchFamily="34" charset="0"/>
              </a:rPr>
              <a:t>ariables (permiten almacenar valores para las operaciones)</a:t>
            </a:r>
          </a:p>
          <a:p>
            <a:pPr marL="1793875" lvl="2" indent="-361950"/>
            <a:r>
              <a:rPr lang="es-ES" b="1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s-ES" dirty="0">
                <a:latin typeface="Arial Narrow" panose="020B0606020202030204" pitchFamily="34" charset="0"/>
              </a:rPr>
              <a:t>ONSTANTES ( todas en mayúsculas y con notación “SNAKE_CASE”)</a:t>
            </a:r>
          </a:p>
          <a:p>
            <a:pPr marL="0" indent="0">
              <a:buNone/>
            </a:pPr>
            <a:endParaRPr lang="es-ES" sz="2000" dirty="0">
              <a:latin typeface="Arial Narrow" panose="020B060602020203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932F572-844E-66CF-772D-BE5166AE920B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4EFD0AC-6A11-D6B4-2EA3-D5A9826898C6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B2D586DF-B7CC-1BF7-B079-7350BDE96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79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512030"/>
            <a:ext cx="8229600" cy="523894"/>
          </a:xfrm>
        </p:spPr>
        <p:txBody>
          <a:bodyPr>
            <a:normAutofit fontScale="90000"/>
          </a:bodyPr>
          <a:lstStyle/>
          <a:p>
            <a:r>
              <a:rPr lang="es-ES" dirty="0"/>
              <a:t>¿Cómo se definen tipos objeto?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3937992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Arial Narrow" panose="020B0606020202030204" pitchFamily="34" charset="0"/>
              </a:rPr>
              <a:t>Veremos que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Java dispone de numerosos tipos de objetos ya </a:t>
            </a:r>
            <a:r>
              <a:rPr lang="es-ES" sz="2000" dirty="0">
                <a:latin typeface="Arial Narrow" panose="020B0606020202030204" pitchFamily="34" charset="0"/>
              </a:rPr>
              <a:t>implementados mediante sus respectivas clases. </a:t>
            </a:r>
            <a:r>
              <a:rPr lang="es-ES" sz="2000" i="1" dirty="0">
                <a:latin typeface="Arial Narrow" panose="020B0606020202030204" pitchFamily="34" charset="0"/>
              </a:rPr>
              <a:t>Por ejemplo, para fechas, horas, duraciones, cadenas de caracteres,…</a:t>
            </a:r>
          </a:p>
          <a:p>
            <a:pPr algn="just"/>
            <a:r>
              <a:rPr lang="es-ES" sz="2000" dirty="0">
                <a:latin typeface="Arial Narrow" panose="020B0606020202030204" pitchFamily="34" charset="0"/>
              </a:rPr>
              <a:t>No obstante,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el programador puede definir sus propios tipos de objetos</a:t>
            </a:r>
            <a:r>
              <a:rPr lang="es-ES" sz="2000" dirty="0">
                <a:latin typeface="Arial Narrow" panose="020B0606020202030204" pitchFamily="34" charset="0"/>
              </a:rPr>
              <a:t>, mediante la implementación de sus propias </a:t>
            </a:r>
            <a:r>
              <a:rPr lang="es-ES" sz="2000" b="1" dirty="0">
                <a:latin typeface="Arial Narrow" panose="020B0606020202030204" pitchFamily="34" charset="0"/>
              </a:rPr>
              <a:t>clases.</a:t>
            </a:r>
          </a:p>
          <a:p>
            <a:pPr algn="just"/>
            <a:r>
              <a:rPr lang="es-ES" sz="2000" dirty="0">
                <a:latin typeface="Arial Narrow" panose="020B0606020202030204" pitchFamily="34" charset="0"/>
              </a:rPr>
              <a:t>Una </a:t>
            </a:r>
            <a:r>
              <a:rPr lang="es-ES" sz="2000" b="1" dirty="0">
                <a:latin typeface="Arial Narrow" panose="020B0606020202030204" pitchFamily="34" charset="0"/>
              </a:rPr>
              <a:t>clase</a:t>
            </a:r>
            <a:r>
              <a:rPr lang="es-ES" sz="2000" dirty="0">
                <a:latin typeface="Arial Narrow" panose="020B0606020202030204" pitchFamily="34" charset="0"/>
              </a:rPr>
              <a:t> es una descripción de:</a:t>
            </a:r>
          </a:p>
          <a:p>
            <a:pPr lvl="1" algn="just"/>
            <a:r>
              <a:rPr lang="es-ES" sz="2000" i="1" dirty="0">
                <a:latin typeface="Arial Narrow" panose="020B0606020202030204" pitchFamily="34" charset="0"/>
              </a:rPr>
              <a:t>Los atributos </a:t>
            </a:r>
            <a:r>
              <a:rPr lang="es-ES" sz="2000" dirty="0">
                <a:latin typeface="Arial Narrow" panose="020B0606020202030204" pitchFamily="34" charset="0"/>
              </a:rPr>
              <a:t>de los objetos </a:t>
            </a:r>
            <a:r>
              <a:rPr lang="es-ES" sz="2000" i="1" dirty="0">
                <a:latin typeface="Arial Narrow" panose="020B0606020202030204" pitchFamily="34" charset="0"/>
              </a:rPr>
              <a:t>(</a:t>
            </a:r>
            <a:r>
              <a:rPr lang="es-E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qué información se guardará de un objeto.</a:t>
            </a:r>
            <a:r>
              <a:rPr lang="es-ES" sz="2000" i="1" dirty="0">
                <a:latin typeface="Arial Narrow" panose="020B0606020202030204" pitchFamily="34" charset="0"/>
              </a:rPr>
              <a:t>).</a:t>
            </a:r>
            <a:endParaRPr lang="es-ES" sz="2000" dirty="0">
              <a:latin typeface="Arial Narrow" panose="020B0606020202030204" pitchFamily="34" charset="0"/>
            </a:endParaRPr>
          </a:p>
          <a:p>
            <a:pPr lvl="1" algn="just"/>
            <a:r>
              <a:rPr lang="es-ES" sz="2000" dirty="0">
                <a:latin typeface="Arial Narrow" panose="020B0606020202030204" pitchFamily="34" charset="0"/>
              </a:rPr>
              <a:t>Las funcionalidades de los objetos </a:t>
            </a:r>
            <a:r>
              <a:rPr lang="es-ES" sz="2000" i="1" dirty="0">
                <a:latin typeface="Arial Narrow" panose="020B0606020202030204" pitchFamily="34" charset="0"/>
              </a:rPr>
              <a:t>(</a:t>
            </a:r>
            <a:r>
              <a:rPr lang="es-ES" sz="2000" i="1" dirty="0">
                <a:solidFill>
                  <a:srgbClr val="FF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métodos</a:t>
            </a:r>
            <a:r>
              <a:rPr lang="es-E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 que permite consultar/ modificar </a:t>
            </a:r>
            <a:r>
              <a:rPr lang="es-ES" sz="2000" i="1" dirty="0">
                <a:solidFill>
                  <a:srgbClr val="0070C0"/>
                </a:solidFill>
                <a:latin typeface="Arial Narrow" panose="020B0606020202030204" pitchFamily="34" charset="0"/>
              </a:rPr>
              <a:t>los valores que almacenan los atributos o derivados de estos</a:t>
            </a:r>
            <a:r>
              <a:rPr lang="es-ES" sz="2000" i="1" dirty="0">
                <a:latin typeface="Arial Narrow" panose="020B0606020202030204" pitchFamily="34" charset="0"/>
              </a:rPr>
              <a:t>). </a:t>
            </a:r>
          </a:p>
          <a:p>
            <a:pPr lvl="1" algn="just"/>
            <a:r>
              <a:rPr lang="es-ES" sz="2000" dirty="0">
                <a:latin typeface="Arial Narrow" panose="020B0606020202030204" pitchFamily="34" charset="0"/>
              </a:rPr>
              <a:t>El proceso de creación de los objetos </a:t>
            </a:r>
            <a:r>
              <a:rPr lang="es-ES" sz="2000" i="1" dirty="0">
                <a:latin typeface="Arial Narrow" panose="020B0606020202030204" pitchFamily="34" charset="0"/>
              </a:rPr>
              <a:t>(</a:t>
            </a:r>
            <a:r>
              <a:rPr lang="es-ES" sz="2000" i="1" dirty="0">
                <a:solidFill>
                  <a:srgbClr val="FF0000"/>
                </a:solidFill>
                <a:highlight>
                  <a:srgbClr val="FFFF00"/>
                </a:highlight>
                <a:latin typeface="Arial Narrow" panose="020B0606020202030204" pitchFamily="34" charset="0"/>
              </a:rPr>
              <a:t>métodos</a:t>
            </a:r>
            <a:r>
              <a:rPr lang="es-E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 constructores</a:t>
            </a:r>
            <a:r>
              <a:rPr lang="es-ES" sz="2400" i="1" dirty="0">
                <a:latin typeface="Arial Narrow" panose="020B0606020202030204" pitchFamily="34" charset="0"/>
              </a:rPr>
              <a:t>)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30AE8CA-4CB1-4DD5-F0EA-AE7BBABA70C3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48AC2AF-7E00-F422-A4D4-93729D7519B3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90278653-88B8-7D37-7D9A-F27683B70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69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52400"/>
            <a:ext cx="7715200" cy="990600"/>
          </a:xfrm>
        </p:spPr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pPr marL="0" indent="0">
              <a:buNone/>
            </a:pPr>
            <a:r>
              <a:rPr lang="es-ES" sz="2000" i="1" dirty="0">
                <a:latin typeface="Arial Narrow" panose="020B0606020202030204" pitchFamily="34" charset="0"/>
              </a:rPr>
              <a:t>Se quiere definir un tipo Automóvil de cara a un proyecto informático para un portal de compra-venta de vehículos.</a:t>
            </a:r>
          </a:p>
          <a:p>
            <a:pPr marL="0" indent="0">
              <a:buNone/>
            </a:pPr>
            <a:endParaRPr lang="es-ES" sz="2000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s-ES" sz="2000" i="1" dirty="0">
                <a:latin typeface="Arial Narrow" panose="020B0606020202030204" pitchFamily="34" charset="0"/>
              </a:rPr>
              <a:t>¿</a:t>
            </a:r>
            <a:r>
              <a:rPr lang="es-E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Qué propiedades </a:t>
            </a:r>
            <a:r>
              <a:rPr lang="es-ES" sz="2000" i="1" dirty="0">
                <a:latin typeface="Arial Narrow" panose="020B0606020202030204" pitchFamily="34" charset="0"/>
              </a:rPr>
              <a:t>se nos ocurre que debemos guardar para cada objeto que se cree del tipo Automóvil? </a:t>
            </a:r>
          </a:p>
          <a:p>
            <a:pPr marL="0" indent="0">
              <a:buNone/>
            </a:pPr>
            <a:endParaRPr lang="es-ES" sz="2000" i="1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s-ES" sz="2000" i="1" dirty="0">
                <a:highlight>
                  <a:srgbClr val="FFFF00"/>
                </a:highlight>
                <a:latin typeface="Arial Narrow" panose="020B0606020202030204" pitchFamily="34" charset="0"/>
              </a:rPr>
              <a:t>A ver,  ¿quién se atreve a aportar alguna propiedad relevante sobre un coche para un portal de compraventas? </a:t>
            </a:r>
          </a:p>
          <a:p>
            <a:pPr marL="0" indent="0" algn="ctr">
              <a:buNone/>
            </a:pPr>
            <a:endParaRPr lang="es-ES" sz="2400" i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ES" i="1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1B69A4-E1D4-ADE1-A970-0052C54D8F6A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EDFB080-D257-18A7-16B3-28D59F756AF3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84EDD88C-A3F6-4B0E-27E1-9FD03E56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80060"/>
            <a:ext cx="8229600" cy="44196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Elementos básicos del lenguaje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A72844E-3026-4439-89E7-553C4F9AB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04464"/>
              </p:ext>
            </p:extLst>
          </p:nvPr>
        </p:nvGraphicFramePr>
        <p:xfrm>
          <a:off x="611560" y="1940282"/>
          <a:ext cx="6048672" cy="1856186"/>
        </p:xfrm>
        <a:graphic>
          <a:graphicData uri="http://schemas.openxmlformats.org/drawingml/2006/table">
            <a:tbl>
              <a:tblPr/>
              <a:tblGrid>
                <a:gridCol w="6048672">
                  <a:extLst>
                    <a:ext uri="{9D8B030D-6E8A-4147-A177-3AD203B41FA5}">
                      <a16:colId xmlns:a16="http://schemas.microsoft.com/office/drawing/2014/main" val="4163492850"/>
                    </a:ext>
                  </a:extLst>
                </a:gridCol>
              </a:tblGrid>
              <a:tr h="69663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2400" b="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Identificadores.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400" b="0" dirty="0">
                          <a:effectLst/>
                          <a:latin typeface="Arial Narrow" panose="020B0606020202030204" pitchFamily="34" charset="0"/>
                        </a:rPr>
                        <a:t>Palabras reservadas de Java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400" b="0" dirty="0">
                          <a:effectLst/>
                          <a:latin typeface="Arial Narrow" panose="020B0606020202030204" pitchFamily="34" charset="0"/>
                        </a:rPr>
                        <a:t>Tipos de datos predefinidos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2400" b="0" dirty="0">
                          <a:effectLst/>
                          <a:latin typeface="Arial Narrow" panose="020B0606020202030204" pitchFamily="34" charset="0"/>
                        </a:rPr>
                        <a:t>Literales</a:t>
                      </a:r>
                    </a:p>
                    <a:p>
                      <a:pPr marL="342900" indent="-342900" rtl="0">
                        <a:buFont typeface="Arial" panose="020B0604020202020204" pitchFamily="34" charset="0"/>
                        <a:buChar char="•"/>
                      </a:pPr>
                      <a:r>
                        <a:rPr lang="es-ES" sz="2400" b="0" dirty="0">
                          <a:effectLst/>
                          <a:latin typeface="Arial Narrow" panose="020B0606020202030204" pitchFamily="34" charset="0"/>
                        </a:rPr>
                        <a:t>Comentarios</a:t>
                      </a:r>
                    </a:p>
                  </a:txBody>
                  <a:tcPr marL="30124" marR="30124" marT="13693" marB="13693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5699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0C961B9-E33C-46AF-80A5-8890653D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775127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3399CC"/>
                </a:solidFill>
                <a:effectLst/>
                <a:latin typeface="Verdana" panose="020B0604030504040204" pitchFamily="34" charset="0"/>
              </a:rPr>
              <a:t>     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utoShape 2" descr="Página siguiente">
            <a:hlinkClick r:id="rId2"/>
            <a:extLst>
              <a:ext uri="{FF2B5EF4-FFF2-40B4-BE49-F238E27FC236}">
                <a16:creationId xmlns:a16="http://schemas.microsoft.com/office/drawing/2014/main" id="{61A555A1-8B1B-4079-B6EE-40D808CFB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8413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3" descr="Página de contenidos">
            <a:hlinkClick r:id="rId3"/>
            <a:extLst>
              <a:ext uri="{FF2B5EF4-FFF2-40B4-BE49-F238E27FC236}">
                <a16:creationId xmlns:a16="http://schemas.microsoft.com/office/drawing/2014/main" id="{3C6099C9-C647-46A1-AAE2-33E9FD535E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AutoShape 4" descr="Página anterior">
            <a:hlinkClick r:id="rId4"/>
            <a:extLst>
              <a:ext uri="{FF2B5EF4-FFF2-40B4-BE49-F238E27FC236}">
                <a16:creationId xmlns:a16="http://schemas.microsoft.com/office/drawing/2014/main" id="{90B864D6-1DBE-4C07-BF6D-66EF4BF78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4788" y="458788"/>
            <a:ext cx="28575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A57BCA6-0927-CB54-785C-5DE1570F06F5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3FFB676-4B22-A796-8148-4EA4E13C4C41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10" name="3 Imagen">
              <a:extLst>
                <a:ext uri="{FF2B5EF4-FFF2-40B4-BE49-F238E27FC236}">
                  <a16:creationId xmlns:a16="http://schemas.microsoft.com/office/drawing/2014/main" id="{9FE78D6D-A55A-1433-A8BA-BED1ABF45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16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52400"/>
            <a:ext cx="7499176" cy="612304"/>
          </a:xfrm>
        </p:spPr>
        <p:txBody>
          <a:bodyPr>
            <a:normAutofit/>
          </a:bodyPr>
          <a:lstStyle/>
          <a:p>
            <a:r>
              <a:rPr lang="es-ES" dirty="0"/>
              <a:t>Identificadores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640960" cy="4536504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Sirven para nombrar a los diversos elementos que constituyen el código </a:t>
            </a:r>
          </a:p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Nombran a las:  </a:t>
            </a:r>
            <a:r>
              <a:rPr lang="es-E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s-ES" sz="2000" dirty="0">
                <a:latin typeface="Arial Narrow" panose="020B0606020202030204" pitchFamily="34" charset="0"/>
              </a:rPr>
              <a:t>lases,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es-ES" sz="2000" dirty="0">
                <a:latin typeface="Arial Narrow" panose="020B0606020202030204" pitchFamily="34" charset="0"/>
              </a:rPr>
              <a:t>nterfaces, 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m</a:t>
            </a:r>
            <a:r>
              <a:rPr lang="es-ES" sz="2000" dirty="0">
                <a:latin typeface="Arial Narrow" panose="020B0606020202030204" pitchFamily="34" charset="0"/>
              </a:rPr>
              <a:t>étodos, 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a</a:t>
            </a:r>
            <a:r>
              <a:rPr lang="es-ES" sz="2000" dirty="0">
                <a:latin typeface="Arial Narrow" panose="020B0606020202030204" pitchFamily="34" charset="0"/>
              </a:rPr>
              <a:t>tributos, 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v</a:t>
            </a:r>
            <a:r>
              <a:rPr lang="es-ES" sz="2000" dirty="0">
                <a:latin typeface="Arial Narrow" panose="020B0606020202030204" pitchFamily="34" charset="0"/>
              </a:rPr>
              <a:t>ariables, </a:t>
            </a:r>
            <a:r>
              <a:rPr lang="es-ES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s-ES" sz="2000" dirty="0">
                <a:latin typeface="Arial Narrow" panose="020B0606020202030204" pitchFamily="34" charset="0"/>
              </a:rPr>
              <a:t>ONSTANTES, 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p</a:t>
            </a:r>
            <a:r>
              <a:rPr lang="es-ES" sz="2000" dirty="0">
                <a:latin typeface="Arial Narrow" panose="020B0606020202030204" pitchFamily="34" charset="0"/>
              </a:rPr>
              <a:t>arámetros y </a:t>
            </a:r>
            <a:r>
              <a:rPr lang="es-ES" sz="2000" b="1" dirty="0">
                <a:solidFill>
                  <a:srgbClr val="0070C0"/>
                </a:solidFill>
                <a:latin typeface="Arial Narrow" panose="020B0606020202030204" pitchFamily="34" charset="0"/>
              </a:rPr>
              <a:t>p</a:t>
            </a:r>
            <a:r>
              <a:rPr lang="es-ES" sz="2000" dirty="0">
                <a:latin typeface="Arial Narrow" panose="020B0606020202030204" pitchFamily="34" charset="0"/>
              </a:rPr>
              <a:t>aquetes.</a:t>
            </a:r>
          </a:p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Deben cumplir </a:t>
            </a:r>
            <a:r>
              <a:rPr lang="es-ES" sz="2000" i="1" dirty="0">
                <a:latin typeface="Arial Narrow" panose="020B0606020202030204" pitchFamily="34" charset="0"/>
              </a:rPr>
              <a:t>ciertas condiciones </a:t>
            </a:r>
            <a:r>
              <a:rPr lang="es-ES" sz="2000" dirty="0">
                <a:latin typeface="Arial Narrow" panose="020B0606020202030204" pitchFamily="34" charset="0"/>
              </a:rPr>
              <a:t>para ser válidos:</a:t>
            </a:r>
          </a:p>
          <a:p>
            <a:pPr lvl="1" algn="just">
              <a:buClr>
                <a:schemeClr val="tx1"/>
              </a:buClr>
              <a:buSzPct val="100000"/>
              <a:buFont typeface="Arial Narrow" panose="020B0606020202030204" pitchFamily="34" charset="0"/>
              <a:buChar char="–"/>
            </a:pPr>
            <a:r>
              <a:rPr lang="es-ES" sz="2000" dirty="0">
                <a:latin typeface="Arial Narrow" panose="020B0606020202030204" pitchFamily="34" charset="0"/>
              </a:rPr>
              <a:t>Están formados por secuencia de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letras, dígitos y los símbolos ‘_’ y ‘$’</a:t>
            </a:r>
            <a:r>
              <a:rPr lang="es-ES" sz="2000" dirty="0">
                <a:latin typeface="Arial Narrow" panose="020B0606020202030204" pitchFamily="34" charset="0"/>
              </a:rPr>
              <a:t>. </a:t>
            </a:r>
          </a:p>
          <a:p>
            <a:pPr lvl="1" algn="just">
              <a:buClr>
                <a:schemeClr val="tx1"/>
              </a:buClr>
              <a:buSzPct val="100000"/>
              <a:buFont typeface="Arial Narrow" panose="020B0606020202030204" pitchFamily="34" charset="0"/>
              <a:buChar char="–"/>
            </a:pPr>
            <a:r>
              <a:rPr lang="es-ES" sz="2000" dirty="0">
                <a:latin typeface="Arial Narrow" panose="020B0606020202030204" pitchFamily="34" charset="0"/>
              </a:rPr>
              <a:t>No pueden coincidir con </a:t>
            </a:r>
            <a:r>
              <a:rPr lang="es-ES" sz="2000" b="1" dirty="0">
                <a:latin typeface="Arial Narrow" panose="020B0606020202030204" pitchFamily="34" charset="0"/>
              </a:rPr>
              <a:t>palabras reservadas</a:t>
            </a:r>
            <a:r>
              <a:rPr lang="es-ES" sz="2000" dirty="0">
                <a:latin typeface="Arial Narrow" panose="020B0606020202030204" pitchFamily="34" charset="0"/>
              </a:rPr>
              <a:t> de Java.</a:t>
            </a:r>
          </a:p>
          <a:p>
            <a:pPr lvl="1" algn="just">
              <a:buClr>
                <a:schemeClr val="tx1"/>
              </a:buClr>
              <a:buSzPct val="100000"/>
              <a:buFont typeface="Arial Narrow" panose="020B0606020202030204" pitchFamily="34" charset="0"/>
              <a:buChar char="–"/>
            </a:pPr>
            <a:r>
              <a:rPr lang="es-ES" sz="2000" dirty="0">
                <a:latin typeface="Arial Narrow" panose="020B0606020202030204" pitchFamily="34" charset="0"/>
              </a:rPr>
              <a:t>No pueden comenzar por un dígito.</a:t>
            </a:r>
          </a:p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Pueden tener cualquier longitud.</a:t>
            </a:r>
          </a:p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No pueden tener espacios en blanco en medio.</a:t>
            </a:r>
          </a:p>
          <a:p>
            <a:pPr algn="just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sz="2000" dirty="0">
                <a:latin typeface="Arial Narrow" panose="020B0606020202030204" pitchFamily="34" charset="0"/>
              </a:rPr>
              <a:t>Son sensibles a </a:t>
            </a:r>
            <a:r>
              <a:rPr lang="es-E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mayúsculas</a:t>
            </a:r>
            <a:r>
              <a:rPr lang="es-ES" sz="2000" dirty="0">
                <a:latin typeface="Arial Narrow" panose="020B0606020202030204" pitchFamily="34" charset="0"/>
              </a:rPr>
              <a:t> y </a:t>
            </a:r>
            <a:r>
              <a:rPr lang="es-E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minúsculas</a:t>
            </a:r>
            <a:r>
              <a:rPr lang="es-ES" sz="2000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F9091EF-9F5B-1E23-55A2-8F405A1F176C}"/>
              </a:ext>
            </a:extLst>
          </p:cNvPr>
          <p:cNvGrpSpPr/>
          <p:nvPr/>
        </p:nvGrpSpPr>
        <p:grpSpPr>
          <a:xfrm>
            <a:off x="347584" y="239446"/>
            <a:ext cx="696024" cy="796141"/>
            <a:chOff x="435683" y="362792"/>
            <a:chExt cx="1129080" cy="129293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C7546A0-3977-6C62-401A-E6DD0A19484B}"/>
                </a:ext>
              </a:extLst>
            </p:cNvPr>
            <p:cNvSpPr txBox="1"/>
            <p:nvPr/>
          </p:nvSpPr>
          <p:spPr>
            <a:xfrm>
              <a:off x="435683" y="1230870"/>
              <a:ext cx="1129080" cy="424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1" dirty="0"/>
                <a:t>2024/25</a:t>
              </a:r>
            </a:p>
          </p:txBody>
        </p:sp>
        <p:pic>
          <p:nvPicPr>
            <p:cNvPr id="6" name="3 Imagen">
              <a:extLst>
                <a:ext uri="{FF2B5EF4-FFF2-40B4-BE49-F238E27FC236}">
                  <a16:creationId xmlns:a16="http://schemas.microsoft.com/office/drawing/2014/main" id="{7E12D1DC-FC1B-D348-0C63-B7E4071CC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54" y="362792"/>
              <a:ext cx="864096" cy="850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8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6783</TotalTime>
  <Words>2967</Words>
  <Application>Microsoft Office PowerPoint</Application>
  <PresentationFormat>Presentación en pantalla (4:3)</PresentationFormat>
  <Paragraphs>531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6" baseType="lpstr">
      <vt:lpstr>Albertus</vt:lpstr>
      <vt:lpstr>Aptos Narrow</vt:lpstr>
      <vt:lpstr>Arial</vt:lpstr>
      <vt:lpstr>Arial Narrow</vt:lpstr>
      <vt:lpstr>Bookman Old Style</vt:lpstr>
      <vt:lpstr>Calibri</vt:lpstr>
      <vt:lpstr>Cambria Math</vt:lpstr>
      <vt:lpstr>Consolas</vt:lpstr>
      <vt:lpstr>Gill Sans MT</vt:lpstr>
      <vt:lpstr>Microsoft Sans Serif</vt:lpstr>
      <vt:lpstr>Verdana</vt:lpstr>
      <vt:lpstr>Wingdings</vt:lpstr>
      <vt:lpstr>Wingdings 3</vt:lpstr>
      <vt:lpstr>Origin</vt:lpstr>
      <vt:lpstr>Introducción a Java Conceptos básicos de la POO y elementos del lenguaje Java </vt:lpstr>
      <vt:lpstr>ÍNDICE</vt:lpstr>
      <vt:lpstr>Programación Orientada a Objetos</vt:lpstr>
      <vt:lpstr>Programación Orientada a Objetos</vt:lpstr>
      <vt:lpstr>Construcción de un proyecto Java</vt:lpstr>
      <vt:lpstr>¿Cómo se definen tipos objeto?</vt:lpstr>
      <vt:lpstr>Ejercicio</vt:lpstr>
      <vt:lpstr>Elementos básicos del lenguaje</vt:lpstr>
      <vt:lpstr>Identificadores</vt:lpstr>
      <vt:lpstr>Palabras reservadas</vt:lpstr>
      <vt:lpstr>Literales</vt:lpstr>
      <vt:lpstr>Comentarios </vt:lpstr>
      <vt:lpstr>Visualización de texto en consola</vt:lpstr>
      <vt:lpstr>Tipos de datos predefinidos</vt:lpstr>
      <vt:lpstr>Tipos de datos predefinidos</vt:lpstr>
      <vt:lpstr>Java es un lenguaje “Tipado”</vt:lpstr>
      <vt:lpstr>Conversiones de tipos</vt:lpstr>
      <vt:lpstr>Ejercicio</vt:lpstr>
      <vt:lpstr>Ejercicio</vt:lpstr>
      <vt:lpstr>Practicamos un poco</vt:lpstr>
      <vt:lpstr>Ejercicio</vt:lpstr>
      <vt:lpstr>Ejercicio</vt:lpstr>
      <vt:lpstr>Tipos de datos envoltura (wrappers)</vt:lpstr>
      <vt:lpstr>Tipos de Datos</vt:lpstr>
      <vt:lpstr>Tipos de Datos</vt:lpstr>
      <vt:lpstr>Tipos primitivos vs. Tipos objeto</vt:lpstr>
      <vt:lpstr>Tipos enumerados</vt:lpstr>
      <vt:lpstr>Variables y Constantes</vt:lpstr>
      <vt:lpstr>Variables y Constantes</vt:lpstr>
      <vt:lpstr>Variables y Constantes</vt:lpstr>
      <vt:lpstr>Operadores, Expresiones y Asignaciones</vt:lpstr>
      <vt:lpstr>Operadores</vt:lpstr>
      <vt:lpstr>Operadores Aritméticos</vt:lpstr>
      <vt:lpstr>Operadores de Relación</vt:lpstr>
      <vt:lpstr>Operadores Lógicos</vt:lpstr>
      <vt:lpstr>Otros Operadores</vt:lpstr>
      <vt:lpstr>Prelación entre Operadores</vt:lpstr>
      <vt:lpstr>Operadores aritméticos abreviados</vt:lpstr>
      <vt:lpstr>Expresiones</vt:lpstr>
      <vt:lpstr>Asignaciones</vt:lpstr>
      <vt:lpstr>Ejercicios</vt:lpstr>
      <vt:lpstr>Ejercicios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UD02 - Elementos básicos del lenguaje Java</dc:title>
  <dc:subject>Fundamentos de programación</dc:subject>
  <dc:creator>Fermín Cruz Mata</dc:creator>
  <cp:lastModifiedBy>ALFONSO MARIA DE BENGOA DIAZ</cp:lastModifiedBy>
  <cp:revision>243</cp:revision>
  <dcterms:created xsi:type="dcterms:W3CDTF">2010-07-19T12:10:53Z</dcterms:created>
  <dcterms:modified xsi:type="dcterms:W3CDTF">2025-01-31T13:06:05Z</dcterms:modified>
  <cp:contentStatus>Versión 1.0.3</cp:contentStatus>
</cp:coreProperties>
</file>