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>
            <p14:sldId id="28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urse%20Data%20Analysis\7\Files\&#1605;&#1576;&#1610;&#1593;&#1575;&#1578;%20&#1580;&#1605;&#1604;&#15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urse%20Data%20Analysis\7\Files\&#1605;&#1576;&#1610;&#1593;&#1575;&#1578;%20&#1580;&#1605;&#1604;&#15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ourse%20Data%20Analysis\7\Files\&#1605;&#1576;&#1610;&#1593;&#1575;&#1578;%20&#1580;&#1605;&#1604;&#1577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course%20Data%20Analysis\7\Files\&#1605;&#1576;&#1610;&#1593;&#1575;&#1578;%20&#1580;&#1605;&#1604;&#1577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E:\course%20Data%20Analysis\7\Files\&#1605;&#1576;&#1610;&#1593;&#1575;&#1578;%20&#1580;&#1605;&#1604;&#15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[مبيعات جملة.xlsx]Pavoit Table !PivotTable12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/>
              <a:t>Total Sales By Branches</a:t>
            </a:r>
          </a:p>
        </c:rich>
      </c:tx>
      <c:layout>
        <c:manualLayout>
          <c:xMode val="edge"/>
          <c:yMode val="edge"/>
          <c:x val="0.4279292474293524"/>
          <c:y val="2.9246787339751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04043617596726E-3"/>
              <c:y val="-3.25581474841353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0505054521995905E-3"/>
              <c:y val="-7.054265288229337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3131314175718936E-2"/>
              <c:y val="-4.6124042269191791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27272944187779E-2"/>
              <c:y val="-5.9689937054248146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04043617596726E-3"/>
              <c:y val="-3.25581474841353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0505054521995905E-3"/>
              <c:y val="-7.054265288229337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3131314175718936E-2"/>
              <c:y val="-4.6124042269191791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27272944187779E-2"/>
              <c:y val="-5.9689937054248146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4.0404043617596726E-3"/>
              <c:y val="-3.25581474841353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0505054521995905E-3"/>
              <c:y val="-7.054265288229337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3131314175718936E-2"/>
              <c:y val="-4.6124042269191791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27272944187779E-2"/>
              <c:y val="-5.9689937054248146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203375582866035E-3"/>
          <c:y val="0.10817316319920971"/>
          <c:w val="0.99144659122298506"/>
          <c:h val="0.82910283930973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'Pavoit Table '!$L$21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440-47C1-BF50-C28EAFF7866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440-47C1-BF50-C28EAFF7866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440-47C1-BF50-C28EAFF7866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440-47C1-BF50-C28EAFF7866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440-47C1-BF50-C28EAFF78665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440-47C1-BF50-C28EAFF78665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440-47C1-BF50-C28EAFF78665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440-47C1-BF50-C28EAFF78665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7440-47C1-BF50-C28EAFF78665}"/>
              </c:ext>
            </c:extLst>
          </c:dPt>
          <c:dLbls>
            <c:dLbl>
              <c:idx val="1"/>
              <c:layout>
                <c:manualLayout>
                  <c:x val="0"/>
                  <c:y val="-2.98449685271240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40-47C1-BF50-C28EAFF78665}"/>
                </c:ext>
              </c:extLst>
            </c:dLbl>
            <c:dLbl>
              <c:idx val="2"/>
              <c:layout>
                <c:manualLayout>
                  <c:x val="1.7171718537478609E-2"/>
                  <c:y val="-8.41085476673497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40-47C1-BF50-C28EAFF78665}"/>
                </c:ext>
              </c:extLst>
            </c:dLbl>
            <c:dLbl>
              <c:idx val="3"/>
              <c:layout>
                <c:manualLayout>
                  <c:x val="1.0101010904399275E-3"/>
                  <c:y val="5.42635791402251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40-47C1-BF50-C28EAFF78665}"/>
                </c:ext>
              </c:extLst>
            </c:dLbl>
            <c:dLbl>
              <c:idx val="4"/>
              <c:layout>
                <c:manualLayout>
                  <c:x val="2.1212122899238281E-2"/>
                  <c:y val="-6.78294739252820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40-47C1-BF50-C28EAFF78665}"/>
                </c:ext>
              </c:extLst>
            </c:dLbl>
            <c:dLbl>
              <c:idx val="6"/>
              <c:layout>
                <c:manualLayout>
                  <c:x val="4.0404043617596726E-3"/>
                  <c:y val="-3.2558147484135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40-47C1-BF50-C28EAFF78665}"/>
                </c:ext>
              </c:extLst>
            </c:dLbl>
            <c:dLbl>
              <c:idx val="7"/>
              <c:layout>
                <c:manualLayout>
                  <c:x val="5.0505054521995905E-3"/>
                  <c:y val="-7.05426528822933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40-47C1-BF50-C28EAFF78665}"/>
                </c:ext>
              </c:extLst>
            </c:dLbl>
            <c:dLbl>
              <c:idx val="8"/>
              <c:layout>
                <c:manualLayout>
                  <c:x val="1.3131314175718936E-2"/>
                  <c:y val="-4.61240422691917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40-47C1-BF50-C28EAFF78665}"/>
                </c:ext>
              </c:extLst>
            </c:dLbl>
            <c:dLbl>
              <c:idx val="9"/>
              <c:layout>
                <c:manualLayout>
                  <c:x val="2.727272944187779E-2"/>
                  <c:y val="-5.96899370542481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40-47C1-BF50-C28EAFF78665}"/>
                </c:ext>
              </c:extLst>
            </c:dLbl>
            <c:dLbl>
              <c:idx val="27"/>
              <c:layout>
                <c:manualLayout>
                  <c:x val="1.2121213085279092E-2"/>
                  <c:y val="-5.1550400183214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40-47C1-BF50-C28EAFF78665}"/>
                </c:ext>
              </c:extLst>
            </c:dLbl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'Pavoit Table '!$K$22:$K$73</c:f>
              <c:strCache>
                <c:ptCount val="52"/>
                <c:pt idx="0">
                  <c:v>المنتزة</c:v>
                </c:pt>
                <c:pt idx="1">
                  <c:v>المنصورة</c:v>
                </c:pt>
                <c:pt idx="2">
                  <c:v>اكتوبر</c:v>
                </c:pt>
                <c:pt idx="3">
                  <c:v>القاهرة العبور</c:v>
                </c:pt>
                <c:pt idx="4">
                  <c:v> التجمع</c:v>
                </c:pt>
                <c:pt idx="5">
                  <c:v>جناكليس</c:v>
                </c:pt>
                <c:pt idx="6">
                  <c:v>الهرم (سهل حمزة)</c:v>
                </c:pt>
                <c:pt idx="7">
                  <c:v>ميدان العروسة</c:v>
                </c:pt>
                <c:pt idx="8">
                  <c:v>جرين تاورز</c:v>
                </c:pt>
                <c:pt idx="9">
                  <c:v>الكوثر شارع المطار</c:v>
                </c:pt>
                <c:pt idx="10">
                  <c:v>برج العرب</c:v>
                </c:pt>
                <c:pt idx="11">
                  <c:v>ميامى</c:v>
                </c:pt>
                <c:pt idx="12">
                  <c:v>روز جاردن</c:v>
                </c:pt>
                <c:pt idx="13">
                  <c:v>مارينا</c:v>
                </c:pt>
                <c:pt idx="14">
                  <c:v>سان استفانو</c:v>
                </c:pt>
                <c:pt idx="15">
                  <c:v>خالد بن الوليد</c:v>
                </c:pt>
                <c:pt idx="16">
                  <c:v>حدائق الاهرام</c:v>
                </c:pt>
                <c:pt idx="17">
                  <c:v>الزيتون</c:v>
                </c:pt>
                <c:pt idx="18">
                  <c:v>سبورتنج</c:v>
                </c:pt>
                <c:pt idx="19">
                  <c:v>وابور المياة</c:v>
                </c:pt>
                <c:pt idx="20">
                  <c:v>جسر السويس</c:v>
                </c:pt>
                <c:pt idx="21">
                  <c:v>الإبراهيمية</c:v>
                </c:pt>
                <c:pt idx="22">
                  <c:v>منشا</c:v>
                </c:pt>
                <c:pt idx="23">
                  <c:v>الهرم (مشعل)</c:v>
                </c:pt>
                <c:pt idx="24">
                  <c:v>محطة الرمل</c:v>
                </c:pt>
                <c:pt idx="25">
                  <c:v>محرم بك</c:v>
                </c:pt>
                <c:pt idx="26">
                  <c:v>مخزن مرغم</c:v>
                </c:pt>
                <c:pt idx="27">
                  <c:v>راغب</c:v>
                </c:pt>
                <c:pt idx="28">
                  <c:v>مخزن التوريدات</c:v>
                </c:pt>
                <c:pt idx="29">
                  <c:v>العصافرة</c:v>
                </c:pt>
                <c:pt idx="30">
                  <c:v>الجمرك</c:v>
                </c:pt>
                <c:pt idx="31">
                  <c:v>الساحل</c:v>
                </c:pt>
                <c:pt idx="32">
                  <c:v>الفراعنة</c:v>
                </c:pt>
                <c:pt idx="33">
                  <c:v>بيانكى</c:v>
                </c:pt>
                <c:pt idx="34">
                  <c:v>مخزن جملة النهضة</c:v>
                </c:pt>
                <c:pt idx="35">
                  <c:v>بشاير الخير</c:v>
                </c:pt>
                <c:pt idx="36">
                  <c:v>بيتــــــــــــنا جــرين</c:v>
                </c:pt>
                <c:pt idx="37">
                  <c:v>بيتنا سان ستيفانو</c:v>
                </c:pt>
                <c:pt idx="38">
                  <c:v>بيتنا التجمع</c:v>
                </c:pt>
                <c:pt idx="39">
                  <c:v>بيتنا اكتوبر</c:v>
                </c:pt>
                <c:pt idx="40">
                  <c:v>السيدة زينب</c:v>
                </c:pt>
                <c:pt idx="41">
                  <c:v>معرض نادي الزراعين</c:v>
                </c:pt>
                <c:pt idx="42">
                  <c:v>معرض برج العرب</c:v>
                </c:pt>
                <c:pt idx="43">
                  <c:v>معرض باب الشعرية</c:v>
                </c:pt>
                <c:pt idx="44">
                  <c:v>بيتنا مارينا</c:v>
                </c:pt>
                <c:pt idx="45">
                  <c:v>بيتنا اون لاين</c:v>
                </c:pt>
                <c:pt idx="46">
                  <c:v>فون شوب جرين تاور</c:v>
                </c:pt>
                <c:pt idx="47">
                  <c:v>معرض الراس السودا</c:v>
                </c:pt>
                <c:pt idx="48">
                  <c:v>فون شوب المنتزة</c:v>
                </c:pt>
                <c:pt idx="49">
                  <c:v>معرض مركز البحوث</c:v>
                </c:pt>
                <c:pt idx="50">
                  <c:v>ترى جرين تاورز</c:v>
                </c:pt>
                <c:pt idx="51">
                  <c:v>ترى المنصورة</c:v>
                </c:pt>
              </c:strCache>
            </c:strRef>
          </c:cat>
          <c:val>
            <c:numRef>
              <c:f>'Pavoit Table '!$L$22:$L$73</c:f>
              <c:numCache>
                <c:formatCode>[&gt;1000000]#,,\ "M";[&gt;1000]#,"K";0</c:formatCode>
                <c:ptCount val="52"/>
                <c:pt idx="0">
                  <c:v>176694801.70400068</c:v>
                </c:pt>
                <c:pt idx="1">
                  <c:v>116481502.45632032</c:v>
                </c:pt>
                <c:pt idx="2">
                  <c:v>115212969.61600001</c:v>
                </c:pt>
                <c:pt idx="3">
                  <c:v>115131769.30464002</c:v>
                </c:pt>
                <c:pt idx="4">
                  <c:v>111250509.96608017</c:v>
                </c:pt>
                <c:pt idx="5">
                  <c:v>103226328.69728006</c:v>
                </c:pt>
                <c:pt idx="6">
                  <c:v>89748429.869760096</c:v>
                </c:pt>
                <c:pt idx="7">
                  <c:v>88320032.678720251</c:v>
                </c:pt>
                <c:pt idx="8">
                  <c:v>87329955.984319866</c:v>
                </c:pt>
                <c:pt idx="9">
                  <c:v>81762047.395199791</c:v>
                </c:pt>
                <c:pt idx="10">
                  <c:v>78537310.390399888</c:v>
                </c:pt>
                <c:pt idx="11">
                  <c:v>71609016.074559897</c:v>
                </c:pt>
                <c:pt idx="12">
                  <c:v>71213179.947199687</c:v>
                </c:pt>
                <c:pt idx="13">
                  <c:v>68447238.090239808</c:v>
                </c:pt>
                <c:pt idx="14">
                  <c:v>65612252.592959881</c:v>
                </c:pt>
                <c:pt idx="15">
                  <c:v>59540723.574399725</c:v>
                </c:pt>
                <c:pt idx="16">
                  <c:v>53367439.154559843</c:v>
                </c:pt>
                <c:pt idx="17">
                  <c:v>51541336.899839818</c:v>
                </c:pt>
                <c:pt idx="18">
                  <c:v>49376691.868479759</c:v>
                </c:pt>
                <c:pt idx="19">
                  <c:v>48058426.957759894</c:v>
                </c:pt>
                <c:pt idx="20">
                  <c:v>47802776.689600162</c:v>
                </c:pt>
                <c:pt idx="21">
                  <c:v>45772188.224319898</c:v>
                </c:pt>
                <c:pt idx="22">
                  <c:v>43817806.741439827</c:v>
                </c:pt>
                <c:pt idx="23">
                  <c:v>43100860.190080017</c:v>
                </c:pt>
                <c:pt idx="24">
                  <c:v>42565811.226879954</c:v>
                </c:pt>
                <c:pt idx="25">
                  <c:v>41526516.002239987</c:v>
                </c:pt>
                <c:pt idx="26">
                  <c:v>41382743.664320014</c:v>
                </c:pt>
                <c:pt idx="27">
                  <c:v>40676101.003199778</c:v>
                </c:pt>
                <c:pt idx="28">
                  <c:v>33747671.881919987</c:v>
                </c:pt>
                <c:pt idx="29">
                  <c:v>28907243.909440052</c:v>
                </c:pt>
                <c:pt idx="30">
                  <c:v>28113557.987519965</c:v>
                </c:pt>
                <c:pt idx="31">
                  <c:v>25253376.791680004</c:v>
                </c:pt>
                <c:pt idx="32">
                  <c:v>23951883.871679988</c:v>
                </c:pt>
                <c:pt idx="33">
                  <c:v>23600479.018239986</c:v>
                </c:pt>
                <c:pt idx="34">
                  <c:v>19003607.653760009</c:v>
                </c:pt>
                <c:pt idx="35">
                  <c:v>14023506.815359989</c:v>
                </c:pt>
                <c:pt idx="36">
                  <c:v>3163933.2000000072</c:v>
                </c:pt>
                <c:pt idx="37">
                  <c:v>1192828.9264000007</c:v>
                </c:pt>
                <c:pt idx="38">
                  <c:v>700167.2</c:v>
                </c:pt>
                <c:pt idx="39">
                  <c:v>588449.91999999969</c:v>
                </c:pt>
                <c:pt idx="40">
                  <c:v>521623.63903999946</c:v>
                </c:pt>
                <c:pt idx="41">
                  <c:v>178949.43999999994</c:v>
                </c:pt>
                <c:pt idx="42">
                  <c:v>152099.94560000001</c:v>
                </c:pt>
                <c:pt idx="43">
                  <c:v>133223.68320000003</c:v>
                </c:pt>
                <c:pt idx="44">
                  <c:v>123661.59999999993</c:v>
                </c:pt>
                <c:pt idx="45">
                  <c:v>88853.43999999993</c:v>
                </c:pt>
                <c:pt idx="46">
                  <c:v>51614.263680000011</c:v>
                </c:pt>
                <c:pt idx="47">
                  <c:v>41302.054399999994</c:v>
                </c:pt>
                <c:pt idx="48">
                  <c:v>37154.720000000001</c:v>
                </c:pt>
                <c:pt idx="49">
                  <c:v>35943.545599999998</c:v>
                </c:pt>
                <c:pt idx="50">
                  <c:v>32367.360000000004</c:v>
                </c:pt>
                <c:pt idx="51">
                  <c:v>29780.80000000001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40-47C1-BF50-C28EAFF786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11377024"/>
        <c:axId val="411378464"/>
      </c:barChart>
      <c:catAx>
        <c:axId val="4113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8464"/>
        <c:crosses val="autoZero"/>
        <c:auto val="1"/>
        <c:lblAlgn val="ctr"/>
        <c:lblOffset val="100"/>
        <c:noMultiLvlLbl val="0"/>
      </c:catAx>
      <c:valAx>
        <c:axId val="411378464"/>
        <c:scaling>
          <c:orientation val="minMax"/>
        </c:scaling>
        <c:delete val="1"/>
        <c:axPos val="l"/>
        <c:numFmt formatCode="[&gt;1000000]#,,\ &quot;M&quot;;[&gt;1000]#,&quot;K&quot;;0" sourceLinked="1"/>
        <c:majorTickMark val="none"/>
        <c:minorTickMark val="none"/>
        <c:tickLblPos val="nextTo"/>
        <c:crossAx val="4113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[مبيعات جملة.xlsx]Pavoit Table !PivotTable13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Total</a:t>
            </a:r>
            <a:r>
              <a:rPr lang="en-US" sz="1400" b="1" baseline="0"/>
              <a:t> Quantity By Branches</a:t>
            </a:r>
            <a:endParaRPr lang="en-US" sz="1400" b="1"/>
          </a:p>
        </c:rich>
      </c:tx>
      <c:layout>
        <c:manualLayout>
          <c:xMode val="edge"/>
          <c:yMode val="edge"/>
          <c:x val="0.42792927131935005"/>
          <c:y val="1.3014904363948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dLbl>
          <c:idx val="0"/>
          <c:layout>
            <c:manualLayout>
              <c:x val="0"/>
              <c:y val="-2.984496852712409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1.2121213085279092E-2"/>
              <c:y val="-5.15504001832143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1.7171718537478609E-2"/>
              <c:y val="-8.4108547667349778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2.1212122899238281E-2"/>
              <c:y val="-6.7829473925282088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1.0101010904399275E-3"/>
              <c:y val="5.4263579140225136E-3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2.98449685271240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2.98449685271240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507033961934094E-2"/>
              <c:y val="-8.2022143529058653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8944375877474282E-2"/>
              <c:y val="5.426604613434036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507033961934094E-2"/>
              <c:y val="-8.2022143529058653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8944375877474282E-2"/>
              <c:y val="5.426604613434036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3.4507033961934094E-2"/>
              <c:y val="-8.2022143529058653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8944375877474282E-2"/>
              <c:y val="5.426604613434036E-3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 w="19050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62679505798015"/>
          <c:y val="6.8766317091791512E-2"/>
          <c:w val="0.87737320494201987"/>
          <c:h val="0.914014890730869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'Pavoit Table '!$N$21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 w="19050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29A-4039-9AB3-2551542CD15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29A-4039-9AB3-2551542CD15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29A-4039-9AB3-2551542CD15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29A-4039-9AB3-2551542CD155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29A-4039-9AB3-2551542CD155}"/>
              </c:ext>
            </c:extLst>
          </c:dPt>
          <c:dLbls>
            <c:dLbl>
              <c:idx val="1"/>
              <c:layout>
                <c:manualLayout>
                  <c:x val="3.4507033961934094E-2"/>
                  <c:y val="-8.2022143529058653E-3"/>
                </c:manualLayout>
              </c:layout>
              <c:spPr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9A-4039-9AB3-2551542CD155}"/>
                </c:ext>
              </c:extLst>
            </c:dLbl>
            <c:dLbl>
              <c:idx val="2"/>
              <c:layout>
                <c:manualLayout>
                  <c:x val="1.7171718537478609E-2"/>
                  <c:y val="-8.41085476673497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9A-4039-9AB3-2551542CD155}"/>
                </c:ext>
              </c:extLst>
            </c:dLbl>
            <c:dLbl>
              <c:idx val="3"/>
              <c:layout>
                <c:manualLayout>
                  <c:x val="2.8944375877474282E-2"/>
                  <c:y val="5.426604613434036E-3"/>
                </c:manualLayout>
              </c:layout>
              <c:spPr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9A-4039-9AB3-2551542CD155}"/>
                </c:ext>
              </c:extLst>
            </c:dLbl>
            <c:dLbl>
              <c:idx val="4"/>
              <c:layout>
                <c:manualLayout>
                  <c:x val="2.1212122899238281E-2"/>
                  <c:y val="-6.78294739252820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9A-4039-9AB3-2551542CD155}"/>
                </c:ext>
              </c:extLst>
            </c:dLbl>
            <c:dLbl>
              <c:idx val="27"/>
              <c:layout>
                <c:manualLayout>
                  <c:x val="1.2121213085279092E-2"/>
                  <c:y val="-5.1550400183214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9A-4039-9AB3-2551542CD155}"/>
                </c:ext>
              </c:extLst>
            </c:dLbl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'Pavoit Table '!$M$22:$M$73</c:f>
              <c:strCache>
                <c:ptCount val="52"/>
                <c:pt idx="0">
                  <c:v>المنتزة</c:v>
                </c:pt>
                <c:pt idx="1">
                  <c:v>المنصورة</c:v>
                </c:pt>
                <c:pt idx="2">
                  <c:v>جناكليس</c:v>
                </c:pt>
                <c:pt idx="3">
                  <c:v>القاهرة العبور</c:v>
                </c:pt>
                <c:pt idx="4">
                  <c:v>اكتوبر</c:v>
                </c:pt>
                <c:pt idx="5">
                  <c:v> التجمع</c:v>
                </c:pt>
                <c:pt idx="6">
                  <c:v>الهرم (سهل حمزة)</c:v>
                </c:pt>
                <c:pt idx="7">
                  <c:v>ميدان العروسة</c:v>
                </c:pt>
                <c:pt idx="8">
                  <c:v>جرين تاورز</c:v>
                </c:pt>
                <c:pt idx="9">
                  <c:v>ميامى</c:v>
                </c:pt>
                <c:pt idx="10">
                  <c:v>برج العرب</c:v>
                </c:pt>
                <c:pt idx="11">
                  <c:v>الكوثر شارع المطار</c:v>
                </c:pt>
                <c:pt idx="12">
                  <c:v>مارينا</c:v>
                </c:pt>
                <c:pt idx="13">
                  <c:v>خالد بن الوليد</c:v>
                </c:pt>
                <c:pt idx="14">
                  <c:v>سان استفانو</c:v>
                </c:pt>
                <c:pt idx="15">
                  <c:v>روز جاردن</c:v>
                </c:pt>
                <c:pt idx="16">
                  <c:v>الإبراهيمية</c:v>
                </c:pt>
                <c:pt idx="17">
                  <c:v>الزيتون</c:v>
                </c:pt>
                <c:pt idx="18">
                  <c:v>سبورتنج</c:v>
                </c:pt>
                <c:pt idx="19">
                  <c:v>راغب</c:v>
                </c:pt>
                <c:pt idx="20">
                  <c:v>محرم بك</c:v>
                </c:pt>
                <c:pt idx="21">
                  <c:v>وابور المياة</c:v>
                </c:pt>
                <c:pt idx="22">
                  <c:v>منشا</c:v>
                </c:pt>
                <c:pt idx="23">
                  <c:v>محطة الرمل</c:v>
                </c:pt>
                <c:pt idx="24">
                  <c:v>جسر السويس</c:v>
                </c:pt>
                <c:pt idx="25">
                  <c:v>الهرم (مشعل)</c:v>
                </c:pt>
                <c:pt idx="26">
                  <c:v>حدائق الاهرام</c:v>
                </c:pt>
                <c:pt idx="27">
                  <c:v>العصافرة</c:v>
                </c:pt>
                <c:pt idx="28">
                  <c:v>بيانكى</c:v>
                </c:pt>
                <c:pt idx="29">
                  <c:v>الجمرك</c:v>
                </c:pt>
                <c:pt idx="30">
                  <c:v>الساحل</c:v>
                </c:pt>
                <c:pt idx="31">
                  <c:v>الفراعنة</c:v>
                </c:pt>
                <c:pt idx="32">
                  <c:v>مخزن مرغم</c:v>
                </c:pt>
                <c:pt idx="33">
                  <c:v>بشاير الخير</c:v>
                </c:pt>
                <c:pt idx="34">
                  <c:v>مخزن جملة النهضة</c:v>
                </c:pt>
                <c:pt idx="35">
                  <c:v>مخزن التوريدات</c:v>
                </c:pt>
                <c:pt idx="36">
                  <c:v>بيتــــــــــــنا جــرين</c:v>
                </c:pt>
                <c:pt idx="37">
                  <c:v>السيدة زينب</c:v>
                </c:pt>
                <c:pt idx="38">
                  <c:v>بيتنا سان ستيفانو</c:v>
                </c:pt>
                <c:pt idx="39">
                  <c:v>معرض برج العرب</c:v>
                </c:pt>
                <c:pt idx="40">
                  <c:v>بيتنا التجمع</c:v>
                </c:pt>
                <c:pt idx="41">
                  <c:v>معرض باب الشعرية</c:v>
                </c:pt>
                <c:pt idx="42">
                  <c:v>بيتنا اكتوبر</c:v>
                </c:pt>
                <c:pt idx="43">
                  <c:v>معرض الراس السودا</c:v>
                </c:pt>
                <c:pt idx="44">
                  <c:v>معرض نادي الزراعين</c:v>
                </c:pt>
                <c:pt idx="45">
                  <c:v>معرض مركز البحوث</c:v>
                </c:pt>
                <c:pt idx="46">
                  <c:v>بيتنا مارينا</c:v>
                </c:pt>
                <c:pt idx="47">
                  <c:v>بيتنا اون لاين</c:v>
                </c:pt>
                <c:pt idx="48">
                  <c:v>ترى جرين تاورز</c:v>
                </c:pt>
                <c:pt idx="49">
                  <c:v>ترى المنصورة</c:v>
                </c:pt>
                <c:pt idx="50">
                  <c:v>فون شوب جرين تاور</c:v>
                </c:pt>
                <c:pt idx="51">
                  <c:v>فون شوب المنتزة</c:v>
                </c:pt>
              </c:strCache>
            </c:strRef>
          </c:cat>
          <c:val>
            <c:numRef>
              <c:f>'Pavoit Table '!$N$22:$N$73</c:f>
              <c:numCache>
                <c:formatCode>[&gt;1000000]#,,\ "M";[&gt;1000]#,"K";0</c:formatCode>
                <c:ptCount val="52"/>
                <c:pt idx="0">
                  <c:v>5261536.6570500005</c:v>
                </c:pt>
                <c:pt idx="1">
                  <c:v>3251403.4446500023</c:v>
                </c:pt>
                <c:pt idx="2">
                  <c:v>3017006.0445000045</c:v>
                </c:pt>
                <c:pt idx="3">
                  <c:v>2983174.1756500048</c:v>
                </c:pt>
                <c:pt idx="4">
                  <c:v>2903425.1838500048</c:v>
                </c:pt>
                <c:pt idx="5">
                  <c:v>2758322.4640000039</c:v>
                </c:pt>
                <c:pt idx="6">
                  <c:v>2614076.8493000031</c:v>
                </c:pt>
                <c:pt idx="7">
                  <c:v>2480831.8346500178</c:v>
                </c:pt>
                <c:pt idx="8">
                  <c:v>2338573.7280500061</c:v>
                </c:pt>
                <c:pt idx="9">
                  <c:v>2335269.8192999936</c:v>
                </c:pt>
                <c:pt idx="10">
                  <c:v>2271219.759950012</c:v>
                </c:pt>
                <c:pt idx="11">
                  <c:v>2243474.5920000044</c:v>
                </c:pt>
                <c:pt idx="12">
                  <c:v>2121281.9900000058</c:v>
                </c:pt>
                <c:pt idx="13">
                  <c:v>2027622.0942499929</c:v>
                </c:pt>
                <c:pt idx="14">
                  <c:v>1967455.4516000021</c:v>
                </c:pt>
                <c:pt idx="15">
                  <c:v>1888899.1377000089</c:v>
                </c:pt>
                <c:pt idx="16">
                  <c:v>1610697.2076999957</c:v>
                </c:pt>
                <c:pt idx="17">
                  <c:v>1583588.7498000041</c:v>
                </c:pt>
                <c:pt idx="18">
                  <c:v>1548765.541800003</c:v>
                </c:pt>
                <c:pt idx="19">
                  <c:v>1537976.8761000021</c:v>
                </c:pt>
                <c:pt idx="20">
                  <c:v>1481928.4899000016</c:v>
                </c:pt>
                <c:pt idx="21">
                  <c:v>1436852.8348500079</c:v>
                </c:pt>
                <c:pt idx="22">
                  <c:v>1402704.9016000009</c:v>
                </c:pt>
                <c:pt idx="23">
                  <c:v>1374635.6039000023</c:v>
                </c:pt>
                <c:pt idx="24">
                  <c:v>1370968.1144500016</c:v>
                </c:pt>
                <c:pt idx="25">
                  <c:v>1323809.0606000046</c:v>
                </c:pt>
                <c:pt idx="26">
                  <c:v>1312115.9380500035</c:v>
                </c:pt>
                <c:pt idx="27">
                  <c:v>1042753.9660000011</c:v>
                </c:pt>
                <c:pt idx="28">
                  <c:v>924455.85660000285</c:v>
                </c:pt>
                <c:pt idx="29">
                  <c:v>917437.82585000165</c:v>
                </c:pt>
                <c:pt idx="30">
                  <c:v>846256.59674999886</c:v>
                </c:pt>
                <c:pt idx="31">
                  <c:v>826021.96005000058</c:v>
                </c:pt>
                <c:pt idx="32">
                  <c:v>803473.11959999998</c:v>
                </c:pt>
                <c:pt idx="33">
                  <c:v>541759.52984999924</c:v>
                </c:pt>
                <c:pt idx="34">
                  <c:v>266303.54269999993</c:v>
                </c:pt>
                <c:pt idx="35">
                  <c:v>230819.87304999997</c:v>
                </c:pt>
                <c:pt idx="36">
                  <c:v>13145.699999999952</c:v>
                </c:pt>
                <c:pt idx="37">
                  <c:v>12585.988099999995</c:v>
                </c:pt>
                <c:pt idx="38">
                  <c:v>6561.3698500000237</c:v>
                </c:pt>
                <c:pt idx="39">
                  <c:v>5496.0040000000008</c:v>
                </c:pt>
                <c:pt idx="40">
                  <c:v>3900.650000000001</c:v>
                </c:pt>
                <c:pt idx="41">
                  <c:v>3546.2474999999999</c:v>
                </c:pt>
                <c:pt idx="42">
                  <c:v>3504.1500000000106</c:v>
                </c:pt>
                <c:pt idx="43">
                  <c:v>1517.1512499999999</c:v>
                </c:pt>
                <c:pt idx="44">
                  <c:v>1076.8345000000002</c:v>
                </c:pt>
                <c:pt idx="45">
                  <c:v>913.64075000000003</c:v>
                </c:pt>
                <c:pt idx="46">
                  <c:v>748.15000000000055</c:v>
                </c:pt>
                <c:pt idx="47">
                  <c:v>357.00000000000125</c:v>
                </c:pt>
                <c:pt idx="48">
                  <c:v>317.09999999999997</c:v>
                </c:pt>
                <c:pt idx="49">
                  <c:v>230.05</c:v>
                </c:pt>
                <c:pt idx="50">
                  <c:v>38.4</c:v>
                </c:pt>
                <c:pt idx="51">
                  <c:v>22.600000000000005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9A-4039-9AB3-2551542CD1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11377024"/>
        <c:axId val="411378464"/>
      </c:barChart>
      <c:catAx>
        <c:axId val="4113770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8464"/>
        <c:crosses val="autoZero"/>
        <c:auto val="1"/>
        <c:lblAlgn val="ctr"/>
        <c:lblOffset val="100"/>
        <c:noMultiLvlLbl val="0"/>
      </c:catAx>
      <c:valAx>
        <c:axId val="411378464"/>
        <c:scaling>
          <c:orientation val="minMax"/>
        </c:scaling>
        <c:delete val="1"/>
        <c:axPos val="t"/>
        <c:numFmt formatCode="[&gt;1000000]#,,\ &quot;M&quot;;[&gt;1000]#,&quot;K&quot;;0" sourceLinked="1"/>
        <c:majorTickMark val="none"/>
        <c:minorTickMark val="none"/>
        <c:tickLblPos val="nextTo"/>
        <c:crossAx val="4113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[مبيعات جملة.xlsx]Pavoit Table !PivotTable16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Total Sales &amp;Quantity By Sections</a:t>
            </a:r>
          </a:p>
        </c:rich>
      </c:tx>
      <c:layout>
        <c:manualLayout>
          <c:xMode val="edge"/>
          <c:yMode val="edge"/>
          <c:x val="0.30459310457870642"/>
          <c:y val="2.924696599496683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dLbl>
          <c:idx val="0"/>
          <c:layout>
            <c:manualLayout>
              <c:x val="0"/>
              <c:y val="-2.984496852712409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1.2121213085279092E-2"/>
              <c:y val="-5.155040018321435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1.7171718537478609E-2"/>
              <c:y val="-8.4108547667349778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2.1212122899238281E-2"/>
              <c:y val="-6.7829473925282088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1.0101010904399275E-3"/>
              <c:y val="5.4263579140225136E-3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6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6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6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7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7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7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10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10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0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0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10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10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135"/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136"/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37"/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38"/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140"/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141"/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169"/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170"/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71"/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172"/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174"/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175"/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layout>
            <c:manualLayout>
              <c:x val="-6.261880315448935E-4"/>
              <c:y val="-5.460610284865985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layout>
            <c:manualLayout>
              <c:x val="6.2618803154487626E-4"/>
              <c:y val="-7.87031672897450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layout>
            <c:manualLayout>
              <c:x val="4.1410258281361374E-3"/>
              <c:y val="-5.205366922234391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layout>
            <c:manualLayout>
              <c:x val="-1.8785640946346403E-3"/>
              <c:y val="-4.311008119631041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layout>
            <c:manualLayout>
              <c:x val="-6.2618803154488776E-4"/>
              <c:y val="-4.8858092022485131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layout>
            <c:manualLayout>
              <c:x val="6.2618803154488776E-4"/>
              <c:y val="-0.2988965629610855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8.9051170874331273E-2"/>
                </c:manualLayout>
              </c15:layout>
            </c:ext>
          </c:extLst>
        </c:dLbl>
      </c:pivotFmt>
      <c:pivotFmt>
        <c:idx val="203"/>
        <c:dLbl>
          <c:idx val="0"/>
          <c:layout>
            <c:manualLayout>
              <c:x val="-4.5919925175730967E-17"/>
              <c:y val="-0.3190146008526970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9.5523566844387314E-2"/>
                </c:manualLayout>
              </c15:layout>
            </c:ext>
          </c:extLst>
        </c:dLbl>
      </c:pivotFmt>
      <c:pivotFmt>
        <c:idx val="204"/>
        <c:dLbl>
          <c:idx val="0"/>
          <c:layout>
            <c:manualLayout>
              <c:x val="6.2618803154484179E-4"/>
              <c:y val="-0.29171154942836724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205"/>
        <c:dLbl>
          <c:idx val="0"/>
          <c:layout>
            <c:manualLayout>
              <c:x val="0"/>
              <c:y val="-0.2026172684728395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0311116743457661E-2"/>
                </c:manualLayout>
              </c15:layout>
            </c:ext>
          </c:extLst>
        </c:dLbl>
      </c:pivotFmt>
      <c:pivotFmt>
        <c:idx val="206"/>
        <c:dLbl>
          <c:idx val="0"/>
          <c:layout>
            <c:manualLayout>
              <c:x val="-1.2523760630898213E-3"/>
              <c:y val="-8.0472151566446104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layout>
            <c:manualLayout>
              <c:x val="-6.2618803154488776E-4"/>
              <c:y val="-0.2672825034171245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23E-2"/>
                </c:manualLayout>
              </c15:layout>
            </c:ext>
          </c:extLst>
        </c:dLbl>
      </c:pivotFmt>
      <c:pivotFmt>
        <c:idx val="208"/>
        <c:dLbl>
          <c:idx val="0"/>
          <c:layout>
            <c:manualLayout>
              <c:x val="-6.2618803154497959E-4"/>
              <c:y val="-0.24429046011242567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1.7448704845926189E-2"/>
                  <c:h val="6.3185122156545037E-2"/>
                </c:manualLayout>
              </c15:layout>
            </c:ext>
          </c:extLst>
        </c:dLbl>
      </c:pivotFmt>
      <c:pivotFmt>
        <c:idx val="209"/>
        <c:dLbl>
          <c:idx val="0"/>
          <c:layout>
            <c:manualLayout>
              <c:x val="3.1309401577243466E-3"/>
              <c:y val="-7.472414074027147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layout>
            <c:manualLayout>
              <c:x val="2.504752126179551E-3"/>
              <c:y val="-0.109212205697319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layout>
            <c:manualLayout>
              <c:x val="3.1309401577243466E-3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layout>
            <c:manualLayout>
              <c:x val="-1.8785640946346633E-3"/>
              <c:y val="-8.622016239262082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layout>
            <c:manualLayout>
              <c:x val="-1.8785640946346633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layout>
            <c:manualLayout>
              <c:x val="-6.2618803154488776E-4"/>
              <c:y val="-0.18106234102450361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layout>
            <c:manualLayout>
              <c:x val="-9.1839850351461933E-17"/>
              <c:y val="-4.59840866093978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layout>
            <c:manualLayout>
              <c:x val="0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layout>
            <c:manualLayout>
              <c:x val="0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layout>
            <c:manualLayout>
              <c:x val="-2.5047521261796425E-3"/>
              <c:y val="-6.3228119087921933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layout>
            <c:manualLayout>
              <c:x val="-5.6356922839040811E-3"/>
              <c:y val="-6.6102124501009302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layout>
            <c:manualLayout>
              <c:x val="-3.1309401577244386E-3"/>
              <c:y val="-0.45121884985471566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layout>
            <c:manualLayout>
              <c:x val="-7.2906037083743658E-3"/>
              <c:y val="-7.1668416717207029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layout>
            <c:manualLayout>
              <c:x val="-1.8785640946348469E-3"/>
              <c:y val="-5.173209743557259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layout>
            <c:manualLayout>
              <c:x val="-1.8785640946346633E-3"/>
              <c:y val="-0.22992043304698898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layout>
            <c:manualLayout>
              <c:x val="1.2523760630897755E-3"/>
              <c:y val="-6.8976129914096657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layout>
            <c:manualLayout>
              <c:x val="6.2618803154488776E-4"/>
              <c:y val="-6.8976129914096768E-2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layout>
            <c:manualLayout>
              <c:x val="0"/>
              <c:y val="-0.10059018945805763"/>
            </c:manualLayout>
          </c:layout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ln w="34925" cap="rnd">
            <a:solidFill>
              <a:srgbClr val="FF0000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tx2"/>
            </a:soli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517084786883845E-2"/>
          <c:y val="0.10817322309690135"/>
          <c:w val="0.99144659122298506"/>
          <c:h val="0.829102839309732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'Pavoit Table '!$L$77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5E6-4FAF-BB98-2DBBAB1B078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E6-4FAF-BB98-2DBBAB1B078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5E6-4FAF-BB98-2DBBAB1B078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E6-4FAF-BB98-2DBBAB1B078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5E6-4FAF-BB98-2DBBAB1B078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E6-4FAF-BB98-2DBBAB1B078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5E6-4FAF-BB98-2DBBAB1B078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E6-4FAF-BB98-2DBBAB1B078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45E6-4FAF-BB98-2DBBAB1B078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5E6-4FAF-BB98-2DBBAB1B078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45E6-4FAF-BB98-2DBBAB1B078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5E6-4FAF-BB98-2DBBAB1B078C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45E6-4FAF-BB98-2DBBAB1B078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45E6-4FAF-BB98-2DBBAB1B078C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45E6-4FAF-BB98-2DBBAB1B078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45E6-4FAF-BB98-2DBBAB1B078C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45E6-4FAF-BB98-2DBBAB1B078C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45E6-4FAF-BB98-2DBBAB1B078C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45E6-4FAF-BB98-2DBBAB1B078C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45E6-4FAF-BB98-2DBBAB1B078C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45E6-4FAF-BB98-2DBBAB1B078C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45E6-4FAF-BB98-2DBBAB1B078C}"/>
              </c:ext>
            </c:extLst>
          </c:dPt>
          <c:dPt>
            <c:idx val="2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45E6-4FAF-BB98-2DBBAB1B078C}"/>
              </c:ext>
            </c:extLst>
          </c:dPt>
          <c:dPt>
            <c:idx val="2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45E6-4FAF-BB98-2DBBAB1B078C}"/>
              </c:ext>
            </c:extLst>
          </c:dPt>
          <c:dPt>
            <c:idx val="2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45E6-4FAF-BB98-2DBBAB1B078C}"/>
              </c:ext>
            </c:extLst>
          </c:dPt>
          <c:dPt>
            <c:idx val="2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45E6-4FAF-BB98-2DBBAB1B078C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45E6-4FAF-BB98-2DBBAB1B078C}"/>
              </c:ext>
            </c:extLst>
          </c:dPt>
          <c:dPt>
            <c:idx val="2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45E6-4FAF-BB98-2DBBAB1B078C}"/>
              </c:ext>
            </c:extLst>
          </c:dPt>
          <c:dPt>
            <c:idx val="2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C-45E6-4FAF-BB98-2DBBAB1B078C}"/>
              </c:ext>
            </c:extLst>
          </c:dPt>
          <c:dPt>
            <c:idx val="3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D-45E6-4FAF-BB98-2DBBAB1B078C}"/>
              </c:ext>
            </c:extLst>
          </c:dPt>
          <c:dPt>
            <c:idx val="3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E-45E6-4FAF-BB98-2DBBAB1B078C}"/>
              </c:ext>
            </c:extLst>
          </c:dPt>
          <c:dPt>
            <c:idx val="3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F-45E6-4FAF-BB98-2DBBAB1B078C}"/>
              </c:ext>
            </c:extLst>
          </c:dPt>
          <c:dLbls>
            <c:dLbl>
              <c:idx val="0"/>
              <c:layout>
                <c:manualLayout>
                  <c:x val="-6.261880315448935E-4"/>
                  <c:y val="-5.46061028486598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5E6-4FAF-BB98-2DBBAB1B078C}"/>
                </c:ext>
              </c:extLst>
            </c:dLbl>
            <c:dLbl>
              <c:idx val="1"/>
              <c:layout>
                <c:manualLayout>
                  <c:x val="6.2618803154487626E-4"/>
                  <c:y val="-7.870316728974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E6-4FAF-BB98-2DBBAB1B078C}"/>
                </c:ext>
              </c:extLst>
            </c:dLbl>
            <c:dLbl>
              <c:idx val="2"/>
              <c:layout>
                <c:manualLayout>
                  <c:x val="1.7171718537478609E-2"/>
                  <c:y val="-8.4108547667349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E6-4FAF-BB98-2DBBAB1B078C}"/>
                </c:ext>
              </c:extLst>
            </c:dLbl>
            <c:dLbl>
              <c:idx val="3"/>
              <c:layout>
                <c:manualLayout>
                  <c:x val="4.1410258281361374E-3"/>
                  <c:y val="-5.20536692223439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E6-4FAF-BB98-2DBBAB1B078C}"/>
                </c:ext>
              </c:extLst>
            </c:dLbl>
            <c:dLbl>
              <c:idx val="4"/>
              <c:layout>
                <c:manualLayout>
                  <c:x val="2.1212122899238281E-2"/>
                  <c:y val="-6.7829473925282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E6-4FAF-BB98-2DBBAB1B078C}"/>
                </c:ext>
              </c:extLst>
            </c:dLbl>
            <c:dLbl>
              <c:idx val="6"/>
              <c:layout>
                <c:manualLayout>
                  <c:x val="-1.8785640946346403E-3"/>
                  <c:y val="-4.3110081196310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E6-4FAF-BB98-2DBBAB1B078C}"/>
                </c:ext>
              </c:extLst>
            </c:dLbl>
            <c:dLbl>
              <c:idx val="7"/>
              <c:layout>
                <c:manualLayout>
                  <c:x val="-6.2618803154488776E-4"/>
                  <c:y val="-4.8858092022485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E6-4FAF-BB98-2DBBAB1B078C}"/>
                </c:ext>
              </c:extLst>
            </c:dLbl>
            <c:dLbl>
              <c:idx val="8"/>
              <c:layout>
                <c:manualLayout>
                  <c:x val="6.2618803154488776E-4"/>
                  <c:y val="-0.29889656296108552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8.90511708743312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5E6-4FAF-BB98-2DBBAB1B078C}"/>
                </c:ext>
              </c:extLst>
            </c:dLbl>
            <c:dLbl>
              <c:idx val="9"/>
              <c:layout>
                <c:manualLayout>
                  <c:x val="-4.5919925175730967E-17"/>
                  <c:y val="-0.31901460085269706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9.552356684438731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45E6-4FAF-BB98-2DBBAB1B078C}"/>
                </c:ext>
              </c:extLst>
            </c:dLbl>
            <c:dLbl>
              <c:idx val="10"/>
              <c:layout>
                <c:manualLayout>
                  <c:x val="6.2618803154484179E-4"/>
                  <c:y val="-0.29171154942836724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6.03111167434576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5E6-4FAF-BB98-2DBBAB1B078C}"/>
                </c:ext>
              </c:extLst>
            </c:dLbl>
            <c:dLbl>
              <c:idx val="11"/>
              <c:layout>
                <c:manualLayout>
                  <c:x val="0"/>
                  <c:y val="-0.20261726847283951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6.03111167434576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45E6-4FAF-BB98-2DBBAB1B078C}"/>
                </c:ext>
              </c:extLst>
            </c:dLbl>
            <c:dLbl>
              <c:idx val="12"/>
              <c:layout>
                <c:manualLayout>
                  <c:x val="-1.2523760630898213E-3"/>
                  <c:y val="-8.0472151566446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5E6-4FAF-BB98-2DBBAB1B078C}"/>
                </c:ext>
              </c:extLst>
            </c:dLbl>
            <c:dLbl>
              <c:idx val="13"/>
              <c:layout>
                <c:manualLayout>
                  <c:x val="-6.2618803154488776E-4"/>
                  <c:y val="-0.26728250341712456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6.31851221565450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45E6-4FAF-BB98-2DBBAB1B078C}"/>
                </c:ext>
              </c:extLst>
            </c:dLbl>
            <c:dLbl>
              <c:idx val="14"/>
              <c:layout>
                <c:manualLayout>
                  <c:x val="-6.2618803154497959E-4"/>
                  <c:y val="-0.24429046011242567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7448704845926189E-2"/>
                      <c:h val="6.31851221565450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5E6-4FAF-BB98-2DBBAB1B078C}"/>
                </c:ext>
              </c:extLst>
            </c:dLbl>
            <c:dLbl>
              <c:idx val="15"/>
              <c:layout>
                <c:manualLayout>
                  <c:x val="3.1309401577243466E-3"/>
                  <c:y val="-7.4724140740271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5E6-4FAF-BB98-2DBBAB1B078C}"/>
                </c:ext>
              </c:extLst>
            </c:dLbl>
            <c:dLbl>
              <c:idx val="16"/>
              <c:layout>
                <c:manualLayout>
                  <c:x val="2.504752126179551E-3"/>
                  <c:y val="-0.10921220569731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5E6-4FAF-BB98-2DBBAB1B078C}"/>
                </c:ext>
              </c:extLst>
            </c:dLbl>
            <c:dLbl>
              <c:idx val="17"/>
              <c:layout>
                <c:manualLayout>
                  <c:x val="3.1309401577243466E-3"/>
                  <c:y val="-0.100590189458057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5E6-4FAF-BB98-2DBBAB1B078C}"/>
                </c:ext>
              </c:extLst>
            </c:dLbl>
            <c:dLbl>
              <c:idx val="18"/>
              <c:layout>
                <c:manualLayout>
                  <c:x val="-1.8785640946346633E-3"/>
                  <c:y val="-8.62201623926208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5E6-4FAF-BB98-2DBBAB1B078C}"/>
                </c:ext>
              </c:extLst>
            </c:dLbl>
            <c:dLbl>
              <c:idx val="19"/>
              <c:layout>
                <c:manualLayout>
                  <c:x val="-1.8785640946346633E-3"/>
                  <c:y val="-6.6102124501009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5E6-4FAF-BB98-2DBBAB1B078C}"/>
                </c:ext>
              </c:extLst>
            </c:dLbl>
            <c:dLbl>
              <c:idx val="20"/>
              <c:layout>
                <c:manualLayout>
                  <c:x val="-6.2618803154488776E-4"/>
                  <c:y val="-0.181062341024503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5E6-4FAF-BB98-2DBBAB1B078C}"/>
                </c:ext>
              </c:extLst>
            </c:dLbl>
            <c:dLbl>
              <c:idx val="21"/>
              <c:layout>
                <c:manualLayout>
                  <c:x val="-9.1839850351461933E-17"/>
                  <c:y val="-4.5984086609397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5E6-4FAF-BB98-2DBBAB1B078C}"/>
                </c:ext>
              </c:extLst>
            </c:dLbl>
            <c:dLbl>
              <c:idx val="22"/>
              <c:layout>
                <c:manualLayout>
                  <c:x val="0"/>
                  <c:y val="-6.3228119087921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5E6-4FAF-BB98-2DBBAB1B078C}"/>
                </c:ext>
              </c:extLst>
            </c:dLbl>
            <c:dLbl>
              <c:idx val="23"/>
              <c:layout>
                <c:manualLayout>
                  <c:x val="0"/>
                  <c:y val="-6.89761299140966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5E6-4FAF-BB98-2DBBAB1B078C}"/>
                </c:ext>
              </c:extLst>
            </c:dLbl>
            <c:dLbl>
              <c:idx val="24"/>
              <c:layout>
                <c:manualLayout>
                  <c:x val="-2.5047521261796425E-3"/>
                  <c:y val="-6.3228119087921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5E6-4FAF-BB98-2DBBAB1B078C}"/>
                </c:ext>
              </c:extLst>
            </c:dLbl>
            <c:dLbl>
              <c:idx val="25"/>
              <c:layout>
                <c:manualLayout>
                  <c:x val="-5.6356922839040811E-3"/>
                  <c:y val="-6.6102124501009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5E6-4FAF-BB98-2DBBAB1B078C}"/>
                </c:ext>
              </c:extLst>
            </c:dLbl>
            <c:dLbl>
              <c:idx val="26"/>
              <c:layout>
                <c:manualLayout>
                  <c:x val="-3.1309401577244386E-3"/>
                  <c:y val="-0.451218849854715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5E6-4FAF-BB98-2DBBAB1B078C}"/>
                </c:ext>
              </c:extLst>
            </c:dLbl>
            <c:dLbl>
              <c:idx val="27"/>
              <c:layout>
                <c:manualLayout>
                  <c:x val="-7.2906037083743658E-3"/>
                  <c:y val="-7.16684167172070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5E6-4FAF-BB98-2DBBAB1B078C}"/>
                </c:ext>
              </c:extLst>
            </c:dLbl>
            <c:dLbl>
              <c:idx val="28"/>
              <c:layout>
                <c:manualLayout>
                  <c:x val="-1.8785640946348469E-3"/>
                  <c:y val="-5.1732097435572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5E6-4FAF-BB98-2DBBAB1B078C}"/>
                </c:ext>
              </c:extLst>
            </c:dLbl>
            <c:dLbl>
              <c:idx val="29"/>
              <c:layout>
                <c:manualLayout>
                  <c:x val="-1.8785640946346633E-3"/>
                  <c:y val="-0.22992043304698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5E6-4FAF-BB98-2DBBAB1B078C}"/>
                </c:ext>
              </c:extLst>
            </c:dLbl>
            <c:dLbl>
              <c:idx val="30"/>
              <c:layout>
                <c:manualLayout>
                  <c:x val="1.2523760630897755E-3"/>
                  <c:y val="-6.89761299140966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5E6-4FAF-BB98-2DBBAB1B078C}"/>
                </c:ext>
              </c:extLst>
            </c:dLbl>
            <c:dLbl>
              <c:idx val="31"/>
              <c:layout>
                <c:manualLayout>
                  <c:x val="6.2618803154488776E-4"/>
                  <c:y val="-6.89761299140967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5E6-4FAF-BB98-2DBBAB1B078C}"/>
                </c:ext>
              </c:extLst>
            </c:dLbl>
            <c:dLbl>
              <c:idx val="32"/>
              <c:layout>
                <c:manualLayout>
                  <c:x val="0"/>
                  <c:y val="-0.100590189458057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5E6-4FAF-BB98-2DBBAB1B078C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'Pavoit Table '!$K$78:$K$110</c:f>
              <c:strCache>
                <c:ptCount val="33"/>
                <c:pt idx="0">
                  <c:v>أجهزة كهربائية</c:v>
                </c:pt>
                <c:pt idx="1">
                  <c:v>أدوات كهربائية</c:v>
                </c:pt>
                <c:pt idx="2">
                  <c:v>ادوات منزلية</c:v>
                </c:pt>
                <c:pt idx="3">
                  <c:v>أسماك فريش</c:v>
                </c:pt>
                <c:pt idx="4">
                  <c:v>أسماك مملحه</c:v>
                </c:pt>
                <c:pt idx="5">
                  <c:v>أصناف ملغية</c:v>
                </c:pt>
                <c:pt idx="6">
                  <c:v>إعادة تدوير</c:v>
                </c:pt>
                <c:pt idx="7">
                  <c:v>المكتبة</c:v>
                </c:pt>
                <c:pt idx="8">
                  <c:v>بقالة</c:v>
                </c:pt>
                <c:pt idx="9">
                  <c:v>تجميل</c:v>
                </c:pt>
                <c:pt idx="10">
                  <c:v>ثلاجات تبريد</c:v>
                </c:pt>
                <c:pt idx="11">
                  <c:v>ثلاجات تجميد</c:v>
                </c:pt>
                <c:pt idx="12">
                  <c:v>جزارة مستوردة</c:v>
                </c:pt>
                <c:pt idx="13">
                  <c:v>جزاره بلدى</c:v>
                </c:pt>
                <c:pt idx="14">
                  <c:v>حلويات</c:v>
                </c:pt>
                <c:pt idx="15">
                  <c:v>خضار / فاكهه</c:v>
                </c:pt>
                <c:pt idx="16">
                  <c:v>دعاية وإعلان</c:v>
                </c:pt>
                <c:pt idx="17">
                  <c:v>دواجن فريش</c:v>
                </c:pt>
                <c:pt idx="18">
                  <c:v>شنط وكراتين متنوعة</c:v>
                </c:pt>
                <c:pt idx="19">
                  <c:v>عصير فريش</c:v>
                </c:pt>
                <c:pt idx="20">
                  <c:v>عطارة</c:v>
                </c:pt>
                <c:pt idx="21">
                  <c:v>كمبيوتر</c:v>
                </c:pt>
                <c:pt idx="22">
                  <c:v>مخبوزات</c:v>
                </c:pt>
                <c:pt idx="23">
                  <c:v>مستلزمات اطفال</c:v>
                </c:pt>
                <c:pt idx="24">
                  <c:v>مستلزمات عمل</c:v>
                </c:pt>
                <c:pt idx="25">
                  <c:v>مستلزمات متنوعة</c:v>
                </c:pt>
                <c:pt idx="26">
                  <c:v>معلبات</c:v>
                </c:pt>
                <c:pt idx="27">
                  <c:v>مفروشات</c:v>
                </c:pt>
                <c:pt idx="28">
                  <c:v>ملابس</c:v>
                </c:pt>
                <c:pt idx="29">
                  <c:v>منظفات</c:v>
                </c:pt>
                <c:pt idx="30">
                  <c:v>مواشى/ طيور حيه</c:v>
                </c:pt>
                <c:pt idx="31">
                  <c:v>وجبات جاهزة</c:v>
                </c:pt>
                <c:pt idx="32">
                  <c:v>ورقيات</c:v>
                </c:pt>
              </c:strCache>
            </c:strRef>
          </c:cat>
          <c:val>
            <c:numRef>
              <c:f>'Pavoit Table '!$L$78:$L$110</c:f>
              <c:numCache>
                <c:formatCode>[&gt;1000000]#,,\ "M";[&gt;1000]#,"K";0</c:formatCode>
                <c:ptCount val="33"/>
                <c:pt idx="0">
                  <c:v>47376308.892799824</c:v>
                </c:pt>
                <c:pt idx="1">
                  <c:v>3330972.1119999923</c:v>
                </c:pt>
                <c:pt idx="2">
                  <c:v>50505338.14399942</c:v>
                </c:pt>
                <c:pt idx="3">
                  <c:v>256204.84512000007</c:v>
                </c:pt>
                <c:pt idx="4">
                  <c:v>4259090.4681599969</c:v>
                </c:pt>
                <c:pt idx="5">
                  <c:v>3779.2</c:v>
                </c:pt>
                <c:pt idx="6">
                  <c:v>18758.72</c:v>
                </c:pt>
                <c:pt idx="7">
                  <c:v>2568889.8399999859</c:v>
                </c:pt>
                <c:pt idx="8">
                  <c:v>239531642.00735968</c:v>
                </c:pt>
                <c:pt idx="9">
                  <c:v>153233244.40191948</c:v>
                </c:pt>
                <c:pt idx="10">
                  <c:v>142885319.59136015</c:v>
                </c:pt>
                <c:pt idx="11">
                  <c:v>165626629.08992085</c:v>
                </c:pt>
                <c:pt idx="12">
                  <c:v>4097989.4851199999</c:v>
                </c:pt>
                <c:pt idx="13">
                  <c:v>244529465.40160036</c:v>
                </c:pt>
                <c:pt idx="14">
                  <c:v>110695646.51391974</c:v>
                </c:pt>
                <c:pt idx="15">
                  <c:v>2310600.6271999995</c:v>
                </c:pt>
                <c:pt idx="16">
                  <c:v>122439.2</c:v>
                </c:pt>
                <c:pt idx="17">
                  <c:v>1393706.3999999997</c:v>
                </c:pt>
                <c:pt idx="18">
                  <c:v>15962398.412479999</c:v>
                </c:pt>
                <c:pt idx="19">
                  <c:v>1434378.3360000008</c:v>
                </c:pt>
                <c:pt idx="20">
                  <c:v>178822785.70688003</c:v>
                </c:pt>
                <c:pt idx="21">
                  <c:v>394566.29503999994</c:v>
                </c:pt>
                <c:pt idx="22">
                  <c:v>10978554.751359994</c:v>
                </c:pt>
                <c:pt idx="23">
                  <c:v>14471269.892479999</c:v>
                </c:pt>
                <c:pt idx="24">
                  <c:v>18257.673599999998</c:v>
                </c:pt>
                <c:pt idx="25">
                  <c:v>10215641.680000022</c:v>
                </c:pt>
                <c:pt idx="26">
                  <c:v>571101098.53728127</c:v>
                </c:pt>
                <c:pt idx="27">
                  <c:v>13040395.870399969</c:v>
                </c:pt>
                <c:pt idx="28">
                  <c:v>3484220.3964800085</c:v>
                </c:pt>
                <c:pt idx="29">
                  <c:v>200421681.49663967</c:v>
                </c:pt>
                <c:pt idx="30">
                  <c:v>364101.29599999997</c:v>
                </c:pt>
                <c:pt idx="31">
                  <c:v>22.4</c:v>
                </c:pt>
                <c:pt idx="32">
                  <c:v>59324650.947199941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5E6-4FAF-BB98-2DBBAB1B0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411377024"/>
        <c:axId val="411378464"/>
      </c:barChart>
      <c:lineChart>
        <c:grouping val="standard"/>
        <c:varyColors val="0"/>
        <c:ser>
          <c:idx val="1"/>
          <c:order val="1"/>
          <c:tx>
            <c:strRef>
              <c:f>'Pavoit Table '!$M$77</c:f>
              <c:strCache>
                <c:ptCount val="1"/>
                <c:pt idx="0">
                  <c:v>Total Quantity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tx2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solidFill>
                <a:srgbClr val="FF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'Pavoit Table '!$K$78:$K$110</c:f>
              <c:strCache>
                <c:ptCount val="33"/>
                <c:pt idx="0">
                  <c:v>أجهزة كهربائية</c:v>
                </c:pt>
                <c:pt idx="1">
                  <c:v>أدوات كهربائية</c:v>
                </c:pt>
                <c:pt idx="2">
                  <c:v>ادوات منزلية</c:v>
                </c:pt>
                <c:pt idx="3">
                  <c:v>أسماك فريش</c:v>
                </c:pt>
                <c:pt idx="4">
                  <c:v>أسماك مملحه</c:v>
                </c:pt>
                <c:pt idx="5">
                  <c:v>أصناف ملغية</c:v>
                </c:pt>
                <c:pt idx="6">
                  <c:v>إعادة تدوير</c:v>
                </c:pt>
                <c:pt idx="7">
                  <c:v>المكتبة</c:v>
                </c:pt>
                <c:pt idx="8">
                  <c:v>بقالة</c:v>
                </c:pt>
                <c:pt idx="9">
                  <c:v>تجميل</c:v>
                </c:pt>
                <c:pt idx="10">
                  <c:v>ثلاجات تبريد</c:v>
                </c:pt>
                <c:pt idx="11">
                  <c:v>ثلاجات تجميد</c:v>
                </c:pt>
                <c:pt idx="12">
                  <c:v>جزارة مستوردة</c:v>
                </c:pt>
                <c:pt idx="13">
                  <c:v>جزاره بلدى</c:v>
                </c:pt>
                <c:pt idx="14">
                  <c:v>حلويات</c:v>
                </c:pt>
                <c:pt idx="15">
                  <c:v>خضار / فاكهه</c:v>
                </c:pt>
                <c:pt idx="16">
                  <c:v>دعاية وإعلان</c:v>
                </c:pt>
                <c:pt idx="17">
                  <c:v>دواجن فريش</c:v>
                </c:pt>
                <c:pt idx="18">
                  <c:v>شنط وكراتين متنوعة</c:v>
                </c:pt>
                <c:pt idx="19">
                  <c:v>عصير فريش</c:v>
                </c:pt>
                <c:pt idx="20">
                  <c:v>عطارة</c:v>
                </c:pt>
                <c:pt idx="21">
                  <c:v>كمبيوتر</c:v>
                </c:pt>
                <c:pt idx="22">
                  <c:v>مخبوزات</c:v>
                </c:pt>
                <c:pt idx="23">
                  <c:v>مستلزمات اطفال</c:v>
                </c:pt>
                <c:pt idx="24">
                  <c:v>مستلزمات عمل</c:v>
                </c:pt>
                <c:pt idx="25">
                  <c:v>مستلزمات متنوعة</c:v>
                </c:pt>
                <c:pt idx="26">
                  <c:v>معلبات</c:v>
                </c:pt>
                <c:pt idx="27">
                  <c:v>مفروشات</c:v>
                </c:pt>
                <c:pt idx="28">
                  <c:v>ملابس</c:v>
                </c:pt>
                <c:pt idx="29">
                  <c:v>منظفات</c:v>
                </c:pt>
                <c:pt idx="30">
                  <c:v>مواشى/ طيور حيه</c:v>
                </c:pt>
                <c:pt idx="31">
                  <c:v>وجبات جاهزة</c:v>
                </c:pt>
                <c:pt idx="32">
                  <c:v>ورقيات</c:v>
                </c:pt>
              </c:strCache>
            </c:strRef>
          </c:cat>
          <c:val>
            <c:numRef>
              <c:f>'Pavoit Table '!$M$78:$M$110</c:f>
              <c:numCache>
                <c:formatCode>[&gt;1000000]#,,\ "M";[&gt;1000]#,"K";0</c:formatCode>
                <c:ptCount val="33"/>
                <c:pt idx="0">
                  <c:v>16339.10000000015</c:v>
                </c:pt>
                <c:pt idx="1">
                  <c:v>144934.14999999994</c:v>
                </c:pt>
                <c:pt idx="2">
                  <c:v>957499.15000001702</c:v>
                </c:pt>
                <c:pt idx="3">
                  <c:v>4923.2941500000006</c:v>
                </c:pt>
                <c:pt idx="4">
                  <c:v>15121.982650000007</c:v>
                </c:pt>
                <c:pt idx="5">
                  <c:v>43.9</c:v>
                </c:pt>
                <c:pt idx="6">
                  <c:v>3375.2999999999997</c:v>
                </c:pt>
                <c:pt idx="7">
                  <c:v>101713.09999999864</c:v>
                </c:pt>
                <c:pt idx="8">
                  <c:v>1644616.8434000034</c:v>
                </c:pt>
                <c:pt idx="9">
                  <c:v>3066856.3499999838</c:v>
                </c:pt>
                <c:pt idx="10">
                  <c:v>5060756.7499999842</c:v>
                </c:pt>
                <c:pt idx="11">
                  <c:v>2703150.5908999923</c:v>
                </c:pt>
                <c:pt idx="12">
                  <c:v>24518.662200000013</c:v>
                </c:pt>
                <c:pt idx="13">
                  <c:v>1129818.9166500024</c:v>
                </c:pt>
                <c:pt idx="14">
                  <c:v>9290459.6863500401</c:v>
                </c:pt>
                <c:pt idx="15">
                  <c:v>80476.295150000005</c:v>
                </c:pt>
                <c:pt idx="16">
                  <c:v>1256.5000000000002</c:v>
                </c:pt>
                <c:pt idx="17">
                  <c:v>23923.849999999988</c:v>
                </c:pt>
                <c:pt idx="18">
                  <c:v>93865.4</c:v>
                </c:pt>
                <c:pt idx="19">
                  <c:v>55439.249999999985</c:v>
                </c:pt>
                <c:pt idx="20">
                  <c:v>4877774.2041500034</c:v>
                </c:pt>
                <c:pt idx="21">
                  <c:v>1785.55</c:v>
                </c:pt>
                <c:pt idx="22">
                  <c:v>427049.27320000023</c:v>
                </c:pt>
                <c:pt idx="23">
                  <c:v>504374.80000000232</c:v>
                </c:pt>
                <c:pt idx="24">
                  <c:v>36</c:v>
                </c:pt>
                <c:pt idx="25">
                  <c:v>254441.54999999929</c:v>
                </c:pt>
                <c:pt idx="26">
                  <c:v>28614011.500000313</c:v>
                </c:pt>
                <c:pt idx="27">
                  <c:v>163361.48624999999</c:v>
                </c:pt>
                <c:pt idx="28">
                  <c:v>43173.55000000017</c:v>
                </c:pt>
                <c:pt idx="29">
                  <c:v>4451687.3206000114</c:v>
                </c:pt>
                <c:pt idx="30">
                  <c:v>2324.8960000000002</c:v>
                </c:pt>
                <c:pt idx="31">
                  <c:v>1.55</c:v>
                </c:pt>
                <c:pt idx="32">
                  <c:v>1141749.1000000022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45E6-4FAF-BB98-2DBBAB1B0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556271"/>
        <c:axId val="565553391"/>
      </c:lineChart>
      <c:catAx>
        <c:axId val="4113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8464"/>
        <c:crosses val="autoZero"/>
        <c:auto val="1"/>
        <c:lblAlgn val="ctr"/>
        <c:lblOffset val="100"/>
        <c:noMultiLvlLbl val="0"/>
      </c:catAx>
      <c:valAx>
        <c:axId val="411378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Total Sales</a:t>
                </a:r>
              </a:p>
            </c:rich>
          </c:tx>
          <c:layout>
            <c:manualLayout>
              <c:xMode val="edge"/>
              <c:yMode val="edge"/>
              <c:x val="4.5711726302776805E-2"/>
              <c:y val="3.0853013858589854E-2"/>
            </c:manualLayout>
          </c:layout>
          <c:overlay val="0"/>
          <c:spPr>
            <a:solidFill>
              <a:schemeClr val="accent2"/>
            </a:solidFill>
            <a:ln>
              <a:noFill/>
            </a:ln>
            <a:effectLst/>
          </c:spPr>
        </c:title>
        <c:numFmt formatCode="[&gt;1000000]#,,\ &quot;M&quot;;[&gt;1000]#,&quot;K&quot;;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7024"/>
        <c:crosses val="autoZero"/>
        <c:crossBetween val="between"/>
      </c:valAx>
      <c:valAx>
        <c:axId val="565553391"/>
        <c:scaling>
          <c:orientation val="minMax"/>
          <c:max val="3000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/>
                    </a:solidFill>
                  </a:rPr>
                  <a:t>Total</a:t>
                </a:r>
                <a:r>
                  <a:rPr lang="en-US" sz="1400" baseline="0">
                    <a:solidFill>
                      <a:schemeClr val="bg1"/>
                    </a:solidFill>
                  </a:rPr>
                  <a:t> Quantity</a:t>
                </a:r>
                <a:endParaRPr lang="en-US" sz="140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94678338548608565"/>
              <c:y val="4.2349035510939319E-2"/>
            </c:manualLayout>
          </c:layout>
          <c:overlay val="0"/>
          <c:spPr>
            <a:solidFill>
              <a:srgbClr val="FF0000"/>
            </a:solidFill>
            <a:ln>
              <a:noFill/>
            </a:ln>
            <a:effectLst/>
          </c:spPr>
        </c:title>
        <c:numFmt formatCode="[&gt;1000000]#,,\ &quot;M&quot;;[&gt;1000]#,&quot;K&quot;;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56271"/>
        <c:crosses val="max"/>
        <c:crossBetween val="between"/>
      </c:valAx>
      <c:catAx>
        <c:axId val="5655562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55533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2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[مبيعات جملة.xlsx]Pavoit Table !PivotTable17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b="1"/>
              <a:t>Top 10 Product By Sales</a:t>
            </a:r>
          </a:p>
        </c:rich>
      </c:tx>
      <c:layout>
        <c:manualLayout>
          <c:xMode val="edge"/>
          <c:yMode val="edge"/>
          <c:x val="0.4279292474293524"/>
          <c:y val="2.9246787339751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767335099203E-3"/>
          <c:y val="0.11366325950317188"/>
          <c:w val="0.99144659122298506"/>
          <c:h val="0.82910283930973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'Pavoit Table '!$L$113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480-401B-8C1A-D9F1E9C0C83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480-401B-8C1A-D9F1E9C0C83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480-401B-8C1A-D9F1E9C0C83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480-401B-8C1A-D9F1E9C0C837}"/>
              </c:ext>
            </c:extLst>
          </c:dPt>
          <c:dLbls>
            <c:dLbl>
              <c:idx val="1"/>
              <c:layout>
                <c:manualLayout>
                  <c:x val="0"/>
                  <c:y val="-2.98449685271240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80-401B-8C1A-D9F1E9C0C837}"/>
                </c:ext>
              </c:extLst>
            </c:dLbl>
            <c:dLbl>
              <c:idx val="2"/>
              <c:layout>
                <c:manualLayout>
                  <c:x val="1.7171718537478609E-2"/>
                  <c:y val="-8.41085476673497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80-401B-8C1A-D9F1E9C0C837}"/>
                </c:ext>
              </c:extLst>
            </c:dLbl>
            <c:dLbl>
              <c:idx val="3"/>
              <c:layout>
                <c:manualLayout>
                  <c:x val="1.0101010904399275E-3"/>
                  <c:y val="5.42635791402251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80-401B-8C1A-D9F1E9C0C837}"/>
                </c:ext>
              </c:extLst>
            </c:dLbl>
            <c:dLbl>
              <c:idx val="4"/>
              <c:layout>
                <c:manualLayout>
                  <c:x val="2.1212122899238281E-2"/>
                  <c:y val="-6.78294739252820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80-401B-8C1A-D9F1E9C0C837}"/>
                </c:ext>
              </c:extLst>
            </c:dLbl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'Pavoit Table '!$K$114:$K$123</c:f>
              <c:strCache>
                <c:ptCount val="10"/>
                <c:pt idx="0">
                  <c:v>لحم شمبرى/ كندوز  كباب حله</c:v>
                </c:pt>
                <c:pt idx="1">
                  <c:v>لحم شمبرى/ كندوز  مفروم</c:v>
                </c:pt>
                <c:pt idx="2">
                  <c:v>الصقر سكر 1ك</c:v>
                </c:pt>
                <c:pt idx="3">
                  <c:v>زبده طبيعى اورجواى بالوزن</c:v>
                </c:pt>
                <c:pt idx="4">
                  <c:v>لحم شمبرى/ كندوز  موزه</c:v>
                </c:pt>
                <c:pt idx="5">
                  <c:v>طبق بيض ابيض (كرتون)  30 ق</c:v>
                </c:pt>
                <c:pt idx="6">
                  <c:v>طبق بيض احمر (كرتون)  30 ق</c:v>
                </c:pt>
                <c:pt idx="7">
                  <c:v>بسطرمه</c:v>
                </c:pt>
                <c:pt idx="8">
                  <c:v>لحم شمبرى/ كندوز  بفتيك</c:v>
                </c:pt>
                <c:pt idx="9">
                  <c:v>لحم شمبرى/ كندوز  وش فخده</c:v>
                </c:pt>
              </c:strCache>
            </c:strRef>
          </c:cat>
          <c:val>
            <c:numRef>
              <c:f>'Pavoit Table '!$L$114:$L$123</c:f>
              <c:numCache>
                <c:formatCode>[&gt;1000000]#,,\ "M";[&gt;1000]#,"K";0</c:formatCode>
                <c:ptCount val="10"/>
                <c:pt idx="0">
                  <c:v>53956279.386879988</c:v>
                </c:pt>
                <c:pt idx="1">
                  <c:v>46387166.904640004</c:v>
                </c:pt>
                <c:pt idx="2">
                  <c:v>29985629.829760008</c:v>
                </c:pt>
                <c:pt idx="3">
                  <c:v>26370077.863040004</c:v>
                </c:pt>
                <c:pt idx="4">
                  <c:v>25546564.056639999</c:v>
                </c:pt>
                <c:pt idx="5">
                  <c:v>23873568.335999992</c:v>
                </c:pt>
                <c:pt idx="6">
                  <c:v>16237012.912</c:v>
                </c:pt>
                <c:pt idx="7">
                  <c:v>15866551.449919997</c:v>
                </c:pt>
                <c:pt idx="8">
                  <c:v>13772843.827839999</c:v>
                </c:pt>
                <c:pt idx="9">
                  <c:v>13114192.493439997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80-401B-8C1A-D9F1E9C0C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11377024"/>
        <c:axId val="411378464"/>
      </c:barChart>
      <c:catAx>
        <c:axId val="4113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8464"/>
        <c:crosses val="autoZero"/>
        <c:auto val="1"/>
        <c:lblAlgn val="ctr"/>
        <c:lblOffset val="100"/>
        <c:noMultiLvlLbl val="0"/>
      </c:catAx>
      <c:valAx>
        <c:axId val="411378464"/>
        <c:scaling>
          <c:orientation val="minMax"/>
        </c:scaling>
        <c:delete val="1"/>
        <c:axPos val="l"/>
        <c:numFmt formatCode="[&gt;1000000]#,,\ &quot;M&quot;;[&gt;1000]#,&quot;K&quot;;0" sourceLinked="1"/>
        <c:majorTickMark val="none"/>
        <c:minorTickMark val="none"/>
        <c:tickLblPos val="nextTo"/>
        <c:crossAx val="4113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[مبيعات جملة.xlsx]Pavoit Table 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b="1"/>
              <a:t>Bottom</a:t>
            </a:r>
            <a:r>
              <a:rPr lang="en-US" sz="2400" b="1" baseline="0"/>
              <a:t> 10 Product By Sales</a:t>
            </a:r>
            <a:endParaRPr lang="en-US" sz="2400" b="1"/>
          </a:p>
        </c:rich>
      </c:tx>
      <c:layout>
        <c:manualLayout>
          <c:xMode val="edge"/>
          <c:yMode val="edge"/>
          <c:x val="0.4279292474293524"/>
          <c:y val="2.9246787339751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121213085279092E-2"/>
              <c:y val="-5.155040018321435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"/>
              <c:y val="-2.9844968527124097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7171718537478609E-2"/>
              <c:y val="-8.410854766734977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0101010904399275E-3"/>
              <c:y val="5.4263579140225136E-3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212122899238281E-2"/>
              <c:y val="-6.7829473925282088E-2"/>
            </c:manualLayout>
          </c:layout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203375582866035E-3"/>
          <c:y val="0.10817316319920971"/>
          <c:w val="0.99144659122298506"/>
          <c:h val="0.82910283930973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'Pavoit Table '!$O$113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1FB-4C31-B5B1-5EF149F0820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1FB-4C31-B5B1-5EF149F0820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1FB-4C31-B5B1-5EF149F0820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1FB-4C31-B5B1-5EF149F08203}"/>
              </c:ext>
            </c:extLst>
          </c:dPt>
          <c:dLbls>
            <c:dLbl>
              <c:idx val="1"/>
              <c:layout>
                <c:manualLayout>
                  <c:x val="0"/>
                  <c:y val="-2.98449685271240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FB-4C31-B5B1-5EF149F08203}"/>
                </c:ext>
              </c:extLst>
            </c:dLbl>
            <c:dLbl>
              <c:idx val="2"/>
              <c:layout>
                <c:manualLayout>
                  <c:x val="1.7171718537478609E-2"/>
                  <c:y val="-8.41085476673497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FB-4C31-B5B1-5EF149F08203}"/>
                </c:ext>
              </c:extLst>
            </c:dLbl>
            <c:dLbl>
              <c:idx val="3"/>
              <c:layout>
                <c:manualLayout>
                  <c:x val="1.0101010904399275E-3"/>
                  <c:y val="5.42635791402251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FB-4C31-B5B1-5EF149F08203}"/>
                </c:ext>
              </c:extLst>
            </c:dLbl>
            <c:dLbl>
              <c:idx val="4"/>
              <c:layout>
                <c:manualLayout>
                  <c:x val="2.1212122899238281E-2"/>
                  <c:y val="-6.78294739252820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FB-4C31-B5B1-5EF149F08203}"/>
                </c:ext>
              </c:extLst>
            </c:dLbl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'Pavoit Table '!$N$114:$N$123</c:f>
              <c:strCache>
                <c:ptCount val="10"/>
                <c:pt idx="0">
                  <c:v>هوهوز كيك اكستريم فانيليا</c:v>
                </c:pt>
                <c:pt idx="1">
                  <c:v>موسى قمع بيتيفورصاج رقم8</c:v>
                </c:pt>
                <c:pt idx="2">
                  <c:v>Keyroad Black Pencil 2B KR9717 قلم رصاص</c:v>
                </c:pt>
                <c:pt idx="3">
                  <c:v>فانوس عيد ميلاد 15 سم كودD9050</c:v>
                </c:pt>
                <c:pt idx="4">
                  <c:v>سيوه مياه طبيعية 600مل</c:v>
                </c:pt>
                <c:pt idx="5">
                  <c:v>اس اند اس سودانى شيكولاته 25جم</c:v>
                </c:pt>
                <c:pt idx="6">
                  <c:v>بلاستيك/مشمع متنوع</c:v>
                </c:pt>
                <c:pt idx="7">
                  <c:v>لمبادا ويفر مور شيكولاته</c:v>
                </c:pt>
                <c:pt idx="8">
                  <c:v>ياهووه/ فرجللو مربى سياحى 20 جم</c:v>
                </c:pt>
                <c:pt idx="9">
                  <c:v>TREEهراشه +مساج خشب</c:v>
                </c:pt>
              </c:strCache>
            </c:strRef>
          </c:cat>
          <c:val>
            <c:numRef>
              <c:f>'Pavoit Table '!$O$114:$O$123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0.8</c:v>
                </c:pt>
                <c:pt idx="3">
                  <c:v>0.72</c:v>
                </c:pt>
                <c:pt idx="4">
                  <c:v>0.72</c:v>
                </c:pt>
                <c:pt idx="5">
                  <c:v>0.64</c:v>
                </c:pt>
                <c:pt idx="6">
                  <c:v>0.64</c:v>
                </c:pt>
                <c:pt idx="7">
                  <c:v>0.56000000000000005</c:v>
                </c:pt>
                <c:pt idx="8">
                  <c:v>0.4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FB-4C31-B5B1-5EF149F08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11377024"/>
        <c:axId val="411378464"/>
      </c:barChart>
      <c:catAx>
        <c:axId val="4113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78464"/>
        <c:crosses val="autoZero"/>
        <c:auto val="1"/>
        <c:lblAlgn val="ctr"/>
        <c:lblOffset val="100"/>
        <c:noMultiLvlLbl val="0"/>
      </c:catAx>
      <c:valAx>
        <c:axId val="41137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13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7D5-8A47-4DD8-93FE-6C3F9213DE1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27CD-07C3-4091-AF5E-D4DC781959BB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A10F5-AE9A-4C43-6F8D-25BB4C86F4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C977A1-B5A0-4B28-AD91-1E9BEDB0B1D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C99E6F1C-2A82-EA76-DBEF-799CA281B2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62FC-EBB7-B5C5-3030-696A38A672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E0DCD3-665F-429A-BE95-F0B867D31EF9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85FD068-C882-5305-171E-65900F8BBFF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hyperlink" Target="http://go.microsoft.com/fwlink/?LinkId=623327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7074"/>
            <a:ext cx="10515600" cy="1786748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Welcome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To </a:t>
            </a:r>
            <a:r>
              <a:rPr lang="en-US" sz="4800" dirty="0" err="1">
                <a:solidFill>
                  <a:schemeClr val="bg1"/>
                </a:solidFill>
              </a:rPr>
              <a:t>Gomla</a:t>
            </a:r>
            <a:r>
              <a:rPr lang="en-US" sz="4800" dirty="0">
                <a:solidFill>
                  <a:schemeClr val="bg1"/>
                </a:solidFill>
              </a:rPr>
              <a:t>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3" y="2647951"/>
            <a:ext cx="11534766" cy="142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Report for Dashboard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BD6DF-674D-0C52-3271-5241F550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3" y="4910181"/>
            <a:ext cx="1534174" cy="15669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9A144-EFB7-B231-2B86-D0E0C3CC57E1}"/>
              </a:ext>
            </a:extLst>
          </p:cNvPr>
          <p:cNvCxnSpPr/>
          <p:nvPr/>
        </p:nvCxnSpPr>
        <p:spPr>
          <a:xfrm>
            <a:off x="6096000" y="1971675"/>
            <a:ext cx="0" cy="60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2573950-BDA5-5A44-EF25-219EE863C6EF}"/>
              </a:ext>
            </a:extLst>
          </p:cNvPr>
          <p:cNvSpPr/>
          <p:nvPr/>
        </p:nvSpPr>
        <p:spPr>
          <a:xfrm>
            <a:off x="11134725" y="5505450"/>
            <a:ext cx="504825" cy="81915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 including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39321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Purpose:</a:t>
            </a:r>
            <a:r>
              <a:rPr lang="en-US" sz="1800" dirty="0">
                <a:solidFill>
                  <a:schemeClr val="tx1"/>
                </a:solidFill>
              </a:rPr>
              <a:t> Provide a quick overview of branch and sales performance for the period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Contents:</a:t>
            </a:r>
            <a:r>
              <a:rPr lang="en-US" sz="2000" dirty="0">
                <a:solidFill>
                  <a:schemeClr val="tx1"/>
                </a:solidFill>
              </a:rPr>
              <a:t> Includes KPIs, Top/Bottom Performance, Branch Insights, Sales Trends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0564D-4971-4A54-FCF2-7144E015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8" y="4748085"/>
            <a:ext cx="1957512" cy="18195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20D890-4C83-5690-DEDF-A29701647D4D}"/>
              </a:ext>
            </a:extLst>
          </p:cNvPr>
          <p:cNvCxnSpPr/>
          <p:nvPr/>
        </p:nvCxnSpPr>
        <p:spPr>
          <a:xfrm>
            <a:off x="214188" y="1266825"/>
            <a:ext cx="11720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1056513" y="1287684"/>
            <a:ext cx="1111305" cy="611916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85CAFF-A591-562A-CB03-8490F04DBEF3}"/>
              </a:ext>
            </a:extLst>
          </p:cNvPr>
          <p:cNvSpPr/>
          <p:nvPr/>
        </p:nvSpPr>
        <p:spPr>
          <a:xfrm>
            <a:off x="541609" y="2041091"/>
            <a:ext cx="23241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Sales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2253 M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279FDA-B752-DCD0-62D8-6A705D17C57C}"/>
              </a:ext>
            </a:extLst>
          </p:cNvPr>
          <p:cNvSpPr/>
          <p:nvPr/>
        </p:nvSpPr>
        <p:spPr>
          <a:xfrm>
            <a:off x="3308639" y="2041091"/>
            <a:ext cx="23241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Quantity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65 M </a:t>
            </a:r>
          </a:p>
        </p:txBody>
      </p:sp>
      <p:grpSp>
        <p:nvGrpSpPr>
          <p:cNvPr id="9" name="Group 8" descr="Small circle with number 1 inside  indicating step 1">
            <a:extLst>
              <a:ext uri="{FF2B5EF4-FFF2-40B4-BE49-F238E27FC236}">
                <a16:creationId xmlns:a16="http://schemas.microsoft.com/office/drawing/2014/main" id="{DDEC2843-22AE-F87A-385D-E6633D489AD6}"/>
              </a:ext>
            </a:extLst>
          </p:cNvPr>
          <p:cNvGrpSpPr/>
          <p:nvPr/>
        </p:nvGrpSpPr>
        <p:grpSpPr bwMode="blackWhite">
          <a:xfrm>
            <a:off x="3766557" y="1287684"/>
            <a:ext cx="1111305" cy="611916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AC54D9C3-1672-0406-C49B-F51F8734277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 descr="Number 1">
              <a:extLst>
                <a:ext uri="{FF2B5EF4-FFF2-40B4-BE49-F238E27FC236}">
                  <a16:creationId xmlns:a16="http://schemas.microsoft.com/office/drawing/2014/main" id="{CAB14EE8-DEBE-D931-0A7E-62B54C5EDAF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4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3A26D8-5F81-A4CA-A3A8-601B69C5A8DD}"/>
              </a:ext>
            </a:extLst>
          </p:cNvPr>
          <p:cNvSpPr/>
          <p:nvPr/>
        </p:nvSpPr>
        <p:spPr>
          <a:xfrm>
            <a:off x="6003695" y="2041091"/>
            <a:ext cx="23241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Avg-Sales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5K </a:t>
            </a:r>
          </a:p>
        </p:txBody>
      </p:sp>
      <p:grpSp>
        <p:nvGrpSpPr>
          <p:cNvPr id="15" name="Group 14" descr="Small circle with number 1 inside  indicating step 1">
            <a:extLst>
              <a:ext uri="{FF2B5EF4-FFF2-40B4-BE49-F238E27FC236}">
                <a16:creationId xmlns:a16="http://schemas.microsoft.com/office/drawing/2014/main" id="{83CA7A33-6A35-8A8D-3AD6-2F1F2F8E372E}"/>
              </a:ext>
            </a:extLst>
          </p:cNvPr>
          <p:cNvGrpSpPr/>
          <p:nvPr/>
        </p:nvGrpSpPr>
        <p:grpSpPr bwMode="blackWhite">
          <a:xfrm>
            <a:off x="6476601" y="1287684"/>
            <a:ext cx="1111305" cy="611916"/>
            <a:chOff x="6953426" y="711274"/>
            <a:chExt cx="558179" cy="409838"/>
          </a:xfrm>
        </p:grpSpPr>
        <p:sp>
          <p:nvSpPr>
            <p:cNvPr id="16" name="Oval 15" descr="Small circle">
              <a:extLst>
                <a:ext uri="{FF2B5EF4-FFF2-40B4-BE49-F238E27FC236}">
                  <a16:creationId xmlns:a16="http://schemas.microsoft.com/office/drawing/2014/main" id="{56A24CD1-0622-6E54-6A2D-1F9016E67B7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 descr="Number 1">
              <a:extLst>
                <a:ext uri="{FF2B5EF4-FFF2-40B4-BE49-F238E27FC236}">
                  <a16:creationId xmlns:a16="http://schemas.microsoft.com/office/drawing/2014/main" id="{BED46DCA-F44F-7578-7F51-8C460BAA71B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4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6" name="Group 25" descr="Small circle with number 1 inside  indicating step 1">
            <a:extLst>
              <a:ext uri="{FF2B5EF4-FFF2-40B4-BE49-F238E27FC236}">
                <a16:creationId xmlns:a16="http://schemas.microsoft.com/office/drawing/2014/main" id="{BBA73C6F-D52B-044B-81AC-ADD9952B3CF9}"/>
              </a:ext>
            </a:extLst>
          </p:cNvPr>
          <p:cNvGrpSpPr/>
          <p:nvPr/>
        </p:nvGrpSpPr>
        <p:grpSpPr bwMode="blackWhite">
          <a:xfrm>
            <a:off x="9186644" y="1287684"/>
            <a:ext cx="1111305" cy="611916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15CE1254-B43B-DBD7-AAD2-9B02A5CBE2B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1">
              <a:extLst>
                <a:ext uri="{FF2B5EF4-FFF2-40B4-BE49-F238E27FC236}">
                  <a16:creationId xmlns:a16="http://schemas.microsoft.com/office/drawing/2014/main" id="{EC38CB7A-3BAC-A326-0DFF-1C4B374E41B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4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54DE29-12B8-5CEC-F091-B4CD924219F3}"/>
              </a:ext>
            </a:extLst>
          </p:cNvPr>
          <p:cNvSpPr/>
          <p:nvPr/>
        </p:nvSpPr>
        <p:spPr>
          <a:xfrm>
            <a:off x="8479964" y="2041091"/>
            <a:ext cx="23241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of Branches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52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C6F5873-693B-920E-D71F-16321471C865}"/>
              </a:ext>
            </a:extLst>
          </p:cNvPr>
          <p:cNvSpPr/>
          <p:nvPr/>
        </p:nvSpPr>
        <p:spPr>
          <a:xfrm>
            <a:off x="4615148" y="3887191"/>
            <a:ext cx="23241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of Sections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33 </a:t>
            </a:r>
          </a:p>
        </p:txBody>
      </p:sp>
      <p:grpSp>
        <p:nvGrpSpPr>
          <p:cNvPr id="42" name="Group 41" descr="Small circle with number 1 inside  indicating step 1">
            <a:extLst>
              <a:ext uri="{FF2B5EF4-FFF2-40B4-BE49-F238E27FC236}">
                <a16:creationId xmlns:a16="http://schemas.microsoft.com/office/drawing/2014/main" id="{B1032A44-04C9-B3C7-EE3D-04BC3DB09287}"/>
              </a:ext>
            </a:extLst>
          </p:cNvPr>
          <p:cNvGrpSpPr/>
          <p:nvPr/>
        </p:nvGrpSpPr>
        <p:grpSpPr bwMode="blackWhite">
          <a:xfrm>
            <a:off x="5226578" y="3167345"/>
            <a:ext cx="1111305" cy="611916"/>
            <a:chOff x="6953426" y="711274"/>
            <a:chExt cx="558179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570BABB5-021E-974B-BAF0-79084E37381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1">
              <a:extLst>
                <a:ext uri="{FF2B5EF4-FFF2-40B4-BE49-F238E27FC236}">
                  <a16:creationId xmlns:a16="http://schemas.microsoft.com/office/drawing/2014/main" id="{960D7E27-B118-A385-F0CA-BE39D5D7B3B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24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539A35-8E82-E460-697A-6627AD952757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41609" y="2498291"/>
            <a:ext cx="232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3FB689-9934-8F1E-C364-190F6197848F}"/>
              </a:ext>
            </a:extLst>
          </p:cNvPr>
          <p:cNvCxnSpPr/>
          <p:nvPr/>
        </p:nvCxnSpPr>
        <p:spPr>
          <a:xfrm>
            <a:off x="3308639" y="2498291"/>
            <a:ext cx="232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687F2F-B747-CFFB-845B-A90A6D83ECC7}"/>
              </a:ext>
            </a:extLst>
          </p:cNvPr>
          <p:cNvCxnSpPr/>
          <p:nvPr/>
        </p:nvCxnSpPr>
        <p:spPr>
          <a:xfrm>
            <a:off x="6003695" y="2491507"/>
            <a:ext cx="232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7A51D0-B085-AC3B-886F-2A7DAF6D7216}"/>
              </a:ext>
            </a:extLst>
          </p:cNvPr>
          <p:cNvCxnSpPr/>
          <p:nvPr/>
        </p:nvCxnSpPr>
        <p:spPr>
          <a:xfrm>
            <a:off x="8479964" y="2528906"/>
            <a:ext cx="232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910EF0-3BDB-6CF8-AE62-58F8E7FC2E48}"/>
              </a:ext>
            </a:extLst>
          </p:cNvPr>
          <p:cNvCxnSpPr/>
          <p:nvPr/>
        </p:nvCxnSpPr>
        <p:spPr>
          <a:xfrm>
            <a:off x="4615148" y="4236460"/>
            <a:ext cx="232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5387BE-6D16-56D0-856F-50B47B5E2FEA}"/>
              </a:ext>
            </a:extLst>
          </p:cNvPr>
          <p:cNvSpPr txBox="1"/>
          <p:nvPr/>
        </p:nvSpPr>
        <p:spPr>
          <a:xfrm>
            <a:off x="437912" y="437791"/>
            <a:ext cx="347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KPIS Dashboard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33A8B3-835B-CCDF-4681-BE49D7873DA3}"/>
              </a:ext>
            </a:extLst>
          </p:cNvPr>
          <p:cNvCxnSpPr>
            <a:cxnSpLocks/>
          </p:cNvCxnSpPr>
          <p:nvPr/>
        </p:nvCxnSpPr>
        <p:spPr>
          <a:xfrm>
            <a:off x="257175" y="1057275"/>
            <a:ext cx="3051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C25C15C-1461-44B9-2F2E-C5608DBFE7FB}"/>
              </a:ext>
            </a:extLst>
          </p:cNvPr>
          <p:cNvSpPr/>
          <p:nvPr/>
        </p:nvSpPr>
        <p:spPr>
          <a:xfrm>
            <a:off x="5306298" y="5807785"/>
            <a:ext cx="1009650" cy="73589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A0692A-6AF1-43E5-A365-25E051A89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213376"/>
              </p:ext>
            </p:extLst>
          </p:nvPr>
        </p:nvGraphicFramePr>
        <p:xfrm>
          <a:off x="266700" y="1088572"/>
          <a:ext cx="11639550" cy="420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4FFA9C-BAAF-448D-C477-7C8B6C1462CB}"/>
              </a:ext>
            </a:extLst>
          </p:cNvPr>
          <p:cNvSpPr txBox="1"/>
          <p:nvPr/>
        </p:nvSpPr>
        <p:spPr>
          <a:xfrm>
            <a:off x="190500" y="485775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Charts Report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2B521C-756C-9EBA-86EA-57BB9EF72CFE}"/>
              </a:ext>
            </a:extLst>
          </p:cNvPr>
          <p:cNvSpPr/>
          <p:nvPr/>
        </p:nvSpPr>
        <p:spPr>
          <a:xfrm>
            <a:off x="5962650" y="5676900"/>
            <a:ext cx="933450" cy="85725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54849D-820F-460C-A62F-13DF32048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588002"/>
              </p:ext>
            </p:extLst>
          </p:nvPr>
        </p:nvGraphicFramePr>
        <p:xfrm>
          <a:off x="304800" y="533400"/>
          <a:ext cx="11591925" cy="501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998C9005-FC0D-0371-6CCA-4AD86705CE5A}"/>
              </a:ext>
            </a:extLst>
          </p:cNvPr>
          <p:cNvSpPr/>
          <p:nvPr/>
        </p:nvSpPr>
        <p:spPr>
          <a:xfrm>
            <a:off x="5334000" y="5832234"/>
            <a:ext cx="1247775" cy="6929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A228E5-2D61-4E4F-AA20-C3F4D0DCB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665954"/>
              </p:ext>
            </p:extLst>
          </p:nvPr>
        </p:nvGraphicFramePr>
        <p:xfrm>
          <a:off x="285750" y="1404365"/>
          <a:ext cx="11640362" cy="399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C2A89485-AF0C-A12D-DF88-20D4A07084E2}"/>
              </a:ext>
            </a:extLst>
          </p:cNvPr>
          <p:cNvSpPr/>
          <p:nvPr/>
        </p:nvSpPr>
        <p:spPr>
          <a:xfrm>
            <a:off x="5114925" y="5600700"/>
            <a:ext cx="1095375" cy="96202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 descr="Small circle"/>
          <p:cNvSpPr/>
          <p:nvPr/>
        </p:nvSpPr>
        <p:spPr bwMode="blackWhite">
          <a:xfrm>
            <a:off x="630366" y="331299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D688C2-B302-4FF2-8DEF-6336A5BFA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543202"/>
              </p:ext>
            </p:extLst>
          </p:nvPr>
        </p:nvGraphicFramePr>
        <p:xfrm>
          <a:off x="266700" y="1115785"/>
          <a:ext cx="11639550" cy="4626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317F30C5-59DD-8C94-9373-D186909387E9}"/>
              </a:ext>
            </a:extLst>
          </p:cNvPr>
          <p:cNvSpPr/>
          <p:nvPr/>
        </p:nvSpPr>
        <p:spPr>
          <a:xfrm>
            <a:off x="5562600" y="5829300"/>
            <a:ext cx="1209675" cy="74295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5" tooltip="Select here to go to free PowerPoint trainin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DC191E-28E0-453A-9AB9-4571274A4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66507"/>
              </p:ext>
            </p:extLst>
          </p:nvPr>
        </p:nvGraphicFramePr>
        <p:xfrm>
          <a:off x="295276" y="857250"/>
          <a:ext cx="11610974" cy="487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CC134637-BEC3-F000-C808-123A44053DD6}"/>
              </a:ext>
            </a:extLst>
          </p:cNvPr>
          <p:cNvSpPr/>
          <p:nvPr/>
        </p:nvSpPr>
        <p:spPr>
          <a:xfrm>
            <a:off x="5124450" y="5905500"/>
            <a:ext cx="1371600" cy="6096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B2FED-6D9F-4626-4527-43BEDD19D00A}"/>
              </a:ext>
            </a:extLst>
          </p:cNvPr>
          <p:cNvSpPr txBox="1"/>
          <p:nvPr/>
        </p:nvSpPr>
        <p:spPr>
          <a:xfrm>
            <a:off x="228599" y="485775"/>
            <a:ext cx="460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Suggestion For Next Phase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0B2D8B-419B-453C-79B5-5278145393A9}"/>
              </a:ext>
            </a:extLst>
          </p:cNvPr>
          <p:cNvCxnSpPr/>
          <p:nvPr/>
        </p:nvCxnSpPr>
        <p:spPr>
          <a:xfrm>
            <a:off x="228599" y="1247775"/>
            <a:ext cx="4362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F1C35E-328B-5EDF-C568-E1709E0F78D0}"/>
              </a:ext>
            </a:extLst>
          </p:cNvPr>
          <p:cNvSpPr txBox="1"/>
          <p:nvPr/>
        </p:nvSpPr>
        <p:spPr>
          <a:xfrm>
            <a:off x="352425" y="1781175"/>
            <a:ext cx="6457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Increase in the number of branches in Mansoura and </a:t>
            </a:r>
            <a:r>
              <a:rPr lang="en-US" b="1" dirty="0" err="1"/>
              <a:t>Manzla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Increase in staff at the Mansoura and </a:t>
            </a:r>
            <a:r>
              <a:rPr lang="en-US" b="1" dirty="0" err="1"/>
              <a:t>Manzla</a:t>
            </a:r>
            <a:r>
              <a:rPr lang="en-US" b="1" dirty="0"/>
              <a:t> branches to better assist customers.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Increase in products in the canned goods, local butcher/meat, and cleaning supplies sections.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“Increase in advertisements and special offers at the Green Towers and Tery Mansoura branches to attract customers.”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“Reduced stock of low-profit products such as </a:t>
            </a:r>
            <a:r>
              <a:rPr lang="en-US" b="1" dirty="0" err="1"/>
              <a:t>Fragolo</a:t>
            </a:r>
            <a:r>
              <a:rPr lang="en-US" b="1" dirty="0"/>
              <a:t> jam and wooden massage tools.”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467886"/>
    </a:folHlink>
  </a:clrScheme>
  <a:fontScheme name="Sheets">
    <a:majorFont>
      <a:latin typeface="Aptos Narrow"/>
      <a:ea typeface="Aptos Narrow"/>
      <a:cs typeface="Aptos Narrow"/>
    </a:majorFont>
    <a:minorFont>
      <a:latin typeface="Aptos Narrow"/>
      <a:ea typeface="Aptos Narrow"/>
      <a:cs typeface="Aptos Narro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467886"/>
    </a:folHlink>
  </a:clrScheme>
  <a:fontScheme name="Sheets">
    <a:majorFont>
      <a:latin typeface="Aptos Narrow"/>
      <a:ea typeface="Aptos Narrow"/>
      <a:cs typeface="Aptos Narrow"/>
    </a:majorFont>
    <a:minorFont>
      <a:latin typeface="Aptos Narrow"/>
      <a:ea typeface="Aptos Narrow"/>
      <a:cs typeface="Aptos Narro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{A1EF1740-B7C2-45AA-99B5-22123A9C62F9}TF2989475c-5427-4edb-9ec1-00f4ce72165b77c8433f_win32-c33c42577f73</Template>
  <TotalTime>68</TotalTime>
  <Words>237</Words>
  <Application>Microsoft Office PowerPoint</Application>
  <PresentationFormat>Widescreen</PresentationFormat>
  <Paragraphs>108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Custom</vt:lpstr>
      <vt:lpstr>Welcome To Gomla Market</vt:lpstr>
      <vt:lpstr>Report including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Yosef Alaa</dc:creator>
  <cp:keywords/>
  <cp:lastModifiedBy>Yosef Alaa</cp:lastModifiedBy>
  <cp:revision>1</cp:revision>
  <dcterms:created xsi:type="dcterms:W3CDTF">2025-08-20T18:35:47Z</dcterms:created>
  <dcterms:modified xsi:type="dcterms:W3CDTF">2025-08-20T19:44:10Z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