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6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8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2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63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2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61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746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Algoritma" TargetMode="External"/><Relationship Id="rId2" Type="http://schemas.openxmlformats.org/officeDocument/2006/relationships/hyperlink" Target="https://id.wikipedia.org/wiki/Pembelajaran_mes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7841" y="1026161"/>
            <a:ext cx="7771028" cy="120904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/>
              <a:t>Prediction with random 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6433" y="2375468"/>
            <a:ext cx="4775075" cy="1053532"/>
          </a:xfrm>
          <a:noFill/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/>
              <a:t>Anisha </a:t>
            </a:r>
            <a:r>
              <a:rPr lang="en-US" sz="1800" dirty="0" err="1"/>
              <a:t>Dwi</a:t>
            </a:r>
            <a:r>
              <a:rPr lang="en-US" sz="1800" dirty="0"/>
              <a:t> Nur </a:t>
            </a:r>
            <a:r>
              <a:rPr lang="en-US" sz="1800" dirty="0" err="1"/>
              <a:t>Fadlilah</a:t>
            </a:r>
            <a:r>
              <a:rPr lang="en-US" sz="1800" dirty="0"/>
              <a:t> /19340002</a:t>
            </a:r>
          </a:p>
          <a:p>
            <a:pPr algn="ctr">
              <a:spcAft>
                <a:spcPts val="600"/>
              </a:spcAft>
            </a:pPr>
            <a:r>
              <a:rPr lang="en-US" sz="1800" dirty="0"/>
              <a:t>Yosef Alfredo </a:t>
            </a:r>
            <a:r>
              <a:rPr lang="en-US" sz="1800" dirty="0" err="1"/>
              <a:t>Khawarga</a:t>
            </a:r>
            <a:r>
              <a:rPr lang="en-US" sz="1800" dirty="0"/>
              <a:t> /19340004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DF229-AD3C-4704-87BE-88425B87CD38}"/>
              </a:ext>
            </a:extLst>
          </p:cNvPr>
          <p:cNvSpPr txBox="1"/>
          <p:nvPr/>
        </p:nvSpPr>
        <p:spPr>
          <a:xfrm>
            <a:off x="1990724" y="373708"/>
            <a:ext cx="89058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Sebelum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lanjut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eksekusi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spesies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burung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didalam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dataset yang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tersedia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,dan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dipakai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dataset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beberpa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file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yaitu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lain :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FFBD9-9C0B-4024-BDB0-6FD9D02D14BE}"/>
              </a:ext>
            </a:extLst>
          </p:cNvPr>
          <p:cNvSpPr txBox="1"/>
          <p:nvPr/>
        </p:nvSpPr>
        <p:spPr>
          <a:xfrm>
            <a:off x="1990724" y="1577965"/>
            <a:ext cx="890587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2000" dirty="0"/>
          </a:p>
          <a:p>
            <a:r>
              <a:rPr lang="en-ID" sz="2000" dirty="0"/>
              <a:t>File classes.txt </a:t>
            </a:r>
            <a:r>
              <a:rPr lang="en-ID" sz="2000" dirty="0" err="1"/>
              <a:t>menunjukkan</a:t>
            </a:r>
            <a:r>
              <a:rPr lang="en-ID" sz="2000" dirty="0"/>
              <a:t> ID </a:t>
            </a:r>
            <a:r>
              <a:rPr lang="en-ID" sz="2000" dirty="0" err="1"/>
              <a:t>kelas</a:t>
            </a:r>
            <a:r>
              <a:rPr lang="en-ID" sz="2000" dirty="0"/>
              <a:t> 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spesies</a:t>
            </a:r>
            <a:r>
              <a:rPr lang="en-ID" sz="2000" dirty="0"/>
              <a:t> </a:t>
            </a:r>
            <a:r>
              <a:rPr lang="en-ID" sz="2000" dirty="0" err="1"/>
              <a:t>burung</a:t>
            </a:r>
            <a:r>
              <a:rPr lang="en-ID" dirty="0"/>
              <a:t>.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sz="2000" dirty="0"/>
          </a:p>
          <a:p>
            <a:r>
              <a:rPr lang="en-ID" sz="2000" dirty="0"/>
              <a:t>File image.txt </a:t>
            </a:r>
            <a:r>
              <a:rPr lang="en-ID" sz="2000" dirty="0" err="1"/>
              <a:t>menunjukkan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 dan </a:t>
            </a:r>
            <a:r>
              <a:rPr lang="en-ID" sz="2000" dirty="0" err="1"/>
              <a:t>nama</a:t>
            </a:r>
            <a:r>
              <a:rPr lang="en-ID" sz="2000" dirty="0"/>
              <a:t> file.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32230-6079-4234-9A5C-1214B141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429723"/>
            <a:ext cx="4467225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7D187-88C0-4BE2-9D5A-2C667F8C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4581525"/>
            <a:ext cx="7915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455F0-C140-4208-B7E5-010F877FF95D}"/>
              </a:ext>
            </a:extLst>
          </p:cNvPr>
          <p:cNvSpPr txBox="1"/>
          <p:nvPr/>
        </p:nvSpPr>
        <p:spPr>
          <a:xfrm>
            <a:off x="2152650" y="451188"/>
            <a:ext cx="8763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Spesies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foto</a:t>
            </a:r>
            <a:r>
              <a:rPr lang="en-ID" sz="2000" dirty="0"/>
              <a:t> </a:t>
            </a:r>
            <a:r>
              <a:rPr lang="en-ID" sz="2000" dirty="0" err="1"/>
              <a:t>diberikan</a:t>
            </a:r>
            <a:r>
              <a:rPr lang="en-ID" sz="2000" dirty="0"/>
              <a:t> di File image_class_labels.txt , yang </a:t>
            </a:r>
            <a:r>
              <a:rPr lang="en-ID" sz="2000" dirty="0" err="1"/>
              <a:t>menghubungkan</a:t>
            </a:r>
            <a:r>
              <a:rPr lang="en-ID" sz="2000" dirty="0"/>
              <a:t> ID </a:t>
            </a:r>
            <a:r>
              <a:rPr lang="en-ID" sz="2000" dirty="0" err="1"/>
              <a:t>kelas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.</a:t>
            </a:r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r>
              <a:rPr lang="en-ID" sz="2000" dirty="0"/>
              <a:t>File attributes.txt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endParaRPr lang="en-ID" sz="2000" dirty="0"/>
          </a:p>
          <a:p>
            <a:pPr algn="just"/>
            <a:r>
              <a:rPr lang="en-ID" sz="2000" dirty="0"/>
              <a:t>yang pada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yang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membutuhkan</a:t>
            </a:r>
            <a:r>
              <a:rPr lang="en-ID" sz="2000" dirty="0"/>
              <a:t> ID </a:t>
            </a:r>
            <a:r>
              <a:rPr lang="en-ID" sz="2000" dirty="0" err="1"/>
              <a:t>atribut</a:t>
            </a:r>
            <a:r>
              <a:rPr lang="en-ID" sz="2000" dirty="0"/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BF106-F88F-495B-AE0F-F9F468C3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333500"/>
            <a:ext cx="38385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E0C6E-C0E1-4672-90E1-8E2C03A6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710585"/>
            <a:ext cx="4962525" cy="18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9DCDD-AD3D-4F3B-BE62-2B3F4A813372}"/>
              </a:ext>
            </a:extLst>
          </p:cNvPr>
          <p:cNvSpPr txBox="1"/>
          <p:nvPr/>
        </p:nvSpPr>
        <p:spPr>
          <a:xfrm>
            <a:off x="2238374" y="715060"/>
            <a:ext cx="9010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Dan file yang </a:t>
            </a:r>
            <a:r>
              <a:rPr lang="en-ID" sz="2000" dirty="0" err="1"/>
              <a:t>memang</a:t>
            </a:r>
            <a:r>
              <a:rPr lang="en-ID" sz="2000" dirty="0"/>
              <a:t> </a:t>
            </a:r>
            <a:r>
              <a:rPr lang="en-ID" sz="2000" dirty="0" err="1"/>
              <a:t>dibutuhkan</a:t>
            </a:r>
            <a:r>
              <a:rPr lang="en-ID" sz="2000" dirty="0"/>
              <a:t> dan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file image_attribute_labels.txt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7FD1-E59D-4E5A-9627-0B8B660B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290637"/>
            <a:ext cx="4552950" cy="2833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7AC60B-482D-4A1E-B020-9BCA3FE309E6}"/>
              </a:ext>
            </a:extLst>
          </p:cNvPr>
          <p:cNvSpPr txBox="1"/>
          <p:nvPr/>
        </p:nvSpPr>
        <p:spPr>
          <a:xfrm>
            <a:off x="2238374" y="4299791"/>
            <a:ext cx="9153526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menghubungkan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atributnya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biner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Setelah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mengetaui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dataset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langsung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praktekan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code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random forest 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51771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2589-A788-428E-B475-149D0A0F8BB0}"/>
              </a:ext>
            </a:extLst>
          </p:cNvPr>
          <p:cNvSpPr txBox="1"/>
          <p:nvPr/>
        </p:nvSpPr>
        <p:spPr>
          <a:xfrm>
            <a:off x="2114549" y="324398"/>
            <a:ext cx="8448675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Memprediksi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Spesies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Burung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random forest </a:t>
            </a:r>
            <a:r>
              <a:rPr lang="en-ID" sz="20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ID" sz="2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python</a:t>
            </a:r>
            <a:endParaRPr lang="en-ID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1DCE5-544C-4826-90D7-313B854B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900792"/>
            <a:ext cx="8772526" cy="2271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4A7031-F4DB-404C-AEF4-35D470E2FF2C}"/>
              </a:ext>
            </a:extLst>
          </p:cNvPr>
          <p:cNvSpPr txBox="1"/>
          <p:nvPr/>
        </p:nvSpPr>
        <p:spPr>
          <a:xfrm>
            <a:off x="2114549" y="3429000"/>
            <a:ext cx="9086850" cy="279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Jadi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pertama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mengimport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csvnya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sebelumnya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sudah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download,akan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tetapi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diperhatikan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Pemisahan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ruang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semua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endParaRPr lang="en-ID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kolom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baris header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Abaikan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pesan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peringatan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error_bad_lines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=False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warn_bad_lines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=False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Gunakan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kolom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0, 1 dan </a:t>
            </a:r>
            <a:r>
              <a:rPr lang="en-ID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ID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gambar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ID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nilai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sekarang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sekarang</a:t>
            </a:r>
            <a:r>
              <a:rPr lang="en-ID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60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C60C36-3C66-487A-8985-B7C64B384F01}"/>
              </a:ext>
            </a:extLst>
          </p:cNvPr>
          <p:cNvSpPr txBox="1"/>
          <p:nvPr/>
        </p:nvSpPr>
        <p:spPr>
          <a:xfrm>
            <a:off x="2200275" y="5201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/>
              <a:t>Di sini, di bagian atas kumpulan data itu</a:t>
            </a:r>
            <a:r>
              <a:rPr lang="it-IT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BB393-2036-463E-80AD-9A7174A6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109663"/>
            <a:ext cx="3371850" cy="1595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6AA7E-3BDC-48FC-AE93-20C9A705B651}"/>
              </a:ext>
            </a:extLst>
          </p:cNvPr>
          <p:cNvSpPr txBox="1"/>
          <p:nvPr/>
        </p:nvSpPr>
        <p:spPr>
          <a:xfrm>
            <a:off x="2200275" y="2859092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ID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1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1, 2, 3, </a:t>
            </a:r>
            <a:r>
              <a:rPr lang="en-ID" sz="2000" dirty="0" err="1"/>
              <a:t>atau</a:t>
            </a:r>
            <a:r>
              <a:rPr lang="en-ID" sz="2000" dirty="0"/>
              <a:t> 4,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5.Untuk </a:t>
            </a:r>
            <a:r>
              <a:rPr lang="en-ID" sz="2000" dirty="0" err="1"/>
              <a:t>mengetahui</a:t>
            </a:r>
            <a:r>
              <a:rPr lang="en-ID" sz="2000" dirty="0"/>
              <a:t> </a:t>
            </a:r>
            <a:r>
              <a:rPr lang="en-ID" sz="2000" dirty="0" err="1"/>
              <a:t>berapa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baris dan </a:t>
            </a:r>
            <a:r>
              <a:rPr lang="en-ID" sz="2000" dirty="0" err="1"/>
              <a:t>kolom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milikidapat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code </a:t>
            </a:r>
            <a:r>
              <a:rPr lang="en-ID" sz="2000" dirty="0" err="1"/>
              <a:t>dibawah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D8437-1080-4B8A-BDDE-97691175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3997969"/>
            <a:ext cx="3200400" cy="961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FA546-B90B-4A38-997F-E61488F4F19E}"/>
              </a:ext>
            </a:extLst>
          </p:cNvPr>
          <p:cNvSpPr txBox="1"/>
          <p:nvPr/>
        </p:nvSpPr>
        <p:spPr>
          <a:xfrm>
            <a:off x="2200274" y="5199876"/>
            <a:ext cx="8610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3,7 </a:t>
            </a:r>
            <a:r>
              <a:rPr lang="en-ID" sz="2000" dirty="0" err="1"/>
              <a:t>juta</a:t>
            </a:r>
            <a:r>
              <a:rPr lang="en-ID" sz="2000" dirty="0"/>
              <a:t> baris dan </a:t>
            </a:r>
            <a:r>
              <a:rPr lang="en-ID" sz="2000" dirty="0" err="1"/>
              <a:t>tiga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.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bukan</a:t>
            </a:r>
            <a:r>
              <a:rPr lang="en-ID" sz="2000" dirty="0"/>
              <a:t> formula </a:t>
            </a:r>
            <a:r>
              <a:rPr lang="en-ID" sz="2000" dirty="0" err="1"/>
              <a:t>sebenarnya</a:t>
            </a:r>
            <a:r>
              <a:rPr lang="en-ID" sz="2000" dirty="0"/>
              <a:t> yang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butuhkan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tetapi</a:t>
            </a:r>
            <a:r>
              <a:rPr lang="en-ID" sz="2000" dirty="0"/>
              <a:t> yang </a:t>
            </a:r>
            <a:r>
              <a:rPr lang="en-ID" sz="2000" dirty="0" err="1"/>
              <a:t>diperlukan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, </a:t>
            </a:r>
            <a:r>
              <a:rPr lang="en-ID" sz="2000" dirty="0" err="1"/>
              <a:t>bukan</a:t>
            </a:r>
            <a:r>
              <a:rPr lang="en-ID" sz="2000" dirty="0"/>
              <a:t> baris. Oleh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pivot, </a:t>
            </a:r>
            <a:r>
              <a:rPr lang="en-ID" sz="2000" dirty="0" err="1"/>
              <a:t>seperti</a:t>
            </a:r>
            <a:r>
              <a:rPr lang="en-ID" sz="2000" dirty="0"/>
              <a:t> Excel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pivot:</a:t>
            </a:r>
          </a:p>
        </p:txBody>
      </p:sp>
    </p:spTree>
    <p:extLst>
      <p:ext uri="{BB962C8B-B14F-4D97-AF65-F5344CB8AC3E}">
        <p14:creationId xmlns:p14="http://schemas.microsoft.com/office/powerpoint/2010/main" val="206340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15D89-C7DF-4634-9EB1-48463576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523875"/>
            <a:ext cx="9286874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2516D-E311-4CDE-B6F7-972C746596B4}"/>
              </a:ext>
            </a:extLst>
          </p:cNvPr>
          <p:cNvSpPr txBox="1"/>
          <p:nvPr/>
        </p:nvSpPr>
        <p:spPr>
          <a:xfrm>
            <a:off x="1895475" y="1351687"/>
            <a:ext cx="9010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ID" sz="2000" dirty="0" err="1"/>
              <a:t>Putar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 dan buat </a:t>
            </a:r>
            <a:r>
              <a:rPr lang="en-ID" sz="2000" dirty="0" err="1"/>
              <a:t>satu</a:t>
            </a:r>
            <a:r>
              <a:rPr lang="en-ID" sz="2000" dirty="0"/>
              <a:t> baris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.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adasatu</a:t>
            </a:r>
            <a:r>
              <a:rPr lang="en-ID" sz="2000" dirty="0"/>
              <a:t> baris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.</a:t>
            </a:r>
          </a:p>
          <a:p>
            <a:pPr marL="457200" indent="-457200" algn="just">
              <a:buAutoNum type="arabicPeriod"/>
            </a:pPr>
            <a:r>
              <a:rPr lang="en-ID" sz="2000" dirty="0" err="1"/>
              <a:t>Ubah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, dan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.</a:t>
            </a:r>
          </a:p>
          <a:p>
            <a:pPr marL="457200" indent="-457200" algn="just">
              <a:buAutoNum type="arabicPeriod"/>
            </a:pPr>
            <a:endParaRPr lang="en-ID" sz="2000" dirty="0"/>
          </a:p>
          <a:p>
            <a:pPr algn="just"/>
            <a:r>
              <a:rPr lang="en-ID" sz="2000" dirty="0" err="1"/>
              <a:t>Sekarang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melihat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ID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baris dan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kolomnya</a:t>
            </a:r>
            <a:r>
              <a:rPr lang="en-ID" sz="2000" dirty="0"/>
              <a:t> </a:t>
            </a:r>
            <a:r>
              <a:rPr lang="en-ID" sz="2000" dirty="0" err="1"/>
              <a:t>sendiri,dan</a:t>
            </a:r>
            <a:r>
              <a:rPr lang="en-ID" sz="2000" dirty="0"/>
              <a:t> kami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dan </a:t>
            </a:r>
            <a:r>
              <a:rPr lang="en-ID" sz="2000" dirty="0" err="1"/>
              <a:t>dua</a:t>
            </a:r>
            <a:r>
              <a:rPr lang="en-ID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EF03C-4924-4C37-911D-E5E87FED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721418"/>
            <a:ext cx="9286875" cy="25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7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84EC2-4021-4F1B-AC23-CF01422EBD76}"/>
              </a:ext>
            </a:extLst>
          </p:cNvPr>
          <p:cNvSpPr txBox="1"/>
          <p:nvPr/>
        </p:nvSpPr>
        <p:spPr>
          <a:xfrm>
            <a:off x="1952625" y="466636"/>
            <a:ext cx="9086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Setelah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masukkan</a:t>
            </a:r>
            <a:r>
              <a:rPr lang="en-ID" sz="2000" dirty="0"/>
              <a:t> data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random forest. Pada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sebelumnya,kita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312 </a:t>
            </a:r>
            <a:r>
              <a:rPr lang="en-ID" sz="2000" dirty="0" err="1"/>
              <a:t>kolom</a:t>
            </a:r>
            <a:r>
              <a:rPr lang="en-ID" sz="2000" dirty="0"/>
              <a:t> dan 312 </a:t>
            </a:r>
            <a:r>
              <a:rPr lang="en-ID" sz="2000" dirty="0" err="1"/>
              <a:t>atribut</a:t>
            </a:r>
            <a:r>
              <a:rPr lang="en-ID" sz="2000" dirty="0"/>
              <a:t>, yang pada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sekitar</a:t>
            </a:r>
            <a:r>
              <a:rPr lang="en-ID" sz="2000" dirty="0"/>
              <a:t> 12.000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12.000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burung-burung</a:t>
            </a:r>
            <a:r>
              <a:rPr lang="en-ID" sz="2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89EC-7556-4FD3-B861-F8C2EE07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638300"/>
            <a:ext cx="3028950" cy="1015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766B1-0045-4CA0-8D35-DE1038B512CE}"/>
              </a:ext>
            </a:extLst>
          </p:cNvPr>
          <p:cNvSpPr txBox="1"/>
          <p:nvPr/>
        </p:nvSpPr>
        <p:spPr>
          <a:xfrm>
            <a:off x="1952624" y="2834967"/>
            <a:ext cx="90868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Sekarang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memuat</a:t>
            </a:r>
            <a:r>
              <a:rPr lang="en-ID" sz="2000" dirty="0"/>
              <a:t> </a:t>
            </a:r>
            <a:r>
              <a:rPr lang="en-ID" sz="2000" dirty="0" err="1"/>
              <a:t>jawaban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burung</a:t>
            </a:r>
            <a:r>
              <a:rPr lang="en-ID" sz="2000" dirty="0"/>
              <a:t> dan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spesies</a:t>
            </a:r>
            <a:r>
              <a:rPr lang="en-ID" sz="2000" dirty="0"/>
              <a:t> </a:t>
            </a:r>
            <a:r>
              <a:rPr lang="en-ID" sz="2000" dirty="0" err="1"/>
              <a:t>apa</a:t>
            </a:r>
            <a:r>
              <a:rPr lang="en-ID" sz="2000" dirty="0"/>
              <a:t>. </a:t>
            </a:r>
            <a:r>
              <a:rPr lang="en-ID" sz="2000"/>
              <a:t>Jadi file </a:t>
            </a:r>
            <a:r>
              <a:rPr lang="en-ID" sz="2000" dirty="0"/>
              <a:t>image class label, </a:t>
            </a:r>
            <a:r>
              <a:rPr lang="en-ID" sz="2000" dirty="0" err="1"/>
              <a:t>pemisahnya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spasi</a:t>
            </a:r>
            <a:r>
              <a:rPr lang="en-ID" sz="2000" dirty="0"/>
              <a:t>.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baris header dan </a:t>
            </a:r>
            <a:r>
              <a:rPr lang="en-ID" sz="2000" dirty="0" err="1"/>
              <a:t>keduanya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imgid</a:t>
            </a:r>
            <a:r>
              <a:rPr lang="en-ID" sz="2000" dirty="0"/>
              <a:t> dan label. Kita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set_index</a:t>
            </a:r>
            <a:r>
              <a:rPr lang="en-ID" sz="2000" dirty="0"/>
              <a:t>(‘</a:t>
            </a:r>
            <a:r>
              <a:rPr lang="en-ID" sz="2000" dirty="0" err="1"/>
              <a:t>imgid</a:t>
            </a:r>
            <a:r>
              <a:rPr lang="en-ID" sz="2000" dirty="0"/>
              <a:t>’)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yang </a:t>
            </a:r>
            <a:r>
              <a:rPr lang="en-ID" sz="2000" dirty="0" err="1"/>
              <a:t>dihasilkan</a:t>
            </a:r>
            <a:r>
              <a:rPr lang="en-ID" sz="2000" dirty="0"/>
              <a:t> oleh imgatt2.head() , di mana baris </a:t>
            </a:r>
            <a:r>
              <a:rPr lang="en-ID" sz="2000" dirty="0" err="1"/>
              <a:t>diidentifikasi</a:t>
            </a:r>
            <a:r>
              <a:rPr lang="en-ID" sz="2000" dirty="0"/>
              <a:t> oleh ID </a:t>
            </a:r>
            <a:r>
              <a:rPr lang="en-ID" sz="2000" dirty="0" err="1"/>
              <a:t>gambar</a:t>
            </a:r>
            <a:r>
              <a:rPr lang="en-ID" sz="20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C1C76-B079-4AC7-9594-BA10C9F4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4600664"/>
            <a:ext cx="896302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23866-8680-498B-9C7C-101BE765AA84}"/>
              </a:ext>
            </a:extLst>
          </p:cNvPr>
          <p:cNvSpPr txBox="1"/>
          <p:nvPr/>
        </p:nvSpPr>
        <p:spPr>
          <a:xfrm>
            <a:off x="2047875" y="6249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Dan </a:t>
            </a:r>
            <a:r>
              <a:rPr lang="en-ID" sz="2000" dirty="0" err="1"/>
              <a:t>hasilnya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CAC3-1808-47C6-8AA3-4AF4D993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47776"/>
            <a:ext cx="3671887" cy="171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41B9C-24C0-461E-A44D-FA4548180310}"/>
              </a:ext>
            </a:extLst>
          </p:cNvPr>
          <p:cNvSpPr txBox="1"/>
          <p:nvPr/>
        </p:nvSpPr>
        <p:spPr>
          <a:xfrm>
            <a:off x="2047875" y="3249067"/>
            <a:ext cx="7029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Kolom </a:t>
            </a:r>
            <a:r>
              <a:rPr lang="en-ID" sz="2000" dirty="0" err="1"/>
              <a:t>imgid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1, 2,3 ,4 , dan 5,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diberi</a:t>
            </a:r>
            <a:r>
              <a:rPr lang="en-ID" sz="2000" dirty="0"/>
              <a:t> 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13CB1-3400-4520-8046-07938653FF4A}"/>
              </a:ext>
            </a:extLst>
          </p:cNvPr>
          <p:cNvSpPr txBox="1"/>
          <p:nvPr/>
        </p:nvSpPr>
        <p:spPr>
          <a:xfrm>
            <a:off x="2047875" y="5362515"/>
            <a:ext cx="775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Seperti</a:t>
            </a:r>
            <a:r>
              <a:rPr lang="en-ID" sz="2000" dirty="0"/>
              <a:t> yang </a:t>
            </a:r>
            <a:r>
              <a:rPr lang="en-ID" sz="2000" dirty="0" err="1"/>
              <a:t>terlihat</a:t>
            </a:r>
            <a:r>
              <a:rPr lang="en-ID" sz="2000" dirty="0"/>
              <a:t>,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sekitar</a:t>
            </a:r>
            <a:r>
              <a:rPr lang="en-ID" sz="2000" dirty="0"/>
              <a:t> 12.000 baris, yang </a:t>
            </a:r>
            <a:r>
              <a:rPr lang="en-ID" sz="2000" dirty="0" err="1"/>
              <a:t>sempurna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D8416-B872-411A-9F7F-A7C50400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4053244"/>
            <a:ext cx="3128963" cy="9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379AB-AD3E-4572-94F4-4F4E68E4EBD0}"/>
              </a:ext>
            </a:extLst>
          </p:cNvPr>
          <p:cNvSpPr txBox="1"/>
          <p:nvPr/>
        </p:nvSpPr>
        <p:spPr>
          <a:xfrm>
            <a:off x="1952625" y="531763"/>
            <a:ext cx="93440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data </a:t>
            </a:r>
            <a:r>
              <a:rPr lang="en-ID" sz="2000" dirty="0" err="1"/>
              <a:t>atribut</a:t>
            </a:r>
            <a:r>
              <a:rPr lang="en-ID" sz="2000" dirty="0"/>
              <a:t>. Kita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join.Dalam</a:t>
            </a:r>
            <a:r>
              <a:rPr lang="en-ID" sz="2000" dirty="0"/>
              <a:t> join,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pada image ID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menggabungkan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data frame.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efektif,apa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dapatkan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labelnya</a:t>
            </a:r>
            <a:r>
              <a:rPr lang="en-ID" sz="2000" dirty="0"/>
              <a:t> </a:t>
            </a:r>
            <a:r>
              <a:rPr lang="en-ID" sz="2000" dirty="0" err="1"/>
              <a:t>menempel</a:t>
            </a:r>
            <a:r>
              <a:rPr lang="en-ID" sz="2000" dirty="0"/>
              <a:t> pada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. </a:t>
            </a:r>
            <a:r>
              <a:rPr lang="en-ID" sz="2000" dirty="0" err="1"/>
              <a:t>Sekarang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mengacak</a:t>
            </a:r>
            <a:r>
              <a:rPr lang="en-ID" sz="2000" dirty="0"/>
              <a:t> dan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memisahkan</a:t>
            </a:r>
            <a:r>
              <a:rPr lang="en-ID" sz="2000" dirty="0"/>
              <a:t> </a:t>
            </a:r>
            <a:r>
              <a:rPr lang="en-ID" sz="2000" dirty="0" err="1"/>
              <a:t>atribut</a:t>
            </a:r>
            <a:r>
              <a:rPr lang="en-ID" sz="2000" dirty="0"/>
              <a:t>. </a:t>
            </a:r>
            <a:r>
              <a:rPr lang="en-ID" sz="2000" dirty="0" err="1"/>
              <a:t>Dengan</a:t>
            </a:r>
            <a:r>
              <a:rPr lang="en-ID" sz="2000" dirty="0"/>
              <a:t> kata lain,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lepaskan</a:t>
            </a:r>
            <a:r>
              <a:rPr lang="en-ID" sz="2000" dirty="0"/>
              <a:t> label </a:t>
            </a:r>
            <a:r>
              <a:rPr lang="en-ID" sz="2000" dirty="0" err="1"/>
              <a:t>dari</a:t>
            </a:r>
            <a:r>
              <a:rPr lang="en-ID" sz="2000" dirty="0"/>
              <a:t> label. Jadi, </a:t>
            </a:r>
            <a:r>
              <a:rPr lang="en-ID" sz="2000" dirty="0" err="1"/>
              <a:t>inilah</a:t>
            </a:r>
            <a:r>
              <a:rPr lang="en-ID" sz="2000" dirty="0"/>
              <a:t> </a:t>
            </a:r>
            <a:r>
              <a:rPr lang="en-ID" sz="2000" dirty="0" err="1"/>
              <a:t>atributnya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312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dan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terakhir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label.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57753-1370-4FDA-BD1B-7D01AFC4A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725787"/>
            <a:ext cx="96012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2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9B17F-2F46-4738-88E5-2A53894561E3}"/>
              </a:ext>
            </a:extLst>
          </p:cNvPr>
          <p:cNvSpPr txBox="1"/>
          <p:nvPr/>
        </p:nvSpPr>
        <p:spPr>
          <a:xfrm>
            <a:off x="1809749" y="1358890"/>
            <a:ext cx="94202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/>
              <a:t>Setelah </a:t>
            </a:r>
            <a:r>
              <a:rPr lang="en-ID" sz="2000" dirty="0" err="1"/>
              <a:t>mengacak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baris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6385, baris </a:t>
            </a:r>
            <a:r>
              <a:rPr lang="en-ID" sz="2000" dirty="0" err="1"/>
              <a:t>kedua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198, dan </a:t>
            </a:r>
            <a:r>
              <a:rPr lang="en-ID" sz="2000" dirty="0" err="1"/>
              <a:t>seterusnya</a:t>
            </a:r>
            <a:r>
              <a:rPr lang="en-ID" sz="2000" dirty="0"/>
              <a:t> </a:t>
            </a:r>
            <a:r>
              <a:rPr lang="en-ID" sz="2000" dirty="0" err="1"/>
              <a:t>maju</a:t>
            </a:r>
            <a:r>
              <a:rPr lang="en-ID" sz="2000" dirty="0"/>
              <a:t>. </a:t>
            </a:r>
            <a:r>
              <a:rPr lang="en-ID" sz="2000" dirty="0" err="1"/>
              <a:t>Atribut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data label </a:t>
            </a:r>
            <a:r>
              <a:rPr lang="en-ID" sz="2000" dirty="0" err="1"/>
              <a:t>sesuai</a:t>
            </a:r>
            <a:r>
              <a:rPr lang="en-ID" sz="2000" dirty="0"/>
              <a:t>. Di baris </a:t>
            </a:r>
            <a:r>
              <a:rPr lang="en-ID" sz="2000" dirty="0" err="1"/>
              <a:t>pertama</a:t>
            </a:r>
            <a:r>
              <a:rPr lang="en-ID" sz="2000" dirty="0"/>
              <a:t>,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 6385,yang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nomor</a:t>
            </a:r>
            <a:r>
              <a:rPr lang="en-ID" sz="2000" dirty="0"/>
              <a:t> 10. Anda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tahu</a:t>
            </a:r>
            <a:r>
              <a:rPr lang="en-ID" sz="2000" dirty="0"/>
              <a:t> </a:t>
            </a:r>
            <a:r>
              <a:rPr lang="en-ID" sz="2000" dirty="0" err="1"/>
              <a:t>burung</a:t>
            </a:r>
            <a:r>
              <a:rPr lang="en-ID" sz="2000" dirty="0"/>
              <a:t> mana </a:t>
            </a:r>
            <a:r>
              <a:rPr lang="en-ID" sz="2000" dirty="0" err="1"/>
              <a:t>itu</a:t>
            </a:r>
            <a:r>
              <a:rPr lang="en-ID" sz="2000" dirty="0"/>
              <a:t>, </a:t>
            </a:r>
            <a:r>
              <a:rPr lang="en-ID" sz="2000" dirty="0" err="1"/>
              <a:t>tetapi</a:t>
            </a:r>
            <a:r>
              <a:rPr lang="en-ID" sz="2000" dirty="0"/>
              <a:t> </a:t>
            </a:r>
            <a:r>
              <a:rPr lang="en-ID" sz="2000" dirty="0" err="1"/>
              <a:t>jenisnya</a:t>
            </a:r>
            <a:r>
              <a:rPr lang="en-ID" sz="2000" dirty="0"/>
              <a:t>, dan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atributnya</a:t>
            </a:r>
            <a:r>
              <a:rPr lang="en-ID" sz="2000" dirty="0"/>
              <a:t>.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akhirnya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yang </a:t>
            </a:r>
            <a:r>
              <a:rPr lang="en-ID" sz="2000" dirty="0" err="1"/>
              <a:t>tepat</a:t>
            </a:r>
            <a:r>
              <a:rPr lang="en-ID" sz="2000" dirty="0"/>
              <a:t>. Kita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split </a:t>
            </a:r>
            <a:r>
              <a:rPr lang="en-ID" sz="2000" dirty="0" err="1"/>
              <a:t>tes</a:t>
            </a:r>
            <a:r>
              <a:rPr lang="en-ID" sz="2000" dirty="0"/>
              <a:t> </a:t>
            </a:r>
            <a:r>
              <a:rPr lang="en-ID" sz="2000" dirty="0" err="1"/>
              <a:t>pelatihan</a:t>
            </a:r>
            <a:r>
              <a:rPr lang="en-ID" sz="2000" dirty="0"/>
              <a:t>. Ada 12.000 baris, </a:t>
            </a:r>
            <a:r>
              <a:rPr lang="en-ID" sz="2000" dirty="0" err="1"/>
              <a:t>jadi</a:t>
            </a:r>
            <a:r>
              <a:rPr lang="en-ID" sz="2000" dirty="0"/>
              <a:t> </a:t>
            </a:r>
            <a:r>
              <a:rPr lang="en-ID" sz="2000" dirty="0" err="1"/>
              <a:t>mari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ambil</a:t>
            </a:r>
            <a:r>
              <a:rPr lang="en-ID" sz="2000" dirty="0"/>
              <a:t> 8.000 </a:t>
            </a:r>
            <a:r>
              <a:rPr lang="en-ID" sz="2000" dirty="0" err="1"/>
              <a:t>pertama</a:t>
            </a:r>
            <a:r>
              <a:rPr lang="en-ID" sz="2000" dirty="0"/>
              <a:t> dan </a:t>
            </a:r>
            <a:r>
              <a:rPr lang="en-ID" sz="2000" dirty="0" err="1"/>
              <a:t>sebut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pelatihan</a:t>
            </a:r>
            <a:r>
              <a:rPr lang="en-ID" sz="2000" dirty="0"/>
              <a:t>, dan </a:t>
            </a:r>
            <a:r>
              <a:rPr lang="en-ID" sz="2000" dirty="0" err="1"/>
              <a:t>sisanya</a:t>
            </a:r>
            <a:r>
              <a:rPr lang="en-ID" sz="2000" dirty="0"/>
              <a:t> </a:t>
            </a:r>
            <a:r>
              <a:rPr lang="en-ID" sz="2000" dirty="0" err="1"/>
              <a:t>panggilan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menguji</a:t>
            </a:r>
            <a:r>
              <a:rPr lang="en-ID" sz="2000" dirty="0"/>
              <a:t> (4.000). Kami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mendapatkan</a:t>
            </a:r>
            <a:r>
              <a:rPr lang="en-ID" sz="2000" dirty="0"/>
              <a:t> </a:t>
            </a:r>
            <a:r>
              <a:rPr lang="en-ID" sz="2000" dirty="0" err="1"/>
              <a:t>jawaban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RandomForestClassifier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87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6779-1818-4228-B3DB-B1C368F1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8BAE-1676-4EA5-A7B6-348ADB82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Detail topic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r>
              <a:rPr lang="en-US" sz="2000" dirty="0"/>
              <a:t> dan </a:t>
            </a:r>
            <a:r>
              <a:rPr lang="en-US" sz="2000" dirty="0" err="1"/>
              <a:t>menggunakan</a:t>
            </a:r>
            <a:r>
              <a:rPr lang="en-US" sz="2000" dirty="0"/>
              <a:t> confusion matrix </a:t>
            </a:r>
            <a:r>
              <a:rPr lang="en-US" sz="2000" dirty="0" err="1"/>
              <a:t>yaitu</a:t>
            </a:r>
            <a:r>
              <a:rPr lang="en-US" sz="2000" dirty="0"/>
              <a:t>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endParaRPr lang="en-ID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Confusion matrix.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D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E5CD-E746-40A0-9AFE-B05B49D7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20" y="819150"/>
            <a:ext cx="9926320" cy="5133594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D" sz="2000" dirty="0" err="1">
                <a:latin typeface="+mj-lt"/>
              </a:rPr>
              <a:t>Apa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latin typeface="+mj-lt"/>
              </a:rPr>
              <a:t>itu</a:t>
            </a:r>
            <a:r>
              <a:rPr lang="en-ID" sz="2000" dirty="0">
                <a:latin typeface="+mj-lt"/>
              </a:rPr>
              <a:t> Random Forest ?</a:t>
            </a:r>
          </a:p>
          <a:p>
            <a:pPr marL="0" indent="0" algn="just">
              <a:buNone/>
            </a:pPr>
            <a:r>
              <a:rPr lang="en-ID" sz="2000" dirty="0">
                <a:latin typeface="+mj-lt"/>
              </a:rPr>
              <a:t>	Random Forest </a:t>
            </a:r>
            <a:r>
              <a:rPr lang="en-ID" sz="2000" dirty="0" err="1">
                <a:latin typeface="+mj-lt"/>
              </a:rPr>
              <a:t>merupakan</a:t>
            </a:r>
            <a:r>
              <a:rPr lang="en-ID" sz="2000" dirty="0">
                <a:latin typeface="+mj-lt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perpanjangan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semacam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ensemble.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ensemble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pengklasifikasi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mandiri.Beberapa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dipahami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mempelajari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Teknik random forest yang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asing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lain :</a:t>
            </a:r>
            <a:endParaRPr lang="en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9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24A8-D4C7-4E54-874B-633D91BB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847725"/>
            <a:ext cx="10439400" cy="51050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>
                <a:latin typeface="Century Gothic" panose="020B0502020202020204" pitchFamily="34" charset="0"/>
              </a:rPr>
              <a:t>1. Confusion Matrix </a:t>
            </a:r>
          </a:p>
          <a:p>
            <a:pPr marL="457200" lvl="1" indent="0" algn="just">
              <a:buNone/>
            </a:pP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	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pengukuran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performa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masalah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klasifikasi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machine learning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dimana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keluaran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dapat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berupa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dua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kelas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atau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lebih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 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adalah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tabel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kombinasi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berbeda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nilai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dan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nilai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aktual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 Ada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empat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istilah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representasi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hasil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proses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klasifikasi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pada </a:t>
            </a:r>
            <a:r>
              <a:rPr lang="en-ID" sz="2000" b="0" i="1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confusion matrix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yaitu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 True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Positif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True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Negatif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False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Positif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, dan False </a:t>
            </a:r>
            <a:r>
              <a:rPr lang="en-ID" sz="2000" b="0" i="0" dirty="0" err="1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Negatif</a:t>
            </a:r>
            <a:r>
              <a:rPr lang="en-ID" sz="2000" b="0" i="0" dirty="0">
                <a:solidFill>
                  <a:srgbClr val="5E5E5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lvl="1" algn="just"/>
            <a:endParaRPr lang="en-ID" sz="2000" b="0" i="0" dirty="0">
              <a:solidFill>
                <a:srgbClr val="5E5E5E"/>
              </a:solidFill>
              <a:effectLst/>
              <a:latin typeface="Century Gothic" panose="020B0502020202020204" pitchFamily="34" charset="0"/>
            </a:endParaRPr>
          </a:p>
          <a:p>
            <a:pPr marL="274320" lvl="1" indent="0" algn="just">
              <a:buNone/>
            </a:pPr>
            <a:r>
              <a:rPr lang="en-ID" sz="2000" dirty="0">
                <a:solidFill>
                  <a:srgbClr val="5E5E5E"/>
                </a:solidFill>
                <a:latin typeface="Century Gothic" panose="020B0502020202020204" pitchFamily="34" charset="0"/>
              </a:rPr>
              <a:t>	2. </a:t>
            </a:r>
            <a:r>
              <a:rPr lang="en-ID" sz="2000" dirty="0" err="1">
                <a:solidFill>
                  <a:srgbClr val="5E5E5E"/>
                </a:solidFill>
                <a:latin typeface="Century Gothic" panose="020B0502020202020204" pitchFamily="34" charset="0"/>
              </a:rPr>
              <a:t>Esemble</a:t>
            </a:r>
            <a:r>
              <a:rPr lang="en-ID" sz="2000" dirty="0">
                <a:solidFill>
                  <a:srgbClr val="5E5E5E"/>
                </a:solidFill>
                <a:latin typeface="Century Gothic" panose="020B0502020202020204" pitchFamily="34" charset="0"/>
              </a:rPr>
              <a:t> method </a:t>
            </a:r>
          </a:p>
          <a:p>
            <a:pPr marL="274320" lvl="1" indent="0" algn="just">
              <a:buNone/>
            </a:pPr>
            <a:r>
              <a:rPr lang="en-ID" dirty="0">
                <a:solidFill>
                  <a:srgbClr val="5E5E5E"/>
                </a:solidFill>
                <a:latin typeface="Century Gothic" panose="020B0502020202020204" pitchFamily="34" charset="0"/>
              </a:rPr>
              <a:t>		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Metode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1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ensemble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merupakan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dalam</a:t>
            </a:r>
            <a:r>
              <a:rPr lang="en-ID" sz="2000" i="0" dirty="0"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pembelajaran</a:t>
            </a:r>
            <a:r>
              <a:rPr lang="en-ID" sz="2000" i="0" u="none" strike="noStrike" dirty="0">
                <a:solidFill>
                  <a:srgbClr val="00B0F0"/>
                </a:solidFill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2" tooltip="Pembelajaran mes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mesin</a:t>
            </a:r>
            <a:r>
              <a:rPr lang="en-ID" sz="2000" i="0" dirty="0"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en-ID" sz="2000" i="1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machine learning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)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dimana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ini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sebagai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pencarian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solusi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terbaik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dibandingkan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dengan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yang lain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karena</a:t>
            </a:r>
            <a:r>
              <a:rPr lang="en-ID" sz="2000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metode</a:t>
            </a:r>
            <a:r>
              <a:rPr lang="en-ID" sz="2000" dirty="0">
                <a:solidFill>
                  <a:srgbClr val="202122"/>
                </a:solidFill>
                <a:latin typeface="Century Gothic" panose="020B0502020202020204" pitchFamily="34" charset="0"/>
              </a:rPr>
              <a:t> 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ensemble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ini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menggunakan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beberapa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u="none" strike="noStrike" dirty="0" err="1">
                <a:effectLst/>
                <a:latin typeface="Century Gothic" panose="020B0502020202020204" pitchFamily="34" charset="0"/>
                <a:hlinkClick r:id="rId3" tooltip="Algoritm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 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pembelajaran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untuk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pencapaian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solusi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prediksi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lebih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baik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daripada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yang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bisa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diperoleh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dari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salah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satu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pembelajaran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algoritma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kosituen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ID" sz="2000" i="0" dirty="0" err="1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saja</a:t>
            </a:r>
            <a:r>
              <a:rPr lang="en-ID" sz="2000" i="0" dirty="0">
                <a:solidFill>
                  <a:srgbClr val="202122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274320" lvl="1" indent="0" algn="just">
              <a:buNone/>
            </a:pPr>
            <a:endParaRPr lang="en-ID" sz="2000" b="0" i="0" dirty="0">
              <a:solidFill>
                <a:srgbClr val="5E5E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99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0A7-FACE-4B62-936B-50385427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238125"/>
            <a:ext cx="9763125" cy="3314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3.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i="0" dirty="0">
                <a:effectLst/>
              </a:rPr>
              <a:t>	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 Keputusan </a:t>
            </a:r>
            <a:r>
              <a:rPr lang="en-ID" sz="2000" b="0" i="0" dirty="0" err="1">
                <a:effectLst/>
              </a:rPr>
              <a:t>adalah</a:t>
            </a:r>
            <a:r>
              <a:rPr lang="en-ID" sz="2000" b="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digunakan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sebagai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prosedur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penalaran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untuk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mendapatkan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jawaban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dari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masalah</a:t>
            </a:r>
            <a:r>
              <a:rPr lang="en-ID" sz="2000" b="0" i="0" dirty="0">
                <a:effectLst/>
              </a:rPr>
              <a:t> yang </a:t>
            </a:r>
            <a:r>
              <a:rPr lang="en-ID" sz="2000" b="0" i="0" dirty="0" err="1">
                <a:effectLst/>
              </a:rPr>
              <a:t>dimasukkan</a:t>
            </a:r>
            <a:r>
              <a:rPr lang="en-ID" sz="2000" b="0" i="0" dirty="0">
                <a:effectLst/>
              </a:rPr>
              <a:t>.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dibentuk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tidak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selalu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berupa</a:t>
            </a:r>
            <a:r>
              <a:rPr lang="en-ID" sz="200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 </a:t>
            </a:r>
            <a:r>
              <a:rPr lang="en-ID" sz="2000" b="0" i="0" dirty="0">
                <a:effectLst/>
              </a:rPr>
              <a:t>biner. Jika </a:t>
            </a:r>
            <a:r>
              <a:rPr lang="en-ID" sz="2000" b="0" i="0" dirty="0" err="1">
                <a:effectLst/>
              </a:rPr>
              <a:t>semua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fitur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dalam</a:t>
            </a:r>
            <a:r>
              <a:rPr lang="en-ID" sz="2000" b="0" i="0" dirty="0">
                <a:effectLst/>
              </a:rPr>
              <a:t> data set </a:t>
            </a:r>
            <a:r>
              <a:rPr lang="en-ID" sz="2000" b="0" i="0" dirty="0" err="1">
                <a:effectLst/>
              </a:rPr>
              <a:t>menggunakan</a:t>
            </a:r>
            <a:r>
              <a:rPr lang="en-ID" sz="2000" b="0" i="0" dirty="0">
                <a:effectLst/>
              </a:rPr>
              <a:t> 2 </a:t>
            </a:r>
            <a:r>
              <a:rPr lang="en-ID" sz="2000" b="0" i="0" dirty="0" err="1">
                <a:effectLst/>
              </a:rPr>
              <a:t>macam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nilai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kategorikal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maka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bentuk</a:t>
            </a:r>
            <a:r>
              <a:rPr lang="en-ID" sz="2000" b="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b="0" i="0" dirty="0">
                <a:effectLst/>
              </a:rPr>
              <a:t> yang </a:t>
            </a:r>
            <a:r>
              <a:rPr lang="en-ID" sz="2000" b="0" i="0" dirty="0" err="1">
                <a:effectLst/>
              </a:rPr>
              <a:t>didapatkan</a:t>
            </a:r>
            <a:r>
              <a:rPr lang="en-ID" sz="2000" b="0" i="0" dirty="0">
                <a:effectLst/>
              </a:rPr>
              <a:t> </a:t>
            </a:r>
            <a:r>
              <a:rPr lang="en-ID" sz="2000" b="0" i="0" dirty="0" err="1">
                <a:effectLst/>
              </a:rPr>
              <a:t>berupa</a:t>
            </a:r>
            <a:r>
              <a:rPr lang="en-ID" sz="2000" i="0" dirty="0">
                <a:effectLst/>
              </a:rPr>
              <a:t> </a:t>
            </a:r>
            <a:r>
              <a:rPr lang="en-ID" sz="2000" i="0" dirty="0" err="1">
                <a:effectLst/>
              </a:rPr>
              <a:t>pohon</a:t>
            </a:r>
            <a:r>
              <a:rPr lang="en-ID" sz="2000" i="0" dirty="0">
                <a:effectLst/>
              </a:rPr>
              <a:t> </a:t>
            </a:r>
            <a:r>
              <a:rPr lang="en-ID" sz="2000" b="0" i="0" dirty="0">
                <a:effectLst/>
              </a:rPr>
              <a:t>biner.</a:t>
            </a:r>
          </a:p>
          <a:p>
            <a:pPr lvl="8" algn="just"/>
            <a:endParaRPr lang="en-ID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A83A8-C236-48F5-9A44-605A8459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981324"/>
            <a:ext cx="5857875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DF03-19D7-4812-AB9E-2FFA9BAE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933450"/>
            <a:ext cx="9353550" cy="4524375"/>
          </a:xfrm>
        </p:spPr>
        <p:txBody>
          <a:bodyPr/>
          <a:lstStyle/>
          <a:p>
            <a:pPr marL="0" indent="0" algn="just">
              <a:buNone/>
            </a:pPr>
            <a:r>
              <a:rPr lang="en-ID" sz="2000" b="0" i="0" dirty="0">
                <a:solidFill>
                  <a:srgbClr val="111111"/>
                </a:solidFill>
                <a:effectLst/>
              </a:rPr>
              <a:t>4. </a:t>
            </a:r>
            <a:r>
              <a:rPr lang="en-ID" sz="2000" b="0" i="0" dirty="0" err="1">
                <a:solidFill>
                  <a:srgbClr val="111111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111111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</a:rPr>
              <a:t>Logistik</a:t>
            </a:r>
            <a:endParaRPr lang="en-ID" sz="2000" dirty="0">
              <a:solidFill>
                <a:srgbClr val="111111"/>
              </a:solidFill>
            </a:endParaRPr>
          </a:p>
          <a:p>
            <a:pPr marL="0" indent="0" algn="just">
              <a:buNone/>
            </a:pPr>
            <a:r>
              <a:rPr lang="en-ID" sz="2000" b="0" i="0" dirty="0">
                <a:solidFill>
                  <a:srgbClr val="111111"/>
                </a:solidFill>
                <a:effectLst/>
              </a:rPr>
              <a:t>	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logistik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sebuah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pendekatan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untuk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membuat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model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prediksi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seperti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halnya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linear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biasa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disebut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istilah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ID" sz="2000" b="0" i="1" dirty="0">
                <a:solidFill>
                  <a:srgbClr val="222222"/>
                </a:solidFill>
                <a:effectLst/>
              </a:rPr>
              <a:t>Ordinary Least Squares (OLS) regression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Perbedaannya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pada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regresi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logistik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peneliti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memprediksi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variabel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terikat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berskala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dikotomi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 Skala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dikotomi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yang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dimaksud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adalah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skala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data nominal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dengan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dua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kategori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misalnya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: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Ya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Tidak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Baik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Buruk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atau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 Tinggi dan </a:t>
            </a:r>
            <a:r>
              <a:rPr lang="en-ID" sz="2000" b="0" i="0" dirty="0" err="1">
                <a:solidFill>
                  <a:srgbClr val="222222"/>
                </a:solidFill>
                <a:effectLst/>
              </a:rPr>
              <a:t>Rendah</a:t>
            </a:r>
            <a:r>
              <a:rPr lang="en-ID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66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5833-7F72-43E0-9A46-1310C6FD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random forest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8251-64D1-4A65-9C1E-3975E6F6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random forest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terpenting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Ketika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interpretasinya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sulit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Anda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menghindari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interpretabilitas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pohon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Bagian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spesies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hutan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583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275D-38AA-4879-8247-1C20E9E1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47649"/>
            <a:ext cx="9636124" cy="1733551"/>
          </a:xfrm>
        </p:spPr>
        <p:txBody>
          <a:bodyPr/>
          <a:lstStyle/>
          <a:p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spesies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96357-E601-4D1C-A241-65FBEC58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451"/>
            <a:ext cx="10018713" cy="547687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Jadi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random forest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menggunkan</a:t>
            </a:r>
            <a:r>
              <a:rPr lang="en-US" sz="2000" dirty="0"/>
              <a:t> dataset yang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12.000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burung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200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berbeda.Dan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spesies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data:</a:t>
            </a: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3F2F5-1974-4F00-91EB-1FCED67D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600450"/>
            <a:ext cx="6505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D6CAD-8E60-4FCD-B914-C5C893496BE2}"/>
              </a:ext>
            </a:extLst>
          </p:cNvPr>
          <p:cNvSpPr txBox="1"/>
          <p:nvPr/>
        </p:nvSpPr>
        <p:spPr>
          <a:xfrm>
            <a:off x="2009775" y="630397"/>
            <a:ext cx="9277350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American Crow dan Fish Crow,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setidaknya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hampir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dibedakan</a:t>
            </a:r>
            <a:r>
              <a:rPr lang="en-ID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visual.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Atribut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foto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warna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ukuran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sebenarnya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diberi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label oleh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manusia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Caltech dan UCSD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pekerja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manusia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di Mechanical Turk Amazon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memberi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label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kumpulan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datanya</a:t>
            </a:r>
            <a:r>
              <a:rPr lang="en-ID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DB41E-F513-4B08-95C8-59803D99D107}"/>
              </a:ext>
            </a:extLst>
          </p:cNvPr>
          <p:cNvSpPr txBox="1"/>
          <p:nvPr/>
        </p:nvSpPr>
        <p:spPr>
          <a:xfrm>
            <a:off x="2009775" y="22615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Berikut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foto</a:t>
            </a:r>
            <a:r>
              <a:rPr lang="en-ID" sz="2000" dirty="0"/>
              <a:t> dan </a:t>
            </a:r>
            <a:r>
              <a:rPr lang="en-ID" sz="2000" dirty="0" err="1"/>
              <a:t>labelnya</a:t>
            </a:r>
            <a:r>
              <a:rPr lang="en-ID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098CE-0780-498F-AADD-3C01AC1D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6" y="2784144"/>
            <a:ext cx="7115174" cy="37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</TotalTime>
  <Words>1270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Corbel</vt:lpstr>
      <vt:lpstr>Symbol</vt:lpstr>
      <vt:lpstr>Parallax</vt:lpstr>
      <vt:lpstr>Prediction with random  forest</vt:lpstr>
      <vt:lpstr>Prediksi dengan Random Forest </vt:lpstr>
      <vt:lpstr>PowerPoint Presentation</vt:lpstr>
      <vt:lpstr>PowerPoint Presentation</vt:lpstr>
      <vt:lpstr>PowerPoint Presentation</vt:lpstr>
      <vt:lpstr>PowerPoint Presentation</vt:lpstr>
      <vt:lpstr>Penggunaan random forest</vt:lpstr>
      <vt:lpstr>Memprediksi spesies burung dengan 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with random  forest</dc:title>
  <dc:creator>ANISHA DNF</dc:creator>
  <cp:lastModifiedBy>yosef afredo</cp:lastModifiedBy>
  <cp:revision>4</cp:revision>
  <dcterms:created xsi:type="dcterms:W3CDTF">2021-12-05T18:28:19Z</dcterms:created>
  <dcterms:modified xsi:type="dcterms:W3CDTF">2021-12-13T01:20:08Z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