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4"/>
  </p:sldMasterIdLst>
  <p:sldIdLst>
    <p:sldId id="256" r:id="rId5"/>
    <p:sldId id="25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4" r:id="rId20"/>
    <p:sldId id="278" r:id="rId21"/>
    <p:sldId id="260" r:id="rId22"/>
    <p:sldId id="261" r:id="rId23"/>
    <p:sldId id="263" r:id="rId24"/>
    <p:sldId id="265" r:id="rId25"/>
    <p:sldId id="270" r:id="rId26"/>
    <p:sldId id="269" r:id="rId27"/>
    <p:sldId id="271" r:id="rId28"/>
    <p:sldId id="272" r:id="rId29"/>
    <p:sldId id="267" r:id="rId30"/>
    <p:sldId id="273" r:id="rId31"/>
    <p:sldId id="274" r:id="rId32"/>
    <p:sldId id="275" r:id="rId33"/>
    <p:sldId id="268" r:id="rId34"/>
    <p:sldId id="276" r:id="rId35"/>
    <p:sldId id="293" r:id="rId36"/>
    <p:sldId id="277" r:id="rId3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4F414C-3134-18DD-6D50-6DB434DB61B3}" v="2191" dt="2021-06-27T23:19:44.464"/>
    <p1510:client id="{B0FF51B4-29BC-48DC-B9AE-634CC19DB420}" v="1751" dt="2021-06-28T22:09:06.309"/>
    <p1510:client id="{C0A90E42-985A-403A-A65A-FB2690165F9E}" v="130" dt="2021-06-29T01:31:59.447"/>
    <p1510:client id="{D09CC4D6-3AC3-992D-99DB-AB26E2822578}" v="93" dt="2021-06-28T04:04:49.147"/>
    <p1510:client id="{EA2C994B-74A2-7049-B5AE-9690EAB1878F}" v="8" dt="2021-06-28T01:15:11.75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7444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378328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34346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2CEF3B-A037-46D0-B02C-1428F07E9383}" type="datetimeFigureOut">
              <a:rPr lang="en-US" dirty="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a:p>
        </p:txBody>
      </p:sp>
    </p:spTree>
    <p:extLst>
      <p:ext uri="{BB962C8B-B14F-4D97-AF65-F5344CB8AC3E}">
        <p14:creationId xmlns:p14="http://schemas.microsoft.com/office/powerpoint/2010/main" val="120151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6/28/2021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7213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FF08F-DC6B-4601-B491-B0F83F6DD2DA}" type="datetimeFigureOut">
              <a:rPr lang="en-US" dirty="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90527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FF08F-DC6B-4601-B491-B0F83F6DD2DA}" type="datetimeFigureOut">
              <a:rPr lang="en-US" dirty="0"/>
              <a:t>6/28/2021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18984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6/28/2021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23724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6/28/2021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2434964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6/28/2021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293330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6/28/2021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06322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6/28/2021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15278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424F08-EEA7-4C32-8B60-EB287FD8918C}"/>
              </a:ext>
            </a:extLst>
          </p:cNvPr>
          <p:cNvSpPr>
            <a:spLocks noGrp="1"/>
          </p:cNvSpPr>
          <p:nvPr>
            <p:ph type="ctrTitle"/>
          </p:nvPr>
        </p:nvSpPr>
        <p:spPr/>
        <p:txBody>
          <a:bodyPr/>
          <a:lstStyle/>
          <a:p>
            <a:r>
              <a:rPr lang="es-CO">
                <a:cs typeface="Calibri Light"/>
              </a:rPr>
              <a:t>TALLER 3-SERIES DE TIEMPO MULTIVARIADAS</a:t>
            </a:r>
            <a:endParaRPr lang="es-CO"/>
          </a:p>
        </p:txBody>
      </p:sp>
      <p:sp>
        <p:nvSpPr>
          <p:cNvPr id="3" name="Subtítulo 2">
            <a:extLst>
              <a:ext uri="{FF2B5EF4-FFF2-40B4-BE49-F238E27FC236}">
                <a16:creationId xmlns:a16="http://schemas.microsoft.com/office/drawing/2014/main" id="{D416EC49-EAE4-4D14-A549-A44E2D46410C}"/>
              </a:ext>
            </a:extLst>
          </p:cNvPr>
          <p:cNvSpPr>
            <a:spLocks noGrp="1"/>
          </p:cNvSpPr>
          <p:nvPr>
            <p:ph type="subTitle" idx="1"/>
          </p:nvPr>
        </p:nvSpPr>
        <p:spPr/>
        <p:txBody>
          <a:bodyPr/>
          <a:lstStyle/>
          <a:p>
            <a:r>
              <a:rPr lang="es-CO"/>
              <a:t>YOSEF SHMUEL GUEVARA</a:t>
            </a:r>
          </a:p>
          <a:p>
            <a:r>
              <a:rPr lang="es-CO"/>
              <a:t>JUAN PABLO RODRIGUEZ</a:t>
            </a:r>
          </a:p>
        </p:txBody>
      </p:sp>
    </p:spTree>
    <p:extLst>
      <p:ext uri="{BB962C8B-B14F-4D97-AF65-F5344CB8AC3E}">
        <p14:creationId xmlns:p14="http://schemas.microsoft.com/office/powerpoint/2010/main" val="457414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C4F607BF-8FF5-4923-8995-847419B9C0A4}"/>
              </a:ext>
            </a:extLst>
          </p:cNvPr>
          <p:cNvSpPr>
            <a:spLocks noGrp="1"/>
          </p:cNvSpPr>
          <p:nvPr>
            <p:ph type="title"/>
          </p:nvPr>
        </p:nvSpPr>
        <p:spPr>
          <a:xfrm>
            <a:off x="1096963" y="287338"/>
            <a:ext cx="10058400" cy="1449387"/>
          </a:xfrm>
        </p:spPr>
        <p:txBody>
          <a:bodyPr/>
          <a:lstStyle/>
          <a:p>
            <a:r>
              <a:rPr lang="es-CO"/>
              <a:t>Análisis componentes principales- con correlación </a:t>
            </a:r>
          </a:p>
        </p:txBody>
      </p:sp>
      <p:pic>
        <p:nvPicPr>
          <p:cNvPr id="6" name="Imagen 5">
            <a:extLst>
              <a:ext uri="{FF2B5EF4-FFF2-40B4-BE49-F238E27FC236}">
                <a16:creationId xmlns:a16="http://schemas.microsoft.com/office/drawing/2014/main" id="{99DFB702-837B-462E-9BDD-04A4F1DBDD71}"/>
              </a:ext>
            </a:extLst>
          </p:cNvPr>
          <p:cNvPicPr>
            <a:picLocks noChangeAspect="1"/>
          </p:cNvPicPr>
          <p:nvPr/>
        </p:nvPicPr>
        <p:blipFill>
          <a:blip r:embed="rId2"/>
          <a:stretch>
            <a:fillRect/>
          </a:stretch>
        </p:blipFill>
        <p:spPr>
          <a:xfrm>
            <a:off x="1447800" y="3076575"/>
            <a:ext cx="3619500" cy="1009650"/>
          </a:xfrm>
          <a:prstGeom prst="rect">
            <a:avLst/>
          </a:prstGeom>
        </p:spPr>
      </p:pic>
      <p:pic>
        <p:nvPicPr>
          <p:cNvPr id="8" name="Imagen 7">
            <a:extLst>
              <a:ext uri="{FF2B5EF4-FFF2-40B4-BE49-F238E27FC236}">
                <a16:creationId xmlns:a16="http://schemas.microsoft.com/office/drawing/2014/main" id="{36E87C47-DB51-4C9F-9438-3B0659A3AA56}"/>
              </a:ext>
            </a:extLst>
          </p:cNvPr>
          <p:cNvPicPr>
            <a:picLocks noChangeAspect="1"/>
          </p:cNvPicPr>
          <p:nvPr/>
        </p:nvPicPr>
        <p:blipFill>
          <a:blip r:embed="rId3"/>
          <a:stretch>
            <a:fillRect/>
          </a:stretch>
        </p:blipFill>
        <p:spPr>
          <a:xfrm>
            <a:off x="5214937" y="2819400"/>
            <a:ext cx="6848475" cy="1657350"/>
          </a:xfrm>
          <a:prstGeom prst="rect">
            <a:avLst/>
          </a:prstGeom>
        </p:spPr>
      </p:pic>
      <p:sp>
        <p:nvSpPr>
          <p:cNvPr id="9" name="CuadroTexto 8">
            <a:extLst>
              <a:ext uri="{FF2B5EF4-FFF2-40B4-BE49-F238E27FC236}">
                <a16:creationId xmlns:a16="http://schemas.microsoft.com/office/drawing/2014/main" id="{5BBA1484-A9AE-469E-BBA6-2A647A02C106}"/>
              </a:ext>
            </a:extLst>
          </p:cNvPr>
          <p:cNvSpPr txBox="1"/>
          <p:nvPr/>
        </p:nvSpPr>
        <p:spPr>
          <a:xfrm>
            <a:off x="2257425" y="2707243"/>
            <a:ext cx="2600325" cy="369332"/>
          </a:xfrm>
          <a:prstGeom prst="rect">
            <a:avLst/>
          </a:prstGeom>
          <a:noFill/>
        </p:spPr>
        <p:txBody>
          <a:bodyPr wrap="square" rtlCol="0">
            <a:spAutoFit/>
          </a:bodyPr>
          <a:lstStyle/>
          <a:p>
            <a:r>
              <a:rPr lang="es-CO"/>
              <a:t>Código Usado</a:t>
            </a:r>
          </a:p>
        </p:txBody>
      </p:sp>
    </p:spTree>
    <p:extLst>
      <p:ext uri="{BB962C8B-B14F-4D97-AF65-F5344CB8AC3E}">
        <p14:creationId xmlns:p14="http://schemas.microsoft.com/office/powerpoint/2010/main" val="852120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07D82D-FCD4-41B1-83E6-6A144B597445}"/>
              </a:ext>
            </a:extLst>
          </p:cNvPr>
          <p:cNvSpPr>
            <a:spLocks noGrp="1"/>
          </p:cNvSpPr>
          <p:nvPr>
            <p:ph type="title"/>
          </p:nvPr>
        </p:nvSpPr>
        <p:spPr/>
        <p:txBody>
          <a:bodyPr/>
          <a:lstStyle/>
          <a:p>
            <a:r>
              <a:rPr lang="es-CO"/>
              <a:t>Análisis componentes principales- con correlación </a:t>
            </a:r>
          </a:p>
        </p:txBody>
      </p:sp>
      <p:graphicFrame>
        <p:nvGraphicFramePr>
          <p:cNvPr id="5" name="Tabla 5">
            <a:extLst>
              <a:ext uri="{FF2B5EF4-FFF2-40B4-BE49-F238E27FC236}">
                <a16:creationId xmlns:a16="http://schemas.microsoft.com/office/drawing/2014/main" id="{9FEBA7E7-D5D6-4CE6-957E-1BB2B8F9326E}"/>
              </a:ext>
            </a:extLst>
          </p:cNvPr>
          <p:cNvGraphicFramePr>
            <a:graphicFrameLocks noGrp="1"/>
          </p:cNvGraphicFramePr>
          <p:nvPr>
            <p:extLst>
              <p:ext uri="{D42A27DB-BD31-4B8C-83A1-F6EECF244321}">
                <p14:modId xmlns:p14="http://schemas.microsoft.com/office/powerpoint/2010/main" val="3464406708"/>
              </p:ext>
            </p:extLst>
          </p:nvPr>
        </p:nvGraphicFramePr>
        <p:xfrm>
          <a:off x="5172841" y="2147274"/>
          <a:ext cx="3220086" cy="3352800"/>
        </p:xfrm>
        <a:graphic>
          <a:graphicData uri="http://schemas.openxmlformats.org/drawingml/2006/table">
            <a:tbl>
              <a:tblPr firstRow="1" bandRow="1">
                <a:tableStyleId>{5C22544A-7EE6-4342-B048-85BDC9FD1C3A}</a:tableStyleId>
              </a:tblPr>
              <a:tblGrid>
                <a:gridCol w="1610043">
                  <a:extLst>
                    <a:ext uri="{9D8B030D-6E8A-4147-A177-3AD203B41FA5}">
                      <a16:colId xmlns:a16="http://schemas.microsoft.com/office/drawing/2014/main" val="3320285053"/>
                    </a:ext>
                  </a:extLst>
                </a:gridCol>
                <a:gridCol w="1610043">
                  <a:extLst>
                    <a:ext uri="{9D8B030D-6E8A-4147-A177-3AD203B41FA5}">
                      <a16:colId xmlns:a16="http://schemas.microsoft.com/office/drawing/2014/main" val="1624830111"/>
                    </a:ext>
                  </a:extLst>
                </a:gridCol>
              </a:tblGrid>
              <a:tr h="233276">
                <a:tc>
                  <a:txBody>
                    <a:bodyPr/>
                    <a:lstStyle/>
                    <a:p>
                      <a:r>
                        <a:rPr lang="es-CO" sz="1400"/>
                        <a:t>Componente</a:t>
                      </a:r>
                    </a:p>
                  </a:txBody>
                  <a:tcPr/>
                </a:tc>
                <a:tc>
                  <a:txBody>
                    <a:bodyPr/>
                    <a:lstStyle/>
                    <a:p>
                      <a:r>
                        <a:rPr lang="es-CO" sz="1400"/>
                        <a:t>% Varianza Total</a:t>
                      </a:r>
                    </a:p>
                  </a:txBody>
                  <a:tcPr/>
                </a:tc>
                <a:extLst>
                  <a:ext uri="{0D108BD9-81ED-4DB2-BD59-A6C34878D82A}">
                    <a16:rowId xmlns:a16="http://schemas.microsoft.com/office/drawing/2014/main" val="2280009776"/>
                  </a:ext>
                </a:extLst>
              </a:tr>
              <a:tr h="233276">
                <a:tc>
                  <a:txBody>
                    <a:bodyPr/>
                    <a:lstStyle/>
                    <a:p>
                      <a:pPr algn="ctr"/>
                      <a:r>
                        <a:rPr lang="es-CO" sz="1400"/>
                        <a:t>1</a:t>
                      </a:r>
                    </a:p>
                  </a:txBody>
                  <a:tcPr>
                    <a:solidFill>
                      <a:srgbClr val="00B050"/>
                    </a:solidFill>
                  </a:tcPr>
                </a:tc>
                <a:tc>
                  <a:txBody>
                    <a:bodyPr/>
                    <a:lstStyle/>
                    <a:p>
                      <a:r>
                        <a:rPr lang="es-CO" sz="1400"/>
                        <a:t>58,23%</a:t>
                      </a:r>
                    </a:p>
                  </a:txBody>
                  <a:tcPr>
                    <a:solidFill>
                      <a:srgbClr val="00B050"/>
                    </a:solidFill>
                  </a:tcPr>
                </a:tc>
                <a:extLst>
                  <a:ext uri="{0D108BD9-81ED-4DB2-BD59-A6C34878D82A}">
                    <a16:rowId xmlns:a16="http://schemas.microsoft.com/office/drawing/2014/main" val="3575955489"/>
                  </a:ext>
                </a:extLst>
              </a:tr>
              <a:tr h="233276">
                <a:tc>
                  <a:txBody>
                    <a:bodyPr/>
                    <a:lstStyle/>
                    <a:p>
                      <a:pPr algn="ctr"/>
                      <a:r>
                        <a:rPr lang="es-CO" sz="1400"/>
                        <a:t>2</a:t>
                      </a:r>
                    </a:p>
                  </a:txBody>
                  <a:tcPr>
                    <a:solidFill>
                      <a:srgbClr val="00B050"/>
                    </a:solidFill>
                  </a:tcPr>
                </a:tc>
                <a:tc>
                  <a:txBody>
                    <a:bodyPr/>
                    <a:lstStyle/>
                    <a:p>
                      <a:r>
                        <a:rPr lang="es-CO" sz="1400"/>
                        <a:t>7,55%</a:t>
                      </a:r>
                    </a:p>
                  </a:txBody>
                  <a:tcPr>
                    <a:solidFill>
                      <a:srgbClr val="00B050"/>
                    </a:solidFill>
                  </a:tcPr>
                </a:tc>
                <a:extLst>
                  <a:ext uri="{0D108BD9-81ED-4DB2-BD59-A6C34878D82A}">
                    <a16:rowId xmlns:a16="http://schemas.microsoft.com/office/drawing/2014/main" val="2484368363"/>
                  </a:ext>
                </a:extLst>
              </a:tr>
              <a:tr h="233276">
                <a:tc>
                  <a:txBody>
                    <a:bodyPr/>
                    <a:lstStyle/>
                    <a:p>
                      <a:pPr algn="ctr"/>
                      <a:r>
                        <a:rPr lang="es-CO" sz="1400"/>
                        <a:t>3</a:t>
                      </a:r>
                    </a:p>
                  </a:txBody>
                  <a:tcPr>
                    <a:solidFill>
                      <a:srgbClr val="00B050"/>
                    </a:solidFill>
                  </a:tcPr>
                </a:tc>
                <a:tc>
                  <a:txBody>
                    <a:bodyPr/>
                    <a:lstStyle/>
                    <a:p>
                      <a:r>
                        <a:rPr lang="es-CO" sz="1400"/>
                        <a:t>6,28%</a:t>
                      </a:r>
                    </a:p>
                  </a:txBody>
                  <a:tcPr>
                    <a:solidFill>
                      <a:srgbClr val="00B050"/>
                    </a:solidFill>
                  </a:tcPr>
                </a:tc>
                <a:extLst>
                  <a:ext uri="{0D108BD9-81ED-4DB2-BD59-A6C34878D82A}">
                    <a16:rowId xmlns:a16="http://schemas.microsoft.com/office/drawing/2014/main" val="4131907285"/>
                  </a:ext>
                </a:extLst>
              </a:tr>
              <a:tr h="233276">
                <a:tc>
                  <a:txBody>
                    <a:bodyPr/>
                    <a:lstStyle/>
                    <a:p>
                      <a:pPr algn="ctr"/>
                      <a:r>
                        <a:rPr lang="es-CO" sz="1400"/>
                        <a:t>4</a:t>
                      </a:r>
                    </a:p>
                  </a:txBody>
                  <a:tcPr/>
                </a:tc>
                <a:tc>
                  <a:txBody>
                    <a:bodyPr/>
                    <a:lstStyle/>
                    <a:p>
                      <a:r>
                        <a:rPr lang="es-CO" sz="1400"/>
                        <a:t>5,67%</a:t>
                      </a:r>
                    </a:p>
                  </a:txBody>
                  <a:tcPr/>
                </a:tc>
                <a:extLst>
                  <a:ext uri="{0D108BD9-81ED-4DB2-BD59-A6C34878D82A}">
                    <a16:rowId xmlns:a16="http://schemas.microsoft.com/office/drawing/2014/main" val="2122684946"/>
                  </a:ext>
                </a:extLst>
              </a:tr>
              <a:tr h="233276">
                <a:tc>
                  <a:txBody>
                    <a:bodyPr/>
                    <a:lstStyle/>
                    <a:p>
                      <a:pPr algn="ctr"/>
                      <a:r>
                        <a:rPr lang="es-CO" sz="1400"/>
                        <a:t>5</a:t>
                      </a:r>
                    </a:p>
                  </a:txBody>
                  <a:tcPr/>
                </a:tc>
                <a:tc>
                  <a:txBody>
                    <a:bodyPr/>
                    <a:lstStyle/>
                    <a:p>
                      <a:r>
                        <a:rPr lang="es-CO" sz="1400"/>
                        <a:t>5,01%</a:t>
                      </a:r>
                    </a:p>
                  </a:txBody>
                  <a:tcPr/>
                </a:tc>
                <a:extLst>
                  <a:ext uri="{0D108BD9-81ED-4DB2-BD59-A6C34878D82A}">
                    <a16:rowId xmlns:a16="http://schemas.microsoft.com/office/drawing/2014/main" val="2798294064"/>
                  </a:ext>
                </a:extLst>
              </a:tr>
              <a:tr h="233276">
                <a:tc>
                  <a:txBody>
                    <a:bodyPr/>
                    <a:lstStyle/>
                    <a:p>
                      <a:pPr algn="ctr"/>
                      <a:r>
                        <a:rPr lang="es-CO" sz="1400"/>
                        <a:t>6</a:t>
                      </a:r>
                    </a:p>
                  </a:txBody>
                  <a:tcPr/>
                </a:tc>
                <a:tc>
                  <a:txBody>
                    <a:bodyPr/>
                    <a:lstStyle/>
                    <a:p>
                      <a:r>
                        <a:rPr lang="es-CO" sz="1400"/>
                        <a:t>4,33%</a:t>
                      </a:r>
                    </a:p>
                  </a:txBody>
                  <a:tcPr/>
                </a:tc>
                <a:extLst>
                  <a:ext uri="{0D108BD9-81ED-4DB2-BD59-A6C34878D82A}">
                    <a16:rowId xmlns:a16="http://schemas.microsoft.com/office/drawing/2014/main" val="2442893878"/>
                  </a:ext>
                </a:extLst>
              </a:tr>
              <a:tr h="233276">
                <a:tc>
                  <a:txBody>
                    <a:bodyPr/>
                    <a:lstStyle/>
                    <a:p>
                      <a:pPr algn="ctr"/>
                      <a:r>
                        <a:rPr lang="es-CO" sz="1400"/>
                        <a:t>7</a:t>
                      </a:r>
                    </a:p>
                  </a:txBody>
                  <a:tcPr/>
                </a:tc>
                <a:tc>
                  <a:txBody>
                    <a:bodyPr/>
                    <a:lstStyle/>
                    <a:p>
                      <a:r>
                        <a:rPr lang="es-CO" sz="1400"/>
                        <a:t>3,97%</a:t>
                      </a:r>
                    </a:p>
                  </a:txBody>
                  <a:tcPr/>
                </a:tc>
                <a:extLst>
                  <a:ext uri="{0D108BD9-81ED-4DB2-BD59-A6C34878D82A}">
                    <a16:rowId xmlns:a16="http://schemas.microsoft.com/office/drawing/2014/main" val="4095354910"/>
                  </a:ext>
                </a:extLst>
              </a:tr>
              <a:tr h="233276">
                <a:tc>
                  <a:txBody>
                    <a:bodyPr/>
                    <a:lstStyle/>
                    <a:p>
                      <a:pPr algn="ctr"/>
                      <a:r>
                        <a:rPr lang="es-CO" sz="1400"/>
                        <a:t>8</a:t>
                      </a:r>
                    </a:p>
                  </a:txBody>
                  <a:tcPr/>
                </a:tc>
                <a:tc>
                  <a:txBody>
                    <a:bodyPr/>
                    <a:lstStyle/>
                    <a:p>
                      <a:r>
                        <a:rPr lang="es-CO" sz="1400"/>
                        <a:t>3,75%</a:t>
                      </a:r>
                    </a:p>
                  </a:txBody>
                  <a:tcPr/>
                </a:tc>
                <a:extLst>
                  <a:ext uri="{0D108BD9-81ED-4DB2-BD59-A6C34878D82A}">
                    <a16:rowId xmlns:a16="http://schemas.microsoft.com/office/drawing/2014/main" val="1842135060"/>
                  </a:ext>
                </a:extLst>
              </a:tr>
              <a:tr h="233276">
                <a:tc>
                  <a:txBody>
                    <a:bodyPr/>
                    <a:lstStyle/>
                    <a:p>
                      <a:pPr algn="ctr"/>
                      <a:r>
                        <a:rPr lang="es-CO" sz="1400"/>
                        <a:t>9</a:t>
                      </a:r>
                    </a:p>
                  </a:txBody>
                  <a:tcPr/>
                </a:tc>
                <a:tc>
                  <a:txBody>
                    <a:bodyPr/>
                    <a:lstStyle/>
                    <a:p>
                      <a:r>
                        <a:rPr lang="es-CO" sz="1400"/>
                        <a:t>2,89%</a:t>
                      </a:r>
                    </a:p>
                  </a:txBody>
                  <a:tcPr/>
                </a:tc>
                <a:extLst>
                  <a:ext uri="{0D108BD9-81ED-4DB2-BD59-A6C34878D82A}">
                    <a16:rowId xmlns:a16="http://schemas.microsoft.com/office/drawing/2014/main" val="168781659"/>
                  </a:ext>
                </a:extLst>
              </a:tr>
              <a:tr h="233276">
                <a:tc>
                  <a:txBody>
                    <a:bodyPr/>
                    <a:lstStyle/>
                    <a:p>
                      <a:pPr algn="ctr"/>
                      <a:r>
                        <a:rPr lang="es-CO" sz="1400"/>
                        <a:t>10</a:t>
                      </a:r>
                    </a:p>
                  </a:txBody>
                  <a:tcPr/>
                </a:tc>
                <a:tc>
                  <a:txBody>
                    <a:bodyPr/>
                    <a:lstStyle/>
                    <a:p>
                      <a:r>
                        <a:rPr lang="es-CO" sz="1400"/>
                        <a:t>2,26%</a:t>
                      </a:r>
                    </a:p>
                  </a:txBody>
                  <a:tcPr/>
                </a:tc>
                <a:extLst>
                  <a:ext uri="{0D108BD9-81ED-4DB2-BD59-A6C34878D82A}">
                    <a16:rowId xmlns:a16="http://schemas.microsoft.com/office/drawing/2014/main" val="1672034724"/>
                  </a:ext>
                </a:extLst>
              </a:tr>
            </a:tbl>
          </a:graphicData>
        </a:graphic>
      </p:graphicFrame>
      <p:pic>
        <p:nvPicPr>
          <p:cNvPr id="6" name="Imagen 5">
            <a:extLst>
              <a:ext uri="{FF2B5EF4-FFF2-40B4-BE49-F238E27FC236}">
                <a16:creationId xmlns:a16="http://schemas.microsoft.com/office/drawing/2014/main" id="{562C210B-DD4F-4233-9713-39C2E8D32456}"/>
              </a:ext>
            </a:extLst>
          </p:cNvPr>
          <p:cNvPicPr>
            <a:picLocks noChangeAspect="1"/>
          </p:cNvPicPr>
          <p:nvPr/>
        </p:nvPicPr>
        <p:blipFill>
          <a:blip r:embed="rId2"/>
          <a:stretch>
            <a:fillRect/>
          </a:stretch>
        </p:blipFill>
        <p:spPr>
          <a:xfrm>
            <a:off x="1014412" y="1994875"/>
            <a:ext cx="3910013" cy="2043740"/>
          </a:xfrm>
          <a:prstGeom prst="rect">
            <a:avLst/>
          </a:prstGeom>
        </p:spPr>
      </p:pic>
      <p:sp>
        <p:nvSpPr>
          <p:cNvPr id="10" name="CuadroTexto 9">
            <a:extLst>
              <a:ext uri="{FF2B5EF4-FFF2-40B4-BE49-F238E27FC236}">
                <a16:creationId xmlns:a16="http://schemas.microsoft.com/office/drawing/2014/main" id="{29A887C2-9680-4C91-9200-9F1A64E361DB}"/>
              </a:ext>
            </a:extLst>
          </p:cNvPr>
          <p:cNvSpPr txBox="1"/>
          <p:nvPr/>
        </p:nvSpPr>
        <p:spPr>
          <a:xfrm>
            <a:off x="8727068" y="2442549"/>
            <a:ext cx="2786063" cy="2246769"/>
          </a:xfrm>
          <a:prstGeom prst="rect">
            <a:avLst/>
          </a:prstGeom>
          <a:noFill/>
        </p:spPr>
        <p:txBody>
          <a:bodyPr wrap="square">
            <a:spAutoFit/>
          </a:bodyPr>
          <a:lstStyle/>
          <a:p>
            <a:pPr algn="just"/>
            <a:r>
              <a:rPr lang="es-ES" sz="1400"/>
              <a:t>Usando el principio de Paretto , podemos decidir solamente tomar los componentes del modelo de análisis por componentes principales hasta donde el total de la varianza sea igual al 80 % , en este caso se tomaría hasta la componente numero 3 , que suma 72.06% de la varianza (58.23+7.55+6.28) </a:t>
            </a:r>
            <a:endParaRPr lang="es-CO" sz="1400"/>
          </a:p>
        </p:txBody>
      </p:sp>
      <p:sp>
        <p:nvSpPr>
          <p:cNvPr id="12" name="CuadroTexto 11">
            <a:extLst>
              <a:ext uri="{FF2B5EF4-FFF2-40B4-BE49-F238E27FC236}">
                <a16:creationId xmlns:a16="http://schemas.microsoft.com/office/drawing/2014/main" id="{5425A083-DC60-48BD-B3C3-03459BFB5887}"/>
              </a:ext>
            </a:extLst>
          </p:cNvPr>
          <p:cNvSpPr txBox="1"/>
          <p:nvPr/>
        </p:nvSpPr>
        <p:spPr>
          <a:xfrm>
            <a:off x="862395" y="4212264"/>
            <a:ext cx="4143375" cy="1169551"/>
          </a:xfrm>
          <a:prstGeom prst="rect">
            <a:avLst/>
          </a:prstGeom>
          <a:noFill/>
        </p:spPr>
        <p:txBody>
          <a:bodyPr wrap="square">
            <a:spAutoFit/>
          </a:bodyPr>
          <a:lstStyle/>
          <a:p>
            <a:pPr algn="just"/>
            <a:r>
              <a:rPr lang="es-ES" sz="1400"/>
              <a:t>Podemos ver la proporción en que cada componente explica la varianza total :El quiebre de el grafico de componentes principales permite determinar que el quiebre está en el tercer o cuarto  componente.</a:t>
            </a:r>
          </a:p>
          <a:p>
            <a:pPr algn="just"/>
            <a:r>
              <a:rPr lang="es-ES" sz="1400"/>
              <a:t>Por principio de parsimonia , tomamos 3 componentes</a:t>
            </a:r>
            <a:endParaRPr lang="es-CO" sz="1400"/>
          </a:p>
        </p:txBody>
      </p:sp>
    </p:spTree>
    <p:extLst>
      <p:ext uri="{BB962C8B-B14F-4D97-AF65-F5344CB8AC3E}">
        <p14:creationId xmlns:p14="http://schemas.microsoft.com/office/powerpoint/2010/main" val="1909960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4E47D6-C2ED-444F-8015-B80532CDED06}"/>
              </a:ext>
            </a:extLst>
          </p:cNvPr>
          <p:cNvSpPr>
            <a:spLocks noGrp="1"/>
          </p:cNvSpPr>
          <p:nvPr>
            <p:ph type="title"/>
          </p:nvPr>
        </p:nvSpPr>
        <p:spPr/>
        <p:txBody>
          <a:bodyPr/>
          <a:lstStyle/>
          <a:p>
            <a:r>
              <a:rPr lang="es-ES"/>
              <a:t>Análisis componentes principales- con correlación </a:t>
            </a:r>
            <a:endParaRPr lang="es-CO"/>
          </a:p>
        </p:txBody>
      </p:sp>
      <p:pic>
        <p:nvPicPr>
          <p:cNvPr id="4" name="Imagen 3">
            <a:extLst>
              <a:ext uri="{FF2B5EF4-FFF2-40B4-BE49-F238E27FC236}">
                <a16:creationId xmlns:a16="http://schemas.microsoft.com/office/drawing/2014/main" id="{4917E3D8-744A-4637-A9AE-CA74F61EA41C}"/>
              </a:ext>
            </a:extLst>
          </p:cNvPr>
          <p:cNvPicPr>
            <a:picLocks noChangeAspect="1"/>
          </p:cNvPicPr>
          <p:nvPr/>
        </p:nvPicPr>
        <p:blipFill>
          <a:blip r:embed="rId2"/>
          <a:stretch>
            <a:fillRect/>
          </a:stretch>
        </p:blipFill>
        <p:spPr>
          <a:xfrm>
            <a:off x="1097281" y="1866900"/>
            <a:ext cx="5665470" cy="3037302"/>
          </a:xfrm>
          <a:prstGeom prst="rect">
            <a:avLst/>
          </a:prstGeom>
        </p:spPr>
      </p:pic>
      <p:sp>
        <p:nvSpPr>
          <p:cNvPr id="6" name="CuadroTexto 5">
            <a:extLst>
              <a:ext uri="{FF2B5EF4-FFF2-40B4-BE49-F238E27FC236}">
                <a16:creationId xmlns:a16="http://schemas.microsoft.com/office/drawing/2014/main" id="{224EA432-9D63-48C1-9784-8A656F44535A}"/>
              </a:ext>
            </a:extLst>
          </p:cNvPr>
          <p:cNvSpPr txBox="1"/>
          <p:nvPr/>
        </p:nvSpPr>
        <p:spPr>
          <a:xfrm>
            <a:off x="1097280" y="5033742"/>
            <a:ext cx="5865495" cy="1169551"/>
          </a:xfrm>
          <a:prstGeom prst="rect">
            <a:avLst/>
          </a:prstGeom>
          <a:noFill/>
        </p:spPr>
        <p:txBody>
          <a:bodyPr wrap="square">
            <a:spAutoFit/>
          </a:bodyPr>
          <a:lstStyle/>
          <a:p>
            <a:r>
              <a:rPr lang="es-ES" sz="1400"/>
              <a:t>Podemos apreciar que en la primera componente todos los alfa son positivos y mayores a 0.26 , y tenemos participación de todas los condados .</a:t>
            </a:r>
          </a:p>
          <a:p>
            <a:r>
              <a:rPr lang="es-ES" sz="1400"/>
              <a:t>En la segunda componente desaparece el condado de Borsod y Heves, y empezamos a ver algunos componentes con alfas negativos. Para el componente 3 , desaparecen los condados de Budapest y Hajdu.</a:t>
            </a:r>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65B4B72-0C4B-4154-9F5E-0F0C5471022B}"/>
                  </a:ext>
                </a:extLst>
              </p:cNvPr>
              <p:cNvSpPr txBox="1"/>
              <p:nvPr/>
            </p:nvSpPr>
            <p:spPr>
              <a:xfrm>
                <a:off x="6807458" y="2907733"/>
                <a:ext cx="5276850" cy="70788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O" sz="1400" b="0" i="1" smtClean="0">
                          <a:latin typeface="Cambria Math" panose="02040503050406030204" pitchFamily="18" charset="0"/>
                        </a:rPr>
                        <m:t>𝑆𝑒𝑎𝑛</m:t>
                      </m:r>
                      <m:r>
                        <a:rPr lang="es-CO" sz="1400" b="0" i="1" smtClean="0">
                          <a:latin typeface="Cambria Math" panose="02040503050406030204" pitchFamily="18" charset="0"/>
                        </a:rPr>
                        <m:t> </m:t>
                      </m:r>
                      <m:r>
                        <a:rPr lang="es-CO" sz="1400" b="0" i="1" smtClean="0">
                          <a:latin typeface="Cambria Math" panose="02040503050406030204" pitchFamily="18" charset="0"/>
                        </a:rPr>
                        <m:t>𝐵𝑢𝑑𝑎𝑝𝑒𝑠𝑡</m:t>
                      </m:r>
                      <m:r>
                        <a:rPr lang="es-CO" sz="1400" b="0" i="1" smtClean="0">
                          <a:latin typeface="Cambria Math" panose="02040503050406030204" pitchFamily="18" charset="0"/>
                        </a:rPr>
                        <m:t>=</m:t>
                      </m:r>
                      <m:sSub>
                        <m:sSubPr>
                          <m:ctrlPr>
                            <a:rPr lang="es-CO" sz="1400" b="0" i="1" smtClean="0">
                              <a:latin typeface="Cambria Math" panose="02040503050406030204" pitchFamily="18" charset="0"/>
                            </a:rPr>
                          </m:ctrlPr>
                        </m:sSubPr>
                        <m:e>
                          <m:r>
                            <a:rPr lang="es-CO" sz="1400" b="0" i="1" smtClean="0">
                              <a:latin typeface="Cambria Math" panose="02040503050406030204" pitchFamily="18" charset="0"/>
                            </a:rPr>
                            <m:t>𝑧</m:t>
                          </m:r>
                        </m:e>
                        <m:sub>
                          <m:r>
                            <a:rPr lang="es-CO" sz="1400" b="0" i="1" smtClean="0">
                              <a:latin typeface="Cambria Math" panose="02040503050406030204" pitchFamily="18" charset="0"/>
                            </a:rPr>
                            <m:t>1</m:t>
                          </m:r>
                        </m:sub>
                      </m:sSub>
                      <m:r>
                        <a:rPr lang="es-CO" sz="1400" b="0" i="1" smtClean="0">
                          <a:latin typeface="Cambria Math" panose="02040503050406030204" pitchFamily="18" charset="0"/>
                        </a:rPr>
                        <m:t>,</m:t>
                      </m:r>
                      <m:r>
                        <a:rPr lang="es-CO" sz="1400" b="0" i="1" smtClean="0">
                          <a:latin typeface="Cambria Math" panose="02040503050406030204" pitchFamily="18" charset="0"/>
                        </a:rPr>
                        <m:t>𝐵𝑎𝑟𝑎𝑛𝑦𝑎</m:t>
                      </m:r>
                      <m:r>
                        <a:rPr lang="es-CO" sz="1400" b="0" i="1" smtClean="0">
                          <a:latin typeface="Cambria Math" panose="02040503050406030204" pitchFamily="18" charset="0"/>
                        </a:rPr>
                        <m:t>=</m:t>
                      </m:r>
                      <m:sSub>
                        <m:sSubPr>
                          <m:ctrlPr>
                            <a:rPr lang="es-CO" sz="1400" b="0" i="1" smtClean="0">
                              <a:latin typeface="Cambria Math" panose="02040503050406030204" pitchFamily="18" charset="0"/>
                            </a:rPr>
                          </m:ctrlPr>
                        </m:sSubPr>
                        <m:e>
                          <m:r>
                            <a:rPr lang="es-CO" sz="1400" b="0" i="1" smtClean="0">
                              <a:latin typeface="Cambria Math" panose="02040503050406030204" pitchFamily="18" charset="0"/>
                            </a:rPr>
                            <m:t>𝑧</m:t>
                          </m:r>
                        </m:e>
                        <m:sub>
                          <m:r>
                            <a:rPr lang="es-CO" sz="1400" b="0" i="1" smtClean="0">
                              <a:latin typeface="Cambria Math" panose="02040503050406030204" pitchFamily="18" charset="0"/>
                            </a:rPr>
                            <m:t>2</m:t>
                          </m:r>
                        </m:sub>
                      </m:sSub>
                      <m:r>
                        <a:rPr lang="es-CO" sz="1400" b="0" i="1" smtClean="0">
                          <a:latin typeface="Cambria Math" panose="02040503050406030204" pitchFamily="18" charset="0"/>
                        </a:rPr>
                        <m:t>,</m:t>
                      </m:r>
                      <m:r>
                        <a:rPr lang="es-CO" sz="1400" b="0" i="1" smtClean="0">
                          <a:latin typeface="Cambria Math" panose="02040503050406030204" pitchFamily="18" charset="0"/>
                        </a:rPr>
                        <m:t>𝑒𝑡𝑐</m:t>
                      </m:r>
                      <m:r>
                        <a:rPr lang="es-CO" sz="1400" b="0" i="1" smtClean="0">
                          <a:latin typeface="Cambria Math" panose="02040503050406030204" pitchFamily="18" charset="0"/>
                        </a:rPr>
                        <m:t>.</m:t>
                      </m:r>
                    </m:oMath>
                  </m:oMathPara>
                </a14:m>
                <a:endParaRPr lang="es-CO" sz="1400" b="0" i="1">
                  <a:latin typeface="Cambria Math" panose="02040503050406030204" pitchFamily="18" charset="0"/>
                </a:endParaRPr>
              </a:p>
              <a:p>
                <a:pPr algn="ctr"/>
                <a:r>
                  <a:rPr lang="es-CO" sz="1400" i="1">
                    <a:latin typeface="Cambria Math" panose="02040503050406030204" pitchFamily="18" charset="0"/>
                  </a:rPr>
                  <a:t>L</a:t>
                </a:r>
                <a14:m>
                  <m:oMath xmlns:m="http://schemas.openxmlformats.org/officeDocument/2006/math">
                    <m:r>
                      <a:rPr lang="es-CO" sz="1400" b="0" i="1" smtClean="0">
                        <a:latin typeface="Cambria Math" panose="02040503050406030204" pitchFamily="18" charset="0"/>
                      </a:rPr>
                      <m:t>𝑎𝑠</m:t>
                    </m:r>
                    <m:r>
                      <a:rPr lang="es-CO" sz="1400" b="0" i="1" smtClean="0">
                        <a:latin typeface="Cambria Math" panose="02040503050406030204" pitchFamily="18" charset="0"/>
                      </a:rPr>
                      <m:t> </m:t>
                    </m:r>
                    <m:r>
                      <a:rPr lang="es-CO" sz="1400" b="0" i="1" smtClean="0">
                        <a:latin typeface="Cambria Math" panose="02040503050406030204" pitchFamily="18" charset="0"/>
                      </a:rPr>
                      <m:t>𝑒𝑐𝑢𝑎𝑐𝑖𝑜𝑛𝑒𝑠</m:t>
                    </m:r>
                    <m:r>
                      <a:rPr lang="es-CO" sz="1400" b="0" i="1" smtClean="0">
                        <a:latin typeface="Cambria Math" panose="02040503050406030204" pitchFamily="18" charset="0"/>
                      </a:rPr>
                      <m:t> </m:t>
                    </m:r>
                    <m:r>
                      <a:rPr lang="es-CO" sz="1400" b="0" i="1" smtClean="0">
                        <a:latin typeface="Cambria Math" panose="02040503050406030204" pitchFamily="18" charset="0"/>
                      </a:rPr>
                      <m:t>𝑑𝑒𝑙</m:t>
                    </m:r>
                    <m:r>
                      <a:rPr lang="es-CO" sz="1400" b="0" i="1" smtClean="0">
                        <a:latin typeface="Cambria Math" panose="02040503050406030204" pitchFamily="18" charset="0"/>
                      </a:rPr>
                      <m:t> </m:t>
                    </m:r>
                    <m:r>
                      <a:rPr lang="es-CO" sz="1400" b="0" i="1" smtClean="0">
                        <a:latin typeface="Cambria Math" panose="02040503050406030204" pitchFamily="18" charset="0"/>
                      </a:rPr>
                      <m:t>𝑚𝑜𝑑𝑒𝑙𝑜</m:t>
                    </m:r>
                    <m:r>
                      <a:rPr lang="es-CO" sz="1400" b="0" i="1" smtClean="0">
                        <a:latin typeface="Cambria Math" panose="02040503050406030204" pitchFamily="18" charset="0"/>
                      </a:rPr>
                      <m:t> </m:t>
                    </m:r>
                    <m:r>
                      <a:rPr lang="es-CO" sz="1400" b="0" i="1" smtClean="0">
                        <a:latin typeface="Cambria Math" panose="02040503050406030204" pitchFamily="18" charset="0"/>
                      </a:rPr>
                      <m:t>𝑣𝑒𝑛𝑑𝑟</m:t>
                    </m:r>
                    <m:r>
                      <a:rPr lang="es-CO" sz="1400" b="0" i="1" smtClean="0">
                        <a:latin typeface="Cambria Math" panose="02040503050406030204" pitchFamily="18" charset="0"/>
                      </a:rPr>
                      <m:t>á</m:t>
                    </m:r>
                    <m:r>
                      <a:rPr lang="es-CO" sz="1400" b="0" i="1" smtClean="0">
                        <a:latin typeface="Cambria Math" panose="02040503050406030204" pitchFamily="18" charset="0"/>
                      </a:rPr>
                      <m:t>𝑛</m:t>
                    </m:r>
                    <m:r>
                      <a:rPr lang="es-CO" sz="1400" b="0" i="1" smtClean="0">
                        <a:latin typeface="Cambria Math" panose="02040503050406030204" pitchFamily="18" charset="0"/>
                      </a:rPr>
                      <m:t> </m:t>
                    </m:r>
                    <m:r>
                      <a:rPr lang="es-CO" sz="1400" b="0" i="1" smtClean="0">
                        <a:latin typeface="Cambria Math" panose="02040503050406030204" pitchFamily="18" charset="0"/>
                      </a:rPr>
                      <m:t>𝑑𝑎𝑑𝑎𝑠</m:t>
                    </m:r>
                    <m:r>
                      <a:rPr lang="es-CO" sz="1400" b="0" i="1" smtClean="0">
                        <a:latin typeface="Cambria Math" panose="02040503050406030204" pitchFamily="18" charset="0"/>
                      </a:rPr>
                      <m:t> </m:t>
                    </m:r>
                    <m:r>
                      <a:rPr lang="es-CO" sz="1400" b="0" i="1" smtClean="0">
                        <a:latin typeface="Cambria Math" panose="02040503050406030204" pitchFamily="18" charset="0"/>
                      </a:rPr>
                      <m:t>𝑝𝑜𝑟</m:t>
                    </m:r>
                    <m:r>
                      <a:rPr lang="es-CO" sz="1400" b="0" i="1" smtClean="0">
                        <a:latin typeface="Cambria Math" panose="02040503050406030204" pitchFamily="18" charset="0"/>
                      </a:rPr>
                      <m:t>:</m:t>
                    </m:r>
                  </m:oMath>
                </a14:m>
                <a:endParaRPr lang="es-CO" sz="1400" b="0"/>
              </a:p>
              <a:p>
                <a:endParaRPr lang="es-CO"/>
              </a:p>
            </p:txBody>
          </p:sp>
        </mc:Choice>
        <mc:Fallback xmlns="">
          <p:sp>
            <p:nvSpPr>
              <p:cNvPr id="8" name="CuadroTexto 7">
                <a:extLst>
                  <a:ext uri="{FF2B5EF4-FFF2-40B4-BE49-F238E27FC236}">
                    <a16:creationId xmlns:a16="http://schemas.microsoft.com/office/drawing/2014/main" id="{E65B4B72-0C4B-4154-9F5E-0F0C5471022B}"/>
                  </a:ext>
                </a:extLst>
              </p:cNvPr>
              <p:cNvSpPr txBox="1">
                <a:spLocks noRot="1" noChangeAspect="1" noMove="1" noResize="1" noEditPoints="1" noAdjustHandles="1" noChangeArrowheads="1" noChangeShapeType="1" noTextEdit="1"/>
              </p:cNvSpPr>
              <p:nvPr/>
            </p:nvSpPr>
            <p:spPr>
              <a:xfrm>
                <a:off x="6807458" y="2907733"/>
                <a:ext cx="5276850" cy="70788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E479119F-3E1E-4D12-B7FF-95CD9AD02528}"/>
                  </a:ext>
                </a:extLst>
              </p:cNvPr>
              <p:cNvSpPr txBox="1"/>
              <p:nvPr/>
            </p:nvSpPr>
            <p:spPr>
              <a:xfrm>
                <a:off x="6807458" y="3554366"/>
                <a:ext cx="4955916" cy="1384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𝑦</m:t>
                          </m:r>
                        </m:e>
                        <m:sub>
                          <m:r>
                            <a:rPr lang="es-CO" sz="900" b="0" i="1" smtClean="0">
                              <a:latin typeface="Cambria Math" panose="02040503050406030204" pitchFamily="18" charset="0"/>
                            </a:rPr>
                            <m:t>1</m:t>
                          </m:r>
                        </m:sub>
                      </m:sSub>
                      <m:r>
                        <a:rPr lang="es-CO" sz="900" b="0" i="1" smtClean="0">
                          <a:latin typeface="Cambria Math" panose="02040503050406030204" pitchFamily="18" charset="0"/>
                        </a:rPr>
                        <m:t>=0,33</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1</m:t>
                          </m:r>
                        </m:sub>
                      </m:sSub>
                      <m:r>
                        <a:rPr lang="es-CO" sz="900" b="0" i="1" smtClean="0">
                          <a:latin typeface="Cambria Math" panose="02040503050406030204" pitchFamily="18" charset="0"/>
                        </a:rPr>
                        <m:t>+0,31</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2</m:t>
                          </m:r>
                        </m:sub>
                      </m:sSub>
                      <m:r>
                        <a:rPr lang="es-CO" sz="900" b="0" i="1" smtClean="0">
                          <a:latin typeface="Cambria Math" panose="02040503050406030204" pitchFamily="18" charset="0"/>
                        </a:rPr>
                        <m:t>+0,30</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3</m:t>
                          </m:r>
                        </m:sub>
                      </m:sSub>
                      <m:r>
                        <a:rPr lang="es-CO" sz="900" b="0" i="1" smtClean="0">
                          <a:latin typeface="Cambria Math" panose="02040503050406030204" pitchFamily="18" charset="0"/>
                        </a:rPr>
                        <m:t>+0,29</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4</m:t>
                          </m:r>
                        </m:sub>
                      </m:sSub>
                      <m:r>
                        <a:rPr lang="es-CO" sz="900" b="0" i="1" smtClean="0">
                          <a:latin typeface="Cambria Math" panose="02040503050406030204" pitchFamily="18" charset="0"/>
                        </a:rPr>
                        <m:t>+0,32</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5</m:t>
                          </m:r>
                        </m:sub>
                      </m:sSub>
                      <m:r>
                        <a:rPr lang="es-CO" sz="900" b="0" i="1" smtClean="0">
                          <a:latin typeface="Cambria Math" panose="02040503050406030204" pitchFamily="18" charset="0"/>
                        </a:rPr>
                        <m:t>+0,26</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6</m:t>
                          </m:r>
                        </m:sub>
                      </m:sSub>
                      <m:r>
                        <a:rPr lang="es-CO" sz="900" b="0" i="1" smtClean="0">
                          <a:latin typeface="Cambria Math" panose="02040503050406030204" pitchFamily="18" charset="0"/>
                        </a:rPr>
                        <m:t>+0,32</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7</m:t>
                          </m:r>
                        </m:sub>
                      </m:sSub>
                      <m:r>
                        <a:rPr lang="es-CO" sz="900" b="0" i="1" smtClean="0">
                          <a:latin typeface="Cambria Math" panose="02040503050406030204" pitchFamily="18" charset="0"/>
                        </a:rPr>
                        <m:t>+0,35</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8</m:t>
                          </m:r>
                        </m:sub>
                      </m:sSub>
                      <m:r>
                        <a:rPr lang="es-CO" sz="900" b="0" i="1" smtClean="0">
                          <a:latin typeface="Cambria Math" panose="02040503050406030204" pitchFamily="18" charset="0"/>
                        </a:rPr>
                        <m:t>+0,32</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9</m:t>
                          </m:r>
                        </m:sub>
                      </m:sSub>
                      <m:r>
                        <a:rPr lang="es-CO" sz="900" b="0" i="1" smtClean="0">
                          <a:latin typeface="Cambria Math" panose="02040503050406030204" pitchFamily="18" charset="0"/>
                        </a:rPr>
                        <m:t>+0,29</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10</m:t>
                          </m:r>
                        </m:sub>
                      </m:sSub>
                    </m:oMath>
                  </m:oMathPara>
                </a14:m>
                <a:endParaRPr lang="es-CO" sz="900"/>
              </a:p>
            </p:txBody>
          </p:sp>
        </mc:Choice>
        <mc:Fallback xmlns="">
          <p:sp>
            <p:nvSpPr>
              <p:cNvPr id="9" name="CuadroTexto 8">
                <a:extLst>
                  <a:ext uri="{FF2B5EF4-FFF2-40B4-BE49-F238E27FC236}">
                    <a16:creationId xmlns:a16="http://schemas.microsoft.com/office/drawing/2014/main" id="{E479119F-3E1E-4D12-B7FF-95CD9AD02528}"/>
                  </a:ext>
                </a:extLst>
              </p:cNvPr>
              <p:cNvSpPr txBox="1">
                <a:spLocks noRot="1" noChangeAspect="1" noMove="1" noResize="1" noEditPoints="1" noAdjustHandles="1" noChangeArrowheads="1" noChangeShapeType="1" noTextEdit="1"/>
              </p:cNvSpPr>
              <p:nvPr/>
            </p:nvSpPr>
            <p:spPr>
              <a:xfrm>
                <a:off x="6807458" y="3554366"/>
                <a:ext cx="4955916" cy="138499"/>
              </a:xfrm>
              <a:prstGeom prst="rect">
                <a:avLst/>
              </a:prstGeom>
              <a:blipFill>
                <a:blip r:embed="rId4"/>
                <a:stretch>
                  <a:fillRect b="-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788AA5C3-37CE-4B44-8B5C-B31D91009A4A}"/>
                  </a:ext>
                </a:extLst>
              </p:cNvPr>
              <p:cNvSpPr txBox="1"/>
              <p:nvPr/>
            </p:nvSpPr>
            <p:spPr>
              <a:xfrm>
                <a:off x="6762751" y="3822405"/>
                <a:ext cx="4955916" cy="1384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𝑦</m:t>
                          </m:r>
                        </m:e>
                        <m:sub>
                          <m:r>
                            <a:rPr lang="es-CO" sz="900" b="0" i="1" smtClean="0">
                              <a:latin typeface="Cambria Math" panose="02040503050406030204" pitchFamily="18" charset="0"/>
                            </a:rPr>
                            <m:t>2</m:t>
                          </m:r>
                        </m:sub>
                      </m:sSub>
                      <m:r>
                        <a:rPr lang="es-CO" sz="900" b="0" i="1" smtClean="0">
                          <a:latin typeface="Cambria Math" panose="02040503050406030204" pitchFamily="18" charset="0"/>
                        </a:rPr>
                        <m:t>=034</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1</m:t>
                          </m:r>
                        </m:sub>
                      </m:sSub>
                      <m:r>
                        <a:rPr lang="es-CO" sz="900" b="0" i="1" smtClean="0">
                          <a:latin typeface="Cambria Math" panose="02040503050406030204" pitchFamily="18" charset="0"/>
                        </a:rPr>
                        <m:t>+0,13</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2</m:t>
                          </m:r>
                        </m:sub>
                      </m:sSub>
                      <m:r>
                        <a:rPr lang="es-CO" sz="900" b="0" i="1" smtClean="0">
                          <a:latin typeface="Cambria Math" panose="02040503050406030204" pitchFamily="18" charset="0"/>
                        </a:rPr>
                        <m:t>+0,13</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3</m:t>
                          </m:r>
                        </m:sub>
                      </m:sSub>
                      <m:r>
                        <a:rPr lang="es-CO" sz="900" b="0" i="1" smtClean="0">
                          <a:latin typeface="Cambria Math" panose="02040503050406030204" pitchFamily="18" charset="0"/>
                        </a:rPr>
                        <m:t>−0,48</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4</m:t>
                          </m:r>
                        </m:sub>
                      </m:sSub>
                      <m:r>
                        <a:rPr lang="es-CO" sz="900" b="0" i="1" smtClean="0">
                          <a:latin typeface="Cambria Math" panose="02040503050406030204" pitchFamily="18" charset="0"/>
                        </a:rPr>
                        <m:t>+0,68</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6</m:t>
                          </m:r>
                        </m:sub>
                      </m:sSub>
                      <m:r>
                        <a:rPr lang="es-CO" sz="900" b="0" i="1" smtClean="0">
                          <a:latin typeface="Cambria Math" panose="02040503050406030204" pitchFamily="18" charset="0"/>
                        </a:rPr>
                        <m:t>−0,2</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3</m:t>
                          </m:r>
                          <m:r>
                            <a:rPr lang="es-CO" sz="900" b="0" i="1" smtClean="0">
                              <a:latin typeface="Cambria Math" panose="02040503050406030204" pitchFamily="18" charset="0"/>
                            </a:rPr>
                            <m:t>𝑧</m:t>
                          </m:r>
                        </m:e>
                        <m:sub>
                          <m:r>
                            <a:rPr lang="es-CO" sz="900" b="0" i="1" smtClean="0">
                              <a:latin typeface="Cambria Math" panose="02040503050406030204" pitchFamily="18" charset="0"/>
                            </a:rPr>
                            <m:t>7</m:t>
                          </m:r>
                        </m:sub>
                      </m:sSub>
                      <m:r>
                        <a:rPr lang="es-CO" sz="900" b="0" i="1" smtClean="0">
                          <a:latin typeface="Cambria Math" panose="02040503050406030204" pitchFamily="18" charset="0"/>
                        </a:rPr>
                        <m:t>−0,17</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8</m:t>
                          </m:r>
                        </m:sub>
                      </m:sSub>
                      <m:r>
                        <a:rPr lang="es-CO" sz="900" b="0" i="1" smtClean="0">
                          <a:latin typeface="Cambria Math" panose="02040503050406030204" pitchFamily="18" charset="0"/>
                        </a:rPr>
                        <m:t>−0,23</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9</m:t>
                          </m:r>
                        </m:sub>
                      </m:sSub>
                    </m:oMath>
                  </m:oMathPara>
                </a14:m>
                <a:endParaRPr lang="es-CO" sz="900"/>
              </a:p>
            </p:txBody>
          </p:sp>
        </mc:Choice>
        <mc:Fallback xmlns="">
          <p:sp>
            <p:nvSpPr>
              <p:cNvPr id="12" name="CuadroTexto 11">
                <a:extLst>
                  <a:ext uri="{FF2B5EF4-FFF2-40B4-BE49-F238E27FC236}">
                    <a16:creationId xmlns:a16="http://schemas.microsoft.com/office/drawing/2014/main" id="{788AA5C3-37CE-4B44-8B5C-B31D91009A4A}"/>
                  </a:ext>
                </a:extLst>
              </p:cNvPr>
              <p:cNvSpPr txBox="1">
                <a:spLocks noRot="1" noChangeAspect="1" noMove="1" noResize="1" noEditPoints="1" noAdjustHandles="1" noChangeArrowheads="1" noChangeShapeType="1" noTextEdit="1"/>
              </p:cNvSpPr>
              <p:nvPr/>
            </p:nvSpPr>
            <p:spPr>
              <a:xfrm>
                <a:off x="6762751" y="3822405"/>
                <a:ext cx="4955916" cy="138499"/>
              </a:xfrm>
              <a:prstGeom prst="rect">
                <a:avLst/>
              </a:prstGeom>
              <a:blipFill>
                <a:blip r:embed="rId5"/>
                <a:stretch>
                  <a:fillRect b="-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55DCA543-8976-4C6C-ADC0-1D96AE405985}"/>
                  </a:ext>
                </a:extLst>
              </p:cNvPr>
              <p:cNvSpPr txBox="1"/>
              <p:nvPr/>
            </p:nvSpPr>
            <p:spPr>
              <a:xfrm>
                <a:off x="6762751" y="4133670"/>
                <a:ext cx="4955916" cy="1384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𝑦</m:t>
                          </m:r>
                        </m:e>
                        <m:sub>
                          <m:r>
                            <a:rPr lang="es-CO" sz="900" b="0" i="1" smtClean="0">
                              <a:latin typeface="Cambria Math" panose="02040503050406030204" pitchFamily="18" charset="0"/>
                            </a:rPr>
                            <m:t>3</m:t>
                          </m:r>
                        </m:sub>
                      </m:sSub>
                      <m:r>
                        <a:rPr lang="es-CO" sz="900" b="0" i="1" smtClean="0">
                          <a:latin typeface="Cambria Math" panose="02040503050406030204" pitchFamily="18" charset="0"/>
                        </a:rPr>
                        <m:t>=−0,24</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2</m:t>
                          </m:r>
                        </m:sub>
                      </m:sSub>
                      <m:r>
                        <a:rPr lang="es-CO" sz="900" b="0" i="1" smtClean="0">
                          <a:latin typeface="Cambria Math" panose="02040503050406030204" pitchFamily="18" charset="0"/>
                        </a:rPr>
                        <m:t>−0,63</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3</m:t>
                          </m:r>
                        </m:sub>
                      </m:sSub>
                      <m:r>
                        <a:rPr lang="es-CO" sz="900" b="0" i="1" smtClean="0">
                          <a:latin typeface="Cambria Math" panose="02040503050406030204" pitchFamily="18" charset="0"/>
                        </a:rPr>
                        <m:t>+0,49</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4</m:t>
                          </m:r>
                        </m:sub>
                      </m:sSub>
                      <m:r>
                        <a:rPr lang="es-CO" sz="900" b="0" i="1" smtClean="0">
                          <a:latin typeface="Cambria Math" panose="02040503050406030204" pitchFamily="18" charset="0"/>
                        </a:rPr>
                        <m:t>+0,20</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5</m:t>
                          </m:r>
                        </m:sub>
                      </m:sSub>
                      <m:r>
                        <a:rPr lang="es-CO" sz="900" b="0" i="1" smtClean="0">
                          <a:latin typeface="Cambria Math" panose="02040503050406030204" pitchFamily="18" charset="0"/>
                        </a:rPr>
                        <m:t>+0,42</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6</m:t>
                          </m:r>
                        </m:sub>
                      </m:sSub>
                      <m:r>
                        <a:rPr lang="es-CO" sz="900" b="0" i="1" smtClean="0">
                          <a:latin typeface="Cambria Math" panose="02040503050406030204" pitchFamily="18" charset="0"/>
                        </a:rPr>
                        <m:t>−0,19</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7</m:t>
                          </m:r>
                        </m:sub>
                      </m:sSub>
                      <m:r>
                        <a:rPr lang="es-CO" sz="900" b="0" i="1" smtClean="0">
                          <a:latin typeface="Cambria Math" panose="02040503050406030204" pitchFamily="18" charset="0"/>
                        </a:rPr>
                        <m:t>−0,11</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8</m:t>
                          </m:r>
                        </m:sub>
                      </m:sSub>
                      <m:r>
                        <a:rPr lang="es-CO" sz="900" b="0" i="1" smtClean="0">
                          <a:latin typeface="Cambria Math" panose="02040503050406030204" pitchFamily="18" charset="0"/>
                        </a:rPr>
                        <m:t>+0,11</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10</m:t>
                          </m:r>
                        </m:sub>
                      </m:sSub>
                    </m:oMath>
                  </m:oMathPara>
                </a14:m>
                <a:endParaRPr lang="es-CO" sz="900"/>
              </a:p>
            </p:txBody>
          </p:sp>
        </mc:Choice>
        <mc:Fallback xmlns="">
          <p:sp>
            <p:nvSpPr>
              <p:cNvPr id="13" name="CuadroTexto 12">
                <a:extLst>
                  <a:ext uri="{FF2B5EF4-FFF2-40B4-BE49-F238E27FC236}">
                    <a16:creationId xmlns:a16="http://schemas.microsoft.com/office/drawing/2014/main" id="{55DCA543-8976-4C6C-ADC0-1D96AE405985}"/>
                  </a:ext>
                </a:extLst>
              </p:cNvPr>
              <p:cNvSpPr txBox="1">
                <a:spLocks noRot="1" noChangeAspect="1" noMove="1" noResize="1" noEditPoints="1" noAdjustHandles="1" noChangeArrowheads="1" noChangeShapeType="1" noTextEdit="1"/>
              </p:cNvSpPr>
              <p:nvPr/>
            </p:nvSpPr>
            <p:spPr>
              <a:xfrm>
                <a:off x="6762751" y="4133670"/>
                <a:ext cx="4955916" cy="138499"/>
              </a:xfrm>
              <a:prstGeom prst="rect">
                <a:avLst/>
              </a:prstGeom>
              <a:blipFill>
                <a:blip r:embed="rId6"/>
                <a:stretch>
                  <a:fillRect b="-26087"/>
                </a:stretch>
              </a:blipFill>
            </p:spPr>
            <p:txBody>
              <a:bodyPr/>
              <a:lstStyle/>
              <a:p>
                <a:r>
                  <a:rPr lang="en-US">
                    <a:noFill/>
                  </a:rPr>
                  <a:t> </a:t>
                </a:r>
              </a:p>
            </p:txBody>
          </p:sp>
        </mc:Fallback>
      </mc:AlternateContent>
    </p:spTree>
    <p:extLst>
      <p:ext uri="{BB962C8B-B14F-4D97-AF65-F5344CB8AC3E}">
        <p14:creationId xmlns:p14="http://schemas.microsoft.com/office/powerpoint/2010/main" val="3059933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4E47D6-C2ED-444F-8015-B80532CDED06}"/>
              </a:ext>
            </a:extLst>
          </p:cNvPr>
          <p:cNvSpPr>
            <a:spLocks noGrp="1"/>
          </p:cNvSpPr>
          <p:nvPr>
            <p:ph type="title"/>
          </p:nvPr>
        </p:nvSpPr>
        <p:spPr/>
        <p:txBody>
          <a:bodyPr/>
          <a:lstStyle/>
          <a:p>
            <a:r>
              <a:rPr lang="es-ES"/>
              <a:t>Análisis componentes principales- Gráficos Loadings</a:t>
            </a:r>
            <a:endParaRPr lang="es-CO"/>
          </a:p>
        </p:txBody>
      </p:sp>
      <p:sp>
        <p:nvSpPr>
          <p:cNvPr id="10" name="CuadroTexto 9">
            <a:extLst>
              <a:ext uri="{FF2B5EF4-FFF2-40B4-BE49-F238E27FC236}">
                <a16:creationId xmlns:a16="http://schemas.microsoft.com/office/drawing/2014/main" id="{0601D40B-202A-4E8F-8E92-AE6B5B69427F}"/>
              </a:ext>
            </a:extLst>
          </p:cNvPr>
          <p:cNvSpPr txBox="1"/>
          <p:nvPr/>
        </p:nvSpPr>
        <p:spPr>
          <a:xfrm>
            <a:off x="1886902" y="1859518"/>
            <a:ext cx="3219450" cy="369332"/>
          </a:xfrm>
          <a:prstGeom prst="rect">
            <a:avLst/>
          </a:prstGeom>
          <a:noFill/>
        </p:spPr>
        <p:txBody>
          <a:bodyPr wrap="square" rtlCol="0">
            <a:spAutoFit/>
          </a:bodyPr>
          <a:lstStyle/>
          <a:p>
            <a:r>
              <a:rPr lang="es-CO"/>
              <a:t>Componente 1- Componente 2</a:t>
            </a:r>
          </a:p>
        </p:txBody>
      </p:sp>
      <p:sp>
        <p:nvSpPr>
          <p:cNvPr id="11" name="CuadroTexto 10">
            <a:extLst>
              <a:ext uri="{FF2B5EF4-FFF2-40B4-BE49-F238E27FC236}">
                <a16:creationId xmlns:a16="http://schemas.microsoft.com/office/drawing/2014/main" id="{71093814-6E1D-479A-92E3-715ACD70FB88}"/>
              </a:ext>
            </a:extLst>
          </p:cNvPr>
          <p:cNvSpPr txBox="1"/>
          <p:nvPr/>
        </p:nvSpPr>
        <p:spPr>
          <a:xfrm>
            <a:off x="7458075" y="1859518"/>
            <a:ext cx="3219450" cy="369332"/>
          </a:xfrm>
          <a:prstGeom prst="rect">
            <a:avLst/>
          </a:prstGeom>
          <a:noFill/>
        </p:spPr>
        <p:txBody>
          <a:bodyPr wrap="square" rtlCol="0">
            <a:spAutoFit/>
          </a:bodyPr>
          <a:lstStyle/>
          <a:p>
            <a:r>
              <a:rPr lang="es-CO"/>
              <a:t>Componente 2- Componente 3</a:t>
            </a:r>
          </a:p>
        </p:txBody>
      </p:sp>
      <p:pic>
        <p:nvPicPr>
          <p:cNvPr id="5" name="Imagen 4">
            <a:extLst>
              <a:ext uri="{FF2B5EF4-FFF2-40B4-BE49-F238E27FC236}">
                <a16:creationId xmlns:a16="http://schemas.microsoft.com/office/drawing/2014/main" id="{E5C3C090-A984-4ED5-8DB1-26EF797209F5}"/>
              </a:ext>
            </a:extLst>
          </p:cNvPr>
          <p:cNvPicPr>
            <a:picLocks noChangeAspect="1"/>
          </p:cNvPicPr>
          <p:nvPr/>
        </p:nvPicPr>
        <p:blipFill>
          <a:blip r:embed="rId2"/>
          <a:stretch>
            <a:fillRect/>
          </a:stretch>
        </p:blipFill>
        <p:spPr>
          <a:xfrm>
            <a:off x="1316353" y="2238375"/>
            <a:ext cx="4360545" cy="2524219"/>
          </a:xfrm>
          <a:prstGeom prst="rect">
            <a:avLst/>
          </a:prstGeom>
        </p:spPr>
      </p:pic>
      <p:sp>
        <p:nvSpPr>
          <p:cNvPr id="16" name="CuadroTexto 15">
            <a:extLst>
              <a:ext uri="{FF2B5EF4-FFF2-40B4-BE49-F238E27FC236}">
                <a16:creationId xmlns:a16="http://schemas.microsoft.com/office/drawing/2014/main" id="{8C38CABF-2623-41DA-89AB-57B2D6CD36A2}"/>
              </a:ext>
            </a:extLst>
          </p:cNvPr>
          <p:cNvSpPr txBox="1"/>
          <p:nvPr/>
        </p:nvSpPr>
        <p:spPr>
          <a:xfrm>
            <a:off x="1101565" y="4772119"/>
            <a:ext cx="4790122" cy="1569660"/>
          </a:xfrm>
          <a:prstGeom prst="rect">
            <a:avLst/>
          </a:prstGeom>
          <a:noFill/>
        </p:spPr>
        <p:txBody>
          <a:bodyPr wrap="square">
            <a:spAutoFit/>
          </a:bodyPr>
          <a:lstStyle/>
          <a:p>
            <a:pPr algn="just"/>
            <a:r>
              <a:rPr lang="es-ES" sz="1200"/>
              <a:t>Los grupos que logramos identificar son:</a:t>
            </a:r>
          </a:p>
          <a:p>
            <a:pPr algn="just"/>
            <a:r>
              <a:rPr lang="es-ES" sz="1200"/>
              <a:t>1.Bacs , Heaves y Baranya.</a:t>
            </a:r>
          </a:p>
          <a:p>
            <a:pPr algn="just"/>
            <a:r>
              <a:rPr lang="es-ES" sz="1200"/>
              <a:t>2. Jadu ,Fejer y Borsod</a:t>
            </a:r>
          </a:p>
          <a:p>
            <a:pPr algn="just"/>
            <a:r>
              <a:rPr lang="es-ES" sz="1200"/>
              <a:t>Budapest ,Gyor y Csongrad son condados que no pertenecen a ningún clúster como tal. Este ultimo condado se puede observar que aporta en gran medida a el loading 2 , mas no al loading 1, mientras que Budapest aporte a ambos en alta cantidad , y Gyor aporta mas a el loading 1 que el loading 2.</a:t>
            </a:r>
            <a:endParaRPr lang="es-CO" sz="1200"/>
          </a:p>
        </p:txBody>
      </p:sp>
      <p:pic>
        <p:nvPicPr>
          <p:cNvPr id="18" name="Imagen 17">
            <a:extLst>
              <a:ext uri="{FF2B5EF4-FFF2-40B4-BE49-F238E27FC236}">
                <a16:creationId xmlns:a16="http://schemas.microsoft.com/office/drawing/2014/main" id="{78D4A127-C432-48E8-98A8-9A0E7989E20F}"/>
              </a:ext>
            </a:extLst>
          </p:cNvPr>
          <p:cNvPicPr>
            <a:picLocks noChangeAspect="1"/>
          </p:cNvPicPr>
          <p:nvPr/>
        </p:nvPicPr>
        <p:blipFill>
          <a:blip r:embed="rId3"/>
          <a:stretch>
            <a:fillRect/>
          </a:stretch>
        </p:blipFill>
        <p:spPr>
          <a:xfrm>
            <a:off x="6879951" y="2228850"/>
            <a:ext cx="4375697" cy="2554461"/>
          </a:xfrm>
          <a:prstGeom prst="rect">
            <a:avLst/>
          </a:prstGeom>
        </p:spPr>
      </p:pic>
      <p:sp>
        <p:nvSpPr>
          <p:cNvPr id="20" name="CuadroTexto 19">
            <a:extLst>
              <a:ext uri="{FF2B5EF4-FFF2-40B4-BE49-F238E27FC236}">
                <a16:creationId xmlns:a16="http://schemas.microsoft.com/office/drawing/2014/main" id="{FFC77EE0-6152-407B-B33C-C7F565438998}"/>
              </a:ext>
            </a:extLst>
          </p:cNvPr>
          <p:cNvSpPr txBox="1"/>
          <p:nvPr/>
        </p:nvSpPr>
        <p:spPr>
          <a:xfrm>
            <a:off x="7167090" y="4783311"/>
            <a:ext cx="3510435" cy="1015663"/>
          </a:xfrm>
          <a:prstGeom prst="rect">
            <a:avLst/>
          </a:prstGeom>
          <a:noFill/>
        </p:spPr>
        <p:txBody>
          <a:bodyPr wrap="square">
            <a:spAutoFit/>
          </a:bodyPr>
          <a:lstStyle/>
          <a:p>
            <a:pPr algn="just"/>
            <a:r>
              <a:rPr lang="es-ES" sz="1200"/>
              <a:t>El clúster mas notorio en este plano  es Heves , Borsod ,Gyor ,Fejer y Hajdu.</a:t>
            </a:r>
          </a:p>
          <a:p>
            <a:pPr algn="just"/>
            <a:endParaRPr lang="es-ES" sz="1200"/>
          </a:p>
          <a:p>
            <a:pPr algn="just"/>
            <a:r>
              <a:rPr lang="es-ES" sz="1200"/>
              <a:t>Se puede observar igualmente que Csongrad aporta tanto para el loading 2 como para el loading 3.</a:t>
            </a:r>
            <a:endParaRPr lang="es-CO" sz="1200"/>
          </a:p>
        </p:txBody>
      </p:sp>
    </p:spTree>
    <p:extLst>
      <p:ext uri="{BB962C8B-B14F-4D97-AF65-F5344CB8AC3E}">
        <p14:creationId xmlns:p14="http://schemas.microsoft.com/office/powerpoint/2010/main" val="573808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4E47D6-C2ED-444F-8015-B80532CDED06}"/>
              </a:ext>
            </a:extLst>
          </p:cNvPr>
          <p:cNvSpPr>
            <a:spLocks noGrp="1"/>
          </p:cNvSpPr>
          <p:nvPr>
            <p:ph type="title"/>
          </p:nvPr>
        </p:nvSpPr>
        <p:spPr/>
        <p:txBody>
          <a:bodyPr/>
          <a:lstStyle/>
          <a:p>
            <a:r>
              <a:rPr lang="es-ES"/>
              <a:t>Análisis componentes principales- Gráficos Loadings</a:t>
            </a:r>
            <a:endParaRPr lang="es-CO"/>
          </a:p>
        </p:txBody>
      </p:sp>
      <p:sp>
        <p:nvSpPr>
          <p:cNvPr id="10" name="CuadroTexto 9">
            <a:extLst>
              <a:ext uri="{FF2B5EF4-FFF2-40B4-BE49-F238E27FC236}">
                <a16:creationId xmlns:a16="http://schemas.microsoft.com/office/drawing/2014/main" id="{0601D40B-202A-4E8F-8E92-AE6B5B69427F}"/>
              </a:ext>
            </a:extLst>
          </p:cNvPr>
          <p:cNvSpPr txBox="1"/>
          <p:nvPr/>
        </p:nvSpPr>
        <p:spPr>
          <a:xfrm>
            <a:off x="4067173" y="1807964"/>
            <a:ext cx="3219450" cy="369332"/>
          </a:xfrm>
          <a:prstGeom prst="rect">
            <a:avLst/>
          </a:prstGeom>
          <a:noFill/>
        </p:spPr>
        <p:txBody>
          <a:bodyPr wrap="square" rtlCol="0">
            <a:spAutoFit/>
          </a:bodyPr>
          <a:lstStyle/>
          <a:p>
            <a:r>
              <a:rPr lang="es-CO"/>
              <a:t>Componente 1- Componente 3</a:t>
            </a:r>
          </a:p>
        </p:txBody>
      </p:sp>
      <p:pic>
        <p:nvPicPr>
          <p:cNvPr id="4" name="Imagen 3">
            <a:extLst>
              <a:ext uri="{FF2B5EF4-FFF2-40B4-BE49-F238E27FC236}">
                <a16:creationId xmlns:a16="http://schemas.microsoft.com/office/drawing/2014/main" id="{0DDB9637-B9B5-408F-8510-7184E5F87E4D}"/>
              </a:ext>
            </a:extLst>
          </p:cNvPr>
          <p:cNvPicPr>
            <a:picLocks noChangeAspect="1"/>
          </p:cNvPicPr>
          <p:nvPr/>
        </p:nvPicPr>
        <p:blipFill>
          <a:blip r:embed="rId2"/>
          <a:stretch>
            <a:fillRect/>
          </a:stretch>
        </p:blipFill>
        <p:spPr>
          <a:xfrm>
            <a:off x="3548059" y="2114129"/>
            <a:ext cx="4257677" cy="2629742"/>
          </a:xfrm>
          <a:prstGeom prst="rect">
            <a:avLst/>
          </a:prstGeom>
        </p:spPr>
      </p:pic>
      <p:sp>
        <p:nvSpPr>
          <p:cNvPr id="12" name="CuadroTexto 11">
            <a:extLst>
              <a:ext uri="{FF2B5EF4-FFF2-40B4-BE49-F238E27FC236}">
                <a16:creationId xmlns:a16="http://schemas.microsoft.com/office/drawing/2014/main" id="{B93D0A5C-4BB7-4B8A-8AFC-C8B99204B90F}"/>
              </a:ext>
            </a:extLst>
          </p:cNvPr>
          <p:cNvSpPr txBox="1"/>
          <p:nvPr/>
        </p:nvSpPr>
        <p:spPr>
          <a:xfrm>
            <a:off x="3352800" y="4829596"/>
            <a:ext cx="6096000" cy="954107"/>
          </a:xfrm>
          <a:prstGeom prst="rect">
            <a:avLst/>
          </a:prstGeom>
          <a:noFill/>
        </p:spPr>
        <p:txBody>
          <a:bodyPr wrap="square">
            <a:spAutoFit/>
          </a:bodyPr>
          <a:lstStyle/>
          <a:p>
            <a:r>
              <a:rPr lang="es-ES" sz="1400"/>
              <a:t>Se observan los siguientes grupos:</a:t>
            </a:r>
          </a:p>
          <a:p>
            <a:r>
              <a:rPr lang="es-ES" sz="1400"/>
              <a:t>1. Borsod , Hajdu , Budapest , Baranya y Fejer.</a:t>
            </a:r>
          </a:p>
          <a:p>
            <a:r>
              <a:rPr lang="es-ES" sz="1400"/>
              <a:t>2. Csongrad y Beres</a:t>
            </a:r>
          </a:p>
          <a:p>
            <a:r>
              <a:rPr lang="es-ES" sz="1400"/>
              <a:t>El condado de Gyor aporta mucho al loading 1 pero no al loading 3</a:t>
            </a:r>
            <a:endParaRPr lang="es-CO" sz="1400"/>
          </a:p>
        </p:txBody>
      </p:sp>
    </p:spTree>
    <p:extLst>
      <p:ext uri="{BB962C8B-B14F-4D97-AF65-F5344CB8AC3E}">
        <p14:creationId xmlns:p14="http://schemas.microsoft.com/office/powerpoint/2010/main" val="4261712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F377D207-60E3-4AF8-8559-55EBAA303911}"/>
              </a:ext>
            </a:extLst>
          </p:cNvPr>
          <p:cNvSpPr txBox="1">
            <a:spLocks/>
          </p:cNvSpPr>
          <p:nvPr/>
        </p:nvSpPr>
        <p:spPr>
          <a:xfrm>
            <a:off x="371475" y="286603"/>
            <a:ext cx="10784205" cy="1450757"/>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
              <a:t>Análisis componentes principales- Gráficos Scores</a:t>
            </a:r>
            <a:endParaRPr lang="es-CO"/>
          </a:p>
        </p:txBody>
      </p:sp>
      <p:pic>
        <p:nvPicPr>
          <p:cNvPr id="6" name="Picture 9" descr="Chart, scatter chart&#10;&#10;Description automatically generated">
            <a:extLst>
              <a:ext uri="{FF2B5EF4-FFF2-40B4-BE49-F238E27FC236}">
                <a16:creationId xmlns:a16="http://schemas.microsoft.com/office/drawing/2014/main" id="{B5172E66-0833-4BC0-A22C-C0547314B4C2}"/>
              </a:ext>
            </a:extLst>
          </p:cNvPr>
          <p:cNvPicPr>
            <a:picLocks noChangeAspect="1"/>
          </p:cNvPicPr>
          <p:nvPr/>
        </p:nvPicPr>
        <p:blipFill rotWithShape="1">
          <a:blip r:embed="rId2"/>
          <a:srcRect l="2135" t="872" b="-461"/>
          <a:stretch/>
        </p:blipFill>
        <p:spPr>
          <a:xfrm>
            <a:off x="80512" y="1738886"/>
            <a:ext cx="3965031" cy="3119836"/>
          </a:xfrm>
          <a:prstGeom prst="rect">
            <a:avLst/>
          </a:prstGeom>
        </p:spPr>
      </p:pic>
      <p:pic>
        <p:nvPicPr>
          <p:cNvPr id="10" name="Picture 10" descr="Chart, scatter chart&#10;&#10;Description automatically generated">
            <a:extLst>
              <a:ext uri="{FF2B5EF4-FFF2-40B4-BE49-F238E27FC236}">
                <a16:creationId xmlns:a16="http://schemas.microsoft.com/office/drawing/2014/main" id="{30B37C32-7C44-4C7D-B227-91618DC1DBC4}"/>
              </a:ext>
            </a:extLst>
          </p:cNvPr>
          <p:cNvPicPr>
            <a:picLocks noChangeAspect="1"/>
          </p:cNvPicPr>
          <p:nvPr/>
        </p:nvPicPr>
        <p:blipFill>
          <a:blip r:embed="rId3"/>
          <a:stretch>
            <a:fillRect/>
          </a:stretch>
        </p:blipFill>
        <p:spPr>
          <a:xfrm>
            <a:off x="4034287" y="1712651"/>
            <a:ext cx="3807124" cy="3231414"/>
          </a:xfrm>
          <a:prstGeom prst="rect">
            <a:avLst/>
          </a:prstGeom>
        </p:spPr>
      </p:pic>
      <p:pic>
        <p:nvPicPr>
          <p:cNvPr id="12" name="Picture 12" descr="Chart, scatter chart&#10;&#10;Description automatically generated">
            <a:extLst>
              <a:ext uri="{FF2B5EF4-FFF2-40B4-BE49-F238E27FC236}">
                <a16:creationId xmlns:a16="http://schemas.microsoft.com/office/drawing/2014/main" id="{639700CD-5AEA-4A3F-91F4-1E29D932A428}"/>
              </a:ext>
            </a:extLst>
          </p:cNvPr>
          <p:cNvPicPr>
            <a:picLocks noChangeAspect="1"/>
          </p:cNvPicPr>
          <p:nvPr/>
        </p:nvPicPr>
        <p:blipFill>
          <a:blip r:embed="rId4"/>
          <a:stretch>
            <a:fillRect/>
          </a:stretch>
        </p:blipFill>
        <p:spPr>
          <a:xfrm>
            <a:off x="7829909" y="1741979"/>
            <a:ext cx="4367841" cy="3028985"/>
          </a:xfrm>
          <a:prstGeom prst="rect">
            <a:avLst/>
          </a:prstGeom>
        </p:spPr>
      </p:pic>
      <p:sp>
        <p:nvSpPr>
          <p:cNvPr id="2" name="CuadroTexto 1">
            <a:extLst>
              <a:ext uri="{FF2B5EF4-FFF2-40B4-BE49-F238E27FC236}">
                <a16:creationId xmlns:a16="http://schemas.microsoft.com/office/drawing/2014/main" id="{4A160708-BA66-42B2-9AA1-A47398079833}"/>
              </a:ext>
            </a:extLst>
          </p:cNvPr>
          <p:cNvSpPr txBox="1"/>
          <p:nvPr/>
        </p:nvSpPr>
        <p:spPr>
          <a:xfrm>
            <a:off x="612559" y="5015883"/>
            <a:ext cx="2831977" cy="646331"/>
          </a:xfrm>
          <a:prstGeom prst="rect">
            <a:avLst/>
          </a:prstGeom>
          <a:noFill/>
        </p:spPr>
        <p:txBody>
          <a:bodyPr wrap="square" rtlCol="0">
            <a:spAutoFit/>
          </a:bodyPr>
          <a:lstStyle/>
          <a:p>
            <a:r>
              <a:rPr lang="es-CO"/>
              <a:t>Cerca al eje  1 , moviéndose sobre el como “media”</a:t>
            </a:r>
          </a:p>
        </p:txBody>
      </p:sp>
      <p:sp>
        <p:nvSpPr>
          <p:cNvPr id="11" name="CuadroTexto 10">
            <a:extLst>
              <a:ext uri="{FF2B5EF4-FFF2-40B4-BE49-F238E27FC236}">
                <a16:creationId xmlns:a16="http://schemas.microsoft.com/office/drawing/2014/main" id="{3435A539-F8C4-4078-9365-C1B02990DFC3}"/>
              </a:ext>
            </a:extLst>
          </p:cNvPr>
          <p:cNvSpPr txBox="1"/>
          <p:nvPr/>
        </p:nvSpPr>
        <p:spPr>
          <a:xfrm>
            <a:off x="8390877" y="4944065"/>
            <a:ext cx="2831977" cy="646331"/>
          </a:xfrm>
          <a:prstGeom prst="rect">
            <a:avLst/>
          </a:prstGeom>
          <a:noFill/>
        </p:spPr>
        <p:txBody>
          <a:bodyPr wrap="square" rtlCol="0">
            <a:spAutoFit/>
          </a:bodyPr>
          <a:lstStyle/>
          <a:p>
            <a:r>
              <a:rPr lang="es-CO"/>
              <a:t>Cerca al eje  1 , moviéndose sobre el como “media”</a:t>
            </a:r>
          </a:p>
        </p:txBody>
      </p:sp>
      <p:sp>
        <p:nvSpPr>
          <p:cNvPr id="13" name="CuadroTexto 12">
            <a:extLst>
              <a:ext uri="{FF2B5EF4-FFF2-40B4-BE49-F238E27FC236}">
                <a16:creationId xmlns:a16="http://schemas.microsoft.com/office/drawing/2014/main" id="{B9E72A71-4722-49DE-BCAF-3567BCFEAFA4}"/>
              </a:ext>
            </a:extLst>
          </p:cNvPr>
          <p:cNvSpPr txBox="1"/>
          <p:nvPr/>
        </p:nvSpPr>
        <p:spPr>
          <a:xfrm>
            <a:off x="4562783" y="5015882"/>
            <a:ext cx="2831977" cy="369332"/>
          </a:xfrm>
          <a:prstGeom prst="rect">
            <a:avLst/>
          </a:prstGeom>
          <a:noFill/>
        </p:spPr>
        <p:txBody>
          <a:bodyPr wrap="square" rtlCol="0">
            <a:spAutoFit/>
          </a:bodyPr>
          <a:lstStyle/>
          <a:p>
            <a:r>
              <a:rPr lang="es-CO"/>
              <a:t>Centrados</a:t>
            </a:r>
          </a:p>
        </p:txBody>
      </p:sp>
    </p:spTree>
    <p:extLst>
      <p:ext uri="{BB962C8B-B14F-4D97-AF65-F5344CB8AC3E}">
        <p14:creationId xmlns:p14="http://schemas.microsoft.com/office/powerpoint/2010/main" val="4271672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23D4DF-42D7-487D-BACA-2FCC4E27D6C3}"/>
              </a:ext>
            </a:extLst>
          </p:cNvPr>
          <p:cNvSpPr>
            <a:spLocks noGrp="1"/>
          </p:cNvSpPr>
          <p:nvPr>
            <p:ph type="title"/>
          </p:nvPr>
        </p:nvSpPr>
        <p:spPr/>
        <p:txBody>
          <a:bodyPr/>
          <a:lstStyle/>
          <a:p>
            <a:r>
              <a:rPr lang="es-CO"/>
              <a:t>CONCLUSIONES	</a:t>
            </a:r>
          </a:p>
        </p:txBody>
      </p:sp>
      <p:sp>
        <p:nvSpPr>
          <p:cNvPr id="3" name="Marcador de contenido 2">
            <a:extLst>
              <a:ext uri="{FF2B5EF4-FFF2-40B4-BE49-F238E27FC236}">
                <a16:creationId xmlns:a16="http://schemas.microsoft.com/office/drawing/2014/main" id="{A9C34BB7-FC95-4AD4-8A51-32B2F3A61C04}"/>
              </a:ext>
            </a:extLst>
          </p:cNvPr>
          <p:cNvSpPr>
            <a:spLocks noGrp="1"/>
          </p:cNvSpPr>
          <p:nvPr>
            <p:ph idx="1"/>
          </p:nvPr>
        </p:nvSpPr>
        <p:spPr/>
        <p:txBody>
          <a:bodyPr/>
          <a:lstStyle/>
          <a:p>
            <a:r>
              <a:rPr lang="es-CO"/>
              <a:t>Los clúster se forman sin tener en cuenta razones geográficas</a:t>
            </a:r>
          </a:p>
          <a:p>
            <a:r>
              <a:rPr lang="es-CO"/>
              <a:t>Con los primeros tres componentes podemos explicar la mayor parte de la variabilidad del modelo.</a:t>
            </a:r>
          </a:p>
          <a:p>
            <a:r>
              <a:rPr lang="es-CO"/>
              <a:t>Las series muestran cierta periodicidad , siendo la primavera la estación con mas brotes(Meses de Marzo a Junio en Hungría).</a:t>
            </a:r>
          </a:p>
          <a:p>
            <a:endParaRPr lang="es-CO"/>
          </a:p>
        </p:txBody>
      </p:sp>
    </p:spTree>
    <p:extLst>
      <p:ext uri="{BB962C8B-B14F-4D97-AF65-F5344CB8AC3E}">
        <p14:creationId xmlns:p14="http://schemas.microsoft.com/office/powerpoint/2010/main" val="3009365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424F08-EEA7-4C32-8B60-EB287FD8918C}"/>
              </a:ext>
            </a:extLst>
          </p:cNvPr>
          <p:cNvSpPr>
            <a:spLocks noGrp="1"/>
          </p:cNvSpPr>
          <p:nvPr>
            <p:ph type="ctrTitle"/>
          </p:nvPr>
        </p:nvSpPr>
        <p:spPr>
          <a:xfrm>
            <a:off x="965201" y="643467"/>
            <a:ext cx="6255026" cy="5054008"/>
          </a:xfrm>
        </p:spPr>
        <p:txBody>
          <a:bodyPr anchor="ctr">
            <a:normAutofit/>
          </a:bodyPr>
          <a:lstStyle/>
          <a:p>
            <a:pPr algn="r"/>
            <a:r>
              <a:rPr lang="es-CO">
                <a:cs typeface="Calibri Light"/>
              </a:rPr>
              <a:t>Punto 2.</a:t>
            </a:r>
            <a:endParaRPr lang="en-US">
              <a:cs typeface="Calibri Light"/>
            </a:endParaRPr>
          </a:p>
        </p:txBody>
      </p:sp>
      <p:sp>
        <p:nvSpPr>
          <p:cNvPr id="3" name="Subtítulo 2">
            <a:extLst>
              <a:ext uri="{FF2B5EF4-FFF2-40B4-BE49-F238E27FC236}">
                <a16:creationId xmlns:a16="http://schemas.microsoft.com/office/drawing/2014/main" id="{D416EC49-EAE4-4D14-A549-A44E2D46410C}"/>
              </a:ext>
            </a:extLst>
          </p:cNvPr>
          <p:cNvSpPr>
            <a:spLocks noGrp="1"/>
          </p:cNvSpPr>
          <p:nvPr>
            <p:ph type="subTitle" idx="1"/>
          </p:nvPr>
        </p:nvSpPr>
        <p:spPr>
          <a:xfrm>
            <a:off x="7870995" y="226524"/>
            <a:ext cx="3341488" cy="5054008"/>
          </a:xfrm>
        </p:spPr>
        <p:txBody>
          <a:bodyPr anchor="ctr">
            <a:normAutofit/>
          </a:bodyPr>
          <a:lstStyle/>
          <a:p>
            <a:r>
              <a:rPr lang="en-US"/>
              <a:t>Considere los retornos mensuales del portafolio 1,2, y 5 de Enero 1961 a  Septiembre 2011. (Nombre: m-dec15678-6111.txt )</a:t>
            </a:r>
          </a:p>
        </p:txBody>
      </p:sp>
    </p:spTree>
    <p:extLst>
      <p:ext uri="{BB962C8B-B14F-4D97-AF65-F5344CB8AC3E}">
        <p14:creationId xmlns:p14="http://schemas.microsoft.com/office/powerpoint/2010/main" val="3186873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424F08-EEA7-4C32-8B60-EB287FD8918C}"/>
              </a:ext>
            </a:extLst>
          </p:cNvPr>
          <p:cNvSpPr>
            <a:spLocks noGrp="1"/>
          </p:cNvSpPr>
          <p:nvPr>
            <p:ph type="ctrTitle"/>
          </p:nvPr>
        </p:nvSpPr>
        <p:spPr>
          <a:xfrm>
            <a:off x="1097280" y="758952"/>
            <a:ext cx="7556740" cy="776953"/>
          </a:xfrm>
        </p:spPr>
        <p:txBody>
          <a:bodyPr>
            <a:normAutofit fontScale="90000"/>
          </a:bodyPr>
          <a:lstStyle/>
          <a:p>
            <a:r>
              <a:rPr lang="es-CO">
                <a:cs typeface="Calibri Light"/>
              </a:rPr>
              <a:t>El Dataset </a:t>
            </a:r>
            <a:endParaRPr lang="en-US"/>
          </a:p>
        </p:txBody>
      </p:sp>
      <p:sp>
        <p:nvSpPr>
          <p:cNvPr id="4" name="TextBox 3">
            <a:extLst>
              <a:ext uri="{FF2B5EF4-FFF2-40B4-BE49-F238E27FC236}">
                <a16:creationId xmlns:a16="http://schemas.microsoft.com/office/drawing/2014/main" id="{D62A5EAF-8B0D-42D4-AD24-98E96D4D954D}"/>
              </a:ext>
            </a:extLst>
          </p:cNvPr>
          <p:cNvSpPr txBox="1"/>
          <p:nvPr/>
        </p:nvSpPr>
        <p:spPr>
          <a:xfrm>
            <a:off x="1101307" y="1633267"/>
            <a:ext cx="1046384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Este data set contiene los deciles de los portafolios que  contienen los retornos acciones de las bolsas NYSE, AMEX, y NASDAQ. </a:t>
            </a:r>
          </a:p>
        </p:txBody>
      </p:sp>
      <p:pic>
        <p:nvPicPr>
          <p:cNvPr id="5" name="Picture 5" descr="Table&#10;&#10;Description automatically generated">
            <a:extLst>
              <a:ext uri="{FF2B5EF4-FFF2-40B4-BE49-F238E27FC236}">
                <a16:creationId xmlns:a16="http://schemas.microsoft.com/office/drawing/2014/main" id="{3986D7E9-9508-4F71-8998-27F143F043B2}"/>
              </a:ext>
            </a:extLst>
          </p:cNvPr>
          <p:cNvPicPr>
            <a:picLocks noChangeAspect="1"/>
          </p:cNvPicPr>
          <p:nvPr/>
        </p:nvPicPr>
        <p:blipFill>
          <a:blip r:embed="rId2"/>
          <a:stretch>
            <a:fillRect/>
          </a:stretch>
        </p:blipFill>
        <p:spPr>
          <a:xfrm>
            <a:off x="511834" y="2798081"/>
            <a:ext cx="11412746" cy="1635649"/>
          </a:xfrm>
          <a:prstGeom prst="rect">
            <a:avLst/>
          </a:prstGeom>
        </p:spPr>
      </p:pic>
    </p:spTree>
    <p:extLst>
      <p:ext uri="{BB962C8B-B14F-4D97-AF65-F5344CB8AC3E}">
        <p14:creationId xmlns:p14="http://schemas.microsoft.com/office/powerpoint/2010/main" val="2802904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7">
            <a:extLst>
              <a:ext uri="{FF2B5EF4-FFF2-40B4-BE49-F238E27FC236}">
                <a16:creationId xmlns:a16="http://schemas.microsoft.com/office/drawing/2014/main" id="{BD447334-7A13-4AAB-B92F-9B3990794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9">
            <a:extLst>
              <a:ext uri="{FF2B5EF4-FFF2-40B4-BE49-F238E27FC236}">
                <a16:creationId xmlns:a16="http://schemas.microsoft.com/office/drawing/2014/main" id="{A80859B2-E631-44CD-80CE-0B9E3CAA7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4A4C6B"/>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ítulo 1">
            <a:extLst>
              <a:ext uri="{FF2B5EF4-FFF2-40B4-BE49-F238E27FC236}">
                <a16:creationId xmlns:a16="http://schemas.microsoft.com/office/drawing/2014/main" id="{6531A1F5-2228-4547-AFB2-F7F896C10739}"/>
              </a:ext>
            </a:extLst>
          </p:cNvPr>
          <p:cNvSpPr>
            <a:spLocks noGrp="1"/>
          </p:cNvSpPr>
          <p:nvPr>
            <p:ph type="ctrTitle"/>
          </p:nvPr>
        </p:nvSpPr>
        <p:spPr>
          <a:xfrm>
            <a:off x="1065197" y="5120640"/>
            <a:ext cx="10058400" cy="822960"/>
          </a:xfrm>
        </p:spPr>
        <p:txBody>
          <a:bodyPr>
            <a:normAutofit/>
          </a:bodyPr>
          <a:lstStyle/>
          <a:p>
            <a:r>
              <a:rPr lang="es-CO" sz="3600">
                <a:solidFill>
                  <a:srgbClr val="FFFFFF"/>
                </a:solidFill>
                <a:cs typeface="Calibri Light"/>
              </a:rPr>
              <a:t>Procesamiento de los datos</a:t>
            </a:r>
            <a:endParaRPr lang="en-US" sz="3600">
              <a:solidFill>
                <a:srgbClr val="FFFFFF"/>
              </a:solidFill>
            </a:endParaRPr>
          </a:p>
        </p:txBody>
      </p:sp>
      <p:pic>
        <p:nvPicPr>
          <p:cNvPr id="11" name="Picture 11" descr="Text&#10;&#10;Description automatically generated">
            <a:extLst>
              <a:ext uri="{FF2B5EF4-FFF2-40B4-BE49-F238E27FC236}">
                <a16:creationId xmlns:a16="http://schemas.microsoft.com/office/drawing/2014/main" id="{33A57022-EC25-4B4C-B39A-75A459EA487C}"/>
              </a:ext>
            </a:extLst>
          </p:cNvPr>
          <p:cNvPicPr>
            <a:picLocks noChangeAspect="1"/>
          </p:cNvPicPr>
          <p:nvPr/>
        </p:nvPicPr>
        <p:blipFill>
          <a:blip r:embed="rId2"/>
          <a:stretch>
            <a:fillRect/>
          </a:stretch>
        </p:blipFill>
        <p:spPr>
          <a:xfrm>
            <a:off x="232891" y="1681199"/>
            <a:ext cx="4254635" cy="1506119"/>
          </a:xfrm>
          <a:prstGeom prst="rect">
            <a:avLst/>
          </a:prstGeom>
        </p:spPr>
      </p:pic>
      <p:sp>
        <p:nvSpPr>
          <p:cNvPr id="30" name="Rectangle 21">
            <a:extLst>
              <a:ext uri="{FF2B5EF4-FFF2-40B4-BE49-F238E27FC236}">
                <a16:creationId xmlns:a16="http://schemas.microsoft.com/office/drawing/2014/main" id="{6330B6DB-1B88-4062-A0B5-6360AA0200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solidFill>
            <a:srgbClr val="4A4C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Timeline&#10;&#10;Description automatically generated">
            <a:extLst>
              <a:ext uri="{FF2B5EF4-FFF2-40B4-BE49-F238E27FC236}">
                <a16:creationId xmlns:a16="http://schemas.microsoft.com/office/drawing/2014/main" id="{CDDD8701-C4FA-4C82-B84F-2DDCE10F018D}"/>
              </a:ext>
            </a:extLst>
          </p:cNvPr>
          <p:cNvPicPr>
            <a:picLocks noChangeAspect="1"/>
          </p:cNvPicPr>
          <p:nvPr/>
        </p:nvPicPr>
        <p:blipFill>
          <a:blip r:embed="rId3"/>
          <a:stretch>
            <a:fillRect/>
          </a:stretch>
        </p:blipFill>
        <p:spPr>
          <a:xfrm>
            <a:off x="4829004" y="286115"/>
            <a:ext cx="7044747" cy="4310664"/>
          </a:xfrm>
          <a:prstGeom prst="rect">
            <a:avLst/>
          </a:prstGeom>
        </p:spPr>
      </p:pic>
      <p:sp>
        <p:nvSpPr>
          <p:cNvPr id="31" name="Rectangle 23">
            <a:extLst>
              <a:ext uri="{FF2B5EF4-FFF2-40B4-BE49-F238E27FC236}">
                <a16:creationId xmlns:a16="http://schemas.microsoft.com/office/drawing/2014/main" id="{8E79B4B5-4912-4114-A02C-CE476EEE9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rgbClr val="9FE7FF"/>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86851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C4CF77-7AF8-4122-A7B0-041ABDF16B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C424F08-EEA7-4C32-8B60-EB287FD8918C}"/>
              </a:ext>
            </a:extLst>
          </p:cNvPr>
          <p:cNvSpPr>
            <a:spLocks noGrp="1"/>
          </p:cNvSpPr>
          <p:nvPr>
            <p:ph type="ctrTitle"/>
          </p:nvPr>
        </p:nvSpPr>
        <p:spPr>
          <a:xfrm>
            <a:off x="6573409" y="988741"/>
            <a:ext cx="4813935" cy="4880518"/>
          </a:xfrm>
          <a:noFill/>
          <a:ln>
            <a:noFill/>
          </a:ln>
        </p:spPr>
        <p:txBody>
          <a:bodyPr wrap="square" anchor="ctr">
            <a:normAutofit/>
          </a:bodyPr>
          <a:lstStyle/>
          <a:p>
            <a:r>
              <a:rPr lang="es-CO" sz="5400">
                <a:cs typeface="Calibri Light"/>
              </a:rPr>
              <a:t>Punto 1.</a:t>
            </a:r>
            <a:endParaRPr lang="en-US" sz="5400">
              <a:cs typeface="Calibri Light"/>
            </a:endParaRPr>
          </a:p>
        </p:txBody>
      </p:sp>
      <p:sp>
        <p:nvSpPr>
          <p:cNvPr id="10" name="Rectangle 9">
            <a:extLst>
              <a:ext uri="{FF2B5EF4-FFF2-40B4-BE49-F238E27FC236}">
                <a16:creationId xmlns:a16="http://schemas.microsoft.com/office/drawing/2014/main" id="{D509D458-5758-41CE-89DE-485C1BBCD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tx1">
              <a:lumMod val="75000"/>
              <a:lumOff val="25000"/>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2" name="Rectangle 11">
            <a:extLst>
              <a:ext uri="{FF2B5EF4-FFF2-40B4-BE49-F238E27FC236}">
                <a16:creationId xmlns:a16="http://schemas.microsoft.com/office/drawing/2014/main" id="{1D38966F-378A-47DC-83CC-D5A783224D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D416EC49-EAE4-4D14-A549-A44E2D46410C}"/>
              </a:ext>
            </a:extLst>
          </p:cNvPr>
          <p:cNvSpPr>
            <a:spLocks noGrp="1"/>
          </p:cNvSpPr>
          <p:nvPr>
            <p:ph type="subTitle" idx="1"/>
          </p:nvPr>
        </p:nvSpPr>
        <p:spPr>
          <a:xfrm>
            <a:off x="1919633" y="988742"/>
            <a:ext cx="3701883" cy="4880518"/>
          </a:xfrm>
          <a:ln w="25400" cap="sq">
            <a:noFill/>
            <a:miter lim="800000"/>
          </a:ln>
        </p:spPr>
        <p:txBody>
          <a:bodyPr anchor="ctr">
            <a:normAutofit/>
          </a:bodyPr>
          <a:lstStyle/>
          <a:p>
            <a:pPr algn="ctr"/>
            <a:r>
              <a:rPr lang="es-CO">
                <a:solidFill>
                  <a:srgbClr val="FFFFFF"/>
                </a:solidFill>
                <a:effectLst/>
                <a:latin typeface="Times New Roman" panose="02020603050405020304" pitchFamily="18" charset="0"/>
                <a:ea typeface="Times New Roman" panose="02020603050405020304" pitchFamily="18" charset="0"/>
              </a:rPr>
              <a:t>Encuentre un vector de series de tiempo multivariado con m ≥ 10</a:t>
            </a:r>
            <a:endParaRPr lang="en-US">
              <a:solidFill>
                <a:srgbClr val="FFFFFF"/>
              </a:solidFill>
            </a:endParaRPr>
          </a:p>
        </p:txBody>
      </p:sp>
    </p:spTree>
    <p:extLst>
      <p:ext uri="{BB962C8B-B14F-4D97-AF65-F5344CB8AC3E}">
        <p14:creationId xmlns:p14="http://schemas.microsoft.com/office/powerpoint/2010/main" val="3995978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3F4B47A0-2724-479D-B621-E60362E7A419}"/>
              </a:ext>
            </a:extLst>
          </p:cNvPr>
          <p:cNvPicPr>
            <a:picLocks noChangeAspect="1"/>
          </p:cNvPicPr>
          <p:nvPr/>
        </p:nvPicPr>
        <p:blipFill>
          <a:blip r:embed="rId2"/>
          <a:stretch>
            <a:fillRect/>
          </a:stretch>
        </p:blipFill>
        <p:spPr>
          <a:xfrm>
            <a:off x="253041" y="214898"/>
            <a:ext cx="11786558" cy="6011259"/>
          </a:xfrm>
          <a:prstGeom prst="rect">
            <a:avLst/>
          </a:prstGeom>
        </p:spPr>
      </p:pic>
      <p:sp>
        <p:nvSpPr>
          <p:cNvPr id="5" name="Título 1">
            <a:extLst>
              <a:ext uri="{FF2B5EF4-FFF2-40B4-BE49-F238E27FC236}">
                <a16:creationId xmlns:a16="http://schemas.microsoft.com/office/drawing/2014/main" id="{4B6F533E-25B4-4BF8-9BBB-744A77FF46C1}"/>
              </a:ext>
            </a:extLst>
          </p:cNvPr>
          <p:cNvSpPr txBox="1">
            <a:spLocks/>
          </p:cNvSpPr>
          <p:nvPr/>
        </p:nvSpPr>
        <p:spPr>
          <a:xfrm>
            <a:off x="7966329" y="6112678"/>
            <a:ext cx="10058400" cy="82296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s-CO" sz="3600">
                <a:solidFill>
                  <a:srgbClr val="FFFFFF"/>
                </a:solidFill>
                <a:cs typeface="Calibri Light"/>
              </a:rPr>
              <a:t>Correlación cruzada</a:t>
            </a:r>
            <a:endParaRPr lang="en-US"/>
          </a:p>
        </p:txBody>
      </p:sp>
    </p:spTree>
    <p:extLst>
      <p:ext uri="{BB962C8B-B14F-4D97-AF65-F5344CB8AC3E}">
        <p14:creationId xmlns:p14="http://schemas.microsoft.com/office/powerpoint/2010/main" val="42861536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424F08-EEA7-4C32-8B60-EB287FD8918C}"/>
              </a:ext>
            </a:extLst>
          </p:cNvPr>
          <p:cNvSpPr>
            <a:spLocks noGrp="1"/>
          </p:cNvSpPr>
          <p:nvPr>
            <p:ph type="ctrTitle"/>
          </p:nvPr>
        </p:nvSpPr>
        <p:spPr>
          <a:xfrm>
            <a:off x="263393" y="-2159652"/>
            <a:ext cx="8117457" cy="3235481"/>
          </a:xfrm>
        </p:spPr>
        <p:txBody>
          <a:bodyPr>
            <a:normAutofit/>
          </a:bodyPr>
          <a:lstStyle/>
          <a:p>
            <a:r>
              <a:rPr lang="es-CO" sz="4400">
                <a:cs typeface="Calibri Light"/>
              </a:rPr>
              <a:t> Pruebas</a:t>
            </a:r>
            <a:r>
              <a:rPr lang="es-CO" sz="4400">
                <a:ea typeface="+mj-lt"/>
                <a:cs typeface="+mj-lt"/>
              </a:rPr>
              <a:t> Ljung-Box</a:t>
            </a:r>
            <a:endParaRPr lang="en-US" sz="4400">
              <a:cs typeface="Calibri Light"/>
            </a:endParaRPr>
          </a:p>
        </p:txBody>
      </p:sp>
      <p:pic>
        <p:nvPicPr>
          <p:cNvPr id="7" name="Picture 7">
            <a:extLst>
              <a:ext uri="{FF2B5EF4-FFF2-40B4-BE49-F238E27FC236}">
                <a16:creationId xmlns:a16="http://schemas.microsoft.com/office/drawing/2014/main" id="{6DF1EDF8-6096-41EC-90A2-DE2C46FDE7E9}"/>
              </a:ext>
            </a:extLst>
          </p:cNvPr>
          <p:cNvPicPr>
            <a:picLocks noChangeAspect="1"/>
          </p:cNvPicPr>
          <p:nvPr/>
        </p:nvPicPr>
        <p:blipFill>
          <a:blip r:embed="rId2"/>
          <a:stretch>
            <a:fillRect/>
          </a:stretch>
        </p:blipFill>
        <p:spPr>
          <a:xfrm>
            <a:off x="6090249" y="1566107"/>
            <a:ext cx="6107501" cy="3725787"/>
          </a:xfrm>
          <a:prstGeom prst="rect">
            <a:avLst/>
          </a:prstGeom>
        </p:spPr>
      </p:pic>
      <p:pic>
        <p:nvPicPr>
          <p:cNvPr id="8" name="Picture 8">
            <a:extLst>
              <a:ext uri="{FF2B5EF4-FFF2-40B4-BE49-F238E27FC236}">
                <a16:creationId xmlns:a16="http://schemas.microsoft.com/office/drawing/2014/main" id="{AA5D1DB5-36F0-4469-8BC1-34B671311741}"/>
              </a:ext>
            </a:extLst>
          </p:cNvPr>
          <p:cNvPicPr>
            <a:picLocks noChangeAspect="1"/>
          </p:cNvPicPr>
          <p:nvPr/>
        </p:nvPicPr>
        <p:blipFill>
          <a:blip r:embed="rId3"/>
          <a:stretch>
            <a:fillRect/>
          </a:stretch>
        </p:blipFill>
        <p:spPr>
          <a:xfrm>
            <a:off x="-5752" y="1566608"/>
            <a:ext cx="6107501" cy="3724781"/>
          </a:xfrm>
          <a:prstGeom prst="rect">
            <a:avLst/>
          </a:prstGeom>
        </p:spPr>
      </p:pic>
      <p:sp>
        <p:nvSpPr>
          <p:cNvPr id="9" name="TextBox 8">
            <a:extLst>
              <a:ext uri="{FF2B5EF4-FFF2-40B4-BE49-F238E27FC236}">
                <a16:creationId xmlns:a16="http://schemas.microsoft.com/office/drawing/2014/main" id="{7ED03385-C552-497F-ADC9-5C3F688D3158}"/>
              </a:ext>
            </a:extLst>
          </p:cNvPr>
          <p:cNvSpPr txBox="1"/>
          <p:nvPr/>
        </p:nvSpPr>
        <p:spPr>
          <a:xfrm>
            <a:off x="3042249" y="1072551"/>
            <a:ext cx="6297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CCM</a:t>
            </a:r>
            <a:endParaRPr lang="en-US" b="1">
              <a:cs typeface="Calibri"/>
            </a:endParaRPr>
          </a:p>
        </p:txBody>
      </p:sp>
      <p:sp>
        <p:nvSpPr>
          <p:cNvPr id="10" name="TextBox 9">
            <a:extLst>
              <a:ext uri="{FF2B5EF4-FFF2-40B4-BE49-F238E27FC236}">
                <a16:creationId xmlns:a16="http://schemas.microsoft.com/office/drawing/2014/main" id="{93E12AC9-B48C-4C02-A560-BAE8CD4FC542}"/>
              </a:ext>
            </a:extLst>
          </p:cNvPr>
          <p:cNvSpPr txBox="1"/>
          <p:nvPr/>
        </p:nvSpPr>
        <p:spPr>
          <a:xfrm>
            <a:off x="8735683" y="1072550"/>
            <a:ext cx="16936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VMA Order</a:t>
            </a:r>
            <a:endParaRPr lang="en-US" b="1">
              <a:cs typeface="Calibri"/>
            </a:endParaRPr>
          </a:p>
        </p:txBody>
      </p:sp>
    </p:spTree>
    <p:extLst>
      <p:ext uri="{BB962C8B-B14F-4D97-AF65-F5344CB8AC3E}">
        <p14:creationId xmlns:p14="http://schemas.microsoft.com/office/powerpoint/2010/main" val="75168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F48F3-21AE-4255-8320-D41CDCEE4CBD}"/>
              </a:ext>
            </a:extLst>
          </p:cNvPr>
          <p:cNvSpPr>
            <a:spLocks noGrp="1"/>
          </p:cNvSpPr>
          <p:nvPr>
            <p:ph type="title"/>
          </p:nvPr>
        </p:nvSpPr>
        <p:spPr>
          <a:xfrm>
            <a:off x="435922" y="257848"/>
            <a:ext cx="10058400" cy="1450757"/>
          </a:xfrm>
        </p:spPr>
        <p:txBody>
          <a:bodyPr/>
          <a:lstStyle/>
          <a:p>
            <a:r>
              <a:rPr lang="es-CO">
                <a:ea typeface="+mj-lt"/>
                <a:cs typeface="+mj-lt"/>
              </a:rPr>
              <a:t>Ajuste de los modelos</a:t>
            </a:r>
            <a:endParaRPr lang="en-US"/>
          </a:p>
          <a:p>
            <a:endParaRPr lang="en-US">
              <a:cs typeface="Calibri Light"/>
            </a:endParaRPr>
          </a:p>
        </p:txBody>
      </p:sp>
      <p:sp>
        <p:nvSpPr>
          <p:cNvPr id="5" name="TextBox 4">
            <a:extLst>
              <a:ext uri="{FF2B5EF4-FFF2-40B4-BE49-F238E27FC236}">
                <a16:creationId xmlns:a16="http://schemas.microsoft.com/office/drawing/2014/main" id="{11F0FC50-BEF1-4C96-B6DF-7005074FE66A}"/>
              </a:ext>
            </a:extLst>
          </p:cNvPr>
          <p:cNvSpPr txBox="1"/>
          <p:nvPr/>
        </p:nvSpPr>
        <p:spPr>
          <a:xfrm>
            <a:off x="1144437" y="1302589"/>
            <a:ext cx="5791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Proceso</a:t>
            </a:r>
            <a:r>
              <a:rPr lang="en-US"/>
              <a:t> VMA(1)</a:t>
            </a:r>
            <a:r>
              <a:rPr lang="en-US" err="1"/>
              <a:t>estimado</a:t>
            </a:r>
            <a:r>
              <a:rPr lang="en-US"/>
              <a:t> por </a:t>
            </a:r>
            <a:r>
              <a:rPr lang="en-US" err="1"/>
              <a:t>Verosimiltud</a:t>
            </a:r>
            <a:r>
              <a:rPr lang="en-US"/>
              <a:t> </a:t>
            </a:r>
            <a:r>
              <a:rPr lang="en-US" err="1"/>
              <a:t>condicional</a:t>
            </a:r>
            <a:r>
              <a:rPr lang="en-US"/>
              <a:t> </a:t>
            </a:r>
          </a:p>
        </p:txBody>
      </p:sp>
      <p:sp>
        <p:nvSpPr>
          <p:cNvPr id="7" name="TextBox 6">
            <a:extLst>
              <a:ext uri="{FF2B5EF4-FFF2-40B4-BE49-F238E27FC236}">
                <a16:creationId xmlns:a16="http://schemas.microsoft.com/office/drawing/2014/main" id="{B1E3EAE3-7D3C-409D-B7C3-55D3415B7566}"/>
              </a:ext>
            </a:extLst>
          </p:cNvPr>
          <p:cNvSpPr txBox="1"/>
          <p:nvPr/>
        </p:nvSpPr>
        <p:spPr>
          <a:xfrm>
            <a:off x="1134911" y="3574210"/>
            <a:ext cx="895421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Proceso</a:t>
            </a:r>
            <a:r>
              <a:rPr lang="en-US"/>
              <a:t> VMA(1) </a:t>
            </a:r>
            <a:r>
              <a:rPr lang="en-US" err="1"/>
              <a:t>refinado</a:t>
            </a:r>
            <a:r>
              <a:rPr lang="en-US"/>
              <a:t> </a:t>
            </a:r>
            <a:r>
              <a:rPr lang="en-US" err="1"/>
              <a:t>estimado</a:t>
            </a:r>
            <a:r>
              <a:rPr lang="en-US"/>
              <a:t> por </a:t>
            </a:r>
            <a:r>
              <a:rPr lang="en-US" err="1"/>
              <a:t>Verosimiltud</a:t>
            </a:r>
            <a:r>
              <a:rPr lang="en-US"/>
              <a:t> </a:t>
            </a:r>
            <a:r>
              <a:rPr lang="en-US" err="1"/>
              <a:t>condicional</a:t>
            </a:r>
            <a:r>
              <a:rPr lang="en-US"/>
              <a:t>  con </a:t>
            </a:r>
            <a:r>
              <a:rPr lang="en-US" err="1">
                <a:ea typeface="+mn-lt"/>
                <a:cs typeface="+mn-lt"/>
              </a:rPr>
              <a:t>thres</a:t>
            </a:r>
            <a:r>
              <a:rPr lang="en-US">
                <a:ea typeface="+mn-lt"/>
                <a:cs typeface="+mn-lt"/>
              </a:rPr>
              <a:t> = 1.645</a:t>
            </a:r>
            <a:endParaRPr lang="en-US"/>
          </a:p>
        </p:txBody>
      </p:sp>
      <p:pic>
        <p:nvPicPr>
          <p:cNvPr id="9" name="Picture 12" descr="A picture containing text&#10;&#10;Description automatically generated">
            <a:extLst>
              <a:ext uri="{FF2B5EF4-FFF2-40B4-BE49-F238E27FC236}">
                <a16:creationId xmlns:a16="http://schemas.microsoft.com/office/drawing/2014/main" id="{D97150AD-9CA2-4FF3-8FBA-5CF9F4ED51FB}"/>
              </a:ext>
            </a:extLst>
          </p:cNvPr>
          <p:cNvPicPr>
            <a:picLocks noChangeAspect="1"/>
          </p:cNvPicPr>
          <p:nvPr/>
        </p:nvPicPr>
        <p:blipFill>
          <a:blip r:embed="rId2"/>
          <a:stretch>
            <a:fillRect/>
          </a:stretch>
        </p:blipFill>
        <p:spPr>
          <a:xfrm>
            <a:off x="2352136" y="2040033"/>
            <a:ext cx="8034067" cy="1052650"/>
          </a:xfrm>
          <a:prstGeom prst="rect">
            <a:avLst/>
          </a:prstGeom>
        </p:spPr>
      </p:pic>
      <p:pic>
        <p:nvPicPr>
          <p:cNvPr id="11" name="Picture 13">
            <a:extLst>
              <a:ext uri="{FF2B5EF4-FFF2-40B4-BE49-F238E27FC236}">
                <a16:creationId xmlns:a16="http://schemas.microsoft.com/office/drawing/2014/main" id="{5FBF3880-2AD3-4C89-8FD7-DF9DDA0AAC1A}"/>
              </a:ext>
            </a:extLst>
          </p:cNvPr>
          <p:cNvPicPr>
            <a:picLocks noChangeAspect="1"/>
          </p:cNvPicPr>
          <p:nvPr/>
        </p:nvPicPr>
        <p:blipFill>
          <a:blip r:embed="rId3"/>
          <a:stretch>
            <a:fillRect/>
          </a:stretch>
        </p:blipFill>
        <p:spPr>
          <a:xfrm>
            <a:off x="2582174" y="4535387"/>
            <a:ext cx="7933425" cy="1180284"/>
          </a:xfrm>
          <a:prstGeom prst="rect">
            <a:avLst/>
          </a:prstGeom>
        </p:spPr>
      </p:pic>
    </p:spTree>
    <p:extLst>
      <p:ext uri="{BB962C8B-B14F-4D97-AF65-F5344CB8AC3E}">
        <p14:creationId xmlns:p14="http://schemas.microsoft.com/office/powerpoint/2010/main" val="1530355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29E218-74FB-4455-98BE-F2C5BA897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E8D75FD-D4F9-4D11-B70D-82EFCB4CF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3">
            <a:extLst>
              <a:ext uri="{FF2B5EF4-FFF2-40B4-BE49-F238E27FC236}">
                <a16:creationId xmlns:a16="http://schemas.microsoft.com/office/drawing/2014/main" id="{548B4202-DCD5-4F8C-B481-743A989A9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6F48F3-21AE-4255-8320-D41CDCEE4CBD}"/>
              </a:ext>
            </a:extLst>
          </p:cNvPr>
          <p:cNvSpPr>
            <a:spLocks noGrp="1"/>
          </p:cNvSpPr>
          <p:nvPr>
            <p:ph type="title"/>
          </p:nvPr>
        </p:nvSpPr>
        <p:spPr>
          <a:xfrm>
            <a:off x="332074" y="653965"/>
            <a:ext cx="10909073" cy="1115164"/>
          </a:xfrm>
        </p:spPr>
        <p:txBody>
          <a:bodyPr vert="horz" lIns="91440" tIns="45720" rIns="91440" bIns="45720" rtlCol="0" anchor="b">
            <a:normAutofit fontScale="90000"/>
          </a:bodyPr>
          <a:lstStyle/>
          <a:p>
            <a:r>
              <a:rPr lang="en-US" sz="5100">
                <a:solidFill>
                  <a:schemeClr val="tx1">
                    <a:lumMod val="85000"/>
                    <a:lumOff val="15000"/>
                  </a:schemeClr>
                </a:solidFill>
              </a:rPr>
              <a:t>Comparación del modelo VMA(1) estimado.</a:t>
            </a:r>
          </a:p>
          <a:p>
            <a:endParaRPr lang="en-US" sz="5100">
              <a:solidFill>
                <a:schemeClr val="tx1">
                  <a:lumMod val="85000"/>
                  <a:lumOff val="15000"/>
                </a:schemeClr>
              </a:solidFill>
            </a:endParaRPr>
          </a:p>
        </p:txBody>
      </p:sp>
      <p:cxnSp>
        <p:nvCxnSpPr>
          <p:cNvPr id="16" name="Straight Connector 15">
            <a:extLst>
              <a:ext uri="{FF2B5EF4-FFF2-40B4-BE49-F238E27FC236}">
                <a16:creationId xmlns:a16="http://schemas.microsoft.com/office/drawing/2014/main" id="{F7F57F6B-E621-4E40-A34D-2FE12902AA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CFB8C0F-4E01-4C10-A861-0C16EB92D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8EE702CF-91CE-4661-ACBF-3C8160D1B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Graphical user interface, application, table&#10;&#10;Description automatically generated">
            <a:extLst>
              <a:ext uri="{FF2B5EF4-FFF2-40B4-BE49-F238E27FC236}">
                <a16:creationId xmlns:a16="http://schemas.microsoft.com/office/drawing/2014/main" id="{1FDA6A08-60EC-4068-8C01-CAD6715A4E4A}"/>
              </a:ext>
            </a:extLst>
          </p:cNvPr>
          <p:cNvPicPr>
            <a:picLocks noChangeAspect="1"/>
          </p:cNvPicPr>
          <p:nvPr/>
        </p:nvPicPr>
        <p:blipFill>
          <a:blip r:embed="rId2"/>
          <a:stretch>
            <a:fillRect/>
          </a:stretch>
        </p:blipFill>
        <p:spPr>
          <a:xfrm>
            <a:off x="1015043" y="1568875"/>
            <a:ext cx="10665123" cy="3979042"/>
          </a:xfrm>
          <a:prstGeom prst="rect">
            <a:avLst/>
          </a:prstGeom>
        </p:spPr>
      </p:pic>
    </p:spTree>
    <p:extLst>
      <p:ext uri="{BB962C8B-B14F-4D97-AF65-F5344CB8AC3E}">
        <p14:creationId xmlns:p14="http://schemas.microsoft.com/office/powerpoint/2010/main" val="669868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F48F3-21AE-4255-8320-D41CDCEE4CBD}"/>
              </a:ext>
            </a:extLst>
          </p:cNvPr>
          <p:cNvSpPr>
            <a:spLocks noGrp="1"/>
          </p:cNvSpPr>
          <p:nvPr>
            <p:ph type="title"/>
          </p:nvPr>
        </p:nvSpPr>
        <p:spPr>
          <a:xfrm>
            <a:off x="435922" y="257848"/>
            <a:ext cx="11021683" cy="1450757"/>
          </a:xfrm>
        </p:spPr>
        <p:txBody>
          <a:bodyPr/>
          <a:lstStyle/>
          <a:p>
            <a:r>
              <a:rPr lang="es-CO">
                <a:ea typeface="+mj-lt"/>
                <a:cs typeface="+mj-lt"/>
              </a:rPr>
              <a:t>Intervalos de confianza del 95% del modelo </a:t>
            </a:r>
            <a:endParaRPr lang="es-CO">
              <a:cs typeface="Calibri Light"/>
            </a:endParaRPr>
          </a:p>
          <a:p>
            <a:endParaRPr lang="en-US">
              <a:cs typeface="Calibri Light"/>
            </a:endParaRPr>
          </a:p>
        </p:txBody>
      </p:sp>
      <p:pic>
        <p:nvPicPr>
          <p:cNvPr id="3" name="Picture 3">
            <a:extLst>
              <a:ext uri="{FF2B5EF4-FFF2-40B4-BE49-F238E27FC236}">
                <a16:creationId xmlns:a16="http://schemas.microsoft.com/office/drawing/2014/main" id="{4B373829-C25B-4C3C-AFA5-037E58A4AB6A}"/>
              </a:ext>
            </a:extLst>
          </p:cNvPr>
          <p:cNvPicPr>
            <a:picLocks noChangeAspect="1"/>
          </p:cNvPicPr>
          <p:nvPr/>
        </p:nvPicPr>
        <p:blipFill>
          <a:blip r:embed="rId2"/>
          <a:stretch>
            <a:fillRect/>
          </a:stretch>
        </p:blipFill>
        <p:spPr>
          <a:xfrm>
            <a:off x="928776" y="2749386"/>
            <a:ext cx="10334445" cy="1891192"/>
          </a:xfrm>
          <a:prstGeom prst="rect">
            <a:avLst/>
          </a:prstGeom>
        </p:spPr>
      </p:pic>
    </p:spTree>
    <p:extLst>
      <p:ext uri="{BB962C8B-B14F-4D97-AF65-F5344CB8AC3E}">
        <p14:creationId xmlns:p14="http://schemas.microsoft.com/office/powerpoint/2010/main" val="1164690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424F08-EEA7-4C32-8B60-EB287FD8918C}"/>
              </a:ext>
            </a:extLst>
          </p:cNvPr>
          <p:cNvSpPr>
            <a:spLocks noGrp="1"/>
          </p:cNvSpPr>
          <p:nvPr>
            <p:ph type="ctrTitle"/>
          </p:nvPr>
        </p:nvSpPr>
        <p:spPr>
          <a:xfrm>
            <a:off x="965201" y="643467"/>
            <a:ext cx="6255026" cy="5054008"/>
          </a:xfrm>
        </p:spPr>
        <p:txBody>
          <a:bodyPr anchor="ctr">
            <a:normAutofit/>
          </a:bodyPr>
          <a:lstStyle/>
          <a:p>
            <a:pPr algn="r"/>
            <a:r>
              <a:rPr lang="es-CO">
                <a:cs typeface="Calibri Light"/>
              </a:rPr>
              <a:t>Punto 3.</a:t>
            </a:r>
            <a:endParaRPr lang="en-US">
              <a:cs typeface="Calibri Light"/>
            </a:endParaRPr>
          </a:p>
        </p:txBody>
      </p:sp>
      <p:sp>
        <p:nvSpPr>
          <p:cNvPr id="3" name="Subtítulo 2">
            <a:extLst>
              <a:ext uri="{FF2B5EF4-FFF2-40B4-BE49-F238E27FC236}">
                <a16:creationId xmlns:a16="http://schemas.microsoft.com/office/drawing/2014/main" id="{D416EC49-EAE4-4D14-A549-A44E2D46410C}"/>
              </a:ext>
            </a:extLst>
          </p:cNvPr>
          <p:cNvSpPr>
            <a:spLocks noGrp="1"/>
          </p:cNvSpPr>
          <p:nvPr>
            <p:ph type="subTitle" idx="1"/>
          </p:nvPr>
        </p:nvSpPr>
        <p:spPr>
          <a:xfrm>
            <a:off x="7870995" y="643467"/>
            <a:ext cx="3341488" cy="5054008"/>
          </a:xfrm>
        </p:spPr>
        <p:txBody>
          <a:bodyPr anchor="ctr">
            <a:normAutofit/>
          </a:bodyPr>
          <a:lstStyle/>
          <a:p>
            <a:r>
              <a:rPr lang="en-US">
                <a:ea typeface="+mj-lt"/>
                <a:cs typeface="+mj-lt"/>
              </a:rPr>
              <a:t>3.Haga una simulación de un mODELO VARMA(2,1)</a:t>
            </a:r>
            <a:endParaRPr lang="en-US">
              <a:cs typeface="Calibri Light"/>
            </a:endParaRPr>
          </a:p>
        </p:txBody>
      </p:sp>
    </p:spTree>
    <p:extLst>
      <p:ext uri="{BB962C8B-B14F-4D97-AF65-F5344CB8AC3E}">
        <p14:creationId xmlns:p14="http://schemas.microsoft.com/office/powerpoint/2010/main" val="2775084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424F08-EEA7-4C32-8B60-EB287FD8918C}"/>
              </a:ext>
            </a:extLst>
          </p:cNvPr>
          <p:cNvSpPr>
            <a:spLocks noGrp="1"/>
          </p:cNvSpPr>
          <p:nvPr>
            <p:ph type="ctrTitle"/>
          </p:nvPr>
        </p:nvSpPr>
        <p:spPr>
          <a:xfrm>
            <a:off x="263393" y="-2159652"/>
            <a:ext cx="8117457" cy="3235481"/>
          </a:xfrm>
        </p:spPr>
        <p:txBody>
          <a:bodyPr>
            <a:normAutofit/>
          </a:bodyPr>
          <a:lstStyle/>
          <a:p>
            <a:r>
              <a:rPr lang="es-CO" sz="4400">
                <a:cs typeface="Calibri Light"/>
              </a:rPr>
              <a:t>Modelo VARMA(2,1)</a:t>
            </a:r>
          </a:p>
        </p:txBody>
      </p:sp>
      <p:sp>
        <p:nvSpPr>
          <p:cNvPr id="5" name="TextBox 4">
            <a:extLst>
              <a:ext uri="{FF2B5EF4-FFF2-40B4-BE49-F238E27FC236}">
                <a16:creationId xmlns:a16="http://schemas.microsoft.com/office/drawing/2014/main" id="{C7177C25-1FBE-4A16-80EB-03655C884C4A}"/>
              </a:ext>
            </a:extLst>
          </p:cNvPr>
          <p:cNvSpPr txBox="1"/>
          <p:nvPr/>
        </p:nvSpPr>
        <p:spPr>
          <a:xfrm>
            <a:off x="483079" y="1360098"/>
            <a:ext cx="58630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Se sabe que un modelo Varma(2,1) esta dado por:</a:t>
            </a:r>
          </a:p>
        </p:txBody>
      </p:sp>
      <p:sp>
        <p:nvSpPr>
          <p:cNvPr id="11" name="TextBox 10">
            <a:extLst>
              <a:ext uri="{FF2B5EF4-FFF2-40B4-BE49-F238E27FC236}">
                <a16:creationId xmlns:a16="http://schemas.microsoft.com/office/drawing/2014/main" id="{AFFCE769-FA7F-4A52-92E4-8D3D87244A5A}"/>
              </a:ext>
            </a:extLst>
          </p:cNvPr>
          <p:cNvSpPr txBox="1"/>
          <p:nvPr/>
        </p:nvSpPr>
        <p:spPr>
          <a:xfrm>
            <a:off x="483078" y="3502324"/>
            <a:ext cx="58630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En nuestro caso estableceremos los siguientes párametros:</a:t>
            </a:r>
            <a:endParaRPr lang="en-US">
              <a:cs typeface="Calibri"/>
            </a:endParaRPr>
          </a:p>
        </p:txBody>
      </p:sp>
      <p:pic>
        <p:nvPicPr>
          <p:cNvPr id="13" name="Picture 13" descr="A picture containing text, clock, watch&#10;&#10;Description automatically generated">
            <a:extLst>
              <a:ext uri="{FF2B5EF4-FFF2-40B4-BE49-F238E27FC236}">
                <a16:creationId xmlns:a16="http://schemas.microsoft.com/office/drawing/2014/main" id="{DD96407A-A308-4A5F-85D1-C6A9FED1402A}"/>
              </a:ext>
            </a:extLst>
          </p:cNvPr>
          <p:cNvPicPr>
            <a:picLocks noChangeAspect="1"/>
          </p:cNvPicPr>
          <p:nvPr/>
        </p:nvPicPr>
        <p:blipFill>
          <a:blip r:embed="rId2"/>
          <a:stretch>
            <a:fillRect/>
          </a:stretch>
        </p:blipFill>
        <p:spPr>
          <a:xfrm>
            <a:off x="2567796" y="2042856"/>
            <a:ext cx="7559615" cy="673194"/>
          </a:xfrm>
          <a:prstGeom prst="rect">
            <a:avLst/>
          </a:prstGeom>
        </p:spPr>
      </p:pic>
      <p:pic>
        <p:nvPicPr>
          <p:cNvPr id="14" name="Picture 14">
            <a:extLst>
              <a:ext uri="{FF2B5EF4-FFF2-40B4-BE49-F238E27FC236}">
                <a16:creationId xmlns:a16="http://schemas.microsoft.com/office/drawing/2014/main" id="{43A2AA36-C8A1-4B86-AB27-A81ACD191707}"/>
              </a:ext>
            </a:extLst>
          </p:cNvPr>
          <p:cNvPicPr>
            <a:picLocks noChangeAspect="1"/>
          </p:cNvPicPr>
          <p:nvPr/>
        </p:nvPicPr>
        <p:blipFill>
          <a:blip r:embed="rId3"/>
          <a:stretch>
            <a:fillRect/>
          </a:stretch>
        </p:blipFill>
        <p:spPr>
          <a:xfrm>
            <a:off x="1245078" y="4822549"/>
            <a:ext cx="10032520" cy="994146"/>
          </a:xfrm>
          <a:prstGeom prst="rect">
            <a:avLst/>
          </a:prstGeom>
        </p:spPr>
      </p:pic>
    </p:spTree>
    <p:extLst>
      <p:ext uri="{BB962C8B-B14F-4D97-AF65-F5344CB8AC3E}">
        <p14:creationId xmlns:p14="http://schemas.microsoft.com/office/powerpoint/2010/main" val="3779027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F48F3-21AE-4255-8320-D41CDCEE4CBD}"/>
              </a:ext>
            </a:extLst>
          </p:cNvPr>
          <p:cNvSpPr>
            <a:spLocks noGrp="1"/>
          </p:cNvSpPr>
          <p:nvPr>
            <p:ph type="title"/>
          </p:nvPr>
        </p:nvSpPr>
        <p:spPr>
          <a:xfrm>
            <a:off x="349658" y="-944"/>
            <a:ext cx="11021683" cy="1450757"/>
          </a:xfrm>
        </p:spPr>
        <p:txBody>
          <a:bodyPr/>
          <a:lstStyle/>
          <a:p>
            <a:r>
              <a:rPr lang="es-CO">
                <a:ea typeface="+mj-lt"/>
                <a:cs typeface="+mj-lt"/>
              </a:rPr>
              <a:t>Simulación del proceso VARMA(2,1)</a:t>
            </a:r>
            <a:endParaRPr lang="en-US"/>
          </a:p>
          <a:p>
            <a:endParaRPr lang="en-US">
              <a:cs typeface="Calibri Light"/>
            </a:endParaRPr>
          </a:p>
        </p:txBody>
      </p:sp>
      <p:pic>
        <p:nvPicPr>
          <p:cNvPr id="4" name="Picture 4">
            <a:extLst>
              <a:ext uri="{FF2B5EF4-FFF2-40B4-BE49-F238E27FC236}">
                <a16:creationId xmlns:a16="http://schemas.microsoft.com/office/drawing/2014/main" id="{9905A822-0CF5-4E5A-B07E-6D929637B49B}"/>
              </a:ext>
            </a:extLst>
          </p:cNvPr>
          <p:cNvPicPr>
            <a:picLocks noChangeAspect="1"/>
          </p:cNvPicPr>
          <p:nvPr/>
        </p:nvPicPr>
        <p:blipFill>
          <a:blip r:embed="rId2"/>
          <a:stretch>
            <a:fillRect/>
          </a:stretch>
        </p:blipFill>
        <p:spPr>
          <a:xfrm>
            <a:off x="511836" y="880491"/>
            <a:ext cx="4569126" cy="755061"/>
          </a:xfrm>
          <a:prstGeom prst="rect">
            <a:avLst/>
          </a:prstGeom>
        </p:spPr>
      </p:pic>
      <p:pic>
        <p:nvPicPr>
          <p:cNvPr id="5" name="Picture 5" descr="Table, timeline&#10;&#10;Description automatically generated">
            <a:extLst>
              <a:ext uri="{FF2B5EF4-FFF2-40B4-BE49-F238E27FC236}">
                <a16:creationId xmlns:a16="http://schemas.microsoft.com/office/drawing/2014/main" id="{46B6508E-F1C7-45DF-A2C0-9FD1FF873CB2}"/>
              </a:ext>
            </a:extLst>
          </p:cNvPr>
          <p:cNvPicPr>
            <a:picLocks noChangeAspect="1"/>
          </p:cNvPicPr>
          <p:nvPr/>
        </p:nvPicPr>
        <p:blipFill rotWithShape="1">
          <a:blip r:embed="rId3"/>
          <a:srcRect t="3289" r="195" b="329"/>
          <a:stretch/>
        </p:blipFill>
        <p:spPr>
          <a:xfrm>
            <a:off x="2222739" y="1891984"/>
            <a:ext cx="7760904" cy="4439982"/>
          </a:xfrm>
          <a:prstGeom prst="rect">
            <a:avLst/>
          </a:prstGeom>
        </p:spPr>
      </p:pic>
    </p:spTree>
    <p:extLst>
      <p:ext uri="{BB962C8B-B14F-4D97-AF65-F5344CB8AC3E}">
        <p14:creationId xmlns:p14="http://schemas.microsoft.com/office/powerpoint/2010/main" val="889227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F48F3-21AE-4255-8320-D41CDCEE4CBD}"/>
              </a:ext>
            </a:extLst>
          </p:cNvPr>
          <p:cNvSpPr>
            <a:spLocks noGrp="1"/>
          </p:cNvSpPr>
          <p:nvPr>
            <p:ph type="title"/>
          </p:nvPr>
        </p:nvSpPr>
        <p:spPr>
          <a:xfrm>
            <a:off x="205883" y="257848"/>
            <a:ext cx="12315645" cy="1450757"/>
          </a:xfrm>
        </p:spPr>
        <p:txBody>
          <a:bodyPr vert="horz" lIns="91440" tIns="45720" rIns="91440" bIns="45720" rtlCol="0" anchor="b">
            <a:noAutofit/>
          </a:bodyPr>
          <a:lstStyle/>
          <a:p>
            <a:r>
              <a:rPr lang="es-CO" sz="4400">
                <a:ea typeface="+mj-lt"/>
                <a:cs typeface="+mj-lt"/>
              </a:rPr>
              <a:t>Comparación de Modelos VARMA(2,1) estimado</a:t>
            </a:r>
            <a:endParaRPr lang="en-US" sz="4400">
              <a:cs typeface="Calibri Light"/>
            </a:endParaRPr>
          </a:p>
          <a:p>
            <a:endParaRPr lang="en-US">
              <a:cs typeface="Calibri Light"/>
            </a:endParaRPr>
          </a:p>
        </p:txBody>
      </p:sp>
      <p:pic>
        <p:nvPicPr>
          <p:cNvPr id="4" name="Picture 4">
            <a:extLst>
              <a:ext uri="{FF2B5EF4-FFF2-40B4-BE49-F238E27FC236}">
                <a16:creationId xmlns:a16="http://schemas.microsoft.com/office/drawing/2014/main" id="{B17A0B53-4508-438D-849E-480C93A46C7C}"/>
              </a:ext>
            </a:extLst>
          </p:cNvPr>
          <p:cNvPicPr>
            <a:picLocks noChangeAspect="1"/>
          </p:cNvPicPr>
          <p:nvPr/>
        </p:nvPicPr>
        <p:blipFill>
          <a:blip r:embed="rId2"/>
          <a:stretch>
            <a:fillRect/>
          </a:stretch>
        </p:blipFill>
        <p:spPr>
          <a:xfrm>
            <a:off x="1086929" y="2708049"/>
            <a:ext cx="10679502" cy="809301"/>
          </a:xfrm>
          <a:prstGeom prst="rect">
            <a:avLst/>
          </a:prstGeom>
        </p:spPr>
      </p:pic>
      <p:pic>
        <p:nvPicPr>
          <p:cNvPr id="6" name="Picture 14">
            <a:extLst>
              <a:ext uri="{FF2B5EF4-FFF2-40B4-BE49-F238E27FC236}">
                <a16:creationId xmlns:a16="http://schemas.microsoft.com/office/drawing/2014/main" id="{FF43BCDD-187E-45A4-A7E4-49162EBB47F2}"/>
              </a:ext>
            </a:extLst>
          </p:cNvPr>
          <p:cNvPicPr>
            <a:picLocks noChangeAspect="1"/>
          </p:cNvPicPr>
          <p:nvPr/>
        </p:nvPicPr>
        <p:blipFill>
          <a:blip r:embed="rId3"/>
          <a:stretch>
            <a:fillRect/>
          </a:stretch>
        </p:blipFill>
        <p:spPr>
          <a:xfrm>
            <a:off x="986285" y="4276209"/>
            <a:ext cx="10032520" cy="994146"/>
          </a:xfrm>
          <a:prstGeom prst="rect">
            <a:avLst/>
          </a:prstGeom>
        </p:spPr>
      </p:pic>
      <p:sp>
        <p:nvSpPr>
          <p:cNvPr id="7" name="TextBox 6">
            <a:extLst>
              <a:ext uri="{FF2B5EF4-FFF2-40B4-BE49-F238E27FC236}">
                <a16:creationId xmlns:a16="http://schemas.microsoft.com/office/drawing/2014/main" id="{FC737D3C-E1D5-4866-B483-1A64BAC8DF19}"/>
              </a:ext>
            </a:extLst>
          </p:cNvPr>
          <p:cNvSpPr txBox="1"/>
          <p:nvPr/>
        </p:nvSpPr>
        <p:spPr>
          <a:xfrm>
            <a:off x="468701" y="2122098"/>
            <a:ext cx="40084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Modelo VARMA(2,1) estimado.</a:t>
            </a:r>
          </a:p>
        </p:txBody>
      </p:sp>
      <p:sp>
        <p:nvSpPr>
          <p:cNvPr id="8" name="TextBox 7">
            <a:extLst>
              <a:ext uri="{FF2B5EF4-FFF2-40B4-BE49-F238E27FC236}">
                <a16:creationId xmlns:a16="http://schemas.microsoft.com/office/drawing/2014/main" id="{F1402C59-8C9E-4F63-AAC9-5407A019D62F}"/>
              </a:ext>
            </a:extLst>
          </p:cNvPr>
          <p:cNvSpPr txBox="1"/>
          <p:nvPr/>
        </p:nvSpPr>
        <p:spPr>
          <a:xfrm>
            <a:off x="468701" y="3761116"/>
            <a:ext cx="40084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Pametros de la simulación.</a:t>
            </a:r>
          </a:p>
        </p:txBody>
      </p:sp>
      <p:pic>
        <p:nvPicPr>
          <p:cNvPr id="3" name="Picture 4">
            <a:extLst>
              <a:ext uri="{FF2B5EF4-FFF2-40B4-BE49-F238E27FC236}">
                <a16:creationId xmlns:a16="http://schemas.microsoft.com/office/drawing/2014/main" id="{354942F5-F7F9-4574-A26C-B1EA64DE096C}"/>
              </a:ext>
            </a:extLst>
          </p:cNvPr>
          <p:cNvPicPr>
            <a:picLocks noChangeAspect="1"/>
          </p:cNvPicPr>
          <p:nvPr/>
        </p:nvPicPr>
        <p:blipFill>
          <a:blip r:embed="rId4"/>
          <a:stretch>
            <a:fillRect/>
          </a:stretch>
        </p:blipFill>
        <p:spPr>
          <a:xfrm>
            <a:off x="321873" y="1115414"/>
            <a:ext cx="2533650" cy="529625"/>
          </a:xfrm>
          <a:prstGeom prst="rect">
            <a:avLst/>
          </a:prstGeom>
        </p:spPr>
      </p:pic>
    </p:spTree>
    <p:extLst>
      <p:ext uri="{BB962C8B-B14F-4D97-AF65-F5344CB8AC3E}">
        <p14:creationId xmlns:p14="http://schemas.microsoft.com/office/powerpoint/2010/main" val="3241674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F48F3-21AE-4255-8320-D41CDCEE4CBD}"/>
              </a:ext>
            </a:extLst>
          </p:cNvPr>
          <p:cNvSpPr>
            <a:spLocks noGrp="1"/>
          </p:cNvSpPr>
          <p:nvPr>
            <p:ph type="title"/>
          </p:nvPr>
        </p:nvSpPr>
        <p:spPr>
          <a:xfrm>
            <a:off x="421545" y="114074"/>
            <a:ext cx="11021683" cy="1263852"/>
          </a:xfrm>
        </p:spPr>
        <p:txBody>
          <a:bodyPr/>
          <a:lstStyle/>
          <a:p>
            <a:r>
              <a:rPr lang="es-CO">
                <a:ea typeface="+mj-lt"/>
                <a:cs typeface="+mj-lt"/>
              </a:rPr>
              <a:t>Comparación de los modelos refinados</a:t>
            </a:r>
            <a:endParaRPr lang="en-US"/>
          </a:p>
          <a:p>
            <a:endParaRPr lang="en-US">
              <a:cs typeface="Calibri Light"/>
            </a:endParaRPr>
          </a:p>
        </p:txBody>
      </p:sp>
      <p:pic>
        <p:nvPicPr>
          <p:cNvPr id="3" name="Picture 4" descr="Graphical user interface, text, application&#10;&#10;Description automatically generated">
            <a:extLst>
              <a:ext uri="{FF2B5EF4-FFF2-40B4-BE49-F238E27FC236}">
                <a16:creationId xmlns:a16="http://schemas.microsoft.com/office/drawing/2014/main" id="{CCCFE199-6FE5-43F4-B1CD-EE5C0CC7639C}"/>
              </a:ext>
            </a:extLst>
          </p:cNvPr>
          <p:cNvPicPr>
            <a:picLocks noChangeAspect="1"/>
          </p:cNvPicPr>
          <p:nvPr/>
        </p:nvPicPr>
        <p:blipFill>
          <a:blip r:embed="rId2"/>
          <a:stretch>
            <a:fillRect/>
          </a:stretch>
        </p:blipFill>
        <p:spPr>
          <a:xfrm>
            <a:off x="1058173" y="753203"/>
            <a:ext cx="10190670" cy="5524120"/>
          </a:xfrm>
          <a:prstGeom prst="rect">
            <a:avLst/>
          </a:prstGeom>
        </p:spPr>
      </p:pic>
    </p:spTree>
    <p:extLst>
      <p:ext uri="{BB962C8B-B14F-4D97-AF65-F5344CB8AC3E}">
        <p14:creationId xmlns:p14="http://schemas.microsoft.com/office/powerpoint/2010/main" val="1098567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568FE12-B956-4BCA-817C-EA49F7DA390C}"/>
              </a:ext>
            </a:extLst>
          </p:cNvPr>
          <p:cNvSpPr>
            <a:spLocks noGrp="1"/>
          </p:cNvSpPr>
          <p:nvPr>
            <p:ph type="title"/>
          </p:nvPr>
        </p:nvSpPr>
        <p:spPr>
          <a:xfrm>
            <a:off x="7859484" y="457200"/>
            <a:ext cx="3690257" cy="850736"/>
          </a:xfrm>
        </p:spPr>
        <p:txBody>
          <a:bodyPr>
            <a:normAutofit/>
          </a:bodyPr>
          <a:lstStyle/>
          <a:p>
            <a:r>
              <a:rPr lang="es-CO"/>
              <a:t>Data Set</a:t>
            </a:r>
          </a:p>
        </p:txBody>
      </p:sp>
      <p:pic>
        <p:nvPicPr>
          <p:cNvPr id="1026" name="Picture 2" descr="Hungria Mapa | Mapa de Hungria">
            <a:extLst>
              <a:ext uri="{FF2B5EF4-FFF2-40B4-BE49-F238E27FC236}">
                <a16:creationId xmlns:a16="http://schemas.microsoft.com/office/drawing/2014/main" id="{CE4DB0B7-A94B-467F-8947-0F4A7FB57B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2027"/>
          <a:stretch/>
        </p:blipFill>
        <p:spPr bwMode="auto">
          <a:xfrm>
            <a:off x="633999" y="640081"/>
            <a:ext cx="6909801" cy="5314406"/>
          </a:xfrm>
          <a:prstGeom prst="rect">
            <a:avLst/>
          </a:prstGeom>
          <a:noFill/>
          <a:extLst>
            <a:ext uri="{909E8E84-426E-40DD-AFC4-6F175D3DCCD1}">
              <a14:hiddenFill xmlns:a14="http://schemas.microsoft.com/office/drawing/2010/main">
                <a:solidFill>
                  <a:srgbClr val="FFFFFF"/>
                </a:solidFill>
              </a14:hiddenFill>
            </a:ext>
          </a:extLst>
        </p:spPr>
      </p:pic>
      <p:cxnSp>
        <p:nvCxnSpPr>
          <p:cNvPr id="137" name="Straight Connector 136">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872EF23F-54A1-4FBD-98F4-3BB21797095A}"/>
              </a:ext>
            </a:extLst>
          </p:cNvPr>
          <p:cNvSpPr>
            <a:spLocks noGrp="1"/>
          </p:cNvSpPr>
          <p:nvPr>
            <p:ph idx="1"/>
          </p:nvPr>
        </p:nvSpPr>
        <p:spPr>
          <a:xfrm>
            <a:off x="7859485" y="2152188"/>
            <a:ext cx="3690257" cy="3716906"/>
          </a:xfrm>
        </p:spPr>
        <p:txBody>
          <a:bodyPr>
            <a:normAutofit fontScale="70000" lnSpcReduction="20000"/>
          </a:bodyPr>
          <a:lstStyle/>
          <a:p>
            <a:r>
              <a:rPr lang="es-CO"/>
              <a:t>Casos de Varicela en 10 condados de Hungría.</a:t>
            </a:r>
          </a:p>
          <a:p>
            <a:pPr>
              <a:buFont typeface="Wingdings" panose="05000000000000000000" pitchFamily="2" charset="2"/>
              <a:buChar char="§"/>
            </a:pPr>
            <a:r>
              <a:rPr lang="es-CO"/>
              <a:t>Budapest.</a:t>
            </a:r>
          </a:p>
          <a:p>
            <a:pPr>
              <a:buFont typeface="Wingdings" panose="05000000000000000000" pitchFamily="2" charset="2"/>
              <a:buChar char="§"/>
            </a:pPr>
            <a:r>
              <a:rPr lang="es-CO"/>
              <a:t>Baranya</a:t>
            </a:r>
          </a:p>
          <a:p>
            <a:pPr>
              <a:buFont typeface="Wingdings" panose="05000000000000000000" pitchFamily="2" charset="2"/>
              <a:buChar char="§"/>
            </a:pPr>
            <a:r>
              <a:rPr lang="es-CO"/>
              <a:t>Bacs</a:t>
            </a:r>
          </a:p>
          <a:p>
            <a:pPr>
              <a:buFont typeface="Wingdings" panose="05000000000000000000" pitchFamily="2" charset="2"/>
              <a:buChar char="§"/>
            </a:pPr>
            <a:r>
              <a:rPr lang="es-CO"/>
              <a:t>Bekes</a:t>
            </a:r>
          </a:p>
          <a:p>
            <a:pPr>
              <a:buFont typeface="Wingdings" panose="05000000000000000000" pitchFamily="2" charset="2"/>
              <a:buChar char="§"/>
            </a:pPr>
            <a:r>
              <a:rPr lang="es-CO"/>
              <a:t>Borsod</a:t>
            </a:r>
          </a:p>
          <a:p>
            <a:pPr>
              <a:buFont typeface="Wingdings" panose="05000000000000000000" pitchFamily="2" charset="2"/>
              <a:buChar char="§"/>
            </a:pPr>
            <a:r>
              <a:rPr lang="es-CO"/>
              <a:t>Csongrad</a:t>
            </a:r>
          </a:p>
          <a:p>
            <a:pPr>
              <a:buFont typeface="Wingdings" panose="05000000000000000000" pitchFamily="2" charset="2"/>
              <a:buChar char="§"/>
            </a:pPr>
            <a:r>
              <a:rPr lang="es-CO"/>
              <a:t>Fejer</a:t>
            </a:r>
          </a:p>
          <a:p>
            <a:pPr>
              <a:buFont typeface="Wingdings" panose="05000000000000000000" pitchFamily="2" charset="2"/>
              <a:buChar char="§"/>
            </a:pPr>
            <a:r>
              <a:rPr lang="es-CO"/>
              <a:t>Gyor</a:t>
            </a:r>
          </a:p>
          <a:p>
            <a:pPr>
              <a:buFont typeface="Wingdings" panose="05000000000000000000" pitchFamily="2" charset="2"/>
              <a:buChar char="§"/>
            </a:pPr>
            <a:r>
              <a:rPr lang="es-CO"/>
              <a:t>Hajdu</a:t>
            </a:r>
          </a:p>
          <a:p>
            <a:pPr>
              <a:buFont typeface="Wingdings" panose="05000000000000000000" pitchFamily="2" charset="2"/>
              <a:buChar char="§"/>
            </a:pPr>
            <a:r>
              <a:rPr lang="es-CO"/>
              <a:t>Heves</a:t>
            </a:r>
          </a:p>
          <a:p>
            <a:pPr marL="0" indent="0">
              <a:buNone/>
            </a:pPr>
            <a:endParaRPr lang="es-CO"/>
          </a:p>
          <a:p>
            <a:endParaRPr lang="es-CO"/>
          </a:p>
          <a:p>
            <a:endParaRPr lang="es-CO"/>
          </a:p>
        </p:txBody>
      </p:sp>
      <p:sp>
        <p:nvSpPr>
          <p:cNvPr id="139" name="Rectangle 138">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Rectangle 140">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CuadroTexto 12">
            <a:extLst>
              <a:ext uri="{FF2B5EF4-FFF2-40B4-BE49-F238E27FC236}">
                <a16:creationId xmlns:a16="http://schemas.microsoft.com/office/drawing/2014/main" id="{60907188-E172-4508-BFC0-EF9559767987}"/>
              </a:ext>
            </a:extLst>
          </p:cNvPr>
          <p:cNvSpPr txBox="1"/>
          <p:nvPr/>
        </p:nvSpPr>
        <p:spPr>
          <a:xfrm>
            <a:off x="7777344" y="1235155"/>
            <a:ext cx="4181112" cy="923330"/>
          </a:xfrm>
          <a:prstGeom prst="rect">
            <a:avLst/>
          </a:prstGeom>
          <a:noFill/>
        </p:spPr>
        <p:txBody>
          <a:bodyPr wrap="square">
            <a:spAutoFit/>
          </a:bodyPr>
          <a:lstStyle/>
          <a:p>
            <a:r>
              <a:rPr lang="es-CO"/>
              <a:t>Tomados desde </a:t>
            </a:r>
            <a:r>
              <a:rPr lang="es-ES"/>
              <a:t>el 3 de enero de 2005 y termina el 29 de diciembre de 2014 , datos semanales.</a:t>
            </a:r>
          </a:p>
        </p:txBody>
      </p:sp>
    </p:spTree>
    <p:extLst>
      <p:ext uri="{BB962C8B-B14F-4D97-AF65-F5344CB8AC3E}">
        <p14:creationId xmlns:p14="http://schemas.microsoft.com/office/powerpoint/2010/main" val="856611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C424F08-EEA7-4C32-8B60-EB287FD8918C}"/>
              </a:ext>
            </a:extLst>
          </p:cNvPr>
          <p:cNvSpPr>
            <a:spLocks noGrp="1"/>
          </p:cNvSpPr>
          <p:nvPr>
            <p:ph type="ctrTitle"/>
          </p:nvPr>
        </p:nvSpPr>
        <p:spPr>
          <a:xfrm>
            <a:off x="633999" y="4550229"/>
            <a:ext cx="10909073" cy="1057655"/>
          </a:xfrm>
        </p:spPr>
        <p:txBody>
          <a:bodyPr>
            <a:normAutofit/>
          </a:bodyPr>
          <a:lstStyle/>
          <a:p>
            <a:r>
              <a:rPr lang="es-CO" sz="3300">
                <a:cs typeface="Calibri Light"/>
              </a:rPr>
              <a:t>Comparación de los modelos mediante los criterios de información.</a:t>
            </a:r>
            <a:endParaRPr lang="en-US" sz="3300"/>
          </a:p>
        </p:txBody>
      </p:sp>
      <p:pic>
        <p:nvPicPr>
          <p:cNvPr id="4" name="Picture 10" descr="Table&#10;&#10;Description automatically generated">
            <a:extLst>
              <a:ext uri="{FF2B5EF4-FFF2-40B4-BE49-F238E27FC236}">
                <a16:creationId xmlns:a16="http://schemas.microsoft.com/office/drawing/2014/main" id="{838954FB-65BD-46CB-A430-EF78C756286E}"/>
              </a:ext>
            </a:extLst>
          </p:cNvPr>
          <p:cNvPicPr>
            <a:picLocks noChangeAspect="1"/>
          </p:cNvPicPr>
          <p:nvPr/>
        </p:nvPicPr>
        <p:blipFill>
          <a:blip r:embed="rId2"/>
          <a:stretch>
            <a:fillRect/>
          </a:stretch>
        </p:blipFill>
        <p:spPr>
          <a:xfrm>
            <a:off x="520438" y="1478835"/>
            <a:ext cx="11146500" cy="2390170"/>
          </a:xfrm>
          <a:prstGeom prst="rect">
            <a:avLst/>
          </a:prstGeom>
        </p:spPr>
      </p:pic>
      <p:cxnSp>
        <p:nvCxnSpPr>
          <p:cNvPr id="34" name="Straight Connector 33">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D841E764-4629-49E0-994A-6F92FEFB9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87DC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a:extLst>
              <a:ext uri="{FF2B5EF4-FFF2-40B4-BE49-F238E27FC236}">
                <a16:creationId xmlns:a16="http://schemas.microsoft.com/office/drawing/2014/main" id="{95635077-9890-4CC8-9792-28743EBFE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393B5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966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F48F3-21AE-4255-8320-D41CDCEE4CBD}"/>
              </a:ext>
            </a:extLst>
          </p:cNvPr>
          <p:cNvSpPr>
            <a:spLocks noGrp="1"/>
          </p:cNvSpPr>
          <p:nvPr>
            <p:ph type="title"/>
          </p:nvPr>
        </p:nvSpPr>
        <p:spPr>
          <a:xfrm>
            <a:off x="450299" y="329734"/>
            <a:ext cx="11021683" cy="645626"/>
          </a:xfrm>
        </p:spPr>
        <p:txBody>
          <a:bodyPr/>
          <a:lstStyle/>
          <a:p>
            <a:r>
              <a:rPr lang="es-CO" sz="4000">
                <a:ea typeface="+mj-lt"/>
                <a:cs typeface="+mj-lt"/>
              </a:rPr>
              <a:t>Tabla FACE  del modelo.</a:t>
            </a:r>
            <a:endParaRPr lang="en-US" sz="4000">
              <a:cs typeface="Calibri Light"/>
            </a:endParaRPr>
          </a:p>
        </p:txBody>
      </p:sp>
      <p:pic>
        <p:nvPicPr>
          <p:cNvPr id="3" name="Picture 4" descr="Table&#10;&#10;Description automatically generated">
            <a:extLst>
              <a:ext uri="{FF2B5EF4-FFF2-40B4-BE49-F238E27FC236}">
                <a16:creationId xmlns:a16="http://schemas.microsoft.com/office/drawing/2014/main" id="{D89BFE21-C436-4A9E-96BB-CB3BD4B7B24A}"/>
              </a:ext>
            </a:extLst>
          </p:cNvPr>
          <p:cNvPicPr>
            <a:picLocks noChangeAspect="1"/>
          </p:cNvPicPr>
          <p:nvPr/>
        </p:nvPicPr>
        <p:blipFill>
          <a:blip r:embed="rId2"/>
          <a:stretch>
            <a:fillRect/>
          </a:stretch>
        </p:blipFill>
        <p:spPr>
          <a:xfrm>
            <a:off x="727494" y="1594646"/>
            <a:ext cx="10981428" cy="3539311"/>
          </a:xfrm>
          <a:prstGeom prst="rect">
            <a:avLst/>
          </a:prstGeom>
        </p:spPr>
      </p:pic>
    </p:spTree>
    <p:extLst>
      <p:ext uri="{BB962C8B-B14F-4D97-AF65-F5344CB8AC3E}">
        <p14:creationId xmlns:p14="http://schemas.microsoft.com/office/powerpoint/2010/main" val="2557483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F48F3-21AE-4255-8320-D41CDCEE4CBD}"/>
              </a:ext>
            </a:extLst>
          </p:cNvPr>
          <p:cNvSpPr>
            <a:spLocks noGrp="1"/>
          </p:cNvSpPr>
          <p:nvPr>
            <p:ph type="title"/>
          </p:nvPr>
        </p:nvSpPr>
        <p:spPr>
          <a:xfrm>
            <a:off x="450299" y="329734"/>
            <a:ext cx="11021683" cy="645626"/>
          </a:xfrm>
        </p:spPr>
        <p:txBody>
          <a:bodyPr/>
          <a:lstStyle/>
          <a:p>
            <a:r>
              <a:rPr lang="es-CO" sz="4000">
                <a:ea typeface="+mj-lt"/>
                <a:cs typeface="+mj-lt"/>
              </a:rPr>
              <a:t>Tabla FACE  de los residuales.</a:t>
            </a:r>
            <a:endParaRPr lang="en-US" sz="4000">
              <a:cs typeface="Calibri Light"/>
            </a:endParaRPr>
          </a:p>
        </p:txBody>
      </p:sp>
      <p:pic>
        <p:nvPicPr>
          <p:cNvPr id="4" name="Picture 4" descr="Graphical user interface, text, application, email&#10;&#10;Description automatically generated">
            <a:extLst>
              <a:ext uri="{FF2B5EF4-FFF2-40B4-BE49-F238E27FC236}">
                <a16:creationId xmlns:a16="http://schemas.microsoft.com/office/drawing/2014/main" id="{80A82538-D804-45E7-BF1B-AB995C22DAFF}"/>
              </a:ext>
            </a:extLst>
          </p:cNvPr>
          <p:cNvPicPr>
            <a:picLocks noChangeAspect="1"/>
          </p:cNvPicPr>
          <p:nvPr/>
        </p:nvPicPr>
        <p:blipFill>
          <a:blip r:embed="rId2"/>
          <a:stretch>
            <a:fillRect/>
          </a:stretch>
        </p:blipFill>
        <p:spPr>
          <a:xfrm>
            <a:off x="454324" y="1340231"/>
            <a:ext cx="11369615" cy="3401161"/>
          </a:xfrm>
          <a:prstGeom prst="rect">
            <a:avLst/>
          </a:prstGeom>
        </p:spPr>
      </p:pic>
      <p:sp>
        <p:nvSpPr>
          <p:cNvPr id="5" name="TextBox 4">
            <a:extLst>
              <a:ext uri="{FF2B5EF4-FFF2-40B4-BE49-F238E27FC236}">
                <a16:creationId xmlns:a16="http://schemas.microsoft.com/office/drawing/2014/main" id="{DC4C6788-5ED9-476B-9DC2-F41A29C9B9D0}"/>
              </a:ext>
            </a:extLst>
          </p:cNvPr>
          <p:cNvSpPr txBox="1"/>
          <p:nvPr/>
        </p:nvSpPr>
        <p:spPr>
          <a:xfrm>
            <a:off x="526212" y="5112589"/>
            <a:ext cx="1006127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Donde se ve evidencia no existe una correlación entre los residuales, pues todos los valores no son significativos al ser ellos mayores que 0.05, es decir los residuales son independientes entre sí.</a:t>
            </a:r>
          </a:p>
        </p:txBody>
      </p:sp>
    </p:spTree>
    <p:extLst>
      <p:ext uri="{BB962C8B-B14F-4D97-AF65-F5344CB8AC3E}">
        <p14:creationId xmlns:p14="http://schemas.microsoft.com/office/powerpoint/2010/main" val="537377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Icon&#10;&#10;Description automatically generated">
            <a:extLst>
              <a:ext uri="{FF2B5EF4-FFF2-40B4-BE49-F238E27FC236}">
                <a16:creationId xmlns:a16="http://schemas.microsoft.com/office/drawing/2014/main" id="{13284B86-1B0C-47E9-BC92-0DF65B715EB6}"/>
              </a:ext>
            </a:extLst>
          </p:cNvPr>
          <p:cNvPicPr>
            <a:picLocks noChangeAspect="1"/>
          </p:cNvPicPr>
          <p:nvPr/>
        </p:nvPicPr>
        <p:blipFill>
          <a:blip r:embed="rId2"/>
          <a:stretch>
            <a:fillRect/>
          </a:stretch>
        </p:blipFill>
        <p:spPr>
          <a:xfrm>
            <a:off x="4012115" y="905933"/>
            <a:ext cx="4199773" cy="5039728"/>
          </a:xfrm>
          <a:prstGeom prst="rect">
            <a:avLst/>
          </a:prstGeom>
        </p:spPr>
      </p:pic>
    </p:spTree>
    <p:extLst>
      <p:ext uri="{BB962C8B-B14F-4D97-AF65-F5344CB8AC3E}">
        <p14:creationId xmlns:p14="http://schemas.microsoft.com/office/powerpoint/2010/main" val="955436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E9402E-A6D9-4E7C-A035-83FB5963F2D5}"/>
              </a:ext>
            </a:extLst>
          </p:cNvPr>
          <p:cNvSpPr>
            <a:spLocks noGrp="1"/>
          </p:cNvSpPr>
          <p:nvPr>
            <p:ph type="title"/>
          </p:nvPr>
        </p:nvSpPr>
        <p:spPr>
          <a:xfrm>
            <a:off x="4601" y="-945"/>
            <a:ext cx="10058400" cy="775022"/>
          </a:xfrm>
        </p:spPr>
        <p:txBody>
          <a:bodyPr/>
          <a:lstStyle/>
          <a:p>
            <a:r>
              <a:rPr lang="es-CO"/>
              <a:t>Gráficos Series Temporales </a:t>
            </a:r>
          </a:p>
        </p:txBody>
      </p:sp>
      <p:pic>
        <p:nvPicPr>
          <p:cNvPr id="3" name="Picture 5">
            <a:extLst>
              <a:ext uri="{FF2B5EF4-FFF2-40B4-BE49-F238E27FC236}">
                <a16:creationId xmlns:a16="http://schemas.microsoft.com/office/drawing/2014/main" id="{0DCCD56F-F766-4265-BFBF-5A08784BFCD3}"/>
              </a:ext>
            </a:extLst>
          </p:cNvPr>
          <p:cNvPicPr>
            <a:picLocks noChangeAspect="1"/>
          </p:cNvPicPr>
          <p:nvPr/>
        </p:nvPicPr>
        <p:blipFill>
          <a:blip r:embed="rId2"/>
          <a:stretch>
            <a:fillRect/>
          </a:stretch>
        </p:blipFill>
        <p:spPr>
          <a:xfrm>
            <a:off x="1173192" y="798574"/>
            <a:ext cx="10075652" cy="5462132"/>
          </a:xfrm>
          <a:prstGeom prst="rect">
            <a:avLst/>
          </a:prstGeom>
        </p:spPr>
      </p:pic>
    </p:spTree>
    <p:extLst>
      <p:ext uri="{BB962C8B-B14F-4D97-AF65-F5344CB8AC3E}">
        <p14:creationId xmlns:p14="http://schemas.microsoft.com/office/powerpoint/2010/main" val="4088958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01F97-A744-49AD-8A49-50D2585B1843}"/>
              </a:ext>
            </a:extLst>
          </p:cNvPr>
          <p:cNvSpPr>
            <a:spLocks noGrp="1"/>
          </p:cNvSpPr>
          <p:nvPr>
            <p:ph type="title"/>
          </p:nvPr>
        </p:nvSpPr>
        <p:spPr/>
        <p:txBody>
          <a:bodyPr/>
          <a:lstStyle/>
          <a:p>
            <a:r>
              <a:rPr lang="es-CO"/>
              <a:t>Matriz de Covarianza</a:t>
            </a:r>
          </a:p>
        </p:txBody>
      </p:sp>
      <p:pic>
        <p:nvPicPr>
          <p:cNvPr id="6" name="Imagen 5">
            <a:extLst>
              <a:ext uri="{FF2B5EF4-FFF2-40B4-BE49-F238E27FC236}">
                <a16:creationId xmlns:a16="http://schemas.microsoft.com/office/drawing/2014/main" id="{C512C321-6A41-4772-B0A6-2973E63C53DE}"/>
              </a:ext>
            </a:extLst>
          </p:cNvPr>
          <p:cNvPicPr>
            <a:picLocks noChangeAspect="1"/>
          </p:cNvPicPr>
          <p:nvPr/>
        </p:nvPicPr>
        <p:blipFill>
          <a:blip r:embed="rId2"/>
          <a:stretch>
            <a:fillRect/>
          </a:stretch>
        </p:blipFill>
        <p:spPr>
          <a:xfrm>
            <a:off x="3383280" y="1976227"/>
            <a:ext cx="4762500" cy="3267075"/>
          </a:xfrm>
          <a:prstGeom prst="rect">
            <a:avLst/>
          </a:prstGeom>
        </p:spPr>
      </p:pic>
    </p:spTree>
    <p:extLst>
      <p:ext uri="{BB962C8B-B14F-4D97-AF65-F5344CB8AC3E}">
        <p14:creationId xmlns:p14="http://schemas.microsoft.com/office/powerpoint/2010/main" val="962016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201F97-A744-49AD-8A49-50D2585B1843}"/>
              </a:ext>
            </a:extLst>
          </p:cNvPr>
          <p:cNvSpPr>
            <a:spLocks noGrp="1"/>
          </p:cNvSpPr>
          <p:nvPr>
            <p:ph type="title"/>
          </p:nvPr>
        </p:nvSpPr>
        <p:spPr/>
        <p:txBody>
          <a:bodyPr/>
          <a:lstStyle/>
          <a:p>
            <a:r>
              <a:rPr lang="es-CO"/>
              <a:t>Matriz de Correlación</a:t>
            </a:r>
          </a:p>
        </p:txBody>
      </p:sp>
      <p:pic>
        <p:nvPicPr>
          <p:cNvPr id="8" name="Imagen 7">
            <a:extLst>
              <a:ext uri="{FF2B5EF4-FFF2-40B4-BE49-F238E27FC236}">
                <a16:creationId xmlns:a16="http://schemas.microsoft.com/office/drawing/2014/main" id="{8D0B8CC1-A85D-4D05-BC6C-909A4DC0FAD8}"/>
              </a:ext>
            </a:extLst>
          </p:cNvPr>
          <p:cNvPicPr>
            <a:picLocks noChangeAspect="1"/>
          </p:cNvPicPr>
          <p:nvPr/>
        </p:nvPicPr>
        <p:blipFill>
          <a:blip r:embed="rId2"/>
          <a:stretch>
            <a:fillRect/>
          </a:stretch>
        </p:blipFill>
        <p:spPr>
          <a:xfrm>
            <a:off x="1381125" y="2600325"/>
            <a:ext cx="8610600" cy="1657350"/>
          </a:xfrm>
          <a:prstGeom prst="rect">
            <a:avLst/>
          </a:prstGeom>
        </p:spPr>
      </p:pic>
      <p:sp>
        <p:nvSpPr>
          <p:cNvPr id="7" name="CuadroTexto 6">
            <a:extLst>
              <a:ext uri="{FF2B5EF4-FFF2-40B4-BE49-F238E27FC236}">
                <a16:creationId xmlns:a16="http://schemas.microsoft.com/office/drawing/2014/main" id="{7F76982F-20FA-4C89-9DAF-A867A9FD2D63}"/>
              </a:ext>
            </a:extLst>
          </p:cNvPr>
          <p:cNvSpPr txBox="1"/>
          <p:nvPr/>
        </p:nvSpPr>
        <p:spPr>
          <a:xfrm>
            <a:off x="3219450" y="4767560"/>
            <a:ext cx="6096000" cy="923330"/>
          </a:xfrm>
          <a:prstGeom prst="rect">
            <a:avLst/>
          </a:prstGeom>
          <a:noFill/>
        </p:spPr>
        <p:txBody>
          <a:bodyPr wrap="square">
            <a:spAutoFit/>
          </a:bodyPr>
          <a:lstStyle/>
          <a:p>
            <a:r>
              <a:rPr lang="es-ES"/>
              <a:t>Observamos que todas las corelaciones son  superiores a 0.4 , esto nos da indicios de corelaciones de fuerza media entre las series de casos de varicela por condado.</a:t>
            </a:r>
            <a:endParaRPr lang="es-CO"/>
          </a:p>
        </p:txBody>
      </p:sp>
    </p:spTree>
    <p:extLst>
      <p:ext uri="{BB962C8B-B14F-4D97-AF65-F5344CB8AC3E}">
        <p14:creationId xmlns:p14="http://schemas.microsoft.com/office/powerpoint/2010/main" val="1992937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35C5FF-AD45-4133-AC10-096D6F1BFDB3}"/>
              </a:ext>
            </a:extLst>
          </p:cNvPr>
          <p:cNvSpPr>
            <a:spLocks noGrp="1"/>
          </p:cNvSpPr>
          <p:nvPr>
            <p:ph type="title"/>
          </p:nvPr>
        </p:nvSpPr>
        <p:spPr/>
        <p:txBody>
          <a:bodyPr/>
          <a:lstStyle/>
          <a:p>
            <a:r>
              <a:rPr lang="es-CO"/>
              <a:t>Análisis componentes principales- Sin correlación </a:t>
            </a:r>
          </a:p>
        </p:txBody>
      </p:sp>
      <p:pic>
        <p:nvPicPr>
          <p:cNvPr id="6" name="Imagen 5">
            <a:extLst>
              <a:ext uri="{FF2B5EF4-FFF2-40B4-BE49-F238E27FC236}">
                <a16:creationId xmlns:a16="http://schemas.microsoft.com/office/drawing/2014/main" id="{5FD84FA0-7E5F-489C-854A-704175DBFCA8}"/>
              </a:ext>
            </a:extLst>
          </p:cNvPr>
          <p:cNvPicPr>
            <a:picLocks noChangeAspect="1"/>
          </p:cNvPicPr>
          <p:nvPr/>
        </p:nvPicPr>
        <p:blipFill>
          <a:blip r:embed="rId2"/>
          <a:stretch>
            <a:fillRect/>
          </a:stretch>
        </p:blipFill>
        <p:spPr>
          <a:xfrm>
            <a:off x="1323975" y="3278744"/>
            <a:ext cx="2895600" cy="981075"/>
          </a:xfrm>
          <a:prstGeom prst="rect">
            <a:avLst/>
          </a:prstGeom>
        </p:spPr>
      </p:pic>
      <p:sp>
        <p:nvSpPr>
          <p:cNvPr id="7" name="CuadroTexto 6">
            <a:extLst>
              <a:ext uri="{FF2B5EF4-FFF2-40B4-BE49-F238E27FC236}">
                <a16:creationId xmlns:a16="http://schemas.microsoft.com/office/drawing/2014/main" id="{D35C0501-96BC-4184-8E47-E089C0D647B6}"/>
              </a:ext>
            </a:extLst>
          </p:cNvPr>
          <p:cNvSpPr txBox="1"/>
          <p:nvPr/>
        </p:nvSpPr>
        <p:spPr>
          <a:xfrm>
            <a:off x="1828800" y="2899887"/>
            <a:ext cx="2600325" cy="369332"/>
          </a:xfrm>
          <a:prstGeom prst="rect">
            <a:avLst/>
          </a:prstGeom>
          <a:noFill/>
        </p:spPr>
        <p:txBody>
          <a:bodyPr wrap="square" rtlCol="0">
            <a:spAutoFit/>
          </a:bodyPr>
          <a:lstStyle/>
          <a:p>
            <a:r>
              <a:rPr lang="es-CO"/>
              <a:t>Código Usado</a:t>
            </a:r>
          </a:p>
        </p:txBody>
      </p:sp>
      <p:pic>
        <p:nvPicPr>
          <p:cNvPr id="9" name="Imagen 8">
            <a:extLst>
              <a:ext uri="{FF2B5EF4-FFF2-40B4-BE49-F238E27FC236}">
                <a16:creationId xmlns:a16="http://schemas.microsoft.com/office/drawing/2014/main" id="{D85E9149-9885-4320-AB51-8E83D6735471}"/>
              </a:ext>
            </a:extLst>
          </p:cNvPr>
          <p:cNvPicPr>
            <a:picLocks noChangeAspect="1"/>
          </p:cNvPicPr>
          <p:nvPr/>
        </p:nvPicPr>
        <p:blipFill>
          <a:blip r:embed="rId3"/>
          <a:stretch>
            <a:fillRect/>
          </a:stretch>
        </p:blipFill>
        <p:spPr>
          <a:xfrm>
            <a:off x="4429125" y="2209800"/>
            <a:ext cx="7365444" cy="3452813"/>
          </a:xfrm>
          <a:prstGeom prst="rect">
            <a:avLst/>
          </a:prstGeom>
        </p:spPr>
      </p:pic>
    </p:spTree>
    <p:extLst>
      <p:ext uri="{BB962C8B-B14F-4D97-AF65-F5344CB8AC3E}">
        <p14:creationId xmlns:p14="http://schemas.microsoft.com/office/powerpoint/2010/main" val="1876136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07D82D-FCD4-41B1-83E6-6A144B597445}"/>
              </a:ext>
            </a:extLst>
          </p:cNvPr>
          <p:cNvSpPr>
            <a:spLocks noGrp="1"/>
          </p:cNvSpPr>
          <p:nvPr>
            <p:ph type="title"/>
          </p:nvPr>
        </p:nvSpPr>
        <p:spPr/>
        <p:txBody>
          <a:bodyPr/>
          <a:lstStyle/>
          <a:p>
            <a:r>
              <a:rPr lang="es-CO"/>
              <a:t>Análisis componentes principales- Sin correlación </a:t>
            </a:r>
          </a:p>
        </p:txBody>
      </p:sp>
      <p:pic>
        <p:nvPicPr>
          <p:cNvPr id="4" name="Imagen 3">
            <a:extLst>
              <a:ext uri="{FF2B5EF4-FFF2-40B4-BE49-F238E27FC236}">
                <a16:creationId xmlns:a16="http://schemas.microsoft.com/office/drawing/2014/main" id="{56B62134-CD7D-4F80-9EF5-98258F069C5D}"/>
              </a:ext>
            </a:extLst>
          </p:cNvPr>
          <p:cNvPicPr>
            <a:picLocks noChangeAspect="1"/>
          </p:cNvPicPr>
          <p:nvPr/>
        </p:nvPicPr>
        <p:blipFill>
          <a:blip r:embed="rId2"/>
          <a:stretch>
            <a:fillRect/>
          </a:stretch>
        </p:blipFill>
        <p:spPr>
          <a:xfrm>
            <a:off x="991669" y="2051685"/>
            <a:ext cx="4044071" cy="2151495"/>
          </a:xfrm>
          <a:prstGeom prst="rect">
            <a:avLst/>
          </a:prstGeom>
        </p:spPr>
      </p:pic>
      <p:graphicFrame>
        <p:nvGraphicFramePr>
          <p:cNvPr id="5" name="Tabla 5">
            <a:extLst>
              <a:ext uri="{FF2B5EF4-FFF2-40B4-BE49-F238E27FC236}">
                <a16:creationId xmlns:a16="http://schemas.microsoft.com/office/drawing/2014/main" id="{9FEBA7E7-D5D6-4CE6-957E-1BB2B8F9326E}"/>
              </a:ext>
            </a:extLst>
          </p:cNvPr>
          <p:cNvGraphicFramePr>
            <a:graphicFrameLocks noGrp="1"/>
          </p:cNvGraphicFramePr>
          <p:nvPr>
            <p:extLst>
              <p:ext uri="{D42A27DB-BD31-4B8C-83A1-F6EECF244321}">
                <p14:modId xmlns:p14="http://schemas.microsoft.com/office/powerpoint/2010/main" val="1592933088"/>
              </p:ext>
            </p:extLst>
          </p:nvPr>
        </p:nvGraphicFramePr>
        <p:xfrm>
          <a:off x="5172841" y="2147274"/>
          <a:ext cx="3220086" cy="3352800"/>
        </p:xfrm>
        <a:graphic>
          <a:graphicData uri="http://schemas.openxmlformats.org/drawingml/2006/table">
            <a:tbl>
              <a:tblPr firstRow="1" bandRow="1">
                <a:tableStyleId>{5C22544A-7EE6-4342-B048-85BDC9FD1C3A}</a:tableStyleId>
              </a:tblPr>
              <a:tblGrid>
                <a:gridCol w="1610043">
                  <a:extLst>
                    <a:ext uri="{9D8B030D-6E8A-4147-A177-3AD203B41FA5}">
                      <a16:colId xmlns:a16="http://schemas.microsoft.com/office/drawing/2014/main" val="3320285053"/>
                    </a:ext>
                  </a:extLst>
                </a:gridCol>
                <a:gridCol w="1610043">
                  <a:extLst>
                    <a:ext uri="{9D8B030D-6E8A-4147-A177-3AD203B41FA5}">
                      <a16:colId xmlns:a16="http://schemas.microsoft.com/office/drawing/2014/main" val="1624830111"/>
                    </a:ext>
                  </a:extLst>
                </a:gridCol>
              </a:tblGrid>
              <a:tr h="233276">
                <a:tc>
                  <a:txBody>
                    <a:bodyPr/>
                    <a:lstStyle/>
                    <a:p>
                      <a:r>
                        <a:rPr lang="es-CO" sz="1400"/>
                        <a:t>Componente</a:t>
                      </a:r>
                    </a:p>
                  </a:txBody>
                  <a:tcPr/>
                </a:tc>
                <a:tc>
                  <a:txBody>
                    <a:bodyPr/>
                    <a:lstStyle/>
                    <a:p>
                      <a:r>
                        <a:rPr lang="es-CO" sz="1400"/>
                        <a:t>% Varianza Total</a:t>
                      </a:r>
                    </a:p>
                  </a:txBody>
                  <a:tcPr/>
                </a:tc>
                <a:extLst>
                  <a:ext uri="{0D108BD9-81ED-4DB2-BD59-A6C34878D82A}">
                    <a16:rowId xmlns:a16="http://schemas.microsoft.com/office/drawing/2014/main" val="2280009776"/>
                  </a:ext>
                </a:extLst>
              </a:tr>
              <a:tr h="233276">
                <a:tc>
                  <a:txBody>
                    <a:bodyPr/>
                    <a:lstStyle/>
                    <a:p>
                      <a:pPr algn="ctr"/>
                      <a:r>
                        <a:rPr lang="es-CO" sz="1400"/>
                        <a:t>1</a:t>
                      </a:r>
                    </a:p>
                  </a:txBody>
                  <a:tcPr>
                    <a:solidFill>
                      <a:srgbClr val="00B050"/>
                    </a:solidFill>
                  </a:tcPr>
                </a:tc>
                <a:tc>
                  <a:txBody>
                    <a:bodyPr/>
                    <a:lstStyle/>
                    <a:p>
                      <a:r>
                        <a:rPr lang="es-CO" sz="1400"/>
                        <a:t>63,44%</a:t>
                      </a:r>
                    </a:p>
                  </a:txBody>
                  <a:tcPr>
                    <a:solidFill>
                      <a:srgbClr val="00B050"/>
                    </a:solidFill>
                  </a:tcPr>
                </a:tc>
                <a:extLst>
                  <a:ext uri="{0D108BD9-81ED-4DB2-BD59-A6C34878D82A}">
                    <a16:rowId xmlns:a16="http://schemas.microsoft.com/office/drawing/2014/main" val="3575955489"/>
                  </a:ext>
                </a:extLst>
              </a:tr>
              <a:tr h="233276">
                <a:tc>
                  <a:txBody>
                    <a:bodyPr/>
                    <a:lstStyle/>
                    <a:p>
                      <a:pPr algn="ctr"/>
                      <a:r>
                        <a:rPr lang="es-CO" sz="1400"/>
                        <a:t>2</a:t>
                      </a:r>
                    </a:p>
                  </a:txBody>
                  <a:tcPr>
                    <a:solidFill>
                      <a:srgbClr val="00B050"/>
                    </a:solidFill>
                  </a:tcPr>
                </a:tc>
                <a:tc>
                  <a:txBody>
                    <a:bodyPr/>
                    <a:lstStyle/>
                    <a:p>
                      <a:r>
                        <a:rPr lang="es-CO" sz="1400"/>
                        <a:t>9,41%</a:t>
                      </a:r>
                    </a:p>
                  </a:txBody>
                  <a:tcPr>
                    <a:solidFill>
                      <a:srgbClr val="00B050"/>
                    </a:solidFill>
                  </a:tcPr>
                </a:tc>
                <a:extLst>
                  <a:ext uri="{0D108BD9-81ED-4DB2-BD59-A6C34878D82A}">
                    <a16:rowId xmlns:a16="http://schemas.microsoft.com/office/drawing/2014/main" val="2484368363"/>
                  </a:ext>
                </a:extLst>
              </a:tr>
              <a:tr h="233276">
                <a:tc>
                  <a:txBody>
                    <a:bodyPr/>
                    <a:lstStyle/>
                    <a:p>
                      <a:pPr algn="ctr"/>
                      <a:r>
                        <a:rPr lang="es-CO" sz="1400"/>
                        <a:t>3</a:t>
                      </a:r>
                    </a:p>
                  </a:txBody>
                  <a:tcPr>
                    <a:solidFill>
                      <a:srgbClr val="00B050"/>
                    </a:solidFill>
                  </a:tcPr>
                </a:tc>
                <a:tc>
                  <a:txBody>
                    <a:bodyPr/>
                    <a:lstStyle/>
                    <a:p>
                      <a:r>
                        <a:rPr lang="es-CO" sz="1400"/>
                        <a:t>5,66%</a:t>
                      </a:r>
                    </a:p>
                  </a:txBody>
                  <a:tcPr>
                    <a:solidFill>
                      <a:srgbClr val="00B050"/>
                    </a:solidFill>
                  </a:tcPr>
                </a:tc>
                <a:extLst>
                  <a:ext uri="{0D108BD9-81ED-4DB2-BD59-A6C34878D82A}">
                    <a16:rowId xmlns:a16="http://schemas.microsoft.com/office/drawing/2014/main" val="4131907285"/>
                  </a:ext>
                </a:extLst>
              </a:tr>
              <a:tr h="233276">
                <a:tc>
                  <a:txBody>
                    <a:bodyPr/>
                    <a:lstStyle/>
                    <a:p>
                      <a:pPr algn="ctr"/>
                      <a:r>
                        <a:rPr lang="es-CO" sz="1400"/>
                        <a:t>4</a:t>
                      </a:r>
                    </a:p>
                  </a:txBody>
                  <a:tcPr/>
                </a:tc>
                <a:tc>
                  <a:txBody>
                    <a:bodyPr/>
                    <a:lstStyle/>
                    <a:p>
                      <a:r>
                        <a:rPr lang="es-CO" sz="1400"/>
                        <a:t>4,42%</a:t>
                      </a:r>
                    </a:p>
                  </a:txBody>
                  <a:tcPr/>
                </a:tc>
                <a:extLst>
                  <a:ext uri="{0D108BD9-81ED-4DB2-BD59-A6C34878D82A}">
                    <a16:rowId xmlns:a16="http://schemas.microsoft.com/office/drawing/2014/main" val="2122684946"/>
                  </a:ext>
                </a:extLst>
              </a:tr>
              <a:tr h="233276">
                <a:tc>
                  <a:txBody>
                    <a:bodyPr/>
                    <a:lstStyle/>
                    <a:p>
                      <a:pPr algn="ctr"/>
                      <a:r>
                        <a:rPr lang="es-CO" sz="1400"/>
                        <a:t>5</a:t>
                      </a:r>
                    </a:p>
                  </a:txBody>
                  <a:tcPr/>
                </a:tc>
                <a:tc>
                  <a:txBody>
                    <a:bodyPr/>
                    <a:lstStyle/>
                    <a:p>
                      <a:r>
                        <a:rPr lang="es-CO" sz="1400"/>
                        <a:t>4,13%</a:t>
                      </a:r>
                    </a:p>
                  </a:txBody>
                  <a:tcPr/>
                </a:tc>
                <a:extLst>
                  <a:ext uri="{0D108BD9-81ED-4DB2-BD59-A6C34878D82A}">
                    <a16:rowId xmlns:a16="http://schemas.microsoft.com/office/drawing/2014/main" val="2798294064"/>
                  </a:ext>
                </a:extLst>
              </a:tr>
              <a:tr h="233276">
                <a:tc>
                  <a:txBody>
                    <a:bodyPr/>
                    <a:lstStyle/>
                    <a:p>
                      <a:pPr algn="ctr"/>
                      <a:r>
                        <a:rPr lang="es-CO" sz="1400"/>
                        <a:t>6</a:t>
                      </a:r>
                    </a:p>
                  </a:txBody>
                  <a:tcPr/>
                </a:tc>
                <a:tc>
                  <a:txBody>
                    <a:bodyPr/>
                    <a:lstStyle/>
                    <a:p>
                      <a:r>
                        <a:rPr lang="es-CO" sz="1400"/>
                        <a:t>3,55%</a:t>
                      </a:r>
                    </a:p>
                  </a:txBody>
                  <a:tcPr/>
                </a:tc>
                <a:extLst>
                  <a:ext uri="{0D108BD9-81ED-4DB2-BD59-A6C34878D82A}">
                    <a16:rowId xmlns:a16="http://schemas.microsoft.com/office/drawing/2014/main" val="2442893878"/>
                  </a:ext>
                </a:extLst>
              </a:tr>
              <a:tr h="233276">
                <a:tc>
                  <a:txBody>
                    <a:bodyPr/>
                    <a:lstStyle/>
                    <a:p>
                      <a:pPr algn="ctr"/>
                      <a:r>
                        <a:rPr lang="es-CO" sz="1400"/>
                        <a:t>7</a:t>
                      </a:r>
                    </a:p>
                  </a:txBody>
                  <a:tcPr/>
                </a:tc>
                <a:tc>
                  <a:txBody>
                    <a:bodyPr/>
                    <a:lstStyle/>
                    <a:p>
                      <a:r>
                        <a:rPr lang="es-CO" sz="1400"/>
                        <a:t>2,96%</a:t>
                      </a:r>
                    </a:p>
                  </a:txBody>
                  <a:tcPr/>
                </a:tc>
                <a:extLst>
                  <a:ext uri="{0D108BD9-81ED-4DB2-BD59-A6C34878D82A}">
                    <a16:rowId xmlns:a16="http://schemas.microsoft.com/office/drawing/2014/main" val="4095354910"/>
                  </a:ext>
                </a:extLst>
              </a:tr>
              <a:tr h="233276">
                <a:tc>
                  <a:txBody>
                    <a:bodyPr/>
                    <a:lstStyle/>
                    <a:p>
                      <a:pPr algn="ctr"/>
                      <a:r>
                        <a:rPr lang="es-CO" sz="1400"/>
                        <a:t>8</a:t>
                      </a:r>
                    </a:p>
                  </a:txBody>
                  <a:tcPr/>
                </a:tc>
                <a:tc>
                  <a:txBody>
                    <a:bodyPr/>
                    <a:lstStyle/>
                    <a:p>
                      <a:r>
                        <a:rPr lang="es-CO" sz="1400"/>
                        <a:t>2,53%</a:t>
                      </a:r>
                    </a:p>
                  </a:txBody>
                  <a:tcPr/>
                </a:tc>
                <a:extLst>
                  <a:ext uri="{0D108BD9-81ED-4DB2-BD59-A6C34878D82A}">
                    <a16:rowId xmlns:a16="http://schemas.microsoft.com/office/drawing/2014/main" val="1842135060"/>
                  </a:ext>
                </a:extLst>
              </a:tr>
              <a:tr h="233276">
                <a:tc>
                  <a:txBody>
                    <a:bodyPr/>
                    <a:lstStyle/>
                    <a:p>
                      <a:pPr algn="ctr"/>
                      <a:r>
                        <a:rPr lang="es-CO" sz="1400"/>
                        <a:t>9</a:t>
                      </a:r>
                    </a:p>
                  </a:txBody>
                  <a:tcPr/>
                </a:tc>
                <a:tc>
                  <a:txBody>
                    <a:bodyPr/>
                    <a:lstStyle/>
                    <a:p>
                      <a:r>
                        <a:rPr lang="es-CO" sz="1400"/>
                        <a:t>2,35%</a:t>
                      </a:r>
                    </a:p>
                  </a:txBody>
                  <a:tcPr/>
                </a:tc>
                <a:extLst>
                  <a:ext uri="{0D108BD9-81ED-4DB2-BD59-A6C34878D82A}">
                    <a16:rowId xmlns:a16="http://schemas.microsoft.com/office/drawing/2014/main" val="168781659"/>
                  </a:ext>
                </a:extLst>
              </a:tr>
              <a:tr h="233276">
                <a:tc>
                  <a:txBody>
                    <a:bodyPr/>
                    <a:lstStyle/>
                    <a:p>
                      <a:pPr algn="ctr"/>
                      <a:r>
                        <a:rPr lang="es-CO" sz="1400"/>
                        <a:t>10</a:t>
                      </a:r>
                    </a:p>
                  </a:txBody>
                  <a:tcPr/>
                </a:tc>
                <a:tc>
                  <a:txBody>
                    <a:bodyPr/>
                    <a:lstStyle/>
                    <a:p>
                      <a:r>
                        <a:rPr lang="es-CO" sz="1400"/>
                        <a:t>1,50%</a:t>
                      </a:r>
                    </a:p>
                  </a:txBody>
                  <a:tcPr/>
                </a:tc>
                <a:extLst>
                  <a:ext uri="{0D108BD9-81ED-4DB2-BD59-A6C34878D82A}">
                    <a16:rowId xmlns:a16="http://schemas.microsoft.com/office/drawing/2014/main" val="1672034724"/>
                  </a:ext>
                </a:extLst>
              </a:tr>
            </a:tbl>
          </a:graphicData>
        </a:graphic>
      </p:graphicFrame>
      <p:sp>
        <p:nvSpPr>
          <p:cNvPr id="7" name="CuadroTexto 6">
            <a:extLst>
              <a:ext uri="{FF2B5EF4-FFF2-40B4-BE49-F238E27FC236}">
                <a16:creationId xmlns:a16="http://schemas.microsoft.com/office/drawing/2014/main" id="{BB94BE3A-EC42-4A0A-8509-D95D85D2AE52}"/>
              </a:ext>
            </a:extLst>
          </p:cNvPr>
          <p:cNvSpPr txBox="1"/>
          <p:nvPr/>
        </p:nvSpPr>
        <p:spPr>
          <a:xfrm>
            <a:off x="8530028" y="2176087"/>
            <a:ext cx="3108956" cy="3323987"/>
          </a:xfrm>
          <a:prstGeom prst="rect">
            <a:avLst/>
          </a:prstGeom>
          <a:noFill/>
        </p:spPr>
        <p:txBody>
          <a:bodyPr wrap="square">
            <a:spAutoFit/>
          </a:bodyPr>
          <a:lstStyle/>
          <a:p>
            <a:pPr algn="just"/>
            <a:r>
              <a:rPr lang="es-ES" sz="1400"/>
              <a:t>Usando el principio de Pareto , podemos decidir solamente tomar los componentes del modelo de análisis por componentes principales hasta donde el total de la varianza sea igual al 80 % , en este caso se tomaría hasta la componente numero4 , que suma 82.84% de la varianza (63.44+9.41+5.66+4.44) . Pero , por el principio de parsimonia , y recordando la conclusión del grafico anterior ,tomaremos solamente hasta la componente numero 3 , es decir representaríamos el 78.44 % de la varianza total.</a:t>
            </a:r>
          </a:p>
        </p:txBody>
      </p:sp>
      <p:sp>
        <p:nvSpPr>
          <p:cNvPr id="9" name="CuadroTexto 8">
            <a:extLst>
              <a:ext uri="{FF2B5EF4-FFF2-40B4-BE49-F238E27FC236}">
                <a16:creationId xmlns:a16="http://schemas.microsoft.com/office/drawing/2014/main" id="{DF6D1F1B-A571-4725-B65C-0370604570A0}"/>
              </a:ext>
            </a:extLst>
          </p:cNvPr>
          <p:cNvSpPr txBox="1"/>
          <p:nvPr/>
        </p:nvSpPr>
        <p:spPr>
          <a:xfrm>
            <a:off x="1409699" y="4203180"/>
            <a:ext cx="3108955" cy="1169551"/>
          </a:xfrm>
          <a:prstGeom prst="rect">
            <a:avLst/>
          </a:prstGeom>
          <a:noFill/>
        </p:spPr>
        <p:txBody>
          <a:bodyPr wrap="square">
            <a:spAutoFit/>
          </a:bodyPr>
          <a:lstStyle/>
          <a:p>
            <a:pPr algn="just"/>
            <a:r>
              <a:rPr lang="es-ES" sz="1400"/>
              <a:t>Podemos ver la proporción en que cada componente explica la varianza total :El quiebre de el grafico de componentes principales permite determinar que el quiebre está en el tercer componente.</a:t>
            </a:r>
            <a:endParaRPr lang="es-CO" sz="1400"/>
          </a:p>
        </p:txBody>
      </p:sp>
    </p:spTree>
    <p:extLst>
      <p:ext uri="{BB962C8B-B14F-4D97-AF65-F5344CB8AC3E}">
        <p14:creationId xmlns:p14="http://schemas.microsoft.com/office/powerpoint/2010/main" val="50535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653411-DEBE-475E-B226-077A63FFC824}"/>
              </a:ext>
            </a:extLst>
          </p:cNvPr>
          <p:cNvSpPr>
            <a:spLocks noGrp="1"/>
          </p:cNvSpPr>
          <p:nvPr>
            <p:ph type="title"/>
          </p:nvPr>
        </p:nvSpPr>
        <p:spPr/>
        <p:txBody>
          <a:bodyPr/>
          <a:lstStyle/>
          <a:p>
            <a:r>
              <a:rPr lang="es-CO"/>
              <a:t>Análisis componentes principales- Sin correlación </a:t>
            </a:r>
          </a:p>
        </p:txBody>
      </p:sp>
      <p:pic>
        <p:nvPicPr>
          <p:cNvPr id="3" name="Imagen 2">
            <a:extLst>
              <a:ext uri="{FF2B5EF4-FFF2-40B4-BE49-F238E27FC236}">
                <a16:creationId xmlns:a16="http://schemas.microsoft.com/office/drawing/2014/main" id="{296B0D03-CE2C-44FE-B6F5-F7EAD24D0293}"/>
              </a:ext>
            </a:extLst>
          </p:cNvPr>
          <p:cNvPicPr>
            <a:picLocks noChangeAspect="1"/>
          </p:cNvPicPr>
          <p:nvPr/>
        </p:nvPicPr>
        <p:blipFill>
          <a:blip r:embed="rId2"/>
          <a:stretch>
            <a:fillRect/>
          </a:stretch>
        </p:blipFill>
        <p:spPr>
          <a:xfrm>
            <a:off x="500960" y="1737360"/>
            <a:ext cx="6511228" cy="3450635"/>
          </a:xfrm>
          <a:prstGeom prst="rect">
            <a:avLst/>
          </a:prstGeom>
        </p:spPr>
      </p:pic>
      <p:sp>
        <p:nvSpPr>
          <p:cNvPr id="5" name="CuadroTexto 4">
            <a:extLst>
              <a:ext uri="{FF2B5EF4-FFF2-40B4-BE49-F238E27FC236}">
                <a16:creationId xmlns:a16="http://schemas.microsoft.com/office/drawing/2014/main" id="{A90508BB-9BA7-4F8E-9C21-8910FA64F5F6}"/>
              </a:ext>
            </a:extLst>
          </p:cNvPr>
          <p:cNvSpPr txBox="1"/>
          <p:nvPr/>
        </p:nvSpPr>
        <p:spPr>
          <a:xfrm>
            <a:off x="419100" y="5187995"/>
            <a:ext cx="5492053" cy="938719"/>
          </a:xfrm>
          <a:prstGeom prst="rect">
            <a:avLst/>
          </a:prstGeom>
          <a:noFill/>
        </p:spPr>
        <p:txBody>
          <a:bodyPr wrap="square">
            <a:spAutoFit/>
          </a:bodyPr>
          <a:lstStyle/>
          <a:p>
            <a:pPr algn="just"/>
            <a:r>
              <a:rPr lang="es-ES" sz="1100"/>
              <a:t>Podemos apreciar que en la primera componente todos los alfa son positivos y mayores a 0.19 , y tenemos participación de todas los condados .</a:t>
            </a:r>
          </a:p>
          <a:p>
            <a:pPr algn="just"/>
            <a:r>
              <a:rPr lang="es-ES" sz="1100"/>
              <a:t>En la segunda componente desaparece el condado de Baranya y de Bacs , y empezamos a ver algunos componentes con alfas negativos   ( la gran mayoría) Para el componente 3 , desaparecen los condados de Budapest y Bekes .</a:t>
            </a:r>
          </a:p>
        </p:txBody>
      </p:sp>
      <p:grpSp>
        <p:nvGrpSpPr>
          <p:cNvPr id="11" name="Grupo 10">
            <a:extLst>
              <a:ext uri="{FF2B5EF4-FFF2-40B4-BE49-F238E27FC236}">
                <a16:creationId xmlns:a16="http://schemas.microsoft.com/office/drawing/2014/main" id="{1E403B42-E147-4F30-BDB9-8621B2601DCD}"/>
              </a:ext>
            </a:extLst>
          </p:cNvPr>
          <p:cNvGrpSpPr/>
          <p:nvPr/>
        </p:nvGrpSpPr>
        <p:grpSpPr>
          <a:xfrm>
            <a:off x="6333006" y="2332639"/>
            <a:ext cx="5751302" cy="2089489"/>
            <a:chOff x="6826508" y="1879033"/>
            <a:chExt cx="5276850" cy="1514395"/>
          </a:xfrm>
        </p:grpSpPr>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CEC8ABF2-F17D-4B43-B870-42CBBD3B02A9}"/>
                    </a:ext>
                  </a:extLst>
                </p:cNvPr>
                <p:cNvSpPr txBox="1"/>
                <p:nvPr/>
              </p:nvSpPr>
              <p:spPr>
                <a:xfrm>
                  <a:off x="6826508" y="1879033"/>
                  <a:ext cx="5276850" cy="70788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CO" sz="1400" b="0" i="1" smtClean="0">
                            <a:latin typeface="Cambria Math" panose="02040503050406030204" pitchFamily="18" charset="0"/>
                          </a:rPr>
                          <m:t>𝑆𝑒𝑎𝑛</m:t>
                        </m:r>
                        <m:r>
                          <a:rPr lang="es-CO" sz="1400" b="0" i="1" smtClean="0">
                            <a:latin typeface="Cambria Math" panose="02040503050406030204" pitchFamily="18" charset="0"/>
                          </a:rPr>
                          <m:t> </m:t>
                        </m:r>
                        <m:r>
                          <a:rPr lang="es-CO" sz="1400" b="0" i="1" smtClean="0">
                            <a:latin typeface="Cambria Math" panose="02040503050406030204" pitchFamily="18" charset="0"/>
                          </a:rPr>
                          <m:t>𝐵𝑢𝑑𝑎𝑝𝑒𝑠𝑡</m:t>
                        </m:r>
                        <m:r>
                          <a:rPr lang="es-CO" sz="1400" b="0" i="1" smtClean="0">
                            <a:latin typeface="Cambria Math" panose="02040503050406030204" pitchFamily="18" charset="0"/>
                          </a:rPr>
                          <m:t>=</m:t>
                        </m:r>
                        <m:sSub>
                          <m:sSubPr>
                            <m:ctrlPr>
                              <a:rPr lang="es-CO" sz="1400" b="0" i="1" smtClean="0">
                                <a:latin typeface="Cambria Math" panose="02040503050406030204" pitchFamily="18" charset="0"/>
                              </a:rPr>
                            </m:ctrlPr>
                          </m:sSubPr>
                          <m:e>
                            <m:r>
                              <a:rPr lang="es-CO" sz="1400" b="0" i="1" smtClean="0">
                                <a:latin typeface="Cambria Math" panose="02040503050406030204" pitchFamily="18" charset="0"/>
                              </a:rPr>
                              <m:t>𝑧</m:t>
                            </m:r>
                          </m:e>
                          <m:sub>
                            <m:r>
                              <a:rPr lang="es-CO" sz="1400" b="0" i="1" smtClean="0">
                                <a:latin typeface="Cambria Math" panose="02040503050406030204" pitchFamily="18" charset="0"/>
                              </a:rPr>
                              <m:t>1</m:t>
                            </m:r>
                          </m:sub>
                        </m:sSub>
                        <m:r>
                          <a:rPr lang="es-CO" sz="1400" b="0" i="1" smtClean="0">
                            <a:latin typeface="Cambria Math" panose="02040503050406030204" pitchFamily="18" charset="0"/>
                          </a:rPr>
                          <m:t>,</m:t>
                        </m:r>
                        <m:r>
                          <a:rPr lang="es-CO" sz="1400" b="0" i="1" smtClean="0">
                            <a:latin typeface="Cambria Math" panose="02040503050406030204" pitchFamily="18" charset="0"/>
                          </a:rPr>
                          <m:t>𝐵𝑎𝑟𝑎𝑛𝑦𝑎</m:t>
                        </m:r>
                        <m:r>
                          <a:rPr lang="es-CO" sz="1400" b="0" i="1" smtClean="0">
                            <a:latin typeface="Cambria Math" panose="02040503050406030204" pitchFamily="18" charset="0"/>
                          </a:rPr>
                          <m:t>=</m:t>
                        </m:r>
                        <m:sSub>
                          <m:sSubPr>
                            <m:ctrlPr>
                              <a:rPr lang="es-CO" sz="1400" b="0" i="1" smtClean="0">
                                <a:latin typeface="Cambria Math" panose="02040503050406030204" pitchFamily="18" charset="0"/>
                              </a:rPr>
                            </m:ctrlPr>
                          </m:sSubPr>
                          <m:e>
                            <m:r>
                              <a:rPr lang="es-CO" sz="1400" b="0" i="1" smtClean="0">
                                <a:latin typeface="Cambria Math" panose="02040503050406030204" pitchFamily="18" charset="0"/>
                              </a:rPr>
                              <m:t>𝑧</m:t>
                            </m:r>
                          </m:e>
                          <m:sub>
                            <m:r>
                              <a:rPr lang="es-CO" sz="1400" b="0" i="1" smtClean="0">
                                <a:latin typeface="Cambria Math" panose="02040503050406030204" pitchFamily="18" charset="0"/>
                              </a:rPr>
                              <m:t>2</m:t>
                            </m:r>
                          </m:sub>
                        </m:sSub>
                        <m:r>
                          <a:rPr lang="es-CO" sz="1400" b="0" i="1" smtClean="0">
                            <a:latin typeface="Cambria Math" panose="02040503050406030204" pitchFamily="18" charset="0"/>
                          </a:rPr>
                          <m:t>,</m:t>
                        </m:r>
                        <m:r>
                          <a:rPr lang="es-CO" sz="1400" b="0" i="1" smtClean="0">
                            <a:latin typeface="Cambria Math" panose="02040503050406030204" pitchFamily="18" charset="0"/>
                          </a:rPr>
                          <m:t>𝑒𝑡𝑐</m:t>
                        </m:r>
                        <m:r>
                          <a:rPr lang="es-CO" sz="1400" b="0" i="1" smtClean="0">
                            <a:latin typeface="Cambria Math" panose="02040503050406030204" pitchFamily="18" charset="0"/>
                          </a:rPr>
                          <m:t>.</m:t>
                        </m:r>
                      </m:oMath>
                    </m:oMathPara>
                  </a14:m>
                  <a:endParaRPr lang="es-CO" sz="1400" b="0" i="1">
                    <a:latin typeface="Cambria Math" panose="02040503050406030204" pitchFamily="18" charset="0"/>
                  </a:endParaRPr>
                </a:p>
                <a:p>
                  <a:pPr algn="ctr"/>
                  <a:r>
                    <a:rPr lang="es-CO" sz="1400" i="1">
                      <a:latin typeface="Cambria Math" panose="02040503050406030204" pitchFamily="18" charset="0"/>
                    </a:rPr>
                    <a:t>L</a:t>
                  </a:r>
                  <a14:m>
                    <m:oMath xmlns:m="http://schemas.openxmlformats.org/officeDocument/2006/math">
                      <m:r>
                        <a:rPr lang="es-CO" sz="1400" b="0" i="1" smtClean="0">
                          <a:latin typeface="Cambria Math" panose="02040503050406030204" pitchFamily="18" charset="0"/>
                        </a:rPr>
                        <m:t>𝑎𝑠</m:t>
                      </m:r>
                      <m:r>
                        <a:rPr lang="es-CO" sz="1400" b="0" i="1" smtClean="0">
                          <a:latin typeface="Cambria Math" panose="02040503050406030204" pitchFamily="18" charset="0"/>
                        </a:rPr>
                        <m:t> </m:t>
                      </m:r>
                      <m:r>
                        <a:rPr lang="es-CO" sz="1400" b="0" i="1" smtClean="0">
                          <a:latin typeface="Cambria Math" panose="02040503050406030204" pitchFamily="18" charset="0"/>
                        </a:rPr>
                        <m:t>𝑒𝑐𝑢𝑎𝑐𝑖𝑜𝑛𝑒𝑠</m:t>
                      </m:r>
                      <m:r>
                        <a:rPr lang="es-CO" sz="1400" b="0" i="1" smtClean="0">
                          <a:latin typeface="Cambria Math" panose="02040503050406030204" pitchFamily="18" charset="0"/>
                        </a:rPr>
                        <m:t> </m:t>
                      </m:r>
                      <m:r>
                        <a:rPr lang="es-CO" sz="1400" b="0" i="1" smtClean="0">
                          <a:latin typeface="Cambria Math" panose="02040503050406030204" pitchFamily="18" charset="0"/>
                        </a:rPr>
                        <m:t>𝑑𝑒𝑙</m:t>
                      </m:r>
                      <m:r>
                        <a:rPr lang="es-CO" sz="1400" b="0" i="1" smtClean="0">
                          <a:latin typeface="Cambria Math" panose="02040503050406030204" pitchFamily="18" charset="0"/>
                        </a:rPr>
                        <m:t> </m:t>
                      </m:r>
                      <m:r>
                        <a:rPr lang="es-CO" sz="1400" b="0" i="1" smtClean="0">
                          <a:latin typeface="Cambria Math" panose="02040503050406030204" pitchFamily="18" charset="0"/>
                        </a:rPr>
                        <m:t>𝑚𝑜𝑑𝑒𝑙𝑜</m:t>
                      </m:r>
                      <m:r>
                        <a:rPr lang="es-CO" sz="1400" b="0" i="1" smtClean="0">
                          <a:latin typeface="Cambria Math" panose="02040503050406030204" pitchFamily="18" charset="0"/>
                        </a:rPr>
                        <m:t> </m:t>
                      </m:r>
                      <m:r>
                        <a:rPr lang="es-CO" sz="1400" b="0" i="1" smtClean="0">
                          <a:latin typeface="Cambria Math" panose="02040503050406030204" pitchFamily="18" charset="0"/>
                        </a:rPr>
                        <m:t>𝑣𝑒𝑛𝑑𝑟</m:t>
                      </m:r>
                      <m:r>
                        <a:rPr lang="es-CO" sz="1400" b="0" i="1" smtClean="0">
                          <a:latin typeface="Cambria Math" panose="02040503050406030204" pitchFamily="18" charset="0"/>
                        </a:rPr>
                        <m:t>á</m:t>
                      </m:r>
                      <m:r>
                        <a:rPr lang="es-CO" sz="1400" b="0" i="1" smtClean="0">
                          <a:latin typeface="Cambria Math" panose="02040503050406030204" pitchFamily="18" charset="0"/>
                        </a:rPr>
                        <m:t>𝑛</m:t>
                      </m:r>
                      <m:r>
                        <a:rPr lang="es-CO" sz="1400" b="0" i="1" smtClean="0">
                          <a:latin typeface="Cambria Math" panose="02040503050406030204" pitchFamily="18" charset="0"/>
                        </a:rPr>
                        <m:t> </m:t>
                      </m:r>
                      <m:r>
                        <a:rPr lang="es-CO" sz="1400" b="0" i="1" smtClean="0">
                          <a:latin typeface="Cambria Math" panose="02040503050406030204" pitchFamily="18" charset="0"/>
                        </a:rPr>
                        <m:t>𝑑𝑎𝑑𝑎𝑠</m:t>
                      </m:r>
                      <m:r>
                        <a:rPr lang="es-CO" sz="1400" b="0" i="1" smtClean="0">
                          <a:latin typeface="Cambria Math" panose="02040503050406030204" pitchFamily="18" charset="0"/>
                        </a:rPr>
                        <m:t> </m:t>
                      </m:r>
                      <m:r>
                        <a:rPr lang="es-CO" sz="1400" b="0" i="1" smtClean="0">
                          <a:latin typeface="Cambria Math" panose="02040503050406030204" pitchFamily="18" charset="0"/>
                        </a:rPr>
                        <m:t>𝑝𝑜𝑟</m:t>
                      </m:r>
                      <m:r>
                        <a:rPr lang="es-CO" sz="1400" b="0" i="1" smtClean="0">
                          <a:latin typeface="Cambria Math" panose="02040503050406030204" pitchFamily="18" charset="0"/>
                        </a:rPr>
                        <m:t>:</m:t>
                      </m:r>
                    </m:oMath>
                  </a14:m>
                  <a:endParaRPr lang="es-CO" sz="1400" b="0"/>
                </a:p>
                <a:p>
                  <a:endParaRPr lang="es-CO"/>
                </a:p>
              </p:txBody>
            </p:sp>
          </mc:Choice>
          <mc:Fallback xmlns="">
            <p:sp>
              <p:nvSpPr>
                <p:cNvPr id="6" name="CuadroTexto 5">
                  <a:extLst>
                    <a:ext uri="{FF2B5EF4-FFF2-40B4-BE49-F238E27FC236}">
                      <a16:creationId xmlns:a16="http://schemas.microsoft.com/office/drawing/2014/main" id="{CEC8ABF2-F17D-4B43-B870-42CBBD3B02A9}"/>
                    </a:ext>
                  </a:extLst>
                </p:cNvPr>
                <p:cNvSpPr txBox="1">
                  <a:spLocks noRot="1" noChangeAspect="1" noMove="1" noResize="1" noEditPoints="1" noAdjustHandles="1" noChangeArrowheads="1" noChangeShapeType="1" noTextEdit="1"/>
                </p:cNvSpPr>
                <p:nvPr/>
              </p:nvSpPr>
              <p:spPr>
                <a:xfrm>
                  <a:off x="6826508" y="1879033"/>
                  <a:ext cx="5276850" cy="70788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78462658-7BB0-4559-86A5-D18F0C4F440E}"/>
                    </a:ext>
                  </a:extLst>
                </p:cNvPr>
                <p:cNvSpPr txBox="1"/>
                <p:nvPr/>
              </p:nvSpPr>
              <p:spPr>
                <a:xfrm>
                  <a:off x="6826508" y="2525666"/>
                  <a:ext cx="4955916" cy="1384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𝑦</m:t>
                            </m:r>
                          </m:e>
                          <m:sub>
                            <m:r>
                              <a:rPr lang="es-CO" sz="900" b="0" i="1" smtClean="0">
                                <a:latin typeface="Cambria Math" panose="02040503050406030204" pitchFamily="18" charset="0"/>
                              </a:rPr>
                              <m:t>1</m:t>
                            </m:r>
                          </m:sub>
                        </m:sSub>
                        <m:r>
                          <a:rPr lang="es-CO" sz="900" b="0" i="1" smtClean="0">
                            <a:latin typeface="Cambria Math" panose="02040503050406030204" pitchFamily="18" charset="0"/>
                          </a:rPr>
                          <m:t>=0,64</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1</m:t>
                            </m:r>
                          </m:sub>
                        </m:sSub>
                        <m:r>
                          <a:rPr lang="es-CO" sz="900" b="0" i="1" smtClean="0">
                            <a:latin typeface="Cambria Math" panose="02040503050406030204" pitchFamily="18" charset="0"/>
                          </a:rPr>
                          <m:t>+0,21</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2</m:t>
                            </m:r>
                          </m:sub>
                        </m:sSub>
                        <m:r>
                          <a:rPr lang="es-CO" sz="900" b="0" i="1" smtClean="0">
                            <a:latin typeface="Cambria Math" panose="02040503050406030204" pitchFamily="18" charset="0"/>
                          </a:rPr>
                          <m:t>+0,24</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3</m:t>
                            </m:r>
                          </m:sub>
                        </m:sSub>
                        <m:r>
                          <a:rPr lang="es-CO" sz="900" b="0" i="1" smtClean="0">
                            <a:latin typeface="Cambria Math" panose="02040503050406030204" pitchFamily="18" charset="0"/>
                          </a:rPr>
                          <m:t>+0,22</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4</m:t>
                            </m:r>
                          </m:sub>
                        </m:sSub>
                        <m:r>
                          <a:rPr lang="es-CO" sz="900" b="0" i="1" smtClean="0">
                            <a:latin typeface="Cambria Math" panose="02040503050406030204" pitchFamily="18" charset="0"/>
                          </a:rPr>
                          <m:t>+0,37</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5</m:t>
                            </m:r>
                          </m:sub>
                        </m:sSub>
                        <m:r>
                          <a:rPr lang="es-CO" sz="900" b="0" i="1" smtClean="0">
                            <a:latin typeface="Cambria Math" panose="02040503050406030204" pitchFamily="18" charset="0"/>
                          </a:rPr>
                          <m:t>+0,2</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6</m:t>
                            </m:r>
                          </m:sub>
                        </m:sSub>
                        <m:r>
                          <a:rPr lang="es-CO" sz="900" b="0" i="1" smtClean="0">
                            <a:latin typeface="Cambria Math" panose="02040503050406030204" pitchFamily="18" charset="0"/>
                          </a:rPr>
                          <m:t>+0,2</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7</m:t>
                            </m:r>
                          </m:sub>
                        </m:sSub>
                        <m:r>
                          <a:rPr lang="es-CO" sz="900" b="0" i="1" smtClean="0">
                            <a:latin typeface="Cambria Math" panose="02040503050406030204" pitchFamily="18" charset="0"/>
                          </a:rPr>
                          <m:t>+0,27</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8</m:t>
                            </m:r>
                          </m:sub>
                        </m:sSub>
                        <m:r>
                          <a:rPr lang="es-CO" sz="900" b="0" i="1" smtClean="0">
                            <a:latin typeface="Cambria Math" panose="02040503050406030204" pitchFamily="18" charset="0"/>
                          </a:rPr>
                          <m:t>+0,31</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9</m:t>
                            </m:r>
                          </m:sub>
                        </m:sSub>
                        <m:r>
                          <a:rPr lang="es-CO" sz="900" b="0" i="1" smtClean="0">
                            <a:latin typeface="Cambria Math" panose="02040503050406030204" pitchFamily="18" charset="0"/>
                          </a:rPr>
                          <m:t>+0,19</m:t>
                        </m:r>
                        <m:sSub>
                          <m:sSubPr>
                            <m:ctrlPr>
                              <a:rPr lang="es-CO" sz="900" b="0" i="1" smtClean="0">
                                <a:latin typeface="Cambria Math" panose="02040503050406030204" pitchFamily="18" charset="0"/>
                              </a:rPr>
                            </m:ctrlPr>
                          </m:sSubPr>
                          <m:e>
                            <m:r>
                              <a:rPr lang="es-CO" sz="900" b="0" i="1" smtClean="0">
                                <a:latin typeface="Cambria Math" panose="02040503050406030204" pitchFamily="18" charset="0"/>
                              </a:rPr>
                              <m:t>𝑧</m:t>
                            </m:r>
                          </m:e>
                          <m:sub>
                            <m:r>
                              <a:rPr lang="es-CO" sz="900" b="0" i="1" smtClean="0">
                                <a:latin typeface="Cambria Math" panose="02040503050406030204" pitchFamily="18" charset="0"/>
                              </a:rPr>
                              <m:t>10</m:t>
                            </m:r>
                          </m:sub>
                        </m:sSub>
                      </m:oMath>
                    </m:oMathPara>
                  </a14:m>
                  <a:endParaRPr lang="es-CO" sz="900"/>
                </a:p>
              </p:txBody>
            </p:sp>
          </mc:Choice>
          <mc:Fallback xmlns="">
            <p:sp>
              <p:nvSpPr>
                <p:cNvPr id="7" name="CuadroTexto 6">
                  <a:extLst>
                    <a:ext uri="{FF2B5EF4-FFF2-40B4-BE49-F238E27FC236}">
                      <a16:creationId xmlns:a16="http://schemas.microsoft.com/office/drawing/2014/main" id="{78462658-7BB0-4559-86A5-D18F0C4F440E}"/>
                    </a:ext>
                  </a:extLst>
                </p:cNvPr>
                <p:cNvSpPr txBox="1">
                  <a:spLocks noRot="1" noChangeAspect="1" noMove="1" noResize="1" noEditPoints="1" noAdjustHandles="1" noChangeArrowheads="1" noChangeShapeType="1" noTextEdit="1"/>
                </p:cNvSpPr>
                <p:nvPr/>
              </p:nvSpPr>
              <p:spPr>
                <a:xfrm>
                  <a:off x="6826508" y="2525666"/>
                  <a:ext cx="4955916" cy="138499"/>
                </a:xfrm>
                <a:prstGeom prst="rect">
                  <a:avLst/>
                </a:prstGeom>
                <a:blipFill>
                  <a:blip r:embed="rId4"/>
                  <a:stretch>
                    <a:fillRect b="-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6B1DA926-9DBB-494A-B33B-A6E239B6FA4A}"/>
                    </a:ext>
                  </a:extLst>
                </p:cNvPr>
                <p:cNvSpPr txBox="1"/>
                <p:nvPr/>
              </p:nvSpPr>
              <p:spPr>
                <a:xfrm>
                  <a:off x="6826508" y="2893096"/>
                  <a:ext cx="4955916" cy="138499"/>
                </a:xfrm>
                <a:prstGeom prst="rect">
                  <a:avLst/>
                </a:prstGeom>
                <a:noFill/>
              </p:spPr>
              <p:txBody>
                <a:bodyPr wrap="square" lIns="0" tIns="0" rIns="0" bIns="0" rtlCol="0">
                  <a:spAutoFit/>
                </a:bodyPr>
                <a:lstStyle>
                  <a:defPPr>
                    <a:defRPr lang="es-CO"/>
                  </a:defPPr>
                  <a:lvl1pPr>
                    <a:defRPr sz="900" b="0"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sSub>
                          <m:sSubPr>
                            <m:ctrlPr>
                              <a:rPr lang="es-CO" i="1" smtClean="0">
                                <a:latin typeface="Cambria Math" panose="02040503050406030204" pitchFamily="18" charset="0"/>
                              </a:rPr>
                            </m:ctrlPr>
                          </m:sSubPr>
                          <m:e>
                            <m:r>
                              <a:rPr lang="es-CO">
                                <a:latin typeface="Cambria Math" panose="02040503050406030204" pitchFamily="18" charset="0"/>
                              </a:rPr>
                              <m:t>𝑦</m:t>
                            </m:r>
                          </m:e>
                          <m:sub>
                            <m:r>
                              <a:rPr lang="es-CO" b="0" i="1" smtClean="0">
                                <a:latin typeface="Cambria Math" panose="02040503050406030204" pitchFamily="18" charset="0"/>
                              </a:rPr>
                              <m:t>2</m:t>
                            </m:r>
                          </m:sub>
                        </m:sSub>
                        <m:r>
                          <a:rPr lang="es-CO">
                            <a:latin typeface="Cambria Math" panose="02040503050406030204" pitchFamily="18" charset="0"/>
                          </a:rPr>
                          <m:t>=0</m:t>
                        </m:r>
                        <m:r>
                          <a:rPr lang="es-CO" b="0" i="1" smtClean="0">
                            <a:latin typeface="Cambria Math" panose="02040503050406030204" pitchFamily="18" charset="0"/>
                          </a:rPr>
                          <m:t>,7</m:t>
                        </m:r>
                        <m:sSub>
                          <m:sSubPr>
                            <m:ctrlPr>
                              <a:rPr lang="es-CO" i="1">
                                <a:latin typeface="Cambria Math" panose="02040503050406030204" pitchFamily="18" charset="0"/>
                              </a:rPr>
                            </m:ctrlPr>
                          </m:sSubPr>
                          <m:e>
                            <m:r>
                              <a:rPr lang="es-CO">
                                <a:latin typeface="Cambria Math" panose="02040503050406030204" pitchFamily="18" charset="0"/>
                              </a:rPr>
                              <m:t>𝑧</m:t>
                            </m:r>
                          </m:e>
                          <m:sub>
                            <m:r>
                              <a:rPr lang="es-CO">
                                <a:latin typeface="Cambria Math" panose="02040503050406030204" pitchFamily="18" charset="0"/>
                              </a:rPr>
                              <m:t>1</m:t>
                            </m:r>
                          </m:sub>
                        </m:sSub>
                        <m:r>
                          <a:rPr lang="es-CO" b="0" i="1" smtClean="0">
                            <a:latin typeface="Cambria Math" panose="02040503050406030204" pitchFamily="18" charset="0"/>
                          </a:rPr>
                          <m:t>−</m:t>
                        </m:r>
                        <m:r>
                          <a:rPr lang="es-CO">
                            <a:latin typeface="Cambria Math" panose="02040503050406030204" pitchFamily="18" charset="0"/>
                          </a:rPr>
                          <m:t>0,</m:t>
                        </m:r>
                        <m:r>
                          <a:rPr lang="es-CO" b="0" i="1" smtClean="0">
                            <a:latin typeface="Cambria Math" panose="02040503050406030204" pitchFamily="18" charset="0"/>
                          </a:rPr>
                          <m:t>36</m:t>
                        </m:r>
                        <m:sSub>
                          <m:sSubPr>
                            <m:ctrlPr>
                              <a:rPr lang="es-CO" i="1">
                                <a:latin typeface="Cambria Math" panose="02040503050406030204" pitchFamily="18" charset="0"/>
                              </a:rPr>
                            </m:ctrlPr>
                          </m:sSubPr>
                          <m:e>
                            <m:r>
                              <a:rPr lang="es-CO">
                                <a:latin typeface="Cambria Math" panose="02040503050406030204" pitchFamily="18" charset="0"/>
                              </a:rPr>
                              <m:t>𝑧</m:t>
                            </m:r>
                          </m:e>
                          <m:sub>
                            <m:r>
                              <a:rPr lang="es-CO">
                                <a:latin typeface="Cambria Math" panose="02040503050406030204" pitchFamily="18" charset="0"/>
                              </a:rPr>
                              <m:t>4</m:t>
                            </m:r>
                          </m:sub>
                        </m:sSub>
                        <m:r>
                          <a:rPr lang="es-CO" b="0" i="1" smtClean="0">
                            <a:latin typeface="Cambria Math" panose="02040503050406030204" pitchFamily="18" charset="0"/>
                          </a:rPr>
                          <m:t>−</m:t>
                        </m:r>
                        <m:r>
                          <a:rPr lang="es-CO">
                            <a:latin typeface="Cambria Math" panose="02040503050406030204" pitchFamily="18" charset="0"/>
                          </a:rPr>
                          <m:t>0,</m:t>
                        </m:r>
                        <m:r>
                          <a:rPr lang="es-CO" b="0" i="1" smtClean="0">
                            <a:latin typeface="Cambria Math" panose="02040503050406030204" pitchFamily="18" charset="0"/>
                          </a:rPr>
                          <m:t>23</m:t>
                        </m:r>
                        <m:sSub>
                          <m:sSubPr>
                            <m:ctrlPr>
                              <a:rPr lang="es-CO" i="1">
                                <a:latin typeface="Cambria Math" panose="02040503050406030204" pitchFamily="18" charset="0"/>
                              </a:rPr>
                            </m:ctrlPr>
                          </m:sSubPr>
                          <m:e>
                            <m:r>
                              <a:rPr lang="es-CO">
                                <a:latin typeface="Cambria Math" panose="02040503050406030204" pitchFamily="18" charset="0"/>
                              </a:rPr>
                              <m:t>𝑧</m:t>
                            </m:r>
                          </m:e>
                          <m:sub>
                            <m:r>
                              <a:rPr lang="es-CO">
                                <a:latin typeface="Cambria Math" panose="02040503050406030204" pitchFamily="18" charset="0"/>
                              </a:rPr>
                              <m:t>5</m:t>
                            </m:r>
                          </m:sub>
                        </m:sSub>
                        <m:r>
                          <a:rPr lang="es-CO">
                            <a:latin typeface="Cambria Math" panose="02040503050406030204" pitchFamily="18" charset="0"/>
                          </a:rPr>
                          <m:t>+0,</m:t>
                        </m:r>
                        <m:r>
                          <a:rPr lang="es-CO" b="0" i="1" smtClean="0">
                            <a:latin typeface="Cambria Math" panose="02040503050406030204" pitchFamily="18" charset="0"/>
                          </a:rPr>
                          <m:t>11</m:t>
                        </m:r>
                        <m:sSub>
                          <m:sSubPr>
                            <m:ctrlPr>
                              <a:rPr lang="es-CO" i="1">
                                <a:latin typeface="Cambria Math" panose="02040503050406030204" pitchFamily="18" charset="0"/>
                              </a:rPr>
                            </m:ctrlPr>
                          </m:sSubPr>
                          <m:e>
                            <m:r>
                              <a:rPr lang="es-CO">
                                <a:latin typeface="Cambria Math" panose="02040503050406030204" pitchFamily="18" charset="0"/>
                              </a:rPr>
                              <m:t>𝑧</m:t>
                            </m:r>
                          </m:e>
                          <m:sub>
                            <m:r>
                              <a:rPr lang="es-CO">
                                <a:latin typeface="Cambria Math" panose="02040503050406030204" pitchFamily="18" charset="0"/>
                              </a:rPr>
                              <m:t>6</m:t>
                            </m:r>
                          </m:sub>
                        </m:sSub>
                        <m:r>
                          <a:rPr lang="es-CO" b="0" i="1" smtClean="0">
                            <a:latin typeface="Cambria Math" panose="02040503050406030204" pitchFamily="18" charset="0"/>
                          </a:rPr>
                          <m:t>−</m:t>
                        </m:r>
                        <m:r>
                          <a:rPr lang="es-CO">
                            <a:latin typeface="Cambria Math" panose="02040503050406030204" pitchFamily="18" charset="0"/>
                          </a:rPr>
                          <m:t>0,2</m:t>
                        </m:r>
                        <m:r>
                          <a:rPr lang="es-CO" b="0" i="1" smtClean="0">
                            <a:latin typeface="Cambria Math" panose="02040503050406030204" pitchFamily="18" charset="0"/>
                          </a:rPr>
                          <m:t>5</m:t>
                        </m:r>
                        <m:sSub>
                          <m:sSubPr>
                            <m:ctrlPr>
                              <a:rPr lang="es-CO" i="1">
                                <a:latin typeface="Cambria Math" panose="02040503050406030204" pitchFamily="18" charset="0"/>
                              </a:rPr>
                            </m:ctrlPr>
                          </m:sSubPr>
                          <m:e>
                            <m:r>
                              <a:rPr lang="es-CO">
                                <a:latin typeface="Cambria Math" panose="02040503050406030204" pitchFamily="18" charset="0"/>
                              </a:rPr>
                              <m:t>𝑧</m:t>
                            </m:r>
                          </m:e>
                          <m:sub>
                            <m:r>
                              <a:rPr lang="es-CO">
                                <a:latin typeface="Cambria Math" panose="02040503050406030204" pitchFamily="18" charset="0"/>
                              </a:rPr>
                              <m:t>7</m:t>
                            </m:r>
                          </m:sub>
                        </m:sSub>
                        <m:r>
                          <a:rPr lang="es-CO" b="0" i="1" smtClean="0">
                            <a:latin typeface="Cambria Math" panose="02040503050406030204" pitchFamily="18" charset="0"/>
                          </a:rPr>
                          <m:t>−</m:t>
                        </m:r>
                        <m:r>
                          <a:rPr lang="es-CO">
                            <a:latin typeface="Cambria Math" panose="02040503050406030204" pitchFamily="18" charset="0"/>
                          </a:rPr>
                          <m:t>0,2</m:t>
                        </m:r>
                        <m:r>
                          <a:rPr lang="es-CO" b="0" i="1" smtClean="0">
                            <a:latin typeface="Cambria Math" panose="02040503050406030204" pitchFamily="18" charset="0"/>
                          </a:rPr>
                          <m:t>3</m:t>
                        </m:r>
                        <m:sSub>
                          <m:sSubPr>
                            <m:ctrlPr>
                              <a:rPr lang="es-CO" i="1">
                                <a:latin typeface="Cambria Math" panose="02040503050406030204" pitchFamily="18" charset="0"/>
                              </a:rPr>
                            </m:ctrlPr>
                          </m:sSubPr>
                          <m:e>
                            <m:r>
                              <a:rPr lang="es-CO">
                                <a:latin typeface="Cambria Math" panose="02040503050406030204" pitchFamily="18" charset="0"/>
                              </a:rPr>
                              <m:t>𝑧</m:t>
                            </m:r>
                          </m:e>
                          <m:sub>
                            <m:r>
                              <a:rPr lang="es-CO">
                                <a:latin typeface="Cambria Math" panose="02040503050406030204" pitchFamily="18" charset="0"/>
                              </a:rPr>
                              <m:t>8</m:t>
                            </m:r>
                          </m:sub>
                        </m:sSub>
                        <m:r>
                          <a:rPr lang="es-CO" b="0" i="1" smtClean="0">
                            <a:latin typeface="Cambria Math" panose="02040503050406030204" pitchFamily="18" charset="0"/>
                          </a:rPr>
                          <m:t>−</m:t>
                        </m:r>
                        <m:r>
                          <a:rPr lang="es-CO">
                            <a:latin typeface="Cambria Math" panose="02040503050406030204" pitchFamily="18" charset="0"/>
                          </a:rPr>
                          <m:t>0,3</m:t>
                        </m:r>
                        <m:r>
                          <a:rPr lang="es-CO" b="0" i="1" smtClean="0">
                            <a:latin typeface="Cambria Math" panose="02040503050406030204" pitchFamily="18" charset="0"/>
                          </a:rPr>
                          <m:t>8</m:t>
                        </m:r>
                        <m:sSub>
                          <m:sSubPr>
                            <m:ctrlPr>
                              <a:rPr lang="es-CO" i="1">
                                <a:latin typeface="Cambria Math" panose="02040503050406030204" pitchFamily="18" charset="0"/>
                              </a:rPr>
                            </m:ctrlPr>
                          </m:sSubPr>
                          <m:e>
                            <m:r>
                              <a:rPr lang="es-CO">
                                <a:latin typeface="Cambria Math" panose="02040503050406030204" pitchFamily="18" charset="0"/>
                              </a:rPr>
                              <m:t>𝑧</m:t>
                            </m:r>
                          </m:e>
                          <m:sub>
                            <m:r>
                              <a:rPr lang="es-CO">
                                <a:latin typeface="Cambria Math" panose="02040503050406030204" pitchFamily="18" charset="0"/>
                              </a:rPr>
                              <m:t>9</m:t>
                            </m:r>
                          </m:sub>
                        </m:sSub>
                        <m:r>
                          <a:rPr lang="es-CO" b="0" i="1" smtClean="0">
                            <a:latin typeface="Cambria Math" panose="02040503050406030204" pitchFamily="18" charset="0"/>
                          </a:rPr>
                          <m:t>−</m:t>
                        </m:r>
                        <m:r>
                          <a:rPr lang="es-CO">
                            <a:latin typeface="Cambria Math" panose="02040503050406030204" pitchFamily="18" charset="0"/>
                          </a:rPr>
                          <m:t>0,1</m:t>
                        </m:r>
                        <m:r>
                          <a:rPr lang="es-CO" b="0" i="1" smtClean="0">
                            <a:latin typeface="Cambria Math" panose="02040503050406030204" pitchFamily="18" charset="0"/>
                          </a:rPr>
                          <m:t>4</m:t>
                        </m:r>
                        <m:sSub>
                          <m:sSubPr>
                            <m:ctrlPr>
                              <a:rPr lang="es-CO" i="1">
                                <a:latin typeface="Cambria Math" panose="02040503050406030204" pitchFamily="18" charset="0"/>
                              </a:rPr>
                            </m:ctrlPr>
                          </m:sSubPr>
                          <m:e>
                            <m:r>
                              <a:rPr lang="es-CO">
                                <a:latin typeface="Cambria Math" panose="02040503050406030204" pitchFamily="18" charset="0"/>
                              </a:rPr>
                              <m:t>𝑧</m:t>
                            </m:r>
                          </m:e>
                          <m:sub>
                            <m:r>
                              <a:rPr lang="es-CO">
                                <a:latin typeface="Cambria Math" panose="02040503050406030204" pitchFamily="18" charset="0"/>
                              </a:rPr>
                              <m:t>10</m:t>
                            </m:r>
                          </m:sub>
                        </m:sSub>
                      </m:oMath>
                    </m:oMathPara>
                  </a14:m>
                  <a:endParaRPr lang="es-CO"/>
                </a:p>
              </p:txBody>
            </p:sp>
          </mc:Choice>
          <mc:Fallback xmlns="">
            <p:sp>
              <p:nvSpPr>
                <p:cNvPr id="8" name="CuadroTexto 7">
                  <a:extLst>
                    <a:ext uri="{FF2B5EF4-FFF2-40B4-BE49-F238E27FC236}">
                      <a16:creationId xmlns:a16="http://schemas.microsoft.com/office/drawing/2014/main" id="{6B1DA926-9DBB-494A-B33B-A6E239B6FA4A}"/>
                    </a:ext>
                  </a:extLst>
                </p:cNvPr>
                <p:cNvSpPr txBox="1">
                  <a:spLocks noRot="1" noChangeAspect="1" noMove="1" noResize="1" noEditPoints="1" noAdjustHandles="1" noChangeArrowheads="1" noChangeShapeType="1" noTextEdit="1"/>
                </p:cNvSpPr>
                <p:nvPr/>
              </p:nvSpPr>
              <p:spPr>
                <a:xfrm>
                  <a:off x="6826508" y="2893096"/>
                  <a:ext cx="4955916" cy="138499"/>
                </a:xfrm>
                <a:prstGeom prst="rect">
                  <a:avLst/>
                </a:prstGeom>
                <a:blipFill>
                  <a:blip r:embed="rId5"/>
                  <a:stretch>
                    <a:fillRect b="-260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FF798273-00F1-43E6-AD9E-0C38AAE6B216}"/>
                    </a:ext>
                  </a:extLst>
                </p:cNvPr>
                <p:cNvSpPr txBox="1"/>
                <p:nvPr/>
              </p:nvSpPr>
              <p:spPr>
                <a:xfrm>
                  <a:off x="6826508" y="3254929"/>
                  <a:ext cx="4955916" cy="1384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900" i="1" smtClean="0">
                                <a:latin typeface="Cambria Math" panose="02040503050406030204" pitchFamily="18" charset="0"/>
                              </a:rPr>
                            </m:ctrlPr>
                          </m:sSubPr>
                          <m:e>
                            <m:r>
                              <a:rPr lang="es-CO" sz="900" i="1">
                                <a:latin typeface="Cambria Math" panose="02040503050406030204" pitchFamily="18" charset="0"/>
                              </a:rPr>
                              <m:t>𝑦</m:t>
                            </m:r>
                          </m:e>
                          <m:sub>
                            <m:r>
                              <a:rPr lang="es-CO" sz="900" b="0" i="1" smtClean="0">
                                <a:latin typeface="Cambria Math" panose="02040503050406030204" pitchFamily="18" charset="0"/>
                              </a:rPr>
                              <m:t>3</m:t>
                            </m:r>
                          </m:sub>
                        </m:sSub>
                        <m:r>
                          <a:rPr lang="es-CO" sz="900" i="1">
                            <a:latin typeface="Cambria Math" panose="02040503050406030204" pitchFamily="18" charset="0"/>
                          </a:rPr>
                          <m:t>=</m:t>
                        </m:r>
                        <m:r>
                          <a:rPr lang="es-CO" sz="900" b="0" i="1" smtClean="0">
                            <a:latin typeface="Cambria Math" panose="02040503050406030204" pitchFamily="18" charset="0"/>
                          </a:rPr>
                          <m:t>−</m:t>
                        </m:r>
                        <m:r>
                          <a:rPr lang="es-CO" sz="900" i="1">
                            <a:latin typeface="Cambria Math" panose="02040503050406030204" pitchFamily="18" charset="0"/>
                          </a:rPr>
                          <m:t>0,2</m:t>
                        </m:r>
                        <m:r>
                          <a:rPr lang="es-CO" sz="900" b="0" i="1" smtClean="0">
                            <a:latin typeface="Cambria Math" panose="02040503050406030204" pitchFamily="18" charset="0"/>
                          </a:rPr>
                          <m:t>4</m:t>
                        </m:r>
                        <m:sSub>
                          <m:sSubPr>
                            <m:ctrlPr>
                              <a:rPr lang="es-CO" sz="900" i="1">
                                <a:latin typeface="Cambria Math" panose="02040503050406030204" pitchFamily="18" charset="0"/>
                              </a:rPr>
                            </m:ctrlPr>
                          </m:sSubPr>
                          <m:e>
                            <m:r>
                              <a:rPr lang="es-CO" sz="900" i="1">
                                <a:latin typeface="Cambria Math" panose="02040503050406030204" pitchFamily="18" charset="0"/>
                              </a:rPr>
                              <m:t>𝑧</m:t>
                            </m:r>
                          </m:e>
                          <m:sub>
                            <m:r>
                              <a:rPr lang="es-CO" sz="900" i="1">
                                <a:latin typeface="Cambria Math" panose="02040503050406030204" pitchFamily="18" charset="0"/>
                              </a:rPr>
                              <m:t>2</m:t>
                            </m:r>
                          </m:sub>
                        </m:sSub>
                        <m:r>
                          <a:rPr lang="es-CO" sz="900" b="0" i="1" smtClean="0">
                            <a:latin typeface="Cambria Math" panose="02040503050406030204" pitchFamily="18" charset="0"/>
                          </a:rPr>
                          <m:t>−</m:t>
                        </m:r>
                        <m:r>
                          <a:rPr lang="es-CO" sz="900" i="1">
                            <a:latin typeface="Cambria Math" panose="02040503050406030204" pitchFamily="18" charset="0"/>
                          </a:rPr>
                          <m:t>0,</m:t>
                        </m:r>
                        <m:r>
                          <a:rPr lang="es-CO" sz="900" b="0" i="1" smtClean="0">
                            <a:latin typeface="Cambria Math" panose="02040503050406030204" pitchFamily="18" charset="0"/>
                          </a:rPr>
                          <m:t>37</m:t>
                        </m:r>
                        <m:sSub>
                          <m:sSubPr>
                            <m:ctrlPr>
                              <a:rPr lang="es-CO" sz="900" i="1">
                                <a:latin typeface="Cambria Math" panose="02040503050406030204" pitchFamily="18" charset="0"/>
                              </a:rPr>
                            </m:ctrlPr>
                          </m:sSubPr>
                          <m:e>
                            <m:r>
                              <a:rPr lang="es-CO" sz="900" i="1">
                                <a:latin typeface="Cambria Math" panose="02040503050406030204" pitchFamily="18" charset="0"/>
                              </a:rPr>
                              <m:t>𝑧</m:t>
                            </m:r>
                          </m:e>
                          <m:sub>
                            <m:r>
                              <a:rPr lang="es-CO" sz="900" i="1">
                                <a:latin typeface="Cambria Math" panose="02040503050406030204" pitchFamily="18" charset="0"/>
                              </a:rPr>
                              <m:t>3</m:t>
                            </m:r>
                          </m:sub>
                        </m:sSub>
                        <m:r>
                          <a:rPr lang="es-CO" sz="900" i="1">
                            <a:latin typeface="Cambria Math" panose="02040503050406030204" pitchFamily="18" charset="0"/>
                          </a:rPr>
                          <m:t>+0,</m:t>
                        </m:r>
                        <m:r>
                          <a:rPr lang="es-CO" sz="900" b="0" i="1" smtClean="0">
                            <a:latin typeface="Cambria Math" panose="02040503050406030204" pitchFamily="18" charset="0"/>
                          </a:rPr>
                          <m:t>83</m:t>
                        </m:r>
                        <m:sSub>
                          <m:sSubPr>
                            <m:ctrlPr>
                              <a:rPr lang="es-CO" sz="900" i="1">
                                <a:latin typeface="Cambria Math" panose="02040503050406030204" pitchFamily="18" charset="0"/>
                              </a:rPr>
                            </m:ctrlPr>
                          </m:sSubPr>
                          <m:e>
                            <m:r>
                              <a:rPr lang="es-CO" sz="900" i="1">
                                <a:latin typeface="Cambria Math" panose="02040503050406030204" pitchFamily="18" charset="0"/>
                              </a:rPr>
                              <m:t>𝑧</m:t>
                            </m:r>
                          </m:e>
                          <m:sub>
                            <m:r>
                              <a:rPr lang="es-CO" sz="900" i="1">
                                <a:latin typeface="Cambria Math" panose="02040503050406030204" pitchFamily="18" charset="0"/>
                              </a:rPr>
                              <m:t>5</m:t>
                            </m:r>
                          </m:sub>
                        </m:sSub>
                        <m:r>
                          <a:rPr lang="es-CO" sz="900" b="0" i="1" smtClean="0">
                            <a:latin typeface="Cambria Math" panose="02040503050406030204" pitchFamily="18" charset="0"/>
                          </a:rPr>
                          <m:t>−</m:t>
                        </m:r>
                        <m:r>
                          <a:rPr lang="es-CO" sz="900" i="1">
                            <a:latin typeface="Cambria Math" panose="02040503050406030204" pitchFamily="18" charset="0"/>
                          </a:rPr>
                          <m:t>0,</m:t>
                        </m:r>
                        <m:r>
                          <a:rPr lang="es-CO" sz="900" b="0" i="1" smtClean="0">
                            <a:latin typeface="Cambria Math" panose="02040503050406030204" pitchFamily="18" charset="0"/>
                          </a:rPr>
                          <m:t>11</m:t>
                        </m:r>
                        <m:sSub>
                          <m:sSubPr>
                            <m:ctrlPr>
                              <a:rPr lang="es-CO" sz="900" i="1">
                                <a:latin typeface="Cambria Math" panose="02040503050406030204" pitchFamily="18" charset="0"/>
                              </a:rPr>
                            </m:ctrlPr>
                          </m:sSubPr>
                          <m:e>
                            <m:r>
                              <a:rPr lang="es-CO" sz="900" i="1">
                                <a:latin typeface="Cambria Math" panose="02040503050406030204" pitchFamily="18" charset="0"/>
                              </a:rPr>
                              <m:t>𝑧</m:t>
                            </m:r>
                          </m:e>
                          <m:sub>
                            <m:r>
                              <a:rPr lang="es-CO" sz="900" i="1">
                                <a:latin typeface="Cambria Math" panose="02040503050406030204" pitchFamily="18" charset="0"/>
                              </a:rPr>
                              <m:t>6</m:t>
                            </m:r>
                          </m:sub>
                        </m:sSub>
                        <m:r>
                          <a:rPr lang="es-CO" sz="900" b="0" i="1" smtClean="0">
                            <a:latin typeface="Cambria Math" panose="02040503050406030204" pitchFamily="18" charset="0"/>
                          </a:rPr>
                          <m:t>−</m:t>
                        </m:r>
                        <m:r>
                          <a:rPr lang="es-CO" sz="900" i="1">
                            <a:latin typeface="Cambria Math" panose="02040503050406030204" pitchFamily="18" charset="0"/>
                          </a:rPr>
                          <m:t>0,</m:t>
                        </m:r>
                        <m:r>
                          <a:rPr lang="es-CO" sz="900" b="0" i="1" smtClean="0">
                            <a:latin typeface="Cambria Math" panose="02040503050406030204" pitchFamily="18" charset="0"/>
                          </a:rPr>
                          <m:t>13</m:t>
                        </m:r>
                        <m:sSub>
                          <m:sSubPr>
                            <m:ctrlPr>
                              <a:rPr lang="es-CO" sz="900" i="1">
                                <a:latin typeface="Cambria Math" panose="02040503050406030204" pitchFamily="18" charset="0"/>
                              </a:rPr>
                            </m:ctrlPr>
                          </m:sSubPr>
                          <m:e>
                            <m:r>
                              <a:rPr lang="es-CO" sz="900" i="1">
                                <a:latin typeface="Cambria Math" panose="02040503050406030204" pitchFamily="18" charset="0"/>
                              </a:rPr>
                              <m:t>𝑧</m:t>
                            </m:r>
                          </m:e>
                          <m:sub>
                            <m:r>
                              <a:rPr lang="es-CO" sz="900" i="1">
                                <a:latin typeface="Cambria Math" panose="02040503050406030204" pitchFamily="18" charset="0"/>
                              </a:rPr>
                              <m:t>7</m:t>
                            </m:r>
                          </m:sub>
                        </m:sSub>
                        <m:r>
                          <a:rPr lang="es-CO" sz="900" b="0" i="1" smtClean="0">
                            <a:latin typeface="Cambria Math" panose="02040503050406030204" pitchFamily="18" charset="0"/>
                          </a:rPr>
                          <m:t>−</m:t>
                        </m:r>
                        <m:r>
                          <a:rPr lang="es-CO" sz="900" i="1">
                            <a:latin typeface="Cambria Math" panose="02040503050406030204" pitchFamily="18" charset="0"/>
                          </a:rPr>
                          <m:t>0,2</m:t>
                        </m:r>
                        <m:r>
                          <a:rPr lang="es-CO" sz="900" b="0" i="1" smtClean="0">
                            <a:latin typeface="Cambria Math" panose="02040503050406030204" pitchFamily="18" charset="0"/>
                          </a:rPr>
                          <m:t>2</m:t>
                        </m:r>
                        <m:sSub>
                          <m:sSubPr>
                            <m:ctrlPr>
                              <a:rPr lang="es-CO" sz="900" i="1">
                                <a:latin typeface="Cambria Math" panose="02040503050406030204" pitchFamily="18" charset="0"/>
                              </a:rPr>
                            </m:ctrlPr>
                          </m:sSubPr>
                          <m:e>
                            <m:r>
                              <a:rPr lang="es-CO" sz="900" i="1">
                                <a:latin typeface="Cambria Math" panose="02040503050406030204" pitchFamily="18" charset="0"/>
                              </a:rPr>
                              <m:t>𝑧</m:t>
                            </m:r>
                          </m:e>
                          <m:sub>
                            <m:r>
                              <a:rPr lang="es-CO" sz="900" i="1">
                                <a:latin typeface="Cambria Math" panose="02040503050406030204" pitchFamily="18" charset="0"/>
                              </a:rPr>
                              <m:t>8</m:t>
                            </m:r>
                          </m:sub>
                        </m:sSub>
                        <m:r>
                          <a:rPr lang="es-CO" sz="900" b="0" i="1" smtClean="0">
                            <a:latin typeface="Cambria Math" panose="02040503050406030204" pitchFamily="18" charset="0"/>
                          </a:rPr>
                          <m:t>−</m:t>
                        </m:r>
                        <m:r>
                          <a:rPr lang="es-CO" sz="900" i="1">
                            <a:latin typeface="Cambria Math" panose="02040503050406030204" pitchFamily="18" charset="0"/>
                          </a:rPr>
                          <m:t>0,</m:t>
                        </m:r>
                        <m:r>
                          <a:rPr lang="es-CO" sz="900" b="0" i="1" smtClean="0">
                            <a:latin typeface="Cambria Math" panose="02040503050406030204" pitchFamily="18" charset="0"/>
                          </a:rPr>
                          <m:t>108</m:t>
                        </m:r>
                        <m:sSub>
                          <m:sSubPr>
                            <m:ctrlPr>
                              <a:rPr lang="es-CO" sz="900" i="1">
                                <a:latin typeface="Cambria Math" panose="02040503050406030204" pitchFamily="18" charset="0"/>
                              </a:rPr>
                            </m:ctrlPr>
                          </m:sSubPr>
                          <m:e>
                            <m:r>
                              <a:rPr lang="es-CO" sz="900" i="1">
                                <a:latin typeface="Cambria Math" panose="02040503050406030204" pitchFamily="18" charset="0"/>
                              </a:rPr>
                              <m:t>𝑧</m:t>
                            </m:r>
                          </m:e>
                          <m:sub>
                            <m:r>
                              <a:rPr lang="es-CO" sz="900" i="1">
                                <a:latin typeface="Cambria Math" panose="02040503050406030204" pitchFamily="18" charset="0"/>
                              </a:rPr>
                              <m:t>9</m:t>
                            </m:r>
                          </m:sub>
                        </m:sSub>
                        <m:r>
                          <a:rPr lang="es-CO" sz="900" b="0" i="1" smtClean="0">
                            <a:latin typeface="Cambria Math" panose="02040503050406030204" pitchFamily="18" charset="0"/>
                          </a:rPr>
                          <m:t>−</m:t>
                        </m:r>
                        <m:r>
                          <a:rPr lang="es-CO" sz="900" i="1">
                            <a:latin typeface="Cambria Math" panose="02040503050406030204" pitchFamily="18" charset="0"/>
                          </a:rPr>
                          <m:t>0,1</m:t>
                        </m:r>
                        <m:r>
                          <a:rPr lang="es-CO" sz="900" b="0" i="1" smtClean="0">
                            <a:latin typeface="Cambria Math" panose="02040503050406030204" pitchFamily="18" charset="0"/>
                          </a:rPr>
                          <m:t>24</m:t>
                        </m:r>
                        <m:sSub>
                          <m:sSubPr>
                            <m:ctrlPr>
                              <a:rPr lang="es-CO" sz="900" i="1">
                                <a:latin typeface="Cambria Math" panose="02040503050406030204" pitchFamily="18" charset="0"/>
                              </a:rPr>
                            </m:ctrlPr>
                          </m:sSubPr>
                          <m:e>
                            <m:r>
                              <a:rPr lang="es-CO" sz="900" i="1">
                                <a:latin typeface="Cambria Math" panose="02040503050406030204" pitchFamily="18" charset="0"/>
                              </a:rPr>
                              <m:t>𝑧</m:t>
                            </m:r>
                          </m:e>
                          <m:sub>
                            <m:r>
                              <a:rPr lang="es-CO" sz="900" i="1">
                                <a:latin typeface="Cambria Math" panose="02040503050406030204" pitchFamily="18" charset="0"/>
                              </a:rPr>
                              <m:t>10</m:t>
                            </m:r>
                          </m:sub>
                        </m:sSub>
                      </m:oMath>
                    </m:oMathPara>
                  </a14:m>
                  <a:endParaRPr lang="es-CO" sz="900" i="1">
                    <a:latin typeface="Cambria Math" panose="02040503050406030204" pitchFamily="18" charset="0"/>
                  </a:endParaRPr>
                </a:p>
              </p:txBody>
            </p:sp>
          </mc:Choice>
          <mc:Fallback xmlns="">
            <p:sp>
              <p:nvSpPr>
                <p:cNvPr id="9" name="CuadroTexto 8">
                  <a:extLst>
                    <a:ext uri="{FF2B5EF4-FFF2-40B4-BE49-F238E27FC236}">
                      <a16:creationId xmlns:a16="http://schemas.microsoft.com/office/drawing/2014/main" id="{FF798273-00F1-43E6-AD9E-0C38AAE6B216}"/>
                    </a:ext>
                  </a:extLst>
                </p:cNvPr>
                <p:cNvSpPr txBox="1">
                  <a:spLocks noRot="1" noChangeAspect="1" noMove="1" noResize="1" noEditPoints="1" noAdjustHandles="1" noChangeArrowheads="1" noChangeShapeType="1" noTextEdit="1"/>
                </p:cNvSpPr>
                <p:nvPr/>
              </p:nvSpPr>
              <p:spPr>
                <a:xfrm>
                  <a:off x="6826508" y="3254929"/>
                  <a:ext cx="4955916" cy="138499"/>
                </a:xfrm>
                <a:prstGeom prst="rect">
                  <a:avLst/>
                </a:prstGeom>
                <a:blipFill>
                  <a:blip r:embed="rId6"/>
                  <a:stretch>
                    <a:fillRect b="-31818"/>
                  </a:stretch>
                </a:blipFill>
              </p:spPr>
              <p:txBody>
                <a:bodyPr/>
                <a:lstStyle/>
                <a:p>
                  <a:r>
                    <a:rPr lang="en-US">
                      <a:noFill/>
                    </a:rPr>
                    <a:t> </a:t>
                  </a:r>
                </a:p>
              </p:txBody>
            </p:sp>
          </mc:Fallback>
        </mc:AlternateContent>
      </p:grpSp>
    </p:spTree>
    <p:extLst>
      <p:ext uri="{BB962C8B-B14F-4D97-AF65-F5344CB8AC3E}">
        <p14:creationId xmlns:p14="http://schemas.microsoft.com/office/powerpoint/2010/main" val="396453847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55D839A1FB86544A928B0CBFFE3E7451" ma:contentTypeVersion="5" ma:contentTypeDescription="Crear nuevo documento." ma:contentTypeScope="" ma:versionID="4c6699214caf1303f95ead213b60d856">
  <xsd:schema xmlns:xsd="http://www.w3.org/2001/XMLSchema" xmlns:xs="http://www.w3.org/2001/XMLSchema" xmlns:p="http://schemas.microsoft.com/office/2006/metadata/properties" xmlns:ns3="94346ef7-4d2b-4882-9b54-956f208c8fdd" xmlns:ns4="4914fec6-2dcd-48a5-9a8c-8b583bdf5a13" targetNamespace="http://schemas.microsoft.com/office/2006/metadata/properties" ma:root="true" ma:fieldsID="8f3fe733e31d6fe8f85be8a58c620679" ns3:_="" ns4:_="">
    <xsd:import namespace="94346ef7-4d2b-4882-9b54-956f208c8fdd"/>
    <xsd:import namespace="4914fec6-2dcd-48a5-9a8c-8b583bdf5a1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346ef7-4d2b-4882-9b54-956f208c8f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914fec6-2dcd-48a5-9a8c-8b583bdf5a13"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607F8D-D152-4E68-A9AC-A0D25F7A2B95}">
  <ds:schemaRefs>
    <ds:schemaRef ds:uri="http://schemas.microsoft.com/sharepoint/v3/contenttype/forms"/>
  </ds:schemaRefs>
</ds:datastoreItem>
</file>

<file path=customXml/itemProps2.xml><?xml version="1.0" encoding="utf-8"?>
<ds:datastoreItem xmlns:ds="http://schemas.openxmlformats.org/officeDocument/2006/customXml" ds:itemID="{8CA35610-1A01-4031-92AF-271EB63C0771}">
  <ds:schemaRefs>
    <ds:schemaRef ds:uri="4914fec6-2dcd-48a5-9a8c-8b583bdf5a13"/>
    <ds:schemaRef ds:uri="94346ef7-4d2b-4882-9b54-956f208c8fd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6150DD6-6BF0-4159-A85E-B9AA9292026E}">
  <ds:schemaRefs>
    <ds:schemaRef ds:uri="4914fec6-2dcd-48a5-9a8c-8b583bdf5a13"/>
    <ds:schemaRef ds:uri="94346ef7-4d2b-4882-9b54-956f208c8fd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33</Slides>
  <Notes>0</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Retrospect</vt:lpstr>
      <vt:lpstr>TALLER 3-SERIES DE TIEMPO MULTIVARIADAS</vt:lpstr>
      <vt:lpstr>Punto 1.</vt:lpstr>
      <vt:lpstr>Data Set</vt:lpstr>
      <vt:lpstr>Gráficos Series Temporales </vt:lpstr>
      <vt:lpstr>Matriz de Covarianza</vt:lpstr>
      <vt:lpstr>Matriz de Correlación</vt:lpstr>
      <vt:lpstr>Análisis componentes principales- Sin correlación </vt:lpstr>
      <vt:lpstr>Análisis componentes principales- Sin correlación </vt:lpstr>
      <vt:lpstr>Análisis componentes principales- Sin correlación </vt:lpstr>
      <vt:lpstr>Análisis componentes principales- con correlación </vt:lpstr>
      <vt:lpstr>Análisis componentes principales- con correlación </vt:lpstr>
      <vt:lpstr>Análisis componentes principales- con correlación </vt:lpstr>
      <vt:lpstr>Análisis componentes principales- Gráficos Loadings</vt:lpstr>
      <vt:lpstr>Análisis componentes principales- Gráficos Loadings</vt:lpstr>
      <vt:lpstr>PowerPoint Presentation</vt:lpstr>
      <vt:lpstr>CONCLUSIONES </vt:lpstr>
      <vt:lpstr>Punto 2.</vt:lpstr>
      <vt:lpstr>El Dataset </vt:lpstr>
      <vt:lpstr>Procesamiento de los datos</vt:lpstr>
      <vt:lpstr>PowerPoint Presentation</vt:lpstr>
      <vt:lpstr> Pruebas Ljung-Box</vt:lpstr>
      <vt:lpstr>Ajuste de los modelos </vt:lpstr>
      <vt:lpstr>Comparación del modelo VMA(1) estimado. </vt:lpstr>
      <vt:lpstr>Intervalos de confianza del 95% del modelo  </vt:lpstr>
      <vt:lpstr>Punto 3.</vt:lpstr>
      <vt:lpstr>Modelo VARMA(2,1)</vt:lpstr>
      <vt:lpstr>Simulación del proceso VARMA(2,1) </vt:lpstr>
      <vt:lpstr>Comparación de Modelos VARMA(2,1) estimado </vt:lpstr>
      <vt:lpstr>Comparación de los modelos refinados </vt:lpstr>
      <vt:lpstr>Comparación de los modelos mediante los criterios de información.</vt:lpstr>
      <vt:lpstr>Tabla FACE  del modelo.</vt:lpstr>
      <vt:lpstr>Tabla FACE  de los residuales.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Pablo Rodriguez Jimenez</dc:creator>
  <cp:revision>3</cp:revision>
  <dcterms:created xsi:type="dcterms:W3CDTF">2021-06-27T16:54:37Z</dcterms:created>
  <dcterms:modified xsi:type="dcterms:W3CDTF">2021-06-29T01:51:26Z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0x01010055D839A1FB86544A928B0CBFFE3E7451</vt:lpwstr>
  </property>
</Properties>
</file>