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73" r:id="rId6"/>
    <p:sldId id="269" r:id="rId7"/>
    <p:sldId id="297" r:id="rId8"/>
    <p:sldId id="261" r:id="rId9"/>
    <p:sldId id="271" r:id="rId10"/>
    <p:sldId id="268" r:id="rId11"/>
    <p:sldId id="298" r:id="rId12"/>
    <p:sldId id="259" r:id="rId13"/>
    <p:sldId id="278" r:id="rId14"/>
  </p:sldIdLst>
  <p:sldSz cx="9144000" cy="5143500" type="screen16x9"/>
  <p:notesSz cx="6858000" cy="9144000"/>
  <p:embeddedFontLst>
    <p:embeddedFont>
      <p:font typeface="Advent Pro SemiBold" panose="020B0604020202020204" charset="0"/>
      <p:regular r:id="rId16"/>
      <p:bold r:id="rId17"/>
      <p:italic r:id="rId18"/>
      <p:boldItalic r:id="rId19"/>
    </p:embeddedFont>
    <p:embeddedFont>
      <p:font typeface="Fira Sans Condensed Medium" panose="020B0603050000020004" pitchFamily="3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Maven Pro" panose="020B0604020202020204" charset="0"/>
      <p:regular r:id="rId28"/>
      <p:bold r:id="rId29"/>
    </p:embeddedFont>
    <p:embeddedFont>
      <p:font typeface="Nunito Light" pitchFamily="2" charset="0"/>
      <p:regular r:id="rId30"/>
      <p:italic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549285-6780-4AFA-9303-6B9C625A1C74}">
  <a:tblStyle styleId="{EA549285-6780-4AFA-9303-6B9C625A1C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3920" autoAdjust="0"/>
  </p:normalViewPr>
  <p:slideViewPr>
    <p:cSldViewPr snapToGrid="0">
      <p:cViewPr varScale="1">
        <p:scale>
          <a:sx n="87" d="100"/>
          <a:sy n="87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67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885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9" r:id="rId8"/>
    <p:sldLayoutId id="2147483662" r:id="rId9"/>
    <p:sldLayoutId id="2147483663" r:id="rId10"/>
    <p:sldLayoutId id="2147483665" r:id="rId11"/>
    <p:sldLayoutId id="2147483666" r:id="rId12"/>
    <p:sldLayoutId id="2147483667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FRAUD </a:t>
            </a:r>
            <a:r>
              <a:rPr lang="en-GB" dirty="0">
                <a:solidFill>
                  <a:schemeClr val="accent2"/>
                </a:solidFill>
              </a:rPr>
              <a:t>DETECTION</a:t>
            </a:r>
            <a:r>
              <a:rPr lang="en" dirty="0"/>
              <a:t> PROJECT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1942626" y="2721563"/>
            <a:ext cx="5457750" cy="1648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SDA1086-YOUSEF	SDA1075-ABDULAZIZ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SDA1068-ZAHRA		SDA1077-REEM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SDA1065-ASEEL		SDA1071-MASHAEL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	      SDA1093-MAITHA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395021" y="1496400"/>
            <a:ext cx="8353958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BEST MODEL WAS </a:t>
            </a:r>
            <a:br>
              <a:rPr lang="en" dirty="0"/>
            </a:br>
            <a:r>
              <a:rPr lang="en" dirty="0">
                <a:solidFill>
                  <a:schemeClr val="accent3"/>
                </a:solidFill>
              </a:rPr>
              <a:t>XGBOOST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895701" y="1992475"/>
            <a:ext cx="3101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26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590665" y="1179301"/>
            <a:ext cx="3931765" cy="2592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project uncovered valuable insights into credit card fraud detection.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addressed challenges, refined our models, and highlighted the significance of robust data preprocessing in achieving accurate predictions.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THANKS</a:t>
            </a:r>
            <a:endParaRPr sz="8800" dirty="0"/>
          </a:p>
        </p:txBody>
      </p:sp>
      <p:sp>
        <p:nvSpPr>
          <p:cNvPr id="1356" name="Google Shape;1356;p47"/>
          <p:cNvSpPr txBox="1">
            <a:spLocks noGrp="1"/>
          </p:cNvSpPr>
          <p:nvPr>
            <p:ph type="subTitle" idx="1"/>
          </p:nvPr>
        </p:nvSpPr>
        <p:spPr>
          <a:xfrm>
            <a:off x="2902550" y="735075"/>
            <a:ext cx="2960400" cy="597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2"/>
                </a:solidFill>
              </a:rPr>
              <a:t>We are open to any questions you may have. Let's discuss!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357" name="Google Shape;1357;p47"/>
          <p:cNvSpPr txBox="1"/>
          <p:nvPr/>
        </p:nvSpPr>
        <p:spPr>
          <a:xfrm>
            <a:off x="3213800" y="2785582"/>
            <a:ext cx="23379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 your time and attention. Feel free to reach out for any further inquiries or discussions.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GB" sz="12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7E8658-4CE7-B245-1E5B-A6806C090511}"/>
              </a:ext>
            </a:extLst>
          </p:cNvPr>
          <p:cNvSpPr/>
          <p:nvPr/>
        </p:nvSpPr>
        <p:spPr>
          <a:xfrm>
            <a:off x="2355494" y="3906982"/>
            <a:ext cx="4059936" cy="7454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1202712"/>
            <a:ext cx="7866900" cy="2738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</a:rPr>
              <a:t>Our dataset revolves around credit card transactions in September 2013.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</a:rPr>
              <a:t>Notably, fraudulent transactions account for only 0.172% of the total, making this a classic case of imbalanced data.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</a:rPr>
              <a:t>Key features include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Amount</a:t>
            </a:r>
            <a:r>
              <a:rPr lang="en-GB" sz="1600" dirty="0">
                <a:solidFill>
                  <a:schemeClr val="bg1"/>
                </a:solidFill>
              </a:rPr>
              <a:t>, and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the target variable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5">
                    <a:lumMod val="50000"/>
                  </a:schemeClr>
                </a:solidFill>
              </a:rPr>
              <a:t>Project Objective: </a:t>
            </a:r>
            <a:endParaRPr lang="en-GB" sz="1600" dirty="0"/>
          </a:p>
          <a:p>
            <a:pPr marL="152400" indent="0" algn="l">
              <a:buNone/>
            </a:pPr>
            <a:r>
              <a:rPr lang="en-GB" sz="1600" b="0" i="0" dirty="0">
                <a:solidFill>
                  <a:srgbClr val="D1D5DB"/>
                </a:solidFill>
                <a:effectLst/>
                <a:latin typeface="Söhne"/>
              </a:rPr>
              <a:t>Our main goal is to predict whether a credit card transaction is </a:t>
            </a:r>
            <a:r>
              <a:rPr lang="en-GB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fraudulent</a:t>
            </a:r>
            <a:r>
              <a:rPr lang="en-GB" sz="16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152400" indent="0" algn="l">
              <a:buNone/>
            </a:pPr>
            <a:r>
              <a:rPr lang="en-GB" sz="1600" b="0" i="0" dirty="0">
                <a:solidFill>
                  <a:srgbClr val="D1D5DB"/>
                </a:solidFill>
                <a:effectLst/>
                <a:latin typeface="Söhne"/>
              </a:rPr>
              <a:t>To achieve this, we emphasized thorough data analysis and preprocessing to ensure model accuracy and reliability.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4"/>
            <a:ext cx="4727700" cy="686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717096" y="3265818"/>
            <a:ext cx="2251800" cy="433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3309343"/>
            <a:ext cx="1386600" cy="665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Development</a:t>
            </a:r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06612"/>
            <a:ext cx="2152500" cy="667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Processing</a:t>
            </a: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551887" y="1066800"/>
            <a:ext cx="3101400" cy="1513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Processing</a:t>
            </a:r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Exploration &amp; Cleaning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Preprocessing</a:t>
            </a:r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478192" y="22911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Exploration and Cleaning</a:t>
            </a:r>
          </a:p>
        </p:txBody>
      </p:sp>
      <p:sp>
        <p:nvSpPr>
          <p:cNvPr id="1165" name="Google Shape;1165;p42"/>
          <p:cNvSpPr txBox="1">
            <a:spLocks noGrp="1"/>
          </p:cNvSpPr>
          <p:nvPr>
            <p:ph type="ctrTitle" idx="2"/>
          </p:nvPr>
        </p:nvSpPr>
        <p:spPr>
          <a:xfrm>
            <a:off x="3628263" y="1471644"/>
            <a:ext cx="1881300" cy="351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 Integrity Checks</a:t>
            </a:r>
            <a:endParaRPr sz="1400" dirty="0"/>
          </a:p>
        </p:txBody>
      </p:sp>
      <p:sp>
        <p:nvSpPr>
          <p:cNvPr id="1166" name="Google Shape;1166;p42"/>
          <p:cNvSpPr txBox="1">
            <a:spLocks noGrp="1"/>
          </p:cNvSpPr>
          <p:nvPr>
            <p:ph type="ctrTitle"/>
          </p:nvPr>
        </p:nvSpPr>
        <p:spPr>
          <a:xfrm>
            <a:off x="478192" y="1478606"/>
            <a:ext cx="2666302" cy="351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Importing Modules and Loading Data</a:t>
            </a:r>
            <a:endParaRPr lang="en-US" sz="1400" dirty="0"/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439743" y="1830570"/>
            <a:ext cx="2743200" cy="1008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Utilized Pandas, Seaborn, and Matplotlib for analysis.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First step: Loaded the dataset to kickstart exploration.</a:t>
            </a:r>
            <a:endParaRPr sz="1100" dirty="0"/>
          </a:p>
        </p:txBody>
      </p:sp>
      <p:sp>
        <p:nvSpPr>
          <p:cNvPr id="1168" name="Google Shape;1168;p42"/>
          <p:cNvSpPr txBox="1">
            <a:spLocks noGrp="1"/>
          </p:cNvSpPr>
          <p:nvPr>
            <p:ph type="subTitle" idx="3"/>
          </p:nvPr>
        </p:nvSpPr>
        <p:spPr>
          <a:xfrm>
            <a:off x="3290083" y="1818871"/>
            <a:ext cx="2583414" cy="1008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Ensured data integrity using the </a:t>
            </a:r>
            <a:r>
              <a:rPr lang="en-GB" sz="1100" dirty="0" err="1"/>
              <a:t>Deepchecks</a:t>
            </a:r>
            <a:r>
              <a:rPr lang="en-GB" sz="1100" dirty="0"/>
              <a:t> library.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Identified and addressed issues present in the dataset.</a:t>
            </a:r>
            <a:endParaRPr sz="1100" dirty="0"/>
          </a:p>
        </p:txBody>
      </p:sp>
      <p:sp>
        <p:nvSpPr>
          <p:cNvPr id="1169" name="Google Shape;1169;p42"/>
          <p:cNvSpPr txBox="1">
            <a:spLocks noGrp="1"/>
          </p:cNvSpPr>
          <p:nvPr>
            <p:ph type="ctrTitle" idx="4"/>
          </p:nvPr>
        </p:nvSpPr>
        <p:spPr>
          <a:xfrm>
            <a:off x="6264893" y="1471645"/>
            <a:ext cx="2048558" cy="351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Exploratory Data Analysis</a:t>
            </a:r>
            <a:endParaRPr sz="1400" dirty="0"/>
          </a:p>
        </p:txBody>
      </p:sp>
      <p:sp>
        <p:nvSpPr>
          <p:cNvPr id="1170" name="Google Shape;1170;p42"/>
          <p:cNvSpPr txBox="1">
            <a:spLocks noGrp="1"/>
          </p:cNvSpPr>
          <p:nvPr>
            <p:ph type="subTitle" idx="5"/>
          </p:nvPr>
        </p:nvSpPr>
        <p:spPr>
          <a:xfrm>
            <a:off x="6044266" y="1823608"/>
            <a:ext cx="2644694" cy="1167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Explored target variable distribution, </a:t>
            </a:r>
            <a:r>
              <a:rPr lang="en-GB" sz="1100" dirty="0" err="1"/>
              <a:t>analyzed</a:t>
            </a:r>
            <a:r>
              <a:rPr lang="en-GB" sz="1100" dirty="0"/>
              <a:t> time and amount distributions.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Created a correlation heatmap for key insights.</a:t>
            </a:r>
            <a:endParaRPr sz="1100" dirty="0"/>
          </a:p>
        </p:txBody>
      </p:sp>
      <p:sp>
        <p:nvSpPr>
          <p:cNvPr id="1171" name="Google Shape;1171;p42"/>
          <p:cNvSpPr txBox="1">
            <a:spLocks noGrp="1"/>
          </p:cNvSpPr>
          <p:nvPr>
            <p:ph type="ctrTitle" idx="7"/>
          </p:nvPr>
        </p:nvSpPr>
        <p:spPr>
          <a:xfrm>
            <a:off x="892925" y="3417742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Class Imbalance</a:t>
            </a:r>
          </a:p>
        </p:txBody>
      </p:sp>
      <p:sp>
        <p:nvSpPr>
          <p:cNvPr id="1172" name="Google Shape;1172;p42"/>
          <p:cNvSpPr txBox="1">
            <a:spLocks noGrp="1"/>
          </p:cNvSpPr>
          <p:nvPr>
            <p:ph type="subTitle" idx="8"/>
          </p:nvPr>
        </p:nvSpPr>
        <p:spPr>
          <a:xfrm>
            <a:off x="733325" y="3779756"/>
            <a:ext cx="2200500" cy="71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Visualized class distribution and used </a:t>
            </a:r>
            <a:r>
              <a:rPr lang="en-GB" sz="1100" dirty="0" err="1"/>
              <a:t>Deepchecks</a:t>
            </a:r>
            <a:r>
              <a:rPr lang="en-GB" sz="1100" dirty="0"/>
              <a:t> to confirm imbalance.</a:t>
            </a:r>
          </a:p>
        </p:txBody>
      </p:sp>
      <p:sp>
        <p:nvSpPr>
          <p:cNvPr id="1173" name="Google Shape;1173;p42"/>
          <p:cNvSpPr txBox="1">
            <a:spLocks noGrp="1"/>
          </p:cNvSpPr>
          <p:nvPr>
            <p:ph type="ctrTitle" idx="9"/>
          </p:nvPr>
        </p:nvSpPr>
        <p:spPr>
          <a:xfrm>
            <a:off x="3634261" y="3526413"/>
            <a:ext cx="1881300" cy="359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Box Plots and Outliers</a:t>
            </a:r>
          </a:p>
        </p:txBody>
      </p:sp>
      <p:sp>
        <p:nvSpPr>
          <p:cNvPr id="1174" name="Google Shape;1174;p42"/>
          <p:cNvSpPr txBox="1">
            <a:spLocks noGrp="1"/>
          </p:cNvSpPr>
          <p:nvPr>
            <p:ph type="subTitle" idx="13"/>
          </p:nvPr>
        </p:nvSpPr>
        <p:spPr>
          <a:xfrm>
            <a:off x="3250925" y="3770300"/>
            <a:ext cx="2765999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Examined numeric columns' distribution through box plots.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Identified and addressed outliers for cleaner data.</a:t>
            </a:r>
            <a:endParaRPr sz="1100" dirty="0"/>
          </a:p>
        </p:txBody>
      </p:sp>
      <p:sp>
        <p:nvSpPr>
          <p:cNvPr id="1175" name="Google Shape;1175;p42"/>
          <p:cNvSpPr txBox="1">
            <a:spLocks noGrp="1"/>
          </p:cNvSpPr>
          <p:nvPr>
            <p:ph type="ctrTitle" idx="14"/>
          </p:nvPr>
        </p:nvSpPr>
        <p:spPr>
          <a:xfrm>
            <a:off x="6391453" y="3504195"/>
            <a:ext cx="1881300" cy="350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 Cleaning</a:t>
            </a:r>
            <a:endParaRPr sz="1400" dirty="0"/>
          </a:p>
        </p:txBody>
      </p:sp>
      <p:sp>
        <p:nvSpPr>
          <p:cNvPr id="1176" name="Google Shape;1176;p42"/>
          <p:cNvSpPr txBox="1">
            <a:spLocks noGrp="1"/>
          </p:cNvSpPr>
          <p:nvPr>
            <p:ph type="subTitle" idx="15"/>
          </p:nvPr>
        </p:nvSpPr>
        <p:spPr>
          <a:xfrm>
            <a:off x="6176524" y="3779756"/>
            <a:ext cx="2311158" cy="1010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Addressed missing values, removed duplicates.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Calculated skewness for robust data preparation.</a:t>
            </a:r>
            <a:endParaRPr sz="1100" dirty="0"/>
          </a:p>
        </p:txBody>
      </p:sp>
      <p:sp>
        <p:nvSpPr>
          <p:cNvPr id="1177" name="Google Shape;1177;p42"/>
          <p:cNvSpPr/>
          <p:nvPr/>
        </p:nvSpPr>
        <p:spPr>
          <a:xfrm>
            <a:off x="1625825" y="307513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1178" name="Google Shape;1178;p42"/>
          <p:cNvSpPr/>
          <p:nvPr/>
        </p:nvSpPr>
        <p:spPr>
          <a:xfrm>
            <a:off x="4361163" y="3077705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sp>
        <p:nvSpPr>
          <p:cNvPr id="1179" name="Google Shape;1179;p42"/>
          <p:cNvSpPr/>
          <p:nvPr/>
        </p:nvSpPr>
        <p:spPr>
          <a:xfrm>
            <a:off x="7077386" y="307513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</a:t>
            </a:r>
            <a:endParaRPr dirty="0"/>
          </a:p>
        </p:txBody>
      </p:sp>
      <p:sp>
        <p:nvSpPr>
          <p:cNvPr id="1180" name="Google Shape;1180;p42"/>
          <p:cNvSpPr/>
          <p:nvPr/>
        </p:nvSpPr>
        <p:spPr>
          <a:xfrm>
            <a:off x="1603593" y="991938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1181" name="Google Shape;1181;p42"/>
          <p:cNvSpPr/>
          <p:nvPr/>
        </p:nvSpPr>
        <p:spPr>
          <a:xfrm>
            <a:off x="4361163" y="99564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1182" name="Google Shape;1182;p42"/>
          <p:cNvSpPr/>
          <p:nvPr/>
        </p:nvSpPr>
        <p:spPr>
          <a:xfrm>
            <a:off x="7087822" y="992113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cxnSp>
        <p:nvCxnSpPr>
          <p:cNvPr id="1183" name="Google Shape;1183;p42"/>
          <p:cNvCxnSpPr>
            <a:cxnSpLocks/>
            <a:stCxn id="1180" idx="3"/>
            <a:endCxn id="1178" idx="1"/>
          </p:cNvCxnSpPr>
          <p:nvPr/>
        </p:nvCxnSpPr>
        <p:spPr>
          <a:xfrm>
            <a:off x="2019093" y="1199688"/>
            <a:ext cx="2342070" cy="20857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stCxn id="1178" idx="3"/>
            <a:endCxn id="1182" idx="1"/>
          </p:cNvCxnSpPr>
          <p:nvPr/>
        </p:nvCxnSpPr>
        <p:spPr>
          <a:xfrm flipV="1">
            <a:off x="4776663" y="1199863"/>
            <a:ext cx="2311159" cy="2085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6" name="Google Shape;1086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4568071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38"/>
          <p:cNvCxnSpPr/>
          <p:nvPr/>
        </p:nvCxnSpPr>
        <p:spPr>
          <a:xfrm>
            <a:off x="7364123" y="246300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0" name="Google Shape;1090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</a:p>
        </p:txBody>
      </p:sp>
      <p:cxnSp>
        <p:nvCxnSpPr>
          <p:cNvPr id="1091" name="Google Shape;1091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3" name="Google Shape;1093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4381325" y="2731350"/>
            <a:ext cx="373500" cy="373500"/>
            <a:chOff x="3212675" y="1912500"/>
            <a:chExt cx="373500" cy="373500"/>
          </a:xfrm>
        </p:grpSpPr>
        <p:sp>
          <p:nvSpPr>
            <p:cNvPr id="1096" name="Google Shape;1096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8"/>
          <p:cNvGrpSpPr/>
          <p:nvPr/>
        </p:nvGrpSpPr>
        <p:grpSpPr>
          <a:xfrm>
            <a:off x="7185007" y="2731350"/>
            <a:ext cx="373500" cy="373500"/>
            <a:chOff x="5557850" y="1912500"/>
            <a:chExt cx="373500" cy="373500"/>
          </a:xfrm>
        </p:grpSpPr>
        <p:sp>
          <p:nvSpPr>
            <p:cNvPr id="1099" name="Google Shape;1099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19676" y="1123641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Train-Test Split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512849" y="1681891"/>
            <a:ext cx="2093227" cy="7165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Performed standard train-test split for effective model evaluation.</a:t>
            </a:r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3627413" y="3366534"/>
            <a:ext cx="1881300" cy="670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Train-Test Validation Checks</a:t>
            </a:r>
            <a:endParaRPr sz="18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3435115" y="4036556"/>
            <a:ext cx="2265895" cy="1071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dirty="0"/>
              <a:t>Leveraged </a:t>
            </a:r>
            <a:r>
              <a:rPr lang="en-GB" sz="1200" dirty="0" err="1"/>
              <a:t>Deepchecks</a:t>
            </a:r>
            <a:r>
              <a:rPr lang="en-GB" sz="1200" dirty="0"/>
              <a:t> to ensure consistency between training and testing sets.</a:t>
            </a:r>
            <a:endParaRPr sz="12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6431095" y="937743"/>
            <a:ext cx="1881300" cy="699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Data Preprocessing</a:t>
            </a:r>
          </a:p>
        </p:txBody>
      </p:sp>
      <p:sp>
        <p:nvSpPr>
          <p:cNvPr id="1111" name="Google Shape;1111;p38"/>
          <p:cNvSpPr txBox="1">
            <a:spLocks noGrp="1"/>
          </p:cNvSpPr>
          <p:nvPr>
            <p:ph type="subTitle" idx="4294967295"/>
          </p:nvPr>
        </p:nvSpPr>
        <p:spPr>
          <a:xfrm>
            <a:off x="6305075" y="1495660"/>
            <a:ext cx="2118095" cy="10062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Scaled data using robust scaling for consistent model performance.</a:t>
            </a: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3924883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02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4" name="Google Shape;1114;p38"/>
          <p:cNvSpPr txBox="1">
            <a:spLocks noGrp="1"/>
          </p:cNvSpPr>
          <p:nvPr>
            <p:ph type="ctrTitle" idx="4294967295"/>
          </p:nvPr>
        </p:nvSpPr>
        <p:spPr>
          <a:xfrm>
            <a:off x="6720923" y="3104850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03</a:t>
            </a:r>
            <a:endParaRPr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551886" y="1742775"/>
            <a:ext cx="364876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Development</a:t>
            </a:r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Building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Deployment</a:t>
            </a:r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919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Building</a:t>
            </a:r>
            <a:endParaRPr lang="en-US" sz="3000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2"/>
          </p:nvPr>
        </p:nvSpPr>
        <p:spPr>
          <a:xfrm>
            <a:off x="687492" y="2460837"/>
            <a:ext cx="2731801" cy="4174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Random Forest Classifier</a:t>
            </a:r>
            <a:endParaRPr sz="18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ctrTitle" idx="4"/>
          </p:nvPr>
        </p:nvSpPr>
        <p:spPr>
          <a:xfrm>
            <a:off x="6074762" y="2418690"/>
            <a:ext cx="2206908" cy="471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XGBoost</a:t>
            </a:r>
            <a:r>
              <a:rPr lang="en-US" sz="1800" dirty="0"/>
              <a:t> Classifier</a:t>
            </a:r>
            <a:endParaRPr sz="1800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7"/>
          </p:nvPr>
        </p:nvSpPr>
        <p:spPr>
          <a:xfrm>
            <a:off x="669604" y="4168074"/>
            <a:ext cx="276757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Leveraging </a:t>
            </a:r>
            <a:r>
              <a:rPr lang="en-GB" sz="1000" dirty="0" err="1"/>
              <a:t>Keras</a:t>
            </a:r>
            <a:r>
              <a:rPr lang="en-GB" sz="1000" dirty="0"/>
              <a:t>, we built and trained a Neural Network. Training history was visualized to provide insights.</a:t>
            </a:r>
            <a:endParaRPr sz="1000"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ctrTitle"/>
          </p:nvPr>
        </p:nvSpPr>
        <p:spPr>
          <a:xfrm>
            <a:off x="697673" y="1042381"/>
            <a:ext cx="2774495" cy="391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Logistic Regression</a:t>
            </a:r>
            <a:endParaRPr sz="1800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1"/>
          </p:nvPr>
        </p:nvSpPr>
        <p:spPr>
          <a:xfrm>
            <a:off x="572379" y="1304387"/>
            <a:ext cx="2999912" cy="868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Our initial model was built using Logistic Regression. We evaluated its performance, plotted the Precision-Recall curve, and applied relevant model evaluation checks.</a:t>
            </a:r>
            <a:endParaRPr sz="1050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470622" y="2742156"/>
            <a:ext cx="3035586" cy="804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Another model in our arsenal was the Random Forest Classifier. We evaluated its performance and applied necessary model evaluation checks.</a:t>
            </a:r>
            <a:endParaRPr sz="1050"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5"/>
          </p:nvPr>
        </p:nvSpPr>
        <p:spPr>
          <a:xfrm>
            <a:off x="5643614" y="2720425"/>
            <a:ext cx="2950293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err="1"/>
              <a:t>XGBoost</a:t>
            </a:r>
            <a:r>
              <a:rPr lang="en-GB" sz="1050" dirty="0"/>
              <a:t>, a powerful algorithm, was employed and evaluated using similar criteria.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050" dirty="0"/>
          </a:p>
        </p:txBody>
      </p:sp>
      <p:sp>
        <p:nvSpPr>
          <p:cNvPr id="609" name="Google Shape;609;p30"/>
          <p:cNvSpPr txBox="1">
            <a:spLocks noGrp="1"/>
          </p:cNvSpPr>
          <p:nvPr>
            <p:ph type="ctrTitle" idx="6"/>
          </p:nvPr>
        </p:nvSpPr>
        <p:spPr>
          <a:xfrm>
            <a:off x="1131685" y="3789839"/>
            <a:ext cx="1881300" cy="515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Neural Network</a:t>
            </a:r>
            <a:endParaRPr sz="1800" dirty="0"/>
          </a:p>
        </p:txBody>
      </p:sp>
      <p:sp>
        <p:nvSpPr>
          <p:cNvPr id="610" name="Google Shape;610;p30"/>
          <p:cNvSpPr/>
          <p:nvPr/>
        </p:nvSpPr>
        <p:spPr>
          <a:xfrm>
            <a:off x="3510825" y="1014430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01</a:t>
            </a:r>
            <a:endParaRPr dirty="0"/>
          </a:p>
        </p:txBody>
      </p:sp>
      <p:sp>
        <p:nvSpPr>
          <p:cNvPr id="611" name="Google Shape;611;p30"/>
          <p:cNvSpPr/>
          <p:nvPr/>
        </p:nvSpPr>
        <p:spPr>
          <a:xfrm>
            <a:off x="3482563" y="2460837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03</a:t>
            </a: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5110885" y="1012979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02</a:t>
            </a:r>
            <a:endParaRPr sz="1800" dirty="0"/>
          </a:p>
        </p:txBody>
      </p:sp>
      <p:sp>
        <p:nvSpPr>
          <p:cNvPr id="613" name="Google Shape;613;p30"/>
          <p:cNvSpPr/>
          <p:nvPr/>
        </p:nvSpPr>
        <p:spPr>
          <a:xfrm>
            <a:off x="5110885" y="2460837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04</a:t>
            </a:r>
            <a:endParaRPr dirty="0"/>
          </a:p>
        </p:txBody>
      </p:sp>
      <p:cxnSp>
        <p:nvCxnSpPr>
          <p:cNvPr id="614" name="Google Shape;614;p30"/>
          <p:cNvCxnSpPr>
            <a:stCxn id="610" idx="3"/>
            <a:endCxn id="612" idx="1"/>
          </p:cNvCxnSpPr>
          <p:nvPr/>
        </p:nvCxnSpPr>
        <p:spPr>
          <a:xfrm flipV="1">
            <a:off x="4234725" y="1374929"/>
            <a:ext cx="876160" cy="14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2" idx="2"/>
            <a:endCxn id="611" idx="0"/>
          </p:cNvCxnSpPr>
          <p:nvPr/>
        </p:nvCxnSpPr>
        <p:spPr>
          <a:xfrm rot="5400000">
            <a:off x="4296695" y="1284697"/>
            <a:ext cx="723958" cy="16283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stCxn id="611" idx="3"/>
            <a:endCxn id="613" idx="1"/>
          </p:cNvCxnSpPr>
          <p:nvPr/>
        </p:nvCxnSpPr>
        <p:spPr>
          <a:xfrm>
            <a:off x="4206463" y="2822787"/>
            <a:ext cx="90442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05;p30">
            <a:extLst>
              <a:ext uri="{FF2B5EF4-FFF2-40B4-BE49-F238E27FC236}">
                <a16:creationId xmlns:a16="http://schemas.microsoft.com/office/drawing/2014/main" id="{DFA05E0C-8D30-536D-8EB4-904C277F2BB1}"/>
              </a:ext>
            </a:extLst>
          </p:cNvPr>
          <p:cNvSpPr txBox="1">
            <a:spLocks/>
          </p:cNvSpPr>
          <p:nvPr/>
        </p:nvSpPr>
        <p:spPr>
          <a:xfrm>
            <a:off x="6024700" y="949653"/>
            <a:ext cx="2307033" cy="63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 sz="1400" dirty="0"/>
              <a:t>Logistic Regression with Unbalanced Data Techniques</a:t>
            </a:r>
            <a:endParaRPr lang="en-US" sz="1400" dirty="0"/>
          </a:p>
        </p:txBody>
      </p:sp>
      <p:sp>
        <p:nvSpPr>
          <p:cNvPr id="7" name="Google Shape;604;p30">
            <a:extLst>
              <a:ext uri="{FF2B5EF4-FFF2-40B4-BE49-F238E27FC236}">
                <a16:creationId xmlns:a16="http://schemas.microsoft.com/office/drawing/2014/main" id="{E4620C88-654B-A53E-AE9C-7B40AF4FD77E}"/>
              </a:ext>
            </a:extLst>
          </p:cNvPr>
          <p:cNvSpPr txBox="1">
            <a:spLocks/>
          </p:cNvSpPr>
          <p:nvPr/>
        </p:nvSpPr>
        <p:spPr>
          <a:xfrm>
            <a:off x="5832639" y="1453245"/>
            <a:ext cx="2826564" cy="89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GB" sz="1050" dirty="0"/>
              <a:t>In response to class imbalance, we explored </a:t>
            </a:r>
            <a:r>
              <a:rPr lang="en-GB" sz="1050" dirty="0" err="1"/>
              <a:t>undersampling</a:t>
            </a:r>
            <a:r>
              <a:rPr lang="en-GB" sz="1050" dirty="0"/>
              <a:t> and oversampling techniques, building and evaluating a balanced Logistic Regression model.</a:t>
            </a:r>
          </a:p>
        </p:txBody>
      </p:sp>
      <p:cxnSp>
        <p:nvCxnSpPr>
          <p:cNvPr id="22" name="Google Shape;615;p30">
            <a:extLst>
              <a:ext uri="{FF2B5EF4-FFF2-40B4-BE49-F238E27FC236}">
                <a16:creationId xmlns:a16="http://schemas.microsoft.com/office/drawing/2014/main" id="{F3E5349D-D592-54DC-9045-8332B2BA4931}"/>
              </a:ext>
            </a:extLst>
          </p:cNvPr>
          <p:cNvCxnSpPr/>
          <p:nvPr/>
        </p:nvCxnSpPr>
        <p:spPr>
          <a:xfrm rot="5400000">
            <a:off x="4300817" y="2732526"/>
            <a:ext cx="723958" cy="16283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12;p30">
            <a:extLst>
              <a:ext uri="{FF2B5EF4-FFF2-40B4-BE49-F238E27FC236}">
                <a16:creationId xmlns:a16="http://schemas.microsoft.com/office/drawing/2014/main" id="{544D3E7F-1F99-F613-12CD-A8C2A5029D2D}"/>
              </a:ext>
            </a:extLst>
          </p:cNvPr>
          <p:cNvSpPr/>
          <p:nvPr/>
        </p:nvSpPr>
        <p:spPr>
          <a:xfrm>
            <a:off x="3482563" y="3907244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1982419" y="568270"/>
            <a:ext cx="5179161" cy="759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MODEL COMPARISON</a:t>
            </a:r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1602028" y="1108576"/>
            <a:ext cx="5939942" cy="1247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compared the performance of our models, emphasizing the importance of choosing the right evaluation metrics, especially in the context of imbalanced data.</a:t>
            </a:r>
          </a:p>
        </p:txBody>
      </p:sp>
      <p:sp>
        <p:nvSpPr>
          <p:cNvPr id="3" name="Google Shape;1133;p40">
            <a:extLst>
              <a:ext uri="{FF2B5EF4-FFF2-40B4-BE49-F238E27FC236}">
                <a16:creationId xmlns:a16="http://schemas.microsoft.com/office/drawing/2014/main" id="{C592902D-7A2D-3AC1-C69C-85583E2D8E5E}"/>
              </a:ext>
            </a:extLst>
          </p:cNvPr>
          <p:cNvSpPr txBox="1">
            <a:spLocks/>
          </p:cNvSpPr>
          <p:nvPr/>
        </p:nvSpPr>
        <p:spPr>
          <a:xfrm>
            <a:off x="1982418" y="2660917"/>
            <a:ext cx="5179161" cy="58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24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800" dirty="0"/>
              <a:t>MODEL </a:t>
            </a:r>
            <a:r>
              <a:rPr lang="en-GB" sz="2800" dirty="0"/>
              <a:t>DEPLOYMENT </a:t>
            </a:r>
            <a:endParaRPr lang="en-US" sz="2800" dirty="0"/>
          </a:p>
        </p:txBody>
      </p:sp>
      <p:sp>
        <p:nvSpPr>
          <p:cNvPr id="4" name="Google Shape;1134;p40">
            <a:extLst>
              <a:ext uri="{FF2B5EF4-FFF2-40B4-BE49-F238E27FC236}">
                <a16:creationId xmlns:a16="http://schemas.microsoft.com/office/drawing/2014/main" id="{FB9DC520-AA42-67B8-D290-AB902380B9F3}"/>
              </a:ext>
            </a:extLst>
          </p:cNvPr>
          <p:cNvSpPr txBox="1">
            <a:spLocks/>
          </p:cNvSpPr>
          <p:nvPr/>
        </p:nvSpPr>
        <p:spPr>
          <a:xfrm>
            <a:off x="1602028" y="3185056"/>
            <a:ext cx="5939942" cy="719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GB" dirty="0"/>
              <a:t>The best model was saved and exported, along with relevant variables, in preparation for deployment.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545</Words>
  <Application>Microsoft Office PowerPoint</Application>
  <PresentationFormat>On-screen Show (16:9)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Nunito Light</vt:lpstr>
      <vt:lpstr>Share Tech</vt:lpstr>
      <vt:lpstr>Fira Sans Extra Condensed Medium</vt:lpstr>
      <vt:lpstr>Advent Pro SemiBold</vt:lpstr>
      <vt:lpstr>Maven Pro</vt:lpstr>
      <vt:lpstr>Fira Sans Condensed Medium</vt:lpstr>
      <vt:lpstr>Arial</vt:lpstr>
      <vt:lpstr>Söhne</vt:lpstr>
      <vt:lpstr>Data Science Consulting by Slidesgo</vt:lpstr>
      <vt:lpstr>FRAUD DETECTION PROJECT</vt:lpstr>
      <vt:lpstr>OVERVIEW</vt:lpstr>
      <vt:lpstr>Conclusion</vt:lpstr>
      <vt:lpstr>Data  Processing</vt:lpstr>
      <vt:lpstr>Data Exploration and Cleaning</vt:lpstr>
      <vt:lpstr>Data Preprocessing</vt:lpstr>
      <vt:lpstr>Model Development</vt:lpstr>
      <vt:lpstr>Model Building</vt:lpstr>
      <vt:lpstr>MODEL COMPARISON</vt:lpstr>
      <vt:lpstr>THE BEST MODEL WAS  XGBOOST</vt:lpstr>
      <vt:lpstr>Conclusion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PROJECT</dc:title>
  <dc:creator>ريم الضحيك</dc:creator>
  <cp:lastModifiedBy>ريم الضحيك</cp:lastModifiedBy>
  <cp:revision>3</cp:revision>
  <dcterms:modified xsi:type="dcterms:W3CDTF">2023-12-13T23:28:42Z</dcterms:modified>
</cp:coreProperties>
</file>