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8" d="100"/>
          <a:sy n="168" d="100"/>
        </p:scale>
        <p:origin x="-9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263688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20488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371013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118115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426923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300303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428538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283819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189537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98067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1DC9C6-310C-40F3-A250-97122BF73D4C}" type="datetimeFigureOut">
              <a:rPr lang="en-CA" smtClean="0"/>
              <a:pPr/>
              <a:t>2024-06-10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377304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DC9C6-310C-40F3-A250-97122BF73D4C}" type="datetimeFigureOut">
              <a:rPr lang="en-CA" smtClean="0"/>
              <a:pPr/>
              <a:t>2024-06-10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A5014-665A-4B08-BC6C-B778EB530B43}" type="slidenum">
              <a:rPr lang="en-CA" smtClean="0"/>
              <a:pPr/>
              <a:t>‹#›</a:t>
            </a:fld>
            <a:endParaRPr lang="en-CA"/>
          </a:p>
        </p:txBody>
      </p:sp>
    </p:spTree>
    <p:extLst>
      <p:ext uri="{BB962C8B-B14F-4D97-AF65-F5344CB8AC3E}">
        <p14:creationId xmlns:p14="http://schemas.microsoft.com/office/powerpoint/2010/main" xmlns="" val="1842740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07419" y="980343"/>
            <a:ext cx="4765430" cy="1173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7" name="TextBox 16"/>
          <p:cNvSpPr txBox="1"/>
          <p:nvPr/>
        </p:nvSpPr>
        <p:spPr>
          <a:xfrm>
            <a:off x="438673" y="865965"/>
            <a:ext cx="5486400" cy="3416320"/>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Terrain model is the green area.</a:t>
            </a:r>
          </a:p>
          <a:p>
            <a:pPr marL="285750" indent="-285750">
              <a:buFont typeface="Arial" panose="020B0604020202020204" pitchFamily="34" charset="0"/>
              <a:buChar char="•"/>
            </a:pPr>
            <a:r>
              <a:rPr lang="en-CA" dirty="0" smtClean="0"/>
              <a:t>X &amp; Z are width and depth.</a:t>
            </a:r>
          </a:p>
          <a:p>
            <a:pPr marL="285750" indent="-285750">
              <a:buFont typeface="Arial" panose="020B0604020202020204" pitchFamily="34" charset="0"/>
              <a:buChar char="•"/>
            </a:pPr>
            <a:r>
              <a:rPr lang="en-CA" dirty="0" smtClean="0"/>
              <a:t>Y is the height</a:t>
            </a:r>
          </a:p>
          <a:p>
            <a:pPr marL="285750" indent="-285750">
              <a:buFont typeface="Arial" panose="020B0604020202020204" pitchFamily="34" charset="0"/>
              <a:buChar char="•"/>
            </a:pPr>
            <a:r>
              <a:rPr lang="en-CA" dirty="0" smtClean="0"/>
              <a:t>The mid-point of the terrain height is taken (orange line), and this will be the “water level”.</a:t>
            </a:r>
          </a:p>
          <a:p>
            <a:pPr marL="285750" indent="-285750">
              <a:buFont typeface="Arial" panose="020B0604020202020204" pitchFamily="34" charset="0"/>
              <a:buChar char="•"/>
            </a:pPr>
            <a:r>
              <a:rPr lang="en-CA" dirty="0" smtClean="0"/>
              <a:t>Anything below the “water level” is clamped to that water level value. </a:t>
            </a:r>
          </a:p>
          <a:p>
            <a:pPr marL="285750" indent="-285750">
              <a:buFont typeface="Arial" panose="020B0604020202020204" pitchFamily="34" charset="0"/>
              <a:buChar char="•"/>
            </a:pPr>
            <a:r>
              <a:rPr lang="en-CA" dirty="0" smtClean="0"/>
              <a:t>Anything else is “ground”.</a:t>
            </a:r>
          </a:p>
          <a:p>
            <a:pPr marL="285750" indent="-285750">
              <a:buFont typeface="Arial" panose="020B0604020202020204" pitchFamily="34" charset="0"/>
              <a:buChar char="•"/>
            </a:pPr>
            <a:r>
              <a:rPr lang="en-CA" dirty="0" smtClean="0"/>
              <a:t>The black arrow represents the largest extent of the terrain (likely width)</a:t>
            </a:r>
          </a:p>
          <a:p>
            <a:pPr marL="285750" indent="-285750">
              <a:buFont typeface="Arial" panose="020B0604020202020204" pitchFamily="34" charset="0"/>
              <a:buChar char="•"/>
            </a:pPr>
            <a:r>
              <a:rPr lang="en-CA" dirty="0" smtClean="0"/>
              <a:t>The model is shifted to the centre, so that the centre X/Z vertex is at the origin. </a:t>
            </a:r>
          </a:p>
        </p:txBody>
      </p:sp>
      <p:cxnSp>
        <p:nvCxnSpPr>
          <p:cNvPr id="33" name="Straight Connector 32"/>
          <p:cNvCxnSpPr/>
          <p:nvPr/>
        </p:nvCxnSpPr>
        <p:spPr>
          <a:xfrm>
            <a:off x="6119446" y="1567229"/>
            <a:ext cx="56672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p:nvPr/>
        </p:nvCxnSpPr>
        <p:spPr>
          <a:xfrm>
            <a:off x="6607419" y="2451798"/>
            <a:ext cx="4765430" cy="10048"/>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xmlns="" val="159617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11815" y="984739"/>
            <a:ext cx="4765430" cy="4765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607419" y="980343"/>
            <a:ext cx="4765430" cy="2474948"/>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 name="Oval 3"/>
          <p:cNvSpPr/>
          <p:nvPr/>
        </p:nvSpPr>
        <p:spPr>
          <a:xfrm>
            <a:off x="6868992" y="1299063"/>
            <a:ext cx="4266466" cy="429064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nvGrpSpPr>
          <p:cNvPr id="16" name="Group 15"/>
          <p:cNvGrpSpPr/>
          <p:nvPr/>
        </p:nvGrpSpPr>
        <p:grpSpPr>
          <a:xfrm>
            <a:off x="6400799" y="2154115"/>
            <a:ext cx="5292969" cy="1292469"/>
            <a:chOff x="1424354" y="2285999"/>
            <a:chExt cx="9082454" cy="1292469"/>
          </a:xfrm>
        </p:grpSpPr>
        <p:cxnSp>
          <p:nvCxnSpPr>
            <p:cNvPr id="6" name="Straight Connector 5"/>
            <p:cNvCxnSpPr/>
            <p:nvPr/>
          </p:nvCxnSpPr>
          <p:spPr>
            <a:xfrm>
              <a:off x="1459523" y="2285999"/>
              <a:ext cx="9047285"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424354" y="3578468"/>
              <a:ext cx="9047285" cy="0"/>
            </a:xfrm>
            <a:prstGeom prst="line">
              <a:avLst/>
            </a:prstGeom>
            <a:ln/>
          </p:spPr>
          <p:style>
            <a:lnRef idx="3">
              <a:schemeClr val="dk1"/>
            </a:lnRef>
            <a:fillRef idx="0">
              <a:schemeClr val="dk1"/>
            </a:fillRef>
            <a:effectRef idx="2">
              <a:schemeClr val="dk1"/>
            </a:effectRef>
            <a:fontRef idx="minor">
              <a:schemeClr val="tx1"/>
            </a:fontRef>
          </p:style>
        </p:cxnSp>
      </p:grpSp>
      <p:sp>
        <p:nvSpPr>
          <p:cNvPr id="17" name="TextBox 16"/>
          <p:cNvSpPr txBox="1"/>
          <p:nvPr/>
        </p:nvSpPr>
        <p:spPr>
          <a:xfrm>
            <a:off x="438673" y="671856"/>
            <a:ext cx="5872718" cy="618630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Next…</a:t>
            </a:r>
          </a:p>
          <a:p>
            <a:pPr marL="285750" indent="-285750">
              <a:buFont typeface="Arial" panose="020B0604020202020204" pitchFamily="34" charset="0"/>
              <a:buChar char="•"/>
            </a:pPr>
            <a:r>
              <a:rPr lang="en-CA" dirty="0" smtClean="0"/>
              <a:t>The terrain is scaled to a “underwater” sphere. </a:t>
            </a:r>
          </a:p>
          <a:p>
            <a:pPr marL="285750" indent="-285750">
              <a:buFont typeface="Arial" panose="020B0604020202020204" pitchFamily="34" charset="0"/>
              <a:buChar char="•"/>
            </a:pPr>
            <a:r>
              <a:rPr lang="en-CA" dirty="0" smtClean="0"/>
              <a:t>The sphere has radius that’s the 90% the length of the largest extent of the terrain.</a:t>
            </a:r>
          </a:p>
          <a:p>
            <a:pPr marL="285750" indent="-285750">
              <a:buFont typeface="Arial" panose="020B0604020202020204" pitchFamily="34" charset="0"/>
              <a:buChar char="•"/>
            </a:pPr>
            <a:r>
              <a:rPr lang="en-CA" dirty="0" smtClean="0"/>
              <a:t>This sphere is placed in a box that’s the size that the size of the maximum extent of the terrain. </a:t>
            </a:r>
          </a:p>
          <a:p>
            <a:pPr marL="285750" indent="-285750">
              <a:buFont typeface="Arial" panose="020B0604020202020204" pitchFamily="34" charset="0"/>
              <a:buChar char="•"/>
            </a:pPr>
            <a:r>
              <a:rPr lang="en-CA" dirty="0" smtClean="0"/>
              <a:t>The “above water” height (maximum value of the terrain “above” water, compared with the water) is the purple area. This is scaled to be ½ of the height (maximum extent)</a:t>
            </a:r>
          </a:p>
          <a:p>
            <a:pPr marL="285750" indent="-285750">
              <a:buFont typeface="Arial" panose="020B0604020202020204" pitchFamily="34" charset="0"/>
              <a:buChar char="•"/>
            </a:pPr>
            <a:r>
              <a:rPr lang="en-CA" dirty="0" smtClean="0"/>
              <a:t>Any “height” outside the radius of this sphere is clamped to the “water line”. </a:t>
            </a:r>
          </a:p>
          <a:p>
            <a:pPr marL="285750" indent="-285750">
              <a:buFont typeface="Arial" panose="020B0604020202020204" pitchFamily="34" charset="0"/>
              <a:buChar char="•"/>
            </a:pPr>
            <a:r>
              <a:rPr lang="en-CA" dirty="0" smtClean="0"/>
              <a:t>Any “height” that’s inside this sphere, is adjusted based on the relative height of the sphere </a:t>
            </a:r>
            <a:r>
              <a:rPr lang="en-CA" i="1" dirty="0" smtClean="0"/>
              <a:t>at that point</a:t>
            </a:r>
            <a:r>
              <a:rPr lang="en-CA" dirty="0" smtClean="0"/>
              <a:t>: i.e. the height above the “water” (which is at zero) is scaled by the ratio of the vertical rays at that point (the black arrows) and the total height of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I’m using Ericson’s </a:t>
            </a:r>
            <a:r>
              <a:rPr lang="en-CA" dirty="0" err="1" smtClean="0"/>
              <a:t>IntersectRaySphere</a:t>
            </a:r>
            <a:r>
              <a:rPr lang="en-CA" dirty="0" smtClean="0"/>
              <a:t>() test, though there are others, like here: http://paulbourke.net/geometry/circlesphere/</a:t>
            </a:r>
          </a:p>
          <a:p>
            <a:pPr marL="285750" indent="-285750">
              <a:buFont typeface="Arial" panose="020B0604020202020204" pitchFamily="34" charset="0"/>
              <a:buChar char="•"/>
            </a:pPr>
            <a:endParaRPr lang="en-CA" dirty="0"/>
          </a:p>
        </p:txBody>
      </p:sp>
      <p:cxnSp>
        <p:nvCxnSpPr>
          <p:cNvPr id="20" name="Straight Arrow Connector 19"/>
          <p:cNvCxnSpPr/>
          <p:nvPr/>
        </p:nvCxnSpPr>
        <p:spPr>
          <a:xfrm>
            <a:off x="8990134" y="3444388"/>
            <a:ext cx="2145323" cy="424227"/>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cxnSp>
        <p:nvCxnSpPr>
          <p:cNvPr id="23" name="Straight Arrow Connector 22"/>
          <p:cNvCxnSpPr/>
          <p:nvPr/>
        </p:nvCxnSpPr>
        <p:spPr>
          <a:xfrm flipV="1">
            <a:off x="7115930" y="2468439"/>
            <a:ext cx="16284" cy="967241"/>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cxnSp>
        <p:nvCxnSpPr>
          <p:cNvPr id="29" name="Straight Arrow Connector 28"/>
          <p:cNvCxnSpPr/>
          <p:nvPr/>
        </p:nvCxnSpPr>
        <p:spPr>
          <a:xfrm flipH="1" flipV="1">
            <a:off x="8289890" y="1457011"/>
            <a:ext cx="9890" cy="1978670"/>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6159640" y="1567229"/>
            <a:ext cx="56672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flipV="1">
            <a:off x="7548666" y="1848897"/>
            <a:ext cx="37839" cy="1595490"/>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sp>
        <p:nvSpPr>
          <p:cNvPr id="14" name="Oval 13"/>
          <p:cNvSpPr/>
          <p:nvPr/>
        </p:nvSpPr>
        <p:spPr>
          <a:xfrm>
            <a:off x="6844810" y="980343"/>
            <a:ext cx="4290647" cy="4769826"/>
          </a:xfrm>
          <a:prstGeom prst="ellipse">
            <a:avLst/>
          </a:prstGeom>
          <a:noFill/>
          <a:ln w="25400">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xmlns="" val="44628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38672" y="332509"/>
            <a:ext cx="10934649" cy="5078313"/>
          </a:xfrm>
          <a:prstGeom prst="rect">
            <a:avLst/>
          </a:prstGeom>
          <a:noFill/>
        </p:spPr>
        <p:txBody>
          <a:bodyPr wrap="square" rtlCol="0">
            <a:spAutoFit/>
          </a:bodyPr>
          <a:lstStyle/>
          <a:p>
            <a:pPr marL="285750" indent="-285750"/>
            <a:r>
              <a:rPr lang="en-CA" dirty="0" smtClean="0"/>
              <a:t>Version 2 changes:</a:t>
            </a:r>
            <a:endParaRPr lang="en-CA" dirty="0" smtClean="0"/>
          </a:p>
          <a:p>
            <a:pPr marL="285750" indent="-285750">
              <a:buFont typeface="Arial" panose="020B0604020202020204" pitchFamily="34" charset="0"/>
              <a:buChar char="•"/>
            </a:pPr>
            <a:r>
              <a:rPr lang="en-CA" dirty="0" smtClean="0"/>
              <a:t>Generates the terrain internally from </a:t>
            </a:r>
            <a:r>
              <a:rPr lang="en-CA" dirty="0" err="1" smtClean="0"/>
              <a:t>Perlin</a:t>
            </a:r>
            <a:r>
              <a:rPr lang="en-CA" dirty="0" smtClean="0"/>
              <a:t> noise (so you don’t have to load a mesh lab terrain file).</a:t>
            </a:r>
          </a:p>
          <a:p>
            <a:pPr marL="285750" indent="-285750">
              <a:buFont typeface="Arial" panose="020B0604020202020204" pitchFamily="34" charset="0"/>
              <a:buChar char="•"/>
            </a:pPr>
            <a:r>
              <a:rPr lang="en-CA" dirty="0" smtClean="0"/>
              <a:t>Generates a much larger mesh.</a:t>
            </a:r>
          </a:p>
          <a:p>
            <a:pPr marL="285750" indent="-285750">
              <a:buFont typeface="Arial" panose="020B0604020202020204" pitchFamily="34" charset="0"/>
              <a:buChar char="•"/>
            </a:pPr>
            <a:r>
              <a:rPr lang="en-CA" dirty="0" smtClean="0"/>
              <a:t>Mesh is </a:t>
            </a:r>
            <a:r>
              <a:rPr lang="en-CA" i="1" dirty="0" smtClean="0"/>
              <a:t>way </a:t>
            </a:r>
            <a:r>
              <a:rPr lang="en-CA" dirty="0" smtClean="0"/>
              <a:t>more detailed. </a:t>
            </a:r>
          </a:p>
          <a:p>
            <a:pPr marL="285750" indent="-285750">
              <a:buFont typeface="Arial" panose="020B0604020202020204" pitchFamily="34" charset="0"/>
              <a:buChar char="•"/>
            </a:pPr>
            <a:r>
              <a:rPr lang="en-CA" dirty="0" smtClean="0"/>
              <a:t>Mesh is simplified using vertex/triangle collapse:</a:t>
            </a:r>
          </a:p>
          <a:p>
            <a:pPr marL="742950" lvl="1" indent="-285750">
              <a:buFont typeface="Arial" panose="020B0604020202020204" pitchFamily="34" charset="0"/>
              <a:buChar char="•"/>
            </a:pPr>
            <a:r>
              <a:rPr lang="en-CA" dirty="0" smtClean="0"/>
              <a:t>Randomly picks a vertex that’s </a:t>
            </a:r>
            <a:r>
              <a:rPr lang="en-CA" i="1" dirty="0" smtClean="0"/>
              <a:t>not </a:t>
            </a:r>
            <a:r>
              <a:rPr lang="en-CA" dirty="0" smtClean="0"/>
              <a:t>at the edge.</a:t>
            </a:r>
          </a:p>
          <a:p>
            <a:pPr marL="742950" lvl="1" indent="-285750">
              <a:buFont typeface="Arial" panose="020B0604020202020204" pitchFamily="34" charset="0"/>
              <a:buChar char="•"/>
            </a:pPr>
            <a:r>
              <a:rPr lang="en-CA" dirty="0" smtClean="0"/>
              <a:t>If the adjacent triangles are “flat enough”, then this vertex is collapsed (again, “randomly”), removing the vertex and removing at least two triangles. </a:t>
            </a:r>
          </a:p>
          <a:p>
            <a:pPr marL="742950" lvl="1" indent="-285750">
              <a:buFont typeface="Arial" panose="020B0604020202020204" pitchFamily="34" charset="0"/>
              <a:buChar char="•"/>
            </a:pPr>
            <a:r>
              <a:rPr lang="en-CA" dirty="0" smtClean="0"/>
              <a:t>Collapsing involves moving the vertex to an adjacent vertex, replacing it. </a:t>
            </a:r>
          </a:p>
          <a:p>
            <a:pPr marL="742950" lvl="1" indent="-285750">
              <a:buFont typeface="Arial" panose="020B0604020202020204" pitchFamily="34" charset="0"/>
              <a:buChar char="•"/>
            </a:pPr>
            <a:r>
              <a:rPr lang="en-CA" dirty="0" smtClean="0"/>
              <a:t>Any triangle that has to identical vertices </a:t>
            </a:r>
            <a:r>
              <a:rPr lang="en-CA" dirty="0" smtClean="0"/>
              <a:t>has been collapsed (has turned into a line, essentially) and does nothing, so is removed. </a:t>
            </a:r>
          </a:p>
          <a:p>
            <a:pPr marL="285750" indent="-285750">
              <a:buFont typeface="Arial" panose="020B0604020202020204" pitchFamily="34" charset="0"/>
              <a:buChar char="•"/>
            </a:pPr>
            <a:r>
              <a:rPr lang="en-CA" dirty="0" smtClean="0"/>
              <a:t>A spot near the “beach” is randomly chosen. </a:t>
            </a:r>
          </a:p>
          <a:p>
            <a:pPr marL="285750" indent="-285750">
              <a:buFont typeface="Arial" panose="020B0604020202020204" pitchFamily="34" charset="0"/>
              <a:buChar char="•"/>
            </a:pPr>
            <a:r>
              <a:rPr lang="en-CA" dirty="0" smtClean="0"/>
              <a:t>This is the entrance to the “cave”. </a:t>
            </a:r>
          </a:p>
          <a:p>
            <a:pPr marL="285750" indent="-285750">
              <a:buFont typeface="Arial" panose="020B0604020202020204" pitchFamily="34" charset="0"/>
              <a:buChar char="•"/>
            </a:pPr>
            <a:r>
              <a:rPr lang="en-CA" dirty="0" smtClean="0"/>
              <a:t>There’s a check to see if the mountain wal</a:t>
            </a:r>
            <a:r>
              <a:rPr lang="en-CA" dirty="0" smtClean="0"/>
              <a:t>l is “high enough” and “axis aligned enough”. </a:t>
            </a:r>
          </a:p>
          <a:p>
            <a:pPr marL="742950" lvl="1" indent="-285750">
              <a:buFont typeface="Arial" panose="020B0604020202020204" pitchFamily="34" charset="0"/>
              <a:buChar char="•"/>
            </a:pPr>
            <a:r>
              <a:rPr lang="en-CA" dirty="0" smtClean="0"/>
              <a:t>If it isn’t, a new location is picked and tested. </a:t>
            </a:r>
          </a:p>
          <a:p>
            <a:pPr marL="742950" lvl="1" indent="-285750">
              <a:buFont typeface="Arial" panose="020B0604020202020204" pitchFamily="34" charset="0"/>
              <a:buChar char="•"/>
            </a:pPr>
            <a:r>
              <a:rPr lang="en-CA" dirty="0" smtClean="0"/>
              <a:t>Repeat until a suitable location is found.</a:t>
            </a:r>
          </a:p>
          <a:p>
            <a:pPr marL="285750" indent="-285750">
              <a:buFont typeface="Arial" panose="020B0604020202020204" pitchFamily="34" charset="0"/>
              <a:buChar char="•"/>
            </a:pPr>
            <a:r>
              <a:rPr lang="en-CA" dirty="0" smtClean="0"/>
              <a:t>A “Dwarf archway” model is placed at that location.</a:t>
            </a:r>
          </a:p>
          <a:p>
            <a:pPr marL="285750" indent="-285750">
              <a:buFont typeface="Arial" panose="020B0604020202020204" pitchFamily="34" charset="0"/>
              <a:buChar char="•"/>
            </a:pPr>
            <a:r>
              <a:rPr lang="en-CA" dirty="0" smtClean="0"/>
              <a:t>Any vertices inside the archway </a:t>
            </a:r>
            <a:r>
              <a:rPr lang="en-CA" smtClean="0"/>
              <a:t>are removed.  </a:t>
            </a:r>
            <a:endParaRPr lang="en-CA" dirty="0" smtClean="0"/>
          </a:p>
        </p:txBody>
      </p:sp>
    </p:spTree>
    <p:extLst>
      <p:ext uri="{BB962C8B-B14F-4D97-AF65-F5344CB8AC3E}">
        <p14:creationId xmlns:p14="http://schemas.microsoft.com/office/powerpoint/2010/main" xmlns="" val="159617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489</Words>
  <Application>Microsoft Office PowerPoint</Application>
  <PresentationFormat>Custom</PresentationFormat>
  <Paragraphs>33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Mfeeney</dc:creator>
  <cp:lastModifiedBy>mfeeney</cp:lastModifiedBy>
  <cp:revision>6</cp:revision>
  <dcterms:created xsi:type="dcterms:W3CDTF">2018-10-22T17:44:40Z</dcterms:created>
  <dcterms:modified xsi:type="dcterms:W3CDTF">2024-06-10T09:54:18Z</dcterms:modified>
</cp:coreProperties>
</file>