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305" r:id="rId2"/>
    <p:sldId id="257" r:id="rId3"/>
    <p:sldId id="281" r:id="rId4"/>
    <p:sldId id="313" r:id="rId5"/>
    <p:sldId id="260" r:id="rId6"/>
    <p:sldId id="258" r:id="rId7"/>
    <p:sldId id="263" r:id="rId8"/>
    <p:sldId id="330" r:id="rId9"/>
    <p:sldId id="315" r:id="rId10"/>
    <p:sldId id="265" r:id="rId11"/>
    <p:sldId id="285" r:id="rId12"/>
    <p:sldId id="288" r:id="rId13"/>
    <p:sldId id="289" r:id="rId14"/>
    <p:sldId id="291" r:id="rId15"/>
    <p:sldId id="290" r:id="rId16"/>
    <p:sldId id="292" r:id="rId17"/>
    <p:sldId id="287" r:id="rId18"/>
    <p:sldId id="331" r:id="rId19"/>
    <p:sldId id="267" r:id="rId20"/>
    <p:sldId id="268" r:id="rId21"/>
    <p:sldId id="282" r:id="rId22"/>
    <p:sldId id="314" r:id="rId23"/>
    <p:sldId id="332" r:id="rId24"/>
    <p:sldId id="279" r:id="rId25"/>
    <p:sldId id="333" r:id="rId26"/>
    <p:sldId id="295" r:id="rId27"/>
    <p:sldId id="272" r:id="rId28"/>
    <p:sldId id="317" r:id="rId29"/>
    <p:sldId id="269" r:id="rId30"/>
    <p:sldId id="321" r:id="rId31"/>
    <p:sldId id="318" r:id="rId32"/>
    <p:sldId id="274" r:id="rId33"/>
    <p:sldId id="322" r:id="rId34"/>
    <p:sldId id="323" r:id="rId35"/>
    <p:sldId id="277" r:id="rId36"/>
    <p:sldId id="271" r:id="rId37"/>
    <p:sldId id="326" r:id="rId38"/>
    <p:sldId id="334" r:id="rId39"/>
    <p:sldId id="327" r:id="rId40"/>
    <p:sldId id="325" r:id="rId4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89710" autoAdjust="0"/>
  </p:normalViewPr>
  <p:slideViewPr>
    <p:cSldViewPr>
      <p:cViewPr varScale="1">
        <p:scale>
          <a:sx n="91" d="100"/>
          <a:sy n="91" d="100"/>
        </p:scale>
        <p:origin x="1627" y="36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http://hinglecoaching.com/images/mission%20man2.jpg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/>
              <a:t>http://www.parkinggaragepolitics.com/wp-content/uploads/2013/03/Glenn-Gould-Source-Unknown.jpg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http://i.cdn.turner.com/si/multimedia/photo_gallery/1004/revolutionary.moments.in.sports/images/wayne-gretzky.jpg</a:t>
            </a:r>
          </a:p>
          <a:p>
            <a:r>
              <a:rPr lang="en-CA" dirty="0"/>
              <a:t>http://www.bobbyorrcollector.com/wp-content/uploads/2011/11/img165-784x1024.jpg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http://images.amazon.com/images/G/01/toys/detail-page/c26-B00804BDE0-1-l.jpg</a:t>
            </a:r>
          </a:p>
          <a:p>
            <a:r>
              <a:rPr lang="en-CA" dirty="0"/>
              <a:t>https://img1.etsystatic.com/000/0/6308893/il_fullxfull.305981903.jpg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5/7/2024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5/7/2024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Inferno_(Dant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img1.wikia.nocookie.net/__cb20130817153508/spongebob/images/5/54/Tea_at_the_Treedome_Gallery_(03)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feeney@fanshaweonline.ca" TargetMode="External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mpiler_suppo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ellperformance.beyond3d.com/articles/2008/03/three-big-lie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ad.dav1d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m.g-truc.net/0.9.9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/>
              <a:t>With You Host: Michael Feeney</a:t>
            </a:r>
            <a:endParaRPr lang="en-US" sz="18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br>
              <a:rPr lang="it-IT" sz="8800" dirty="0">
                <a:latin typeface="Blackadder ITC" panose="04020505051007020D02" pitchFamily="82" charset="0"/>
              </a:rPr>
            </a:br>
            <a:r>
              <a:rPr lang="it-IT" sz="8800" dirty="0">
                <a:latin typeface="Blackadder ITC" panose="04020505051007020D02" pitchFamily="82" charset="0"/>
              </a:rPr>
              <a:t>voi 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know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keep “plugging along” (</a:t>
            </a:r>
            <a:r>
              <a:rPr lang="en-US" sz="2000" dirty="0">
                <a:hlinkClick r:id="rId2"/>
              </a:rPr>
              <a:t>Coolidge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You</a:t>
            </a:r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already know</a:t>
            </a:r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</a:t>
            </a:r>
            <a:r>
              <a:rPr lang="en-CA" sz="1600" b="1" u="sng" dirty="0"/>
              <a:t>want</a:t>
            </a:r>
            <a:r>
              <a:rPr lang="en-CA" sz="1600" dirty="0"/>
              <a:t> to know...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Valley of confusion, lack of knowledge and skill, and frustration...</a:t>
            </a: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Or Flash? HTML 5.0? Or Unity?? </a:t>
            </a:r>
            <a:br>
              <a:rPr lang="en-CA" sz="2400" dirty="0"/>
            </a:br>
            <a:r>
              <a:rPr lang="en-CA" sz="2400" dirty="0"/>
              <a:t>Why not that? It’s </a:t>
            </a:r>
            <a:r>
              <a:rPr lang="en-CA" sz="2400" i="1" u="sng" dirty="0"/>
              <a:t>so</a:t>
            </a:r>
            <a:r>
              <a:rPr lang="en-CA" sz="2400" dirty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...Let me give you two analogies...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/>
              <a:t>If you wanted to play like these guys, </a:t>
            </a:r>
            <a:r>
              <a:rPr lang="en-CA" sz="18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/>
              <a:t>Again, if you wanted to play like these guys, </a:t>
            </a:r>
            <a:r>
              <a:rPr lang="en-CA" sz="16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But eventually, we’d have to use the real thing.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Pentagon 8">
            <a:hlinkClick r:id="" action="ppaction://hlinkshowjump?jump=nextslide"/>
          </p:cNvPr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2" name="Picture 9" descr="D:\00_CPA\Tea_at_the_Treedome_Gallery_(03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1510"/>
            <a:ext cx="5544616" cy="415846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79512" y="2715766"/>
            <a:ext cx="295232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Michael’s hand</a:t>
            </a:r>
          </a:p>
          <a:p>
            <a:pPr algn="ctr"/>
            <a:r>
              <a:rPr lang="en-CA" sz="1600" dirty="0"/>
              <a:t>(normally not yellow)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784440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Where Michael worked and does work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15566"/>
            <a:ext cx="8568952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Fanshawe, obviously.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Precision Robotics (now Brooks automation)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Original job out of school was electronic design, embedded,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Contract work for (selected):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Intel, Exxon Mobil, </a:t>
            </a:r>
            <a:r>
              <a:rPr lang="en-US" sz="1800" dirty="0" err="1"/>
              <a:t>nVidia</a:t>
            </a:r>
            <a:r>
              <a:rPr lang="en-US" sz="1800" dirty="0"/>
              <a:t>, AMD, various robotics companies, too many game companies to list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Dev for published games on PC, shield, switch, Xbox 360 &amp; One, PS4 &amp; 5, HoloLens, Oculus, </a:t>
            </a:r>
            <a:r>
              <a:rPr lang="en-US" sz="2000" dirty="0" err="1"/>
              <a:t>SteamVR</a:t>
            </a:r>
            <a:r>
              <a:rPr lang="en-US" sz="2000" dirty="0"/>
              <a:t>, </a:t>
            </a:r>
            <a:r>
              <a:rPr lang="en-US" sz="2000" dirty="0" err="1"/>
              <a:t>SteamDeck</a:t>
            </a:r>
            <a:r>
              <a:rPr lang="en-US" sz="2000" dirty="0"/>
              <a:t> (older iOS &amp; Android </a:t>
            </a:r>
            <a:r>
              <a:rPr lang="en-CA" sz="2000" dirty="0"/>
              <a:t>🤮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Lots of driver and tool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99% of this is C, C++, and shader stuff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8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(1/3)?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 OpenGL 2.0 (</a:t>
            </a:r>
            <a:r>
              <a:rPr lang="en-US" sz="2000" dirty="0" err="1"/>
              <a:t>glVertex</a:t>
            </a:r>
            <a:r>
              <a:rPr lang="en-US" sz="2000" dirty="0"/>
              <a:t>(),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DirectX: </a:t>
            </a:r>
            <a:r>
              <a:rPr lang="en-US" sz="2000" dirty="0"/>
              <a:t>(there are a lot of similarities with OpenGL)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GDI, GDI+, Flash, HTML 5, </a:t>
            </a:r>
            <a:r>
              <a:rPr lang="en-US" sz="2400" dirty="0" err="1"/>
              <a:t>WebGL</a:t>
            </a:r>
            <a:r>
              <a:rPr lang="en-US" sz="2400" dirty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Vulkan. It’s not for beginners and is only useful if you are “CPU bound” (we aren’t)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Who am 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eaLnBrk="1" hangingPunct="1"/>
            <a:r>
              <a:rPr lang="en-CA" sz="2000" dirty="0"/>
              <a:t>Michael Feeney </a:t>
            </a:r>
          </a:p>
          <a:p>
            <a:pPr eaLnBrk="1" hangingPunct="1"/>
            <a:r>
              <a:rPr lang="en-CA" sz="2000" dirty="0"/>
              <a:t>LDB Campus (130 Dundas Street)</a:t>
            </a:r>
          </a:p>
          <a:p>
            <a:pPr eaLnBrk="1" hangingPunct="1"/>
            <a:r>
              <a:rPr lang="en-CA" sz="2000" dirty="0"/>
              <a:t>I coordinate GDP1</a:t>
            </a:r>
            <a:r>
              <a:rPr lang="en-CA" sz="1600" dirty="0"/>
              <a:t> (Game Development – Advanced Programming)</a:t>
            </a:r>
            <a:endParaRPr lang="en-CA" sz="2000" dirty="0"/>
          </a:p>
          <a:p>
            <a:pPr eaLnBrk="1" hangingPunct="1"/>
            <a:r>
              <a:rPr lang="en-CA" sz="2000" dirty="0"/>
              <a:t>I used to coordinate (for a decade or so): CPA2 &amp; 3</a:t>
            </a:r>
          </a:p>
          <a:p>
            <a:pPr eaLnBrk="1" hangingPunct="1"/>
            <a:r>
              <a:rPr lang="en-CA" sz="2000" dirty="0"/>
              <a:t>Teach in GDP1 and CPA (only the graphics course now)</a:t>
            </a:r>
          </a:p>
          <a:p>
            <a:pPr eaLnBrk="1" hangingPunct="1"/>
            <a:r>
              <a:rPr lang="en-CA" sz="2000" dirty="0">
                <a:hlinkClick r:id="rId2"/>
              </a:rPr>
              <a:t>mfeeney@fanshawec.ca</a:t>
            </a:r>
            <a:endParaRPr lang="en-CA" sz="2000" dirty="0"/>
          </a:p>
          <a:p>
            <a:pPr eaLnBrk="1" hangingPunct="1"/>
            <a:r>
              <a:rPr lang="en-CA" sz="1400" dirty="0"/>
              <a:t>(Note: </a:t>
            </a:r>
            <a:r>
              <a:rPr lang="en-CA" sz="1400" dirty="0">
                <a:hlinkClick r:id="rId3"/>
              </a:rPr>
              <a:t>mfeeney@fanshawe</a:t>
            </a:r>
            <a:r>
              <a:rPr lang="en-CA" sz="1400" u="sng" dirty="0">
                <a:hlinkClick r:id="rId3"/>
              </a:rPr>
              <a:t>online.ca</a:t>
            </a:r>
            <a:r>
              <a:rPr lang="en-CA" sz="1400" dirty="0"/>
              <a:t> forwards to the above e-mail)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689933" y="4318857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(2/3)?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091" y="898456"/>
            <a:ext cx="8856984" cy="3429000"/>
          </a:xfrm>
        </p:spPr>
        <p:txBody>
          <a:bodyPr/>
          <a:lstStyle/>
          <a:p>
            <a:pPr eaLnBrk="1" hangingPunct="1"/>
            <a:r>
              <a:rPr lang="en-US" sz="2400" dirty="0"/>
              <a:t>“Game stuff” beyond basic graphics and rudimentary “animation” in OpenGL</a:t>
            </a:r>
          </a:p>
          <a:p>
            <a:pPr lvl="1" eaLnBrk="1" hangingPunct="1"/>
            <a:r>
              <a:rPr lang="en-US" sz="2000" dirty="0"/>
              <a:t>If you want more game stuff, take GDP1 after CPA</a:t>
            </a:r>
            <a:endParaRPr lang="en-US" sz="1800" dirty="0"/>
          </a:p>
          <a:p>
            <a:pPr eaLnBrk="1" hangingPunct="1"/>
            <a:r>
              <a:rPr lang="en-CA" sz="2400" dirty="0"/>
              <a:t>Why? You’ve got enough to cover already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(3/3)?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9218"/>
            <a:ext cx="9036496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(aka. unnecessary) templates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(unnecessary) classes/inheritance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combination of the words “best” and “algorithm”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Anything the committee added “because it’s cool” or “modern”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 into how the C++ committee is run…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It’s not a real reflection of what the programmers are doing/wanting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“best” way to do something.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like arguing what’s “the best piece of LEGO” and missing the point that </a:t>
            </a:r>
            <a:r>
              <a:rPr lang="en-US" sz="2000" i="1" dirty="0"/>
              <a:t>you’re supposed to me MAKING something with the LEGO…</a:t>
            </a:r>
            <a:endParaRPr lang="en-US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Whatever is </a:t>
            </a:r>
            <a:r>
              <a:rPr lang="en-US" sz="3200" i="1" dirty="0">
                <a:solidFill>
                  <a:schemeClr val="tx2">
                    <a:satMod val="200000"/>
                  </a:schemeClr>
                </a:solidFill>
              </a:rPr>
              <a:t>really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in use, currently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85800"/>
            <a:ext cx="9036496" cy="40461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I’ll be showing some code you may haven’t seen.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That’s because it’s what’s done.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Think about it: all the C/C++ code that’s out there now </a:t>
            </a:r>
            <a:r>
              <a:rPr lang="en-US" sz="2400" dirty="0">
                <a:sym typeface="Wingdings" panose="05000000000000000000" pitchFamily="2" charset="2"/>
              </a:rPr>
              <a:t> what version is it? C++ 15? 17? 20?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ym typeface="Wingdings" panose="05000000000000000000" pitchFamily="2" charset="2"/>
              </a:rPr>
              <a:t>But how?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hlinkClick r:id="rId2"/>
              </a:rPr>
              <a:t>https://en.cppreference.com/w/cpp/compiler_support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Remember that C++ 11 didn’t come out in 2011…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It also took 10+ years for the committee to </a:t>
            </a:r>
            <a:r>
              <a:rPr lang="en-US" sz="1800" strike="dblStrike" dirty="0"/>
              <a:t>stop fighting</a:t>
            </a:r>
            <a:r>
              <a:rPr lang="en-US" sz="1800" dirty="0"/>
              <a:t> ratify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Don’t confuse “new” with “better”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lot of the newer standards fix mistakes from older standards. Seriously.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Some other things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85800"/>
            <a:ext cx="9036496" cy="39741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Sometimes I’ll show you things (like C++ arrays) because there’s flaws in some implementations of the STL and/or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“Well it works on my machine…” isn’t a good reason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You’re supposed to be learning stuff, right?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I’m 100% OK with discussing/explaining, but don’t test my patience or waste class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- i.e. I’m not wanting this to descend into a stack overflow style argument or some “news and views” nonsense. 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9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Other things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 </a:t>
            </a:r>
            <a:r>
              <a:rPr lang="en-US" sz="2800" b="1" dirty="0"/>
              <a:t>boost</a:t>
            </a:r>
            <a:r>
              <a:rPr lang="en-US" sz="2800" dirty="0"/>
              <a:t> and other 3</a:t>
            </a:r>
            <a:r>
              <a:rPr lang="en-US" sz="2800" baseline="30000" dirty="0"/>
              <a:t>rd</a:t>
            </a:r>
            <a:r>
              <a:rPr lang="en-US" sz="2800" dirty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If you use boost in your exams or projects, they will </a:t>
            </a:r>
            <a:r>
              <a:rPr lang="en-US" sz="2000" b="1" i="1" u="sng" dirty="0"/>
              <a:t>not</a:t>
            </a:r>
            <a:r>
              <a:rPr lang="en-US" sz="2000" i="1" u="sng" dirty="0"/>
              <a:t> be marked</a:t>
            </a:r>
            <a:r>
              <a:rPr lang="en-US" sz="2000" i="1" dirty="0"/>
              <a:t>. </a:t>
            </a:r>
            <a:r>
              <a:rPr lang="en-US" sz="2000" dirty="0"/>
              <a:t>Find another way.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is </a:t>
            </a:r>
            <a:r>
              <a:rPr lang="en-US" sz="2000" b="1" i="1" dirty="0"/>
              <a:t>*written in* </a:t>
            </a:r>
            <a:r>
              <a:rPr lang="en-US" sz="2000" dirty="0"/>
              <a:t>C++, but boost </a:t>
            </a:r>
            <a:r>
              <a:rPr lang="en-US" sz="2000" b="1" dirty="0"/>
              <a:t>!=</a:t>
            </a:r>
            <a:r>
              <a:rPr lang="en-US" sz="2000" dirty="0"/>
              <a:t> C++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“auto” keyboard. Just no.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 reserve the right to give you zero if you use auto.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Yes, I’m very aware of what it does,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Any other library: ask me first, but likely “no”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Just do it the way I asked because I ask you to.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chatGPT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etc. : Here’s The Deal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78497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I’m expecting you to </a:t>
            </a:r>
            <a:r>
              <a:rPr lang="en-US" sz="2000" u="sng" dirty="0"/>
              <a:t>know how to do this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This doesn’t mean “just getting an answer”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If I </a:t>
            </a:r>
            <a:r>
              <a:rPr lang="en-US" sz="2000" i="1" dirty="0"/>
              <a:t>suspect</a:t>
            </a:r>
            <a:r>
              <a:rPr lang="en-US" sz="2000" dirty="0"/>
              <a:t> that you don’t know the code you submitted (either you copied it, </a:t>
            </a:r>
            <a:r>
              <a:rPr lang="en-US" sz="2000" dirty="0" err="1"/>
              <a:t>chatGPT’d</a:t>
            </a:r>
            <a:r>
              <a:rPr lang="en-US" sz="2000" dirty="0"/>
              <a:t> it, got it from another site…)</a:t>
            </a:r>
            <a:br>
              <a:rPr lang="en-US" sz="2000" dirty="0"/>
            </a:br>
            <a:r>
              <a:rPr lang="en-US" sz="2000" dirty="0"/>
              <a:t>then I will ask you about it, one on one, face to face (or zoom)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At that point, you need to prove to me that you actually know what the heck you are talking about.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It’s a “guilty until proven innocent” situation.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If you are clueless, then you cheated.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214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 &amp; C++ “rant”/clarification: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C/C++ are “</a:t>
            </a:r>
            <a:r>
              <a:rPr lang="en-US" sz="2200" u="sng" dirty="0"/>
              <a:t>strongly typed</a:t>
            </a:r>
            <a:r>
              <a:rPr lang="en-US" sz="2200" dirty="0"/>
              <a:t>”, “</a:t>
            </a:r>
            <a:r>
              <a:rPr lang="en-US" sz="2200" u="sng" dirty="0"/>
              <a:t>unmanaged</a:t>
            </a:r>
            <a:r>
              <a:rPr lang="en-US" sz="2200" dirty="0"/>
              <a:t>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They were never intended to be weakly typed/managed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API we’re using is in C. Virtually all “C++” out there is using C APIs underneath.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Originally (“1970s”) C is a nightmare, though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malloc() vs </a:t>
            </a:r>
            <a:r>
              <a:rPr lang="en-US" sz="1800" dirty="0" err="1"/>
              <a:t>calloc</a:t>
            </a:r>
            <a:r>
              <a:rPr lang="en-US" sz="1800" dirty="0"/>
              <a:t>()? </a:t>
            </a:r>
            <a:r>
              <a:rPr lang="en-US" sz="1800" i="1" dirty="0"/>
              <a:t>Seriously? Give me strength…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X++ vs. ++X   </a:t>
            </a:r>
            <a:r>
              <a:rPr lang="en-US" sz="1800" i="1" dirty="0"/>
              <a:t>Please tell me you’re kidding me… </a:t>
            </a:r>
            <a:r>
              <a:rPr lang="en-CA" sz="1800" i="1" dirty="0"/>
              <a:t>🤦‍♂️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Templates are always better/faster. </a:t>
            </a:r>
            <a:r>
              <a:rPr lang="en-CA" sz="1800" i="1" dirty="0"/>
              <a:t>Oh good gawd.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It’s not Java/C#/JavaScript, etc.: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the libraries will </a:t>
            </a:r>
            <a:r>
              <a:rPr lang="en-US" sz="1800" i="1" dirty="0"/>
              <a:t>not </a:t>
            </a:r>
            <a:r>
              <a:rPr lang="en-US" sz="1800" dirty="0"/>
              <a:t>help you here. </a:t>
            </a:r>
            <a:br>
              <a:rPr lang="en-US" sz="1800" dirty="0"/>
            </a:br>
            <a:r>
              <a:rPr lang="en-US" sz="1800" dirty="0"/>
              <a:t>(Those languages absolutely rely on the libraries)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“Project” mark: 40%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10-12 checkpoints worth 10% TOTAL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(Lowest 2 marks will be dropped, so you can miss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2 projects worth 15% each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Projects are due right before the exam, and are intended to help you prepare for the exam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“Exam” mark: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Midterm and final (each 30%)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You have to pass the exam portion to pass the course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50% is a “pass” in this AND EVERY OTHER course.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Checkpoints: 10%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Assigned at the </a:t>
            </a:r>
            <a:r>
              <a:rPr lang="en-CA" sz="1800" i="1" dirty="0"/>
              <a:t>end</a:t>
            </a:r>
            <a:r>
              <a:rPr lang="en-CA" sz="1800" dirty="0"/>
              <a:t> of class</a:t>
            </a:r>
          </a:p>
          <a:p>
            <a:pPr eaLnBrk="1" hangingPunct="1"/>
            <a:r>
              <a:rPr lang="en-CA" sz="1800" dirty="0"/>
              <a:t>Due at the </a:t>
            </a:r>
            <a:r>
              <a:rPr lang="en-CA" sz="1800" i="1" dirty="0"/>
              <a:t>start</a:t>
            </a:r>
            <a:r>
              <a:rPr lang="en-CA" sz="1800" dirty="0"/>
              <a:t> of the </a:t>
            </a:r>
            <a:r>
              <a:rPr lang="en-CA" sz="1800" i="1" dirty="0"/>
              <a:t>next class</a:t>
            </a:r>
          </a:p>
          <a:p>
            <a:pPr eaLnBrk="1" hangingPunct="1"/>
            <a:r>
              <a:rPr lang="en-CA" sz="1800" dirty="0"/>
              <a:t>There are </a:t>
            </a:r>
            <a:r>
              <a:rPr lang="en-CA" sz="1800" u="sng" dirty="0"/>
              <a:t>no extensions or late marks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since I’ll be giving you the solutions. 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 </a:t>
            </a:r>
            <a:r>
              <a:rPr lang="en-CA" sz="1400" dirty="0"/>
              <a:t>(since I will be giving a solution at the next class.)</a:t>
            </a:r>
            <a:endParaRPr lang="en-CA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 </a:t>
            </a:r>
            <a:r>
              <a:rPr lang="en-CA" sz="1800" b="1" i="1" dirty="0"/>
              <a:t>might</a:t>
            </a:r>
            <a:r>
              <a:rPr lang="en-CA" sz="1800" dirty="0"/>
              <a:t> be a “bonus” checkpoint at the end, worth 2%, added directly to your mark (up to the 40% of the “projects” portion)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/>
              <a:t>See the CIS (or whatever that’s called now) on FOL</a:t>
            </a:r>
          </a:p>
          <a:p>
            <a:pPr eaLnBrk="1" hangingPunct="1"/>
            <a:r>
              <a:rPr lang="en-CA" sz="2000" dirty="0"/>
              <a:t>Intro to (soft) “</a:t>
            </a:r>
            <a:r>
              <a:rPr lang="en-CA" sz="2000" u="sng" dirty="0"/>
              <a:t>real time</a:t>
            </a:r>
            <a:r>
              <a:rPr lang="en-CA" sz="2000" dirty="0"/>
              <a:t>” 3D graphics using a </a:t>
            </a:r>
            <a:r>
              <a:rPr lang="en-CA" sz="2000" u="sng" dirty="0"/>
              <a:t>C/C++</a:t>
            </a:r>
            <a:r>
              <a:rPr lang="en-CA" sz="2000" dirty="0"/>
              <a:t> API. </a:t>
            </a:r>
            <a:br>
              <a:rPr lang="en-CA" sz="2000" dirty="0"/>
            </a:br>
            <a:r>
              <a:rPr lang="en-CA" sz="2000" dirty="0"/>
              <a:t>Popular ones: </a:t>
            </a:r>
          </a:p>
          <a:p>
            <a:pPr lvl="1" eaLnBrk="1" hangingPunct="1"/>
            <a:r>
              <a:rPr lang="en-CA" sz="1600" dirty="0"/>
              <a:t>DirectX (aka Direct 3D), OpenGL, OpenGL ES, </a:t>
            </a:r>
            <a:r>
              <a:rPr lang="en-CA" sz="1600" dirty="0" err="1"/>
              <a:t>Vulkan</a:t>
            </a:r>
            <a:endParaRPr lang="en-CA" sz="1600" dirty="0"/>
          </a:p>
          <a:p>
            <a:pPr eaLnBrk="1" hangingPunct="1"/>
            <a:r>
              <a:rPr lang="en-CA" sz="2000" dirty="0"/>
              <a:t>The “C/C++” part come into play with:</a:t>
            </a:r>
          </a:p>
          <a:p>
            <a:pPr lvl="1" eaLnBrk="1" hangingPunct="1"/>
            <a:r>
              <a:rPr lang="en-CA" sz="1600" dirty="0"/>
              <a:t>Choosing the API (</a:t>
            </a:r>
            <a:r>
              <a:rPr lang="en-CA" sz="1600" u="sng" dirty="0"/>
              <a:t>not</a:t>
            </a:r>
            <a:r>
              <a:rPr lang="en-CA" sz="1600" dirty="0"/>
              <a:t> Java, Python, whatever…)</a:t>
            </a:r>
          </a:p>
          <a:p>
            <a:pPr lvl="2" eaLnBrk="1" hangingPunct="1"/>
            <a:r>
              <a:rPr lang="en-CA" sz="1400" dirty="0"/>
              <a:t>And, yes, I am </a:t>
            </a:r>
            <a:r>
              <a:rPr lang="en-CA" sz="1400" i="1" dirty="0"/>
              <a:t>very well aware </a:t>
            </a:r>
            <a:r>
              <a:rPr lang="en-CA" sz="1400" dirty="0"/>
              <a:t>that there are “wrappers” to other languages… </a:t>
            </a:r>
            <a:r>
              <a:rPr lang="en-CA" sz="1400" dirty="0">
                <a:sym typeface="Wingdings" pitchFamily="2" charset="2"/>
              </a:rPr>
              <a:t> </a:t>
            </a:r>
            <a:endParaRPr lang="en-CA" sz="1400" dirty="0"/>
          </a:p>
          <a:p>
            <a:pPr lvl="1" eaLnBrk="1" hangingPunct="1"/>
            <a:r>
              <a:rPr lang="en-CA" sz="1600" dirty="0"/>
              <a:t>Everything that “supports” and organizes the 3D output:</a:t>
            </a:r>
          </a:p>
          <a:p>
            <a:pPr lvl="2" eaLnBrk="1" hangingPunct="1"/>
            <a:r>
              <a:rPr lang="en-CA" sz="1600" dirty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 Projects: 15%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Due right before the exams.</a:t>
            </a:r>
            <a:endParaRPr lang="en-CA" sz="1800" i="1" dirty="0"/>
          </a:p>
          <a:p>
            <a:pPr eaLnBrk="1" hangingPunct="1"/>
            <a:r>
              <a:rPr lang="en-CA" sz="1800" dirty="0"/>
              <a:t>Unless there are “exceptional circumstances” (Policy A-131), if you miss the deadline, you get zero (that </a:t>
            </a:r>
            <a:r>
              <a:rPr lang="en-CA" sz="1800" i="1" dirty="0"/>
              <a:t>is </a:t>
            </a:r>
            <a:r>
              <a:rPr lang="en-CA" sz="1800" dirty="0"/>
              <a:t>the policy, by the way)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</a:t>
            </a:r>
            <a:r>
              <a:rPr lang="en-CA" sz="1800" dirty="0"/>
              <a:t> 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Unless there are “exceptional circumstances” (Policy A-131)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If you miss the deadline, you get zero (that </a:t>
            </a:r>
            <a:r>
              <a:rPr lang="en-CA" sz="1200" i="1" dirty="0"/>
              <a:t>is </a:t>
            </a:r>
            <a:r>
              <a:rPr lang="en-CA" sz="1200" dirty="0"/>
              <a:t>the policy, by the way)</a:t>
            </a:r>
            <a:endParaRPr lang="en-CA" sz="16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Projects are intended to help you with the exam. i.e. if you did well on your project (delivered what I ask for) then you should pass the exam.</a:t>
            </a:r>
            <a:endParaRPr lang="en-US" sz="18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 Exams: 30%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2 of them: mid-term (around day 7/8) &amp; final (day 14/“exam week”)</a:t>
            </a:r>
            <a:endParaRPr lang="en-US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“3 hours” in that you can complete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600" dirty="0"/>
              <a:t>Face to face, in person students: you’ll write exams in class, in a 3-hour time block at the usual class time.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600" dirty="0"/>
              <a:t>Asynchronous students: will have a different exam that you have a time window to complete and submit.  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There’s no “late submission” window for exams.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b="1" dirty="0"/>
              <a:t>If your code won’t build, then I can’t mark it. </a:t>
            </a:r>
            <a:r>
              <a:rPr lang="en-CA" sz="2000" dirty="0"/>
              <a:t>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EE77-75A7-E37F-FC9E-D99D1A74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Acton ; 3 lies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1EBD-6693-3009-EFC3-1BB1B7DF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 dirty="0">
                <a:hlinkClick r:id="rId2"/>
              </a:rPr>
              <a:t>https://cellperformance.beyond3d.com/articles/2008/03/three-big-lies.html</a:t>
            </a:r>
            <a:endParaRPr lang="en-CA" sz="1400" dirty="0"/>
          </a:p>
          <a:p>
            <a:r>
              <a:rPr lang="en-CA" dirty="0"/>
              <a:t>Software is a platform</a:t>
            </a:r>
          </a:p>
          <a:p>
            <a:pPr lvl="1"/>
            <a:r>
              <a:rPr lang="en-CA" dirty="0"/>
              <a:t>PS3 game -&gt; Atari 2600 </a:t>
            </a:r>
          </a:p>
          <a:p>
            <a:r>
              <a:rPr lang="en-CA" dirty="0"/>
              <a:t>Code should be designed around a model of the world</a:t>
            </a:r>
          </a:p>
          <a:p>
            <a:r>
              <a:rPr lang="en-CA" dirty="0"/>
              <a:t>Code is more important than data</a:t>
            </a:r>
          </a:p>
        </p:txBody>
      </p:sp>
    </p:spTree>
    <p:extLst>
      <p:ext uri="{BB962C8B-B14F-4D97-AF65-F5344CB8AC3E}">
        <p14:creationId xmlns:p14="http://schemas.microsoft.com/office/powerpoint/2010/main" val="169473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/>
              <a:t>…enough goofing around…</a:t>
            </a:r>
          </a:p>
          <a:p>
            <a:pPr eaLnBrk="1" hangingPunct="1"/>
            <a:r>
              <a:rPr lang="en-US" sz="2000" dirty="0"/>
              <a:t>Ladies and Gentlemen, start your Browser and Visual Studio.</a:t>
            </a:r>
          </a:p>
          <a:p>
            <a:pPr eaLnBrk="1" hangingPunct="1"/>
            <a:r>
              <a:rPr lang="en-US" sz="2000" dirty="0"/>
              <a:t>We’re going to get some OpenGL code, get it running, and go from there. </a:t>
            </a:r>
          </a:p>
          <a:p>
            <a:pPr eaLnBrk="1" hangingPunct="1"/>
            <a:r>
              <a:rPr lang="en-US" sz="2000" dirty="0"/>
              <a:t>While we are doing that, I’ll start explaining “what is OpenGL”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24D24D-68DF-90FB-ED49-ECB84C4810FD}"/>
              </a:ext>
            </a:extLst>
          </p:cNvPr>
          <p:cNvSpPr/>
          <p:nvPr/>
        </p:nvSpPr>
        <p:spPr>
          <a:xfrm>
            <a:off x="1763688" y="1367482"/>
            <a:ext cx="2160240" cy="1518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Our C++</a:t>
            </a:r>
          </a:p>
          <a:p>
            <a:pPr algn="ctr"/>
            <a:r>
              <a:rPr lang="en-CA" dirty="0" err="1"/>
              <a:t>printf</a:t>
            </a:r>
            <a:r>
              <a:rPr lang="en-CA" dirty="0"/>
              <a:t>() / </a:t>
            </a:r>
            <a:r>
              <a:rPr lang="en-CA" dirty="0" err="1"/>
              <a:t>cout</a:t>
            </a:r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-2628800" y="46491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Blah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-2628800" y="1665734"/>
            <a:ext cx="648072" cy="648072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Blah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-1913749" y="1906444"/>
            <a:ext cx="648072" cy="2280268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Blah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AE9234-14BE-F104-223F-487BD3A5D868}"/>
              </a:ext>
            </a:extLst>
          </p:cNvPr>
          <p:cNvSpPr/>
          <p:nvPr/>
        </p:nvSpPr>
        <p:spPr>
          <a:xfrm>
            <a:off x="899592" y="267494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cout.h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8AB29E-8970-2F5E-3B5A-2D70834CA070}"/>
              </a:ext>
            </a:extLst>
          </p:cNvPr>
          <p:cNvSpPr/>
          <p:nvPr/>
        </p:nvSpPr>
        <p:spPr>
          <a:xfrm>
            <a:off x="899592" y="3147814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cout.lib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0AC534-5F19-CE71-2927-8FF492A706D3}"/>
              </a:ext>
            </a:extLst>
          </p:cNvPr>
          <p:cNvSpPr/>
          <p:nvPr/>
        </p:nvSpPr>
        <p:spPr>
          <a:xfrm>
            <a:off x="4860032" y="317804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GLFW.h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9BAB01-0824-0FDC-C5CC-821F0AC337FD}"/>
              </a:ext>
            </a:extLst>
          </p:cNvPr>
          <p:cNvSpPr/>
          <p:nvPr/>
        </p:nvSpPr>
        <p:spPr>
          <a:xfrm>
            <a:off x="5537144" y="1419622"/>
            <a:ext cx="2160240" cy="1518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 OpenGL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4828D9-82F4-5405-1C1A-F337E2D5966B}"/>
              </a:ext>
            </a:extLst>
          </p:cNvPr>
          <p:cNvSpPr/>
          <p:nvPr/>
        </p:nvSpPr>
        <p:spPr>
          <a:xfrm>
            <a:off x="5148064" y="3131800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GLFW.lib</a:t>
            </a:r>
          </a:p>
        </p:txBody>
      </p:sp>
    </p:spTree>
    <p:extLst>
      <p:ext uri="{BB962C8B-B14F-4D97-AF65-F5344CB8AC3E}">
        <p14:creationId xmlns:p14="http://schemas.microsoft.com/office/powerpoint/2010/main" val="4274447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Git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161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643583" y="394927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local copy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1147639" y="1388306"/>
            <a:ext cx="648072" cy="25202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5CCEDD-BFFB-02A4-8E5E-4117350DB062}"/>
              </a:ext>
            </a:extLst>
          </p:cNvPr>
          <p:cNvSpPr/>
          <p:nvPr/>
        </p:nvSpPr>
        <p:spPr>
          <a:xfrm>
            <a:off x="459582" y="627534"/>
            <a:ext cx="202418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Feeney’s copy (origin)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41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/>
              <a:t>Graphics API: we’ll be using </a:t>
            </a:r>
            <a:r>
              <a:rPr lang="en-CA" sz="2400" b="1" u="sng" dirty="0"/>
              <a:t>OpenGL 4.6</a:t>
            </a:r>
            <a:r>
              <a:rPr lang="en-CA" sz="2400" dirty="0"/>
              <a:t> </a:t>
            </a:r>
            <a:br>
              <a:rPr lang="en-CA" sz="2400" dirty="0"/>
            </a:br>
            <a:r>
              <a:rPr lang="en-CA" sz="2400" i="1" dirty="0"/>
              <a:t>(+glad, GLFW, and </a:t>
            </a:r>
            <a:r>
              <a:rPr lang="en-CA" sz="2400" i="1" dirty="0" err="1"/>
              <a:t>glm</a:t>
            </a:r>
            <a:r>
              <a:rPr lang="en-CA" sz="2400" i="1" dirty="0"/>
              <a:t>)</a:t>
            </a:r>
          </a:p>
          <a:p>
            <a:pPr lvl="1" eaLnBrk="1" hangingPunct="1"/>
            <a:r>
              <a:rPr lang="en-CA" sz="2000" dirty="0"/>
              <a:t>We’ll also need some other glue code:</a:t>
            </a:r>
          </a:p>
          <a:p>
            <a:pPr lvl="2" eaLnBrk="1" hangingPunct="1"/>
            <a:r>
              <a:rPr lang="en-CA" sz="1800" dirty="0"/>
              <a:t>glad: </a:t>
            </a:r>
            <a:r>
              <a:rPr lang="en-CA" sz="1800" dirty="0">
                <a:hlinkClick r:id="rId2"/>
              </a:rPr>
              <a:t>https://glad.dav1d.de/</a:t>
            </a:r>
            <a:r>
              <a:rPr lang="en-CA" sz="1800" dirty="0"/>
              <a:t> </a:t>
            </a:r>
          </a:p>
          <a:p>
            <a:pPr lvl="2" eaLnBrk="1" hangingPunct="1"/>
            <a:r>
              <a:rPr lang="en-CA" sz="1800" dirty="0"/>
              <a:t>GLFW: </a:t>
            </a:r>
            <a:r>
              <a:rPr lang="en-CA" sz="1800" dirty="0">
                <a:hlinkClick r:id="rId3"/>
              </a:rPr>
              <a:t>https://www.glfw.org/</a:t>
            </a:r>
            <a:r>
              <a:rPr lang="en-CA" sz="1800" dirty="0"/>
              <a:t> </a:t>
            </a:r>
          </a:p>
          <a:p>
            <a:pPr lvl="2" eaLnBrk="1" hangingPunct="1"/>
            <a:r>
              <a:rPr lang="en-CA" sz="1800" dirty="0" err="1"/>
              <a:t>glm</a:t>
            </a:r>
            <a:r>
              <a:rPr lang="en-CA" sz="1800" dirty="0"/>
              <a:t>: </a:t>
            </a:r>
            <a:r>
              <a:rPr lang="en-CA" sz="1800" dirty="0">
                <a:hlinkClick r:id="rId4"/>
              </a:rPr>
              <a:t>https://glm.g-truc.net/0.9.9/</a:t>
            </a:r>
            <a:r>
              <a:rPr lang="en-CA" sz="1800" dirty="0"/>
              <a:t> </a:t>
            </a:r>
          </a:p>
          <a:p>
            <a:pPr lvl="1" eaLnBrk="1" hangingPunct="1"/>
            <a:r>
              <a:rPr lang="en-CA" sz="2000" dirty="0"/>
              <a:t>I may show you some </a:t>
            </a:r>
            <a:r>
              <a:rPr lang="en-CA" sz="2000" dirty="0" err="1"/>
              <a:t>Vulkan</a:t>
            </a:r>
            <a:r>
              <a:rPr lang="en-CA" sz="2000" dirty="0"/>
              <a:t>, too, but we’ll see how it goes…</a:t>
            </a:r>
          </a:p>
          <a:p>
            <a:pPr eaLnBrk="1" hangingPunct="1"/>
            <a:endParaRPr lang="en-CA" sz="20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37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8" cy="3600400"/>
          </a:xfrm>
        </p:spPr>
        <p:txBody>
          <a:bodyPr/>
          <a:lstStyle/>
          <a:p>
            <a:pPr eaLnBrk="1" hangingPunct="1"/>
            <a:r>
              <a:rPr lang="en-US" sz="1800" dirty="0"/>
              <a:t>Let’s write Halo 17! </a:t>
            </a:r>
            <a:r>
              <a:rPr lang="en-US" sz="1800" b="1" i="1" dirty="0"/>
              <a:t>Today!! </a:t>
            </a:r>
            <a:br>
              <a:rPr lang="en-US" sz="1800" b="1" i="1" dirty="0"/>
            </a:br>
            <a:r>
              <a:rPr lang="en-US" sz="2000" b="1" i="1" dirty="0"/>
              <a:t>RIGHT NOW!!!</a:t>
            </a:r>
            <a:endParaRPr lang="en-US" sz="1800" b="1" i="1" dirty="0"/>
          </a:p>
          <a:p>
            <a:pPr eaLnBrk="1" hangingPunct="1"/>
            <a:r>
              <a:rPr lang="en-US" sz="1800" dirty="0"/>
              <a:t>Hold on, buckaroo…</a:t>
            </a:r>
          </a:p>
          <a:p>
            <a:pPr eaLnBrk="1" hangingPunct="1"/>
            <a:r>
              <a:rPr lang="en-US" sz="1800" dirty="0"/>
              <a:t>It’s an introduction</a:t>
            </a:r>
          </a:p>
          <a:p>
            <a:pPr eaLnBrk="1" hangingPunct="1"/>
            <a:r>
              <a:rPr lang="en-US" sz="1800" dirty="0"/>
              <a:t>You need to walk before running</a:t>
            </a:r>
          </a:p>
          <a:p>
            <a:pPr eaLnBrk="1" hangingPunct="1"/>
            <a:r>
              <a:rPr lang="en-US" sz="1800" dirty="0"/>
              <a:t>Some of this stuff is pretty difficult</a:t>
            </a:r>
          </a:p>
          <a:p>
            <a:pPr eaLnBrk="1" hangingPunct="1"/>
            <a:r>
              <a:rPr lang="en-US" sz="1800" dirty="0"/>
              <a:t>There’s some math in here</a:t>
            </a:r>
          </a:p>
          <a:p>
            <a:pPr lvl="1" eaLnBrk="1" hangingPunct="1"/>
            <a:r>
              <a:rPr lang="en-US" sz="1600" dirty="0"/>
              <a:t>And a lot of it isn’t intuitive at all…</a:t>
            </a:r>
          </a:p>
          <a:p>
            <a:pPr eaLnBrk="1" hangingPunct="1"/>
            <a:r>
              <a:rPr lang="en-US" sz="1800" dirty="0"/>
              <a:t>What CPAs find “challenging” tends to be a little unexpected (more in a moment)</a:t>
            </a: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/>
              <a:t>Your brain</a:t>
            </a:r>
          </a:p>
          <a:p>
            <a:pPr eaLnBrk="1" hangingPunct="1"/>
            <a:r>
              <a:rPr lang="en-CA" sz="2400" dirty="0"/>
              <a:t>Visual Studio </a:t>
            </a:r>
            <a:r>
              <a:rPr lang="en-CA" sz="2000" dirty="0"/>
              <a:t>2022 (I’m using Community Edition)</a:t>
            </a:r>
          </a:p>
          <a:p>
            <a:pPr lvl="1" eaLnBrk="1" hangingPunct="1"/>
            <a:r>
              <a:rPr lang="en-CA" sz="2000" dirty="0"/>
              <a:t>Note: all versions have the same C/C++ compiler</a:t>
            </a:r>
            <a:br>
              <a:rPr lang="en-CA" sz="2000" dirty="0"/>
            </a:br>
            <a:r>
              <a:rPr lang="en-CA" sz="2000" dirty="0"/>
              <a:t>(i.e. there’s </a:t>
            </a:r>
            <a:r>
              <a:rPr lang="en-CA" sz="2000" b="1" u="sng" dirty="0"/>
              <a:t>no</a:t>
            </a:r>
            <a:r>
              <a:rPr lang="en-CA" sz="2000" dirty="0"/>
              <a:t> difference between versions for C/C++)</a:t>
            </a:r>
          </a:p>
          <a:p>
            <a:pPr lvl="1" eaLnBrk="1" hangingPunct="1"/>
            <a:r>
              <a:rPr lang="en-CA" sz="2000" dirty="0"/>
              <a:t>Your solutions need to run on </a:t>
            </a:r>
            <a:r>
              <a:rPr lang="en-CA" sz="2000" b="1" u="sng" dirty="0"/>
              <a:t>my</a:t>
            </a:r>
            <a:r>
              <a:rPr lang="en-CA" sz="2000" dirty="0"/>
              <a:t> machine</a:t>
            </a:r>
            <a:br>
              <a:rPr lang="en-CA" sz="2000" b="1" u="sng" dirty="0"/>
            </a:br>
            <a:r>
              <a:rPr lang="en-CA" sz="1800" dirty="0"/>
              <a:t>(I’ve got 2017, 2019, 2022 installed)</a:t>
            </a:r>
          </a:p>
          <a:p>
            <a:pPr lvl="1" eaLnBrk="1" hangingPunct="1"/>
            <a:r>
              <a:rPr lang="en-CA" sz="2000" dirty="0"/>
              <a:t>The C/C++ compilers are </a:t>
            </a:r>
            <a:r>
              <a:rPr lang="en-CA" sz="2000" i="1" dirty="0"/>
              <a:t>identical </a:t>
            </a:r>
            <a:r>
              <a:rPr lang="en-CA" sz="2000" dirty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/>
              <a:t>GLFW, glad, and </a:t>
            </a:r>
            <a:r>
              <a:rPr lang="en-CA" sz="2400" dirty="0" err="1"/>
              <a:t>glm</a:t>
            </a:r>
            <a:endParaRPr lang="en-CA" sz="24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8640638" cy="3257550"/>
          </a:xfrm>
        </p:spPr>
        <p:txBody>
          <a:bodyPr/>
          <a:lstStyle/>
          <a:p>
            <a:pPr eaLnBrk="1" hangingPunct="1"/>
            <a:r>
              <a:rPr lang="en-CA" sz="2000" dirty="0"/>
              <a:t>OpenGL </a:t>
            </a:r>
            <a:r>
              <a:rPr lang="en-CA" sz="2000" dirty="0" err="1"/>
              <a:t>SuperBible</a:t>
            </a:r>
            <a:r>
              <a:rPr lang="en-CA" sz="2000" dirty="0"/>
              <a:t>: Comprehensive Tutorial and Reference </a:t>
            </a:r>
            <a:r>
              <a:rPr lang="en-CA" sz="1800" dirty="0"/>
              <a:t>by </a:t>
            </a:r>
            <a:r>
              <a:rPr lang="en-CA" sz="1800" b="1" dirty="0"/>
              <a:t>Graham Sellers</a:t>
            </a:r>
            <a:r>
              <a:rPr lang="en-CA" sz="1800" dirty="0"/>
              <a:t> (OpenGL driver team for AMD) et al</a:t>
            </a:r>
            <a:endParaRPr lang="en-US" sz="2000" dirty="0"/>
          </a:p>
          <a:p>
            <a:pPr eaLnBrk="1" hangingPunct="1"/>
            <a:br>
              <a:rPr lang="en-CA" sz="2000" i="1" dirty="0"/>
            </a:b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9703" y="3069630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03888" y="19236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OMG! </a:t>
            </a:r>
            <a:r>
              <a:rPr lang="en-CA" dirty="0"/>
              <a:t>That’s, like, </a:t>
            </a:r>
            <a:r>
              <a:rPr lang="en-CA" b="1" i="1" u="sng" dirty="0"/>
              <a:t>THE TEXTBOOK!!!</a:t>
            </a:r>
          </a:p>
          <a:p>
            <a:pPr algn="ctr"/>
            <a:r>
              <a:rPr lang="en-CA" dirty="0"/>
              <a:t>#</a:t>
            </a:r>
            <a:r>
              <a:rPr lang="en-CA" dirty="0" err="1"/>
              <a:t>mindblown</a:t>
            </a:r>
            <a:endParaRPr lang="en-CA" dirty="0"/>
          </a:p>
        </p:txBody>
      </p:sp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2355726"/>
            <a:ext cx="1741639" cy="2278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These are good books, too…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/>
              <a:t>They are </a:t>
            </a:r>
            <a:r>
              <a:rPr lang="en-CA" sz="2000" b="1" u="sng" dirty="0"/>
              <a:t>NOT</a:t>
            </a:r>
            <a:r>
              <a:rPr lang="en-CA" sz="2000" dirty="0"/>
              <a:t> needed in this course!</a:t>
            </a:r>
            <a:endParaRPr lang="en-US" sz="2000" dirty="0"/>
          </a:p>
          <a:p>
            <a:pPr eaLnBrk="1" hangingPunct="1"/>
            <a:r>
              <a:rPr lang="en-CA" sz="2000" i="1" dirty="0"/>
              <a:t>And if you are </a:t>
            </a:r>
            <a:r>
              <a:rPr lang="en-CA" sz="2000" b="1" i="1" u="sng" dirty="0"/>
              <a:t>really</a:t>
            </a:r>
            <a:r>
              <a:rPr lang="en-CA" sz="2000" b="1" i="1" dirty="0"/>
              <a:t> </a:t>
            </a:r>
            <a:r>
              <a:rPr lang="en-CA" sz="2000" i="1" dirty="0"/>
              <a:t>into graphics </a:t>
            </a:r>
            <a:br>
              <a:rPr lang="en-CA" sz="2000" i="1" dirty="0"/>
            </a:b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30" y="2084760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ight Arrow 1"/>
          <p:cNvSpPr/>
          <p:nvPr/>
        </p:nvSpPr>
        <p:spPr>
          <a:xfrm>
            <a:off x="1583668" y="3972624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This book won an </a:t>
            </a:r>
            <a:r>
              <a:rPr lang="en-CA" sz="1600" b="1" dirty="0"/>
              <a:t>Academy Award</a:t>
            </a:r>
            <a:r>
              <a:rPr lang="en-CA" sz="1600" dirty="0"/>
              <a:t>. True Story: </a:t>
            </a:r>
            <a:r>
              <a:rPr lang="en-CA" sz="1600" dirty="0">
                <a:solidFill>
                  <a:srgbClr val="FFFF00"/>
                </a:solidFill>
              </a:rPr>
              <a:t>https://www.youtube.com/watch?v=7d9juPsv1QU </a:t>
            </a:r>
          </a:p>
        </p:txBody>
      </p:sp>
      <p:pic>
        <p:nvPicPr>
          <p:cNvPr id="3" name="Picture 2" descr="GPU Gems: Programming Techniques, Tips and Tricks for Real-Time Graphics:  Fernando (Series Editor), Randima: 9780321228321: Books - Amazon.ca">
            <a:extLst>
              <a:ext uri="{FF2B5EF4-FFF2-40B4-BE49-F238E27FC236}">
                <a16:creationId xmlns:a16="http://schemas.microsoft.com/office/drawing/2014/main" id="{E4EF7D14-C429-CC26-7847-DB1C3DE0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42" y="2171864"/>
            <a:ext cx="1404655" cy="17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PU Gems 2: Programming Techniques for High-Performance Graphics and  General-Purpose Computation">
            <a:extLst>
              <a:ext uri="{FF2B5EF4-FFF2-40B4-BE49-F238E27FC236}">
                <a16:creationId xmlns:a16="http://schemas.microsoft.com/office/drawing/2014/main" id="{A1361B1F-E40A-C3D8-2006-B2A0C259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75" y="2133526"/>
            <a:ext cx="1224136" cy="184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U Gems 3: Nguyen, Hubert: 9780321515261: Books - Amazon.ca">
            <a:extLst>
              <a:ext uri="{FF2B5EF4-FFF2-40B4-BE49-F238E27FC236}">
                <a16:creationId xmlns:a16="http://schemas.microsoft.com/office/drawing/2014/main" id="{308CD2C0-CA55-5E84-421F-1A4EDED1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02" y="2128311"/>
            <a:ext cx="1502917" cy="188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phics Shaders: Theory and Practice, Second Edition">
            <a:extLst>
              <a:ext uri="{FF2B5EF4-FFF2-40B4-BE49-F238E27FC236}">
                <a16:creationId xmlns:a16="http://schemas.microsoft.com/office/drawing/2014/main" id="{2C6CDCE9-689D-1D90-3DFB-2B011BFC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21" y="2212789"/>
            <a:ext cx="1554361" cy="18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996436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8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04" y="157758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Two sections: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7574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There are two sections in this class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One is face-to-face, in person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One is online asynchronous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While they have the same lectures, they have different expectations: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600" dirty="0"/>
              <a:t>In person: I have office hours Tuesday &amp; Thursday from 10 – 11:45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600" dirty="0"/>
              <a:t>Online: We’ll have zoom and e-mail</a:t>
            </a:r>
          </a:p>
          <a:p>
            <a:pPr eaLnBrk="1" hangingPunct="1">
              <a:lnSpc>
                <a:spcPct val="90000"/>
              </a:lnSpc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2806</Words>
  <Application>Microsoft Office PowerPoint</Application>
  <PresentationFormat>On-screen Show (16:9)</PresentationFormat>
  <Paragraphs>267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Blackadder ITC</vt:lpstr>
      <vt:lpstr>Calibri</vt:lpstr>
      <vt:lpstr>Corbel</vt:lpstr>
      <vt:lpstr>Impact</vt:lpstr>
      <vt:lpstr>Verdana</vt:lpstr>
      <vt:lpstr>Wingdings</vt:lpstr>
      <vt:lpstr>Wingdings 2</vt:lpstr>
      <vt:lpstr>Wingdings 3</vt:lpstr>
      <vt:lpstr>IntroducingPowerPoint2007</vt:lpstr>
      <vt:lpstr>INFO3111: C++ 3D Graphics</vt:lpstr>
      <vt:lpstr>Who am I?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These are good books, too…</vt:lpstr>
      <vt:lpstr>Two sections:</vt:lpstr>
      <vt:lpstr>What you should know (or will know, soon)</vt:lpstr>
      <vt:lpstr>PowerPoint Presentation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PowerPoint Presentation</vt:lpstr>
      <vt:lpstr>Where Michael worked and does work</vt:lpstr>
      <vt:lpstr>What’s this course not about (1/3)?</vt:lpstr>
      <vt:lpstr>What’s this course not about (2/3)?</vt:lpstr>
      <vt:lpstr>What’s this course not about (3/3)?</vt:lpstr>
      <vt:lpstr>Whatever is really in use, currently</vt:lpstr>
      <vt:lpstr>Some other things</vt:lpstr>
      <vt:lpstr>Other things</vt:lpstr>
      <vt:lpstr>chatGPT, etc. : Here’s The Deal</vt:lpstr>
      <vt:lpstr>C &amp; C++ “rant”/clarification:</vt:lpstr>
      <vt:lpstr>PowerPoint Presentation</vt:lpstr>
      <vt:lpstr>Your marks…</vt:lpstr>
      <vt:lpstr>Checkpoints: 10%</vt:lpstr>
      <vt:lpstr>2 Projects: 15% each</vt:lpstr>
      <vt:lpstr>2 Exams: 30% each</vt:lpstr>
      <vt:lpstr>“Part marks”</vt:lpstr>
      <vt:lpstr>Mike Acton ; 3 lies</vt:lpstr>
      <vt:lpstr>PowerPoint Presentation</vt:lpstr>
      <vt:lpstr>PowerPoint Presentation</vt:lpstr>
      <vt:lpstr>And now…</vt:lpstr>
      <vt:lpstr>PowerPoint Presentation</vt:lpstr>
      <vt:lpstr>Git</vt:lpstr>
      <vt:lpstr>PowerPoint Presentation</vt:lpstr>
      <vt:lpstr>OpenGL libraries,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2024-05-07T18:59:09Z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