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9" r:id="rId1"/>
  </p:sldMasterIdLst>
  <p:sldIdLst>
    <p:sldId id="256" r:id="rId2"/>
    <p:sldId id="257" r:id="rId3"/>
    <p:sldId id="258" r:id="rId4"/>
    <p:sldId id="259"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p:restoredTop sz="94539"/>
  </p:normalViewPr>
  <p:slideViewPr>
    <p:cSldViewPr snapToGrid="0" snapToObjects="1">
      <p:cViewPr varScale="1">
        <p:scale>
          <a:sx n="136" d="100"/>
          <a:sy n="136" d="100"/>
        </p:scale>
        <p:origin x="18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38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267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0850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59782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26452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93086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059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581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97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36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463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909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53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046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641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76462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11/17/19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110348"/>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pendatasoft.com/explore/dataset/us-zip-code-latitude-and-longitude/table/" TargetMode="External"/><Relationship Id="rId2" Type="http://schemas.openxmlformats.org/officeDocument/2006/relationships/hyperlink" Target="https://www.zip-codes.com/state/tx.asp" TargetMode="External"/><Relationship Id="rId1" Type="http://schemas.openxmlformats.org/officeDocument/2006/relationships/slideLayout" Target="../slideLayouts/slideLayout2.xml"/><Relationship Id="rId4" Type="http://schemas.openxmlformats.org/officeDocument/2006/relationships/hyperlink" Target="https://en.wikipedia.org/wiki/Dallas%E2%80%93Fort_Worth_metrople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8E5486-142E-4ADD-9A96-6A8277F2BFA3}"/>
              </a:ext>
            </a:extLst>
          </p:cNvPr>
          <p:cNvPicPr>
            <a:picLocks noChangeAspect="1"/>
          </p:cNvPicPr>
          <p:nvPr/>
        </p:nvPicPr>
        <p:blipFill rotWithShape="1">
          <a:blip r:embed="rId2">
            <a:duotone>
              <a:schemeClr val="bg2">
                <a:shade val="45000"/>
                <a:satMod val="135000"/>
              </a:schemeClr>
              <a:prstClr val="white"/>
            </a:duotone>
            <a:alphaModFix amt="40000"/>
          </a:blip>
          <a:srcRect t="12411" b="3320"/>
          <a:stretch/>
        </p:blipFill>
        <p:spPr>
          <a:xfrm>
            <a:off x="-1524" y="10"/>
            <a:ext cx="12192000" cy="6857990"/>
          </a:xfrm>
          <a:prstGeom prst="rect">
            <a:avLst/>
          </a:prstGeom>
        </p:spPr>
      </p:pic>
      <p:sp>
        <p:nvSpPr>
          <p:cNvPr id="2" name="Title 1">
            <a:extLst>
              <a:ext uri="{FF2B5EF4-FFF2-40B4-BE49-F238E27FC236}">
                <a16:creationId xmlns:a16="http://schemas.microsoft.com/office/drawing/2014/main" id="{AC32F125-1CD3-7545-B385-D9199113C2C0}"/>
              </a:ext>
            </a:extLst>
          </p:cNvPr>
          <p:cNvSpPr>
            <a:spLocks noGrp="1"/>
          </p:cNvSpPr>
          <p:nvPr>
            <p:ph type="ctrTitle"/>
          </p:nvPr>
        </p:nvSpPr>
        <p:spPr>
          <a:xfrm>
            <a:off x="2015413" y="2514601"/>
            <a:ext cx="9489200" cy="2188028"/>
          </a:xfrm>
        </p:spPr>
        <p:txBody>
          <a:bodyPr>
            <a:normAutofit/>
          </a:bodyPr>
          <a:lstStyle/>
          <a:p>
            <a:r>
              <a:rPr lang="en-US" dirty="0"/>
              <a:t>Predicting Dallas Fort Worth Restaurants Location   </a:t>
            </a:r>
          </a:p>
        </p:txBody>
      </p:sp>
      <p:sp>
        <p:nvSpPr>
          <p:cNvPr id="14" name="Rectangle 10">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34210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5CE3-DECE-BD4D-A773-CCC106E4663F}"/>
              </a:ext>
            </a:extLst>
          </p:cNvPr>
          <p:cNvSpPr>
            <a:spLocks noGrp="1"/>
          </p:cNvSpPr>
          <p:nvPr>
            <p:ph type="title"/>
          </p:nvPr>
        </p:nvSpPr>
        <p:spPr>
          <a:xfrm>
            <a:off x="2230016" y="563981"/>
            <a:ext cx="9069321" cy="1143521"/>
          </a:xfrm>
        </p:spPr>
        <p:txBody>
          <a:bodyPr>
            <a:noAutofit/>
          </a:bodyPr>
          <a:lstStyle/>
          <a:p>
            <a:r>
              <a:rPr lang="en-US" sz="2800" b="1" dirty="0"/>
              <a:t>Predicting restaurants location is valuable for current and feature restaurant owners </a:t>
            </a:r>
          </a:p>
        </p:txBody>
      </p:sp>
      <p:sp>
        <p:nvSpPr>
          <p:cNvPr id="3" name="Content Placeholder 2">
            <a:extLst>
              <a:ext uri="{FF2B5EF4-FFF2-40B4-BE49-F238E27FC236}">
                <a16:creationId xmlns:a16="http://schemas.microsoft.com/office/drawing/2014/main" id="{D7687257-24AB-D045-9E7F-3BFAD1688137}"/>
              </a:ext>
            </a:extLst>
          </p:cNvPr>
          <p:cNvSpPr>
            <a:spLocks noGrp="1"/>
          </p:cNvSpPr>
          <p:nvPr>
            <p:ph idx="1"/>
          </p:nvPr>
        </p:nvSpPr>
        <p:spPr>
          <a:xfrm>
            <a:off x="2155371" y="1800808"/>
            <a:ext cx="8752116" cy="4767943"/>
          </a:xfrm>
        </p:spPr>
        <p:txBody>
          <a:bodyPr>
            <a:noAutofit/>
          </a:bodyPr>
          <a:lstStyle/>
          <a:p>
            <a:r>
              <a:rPr lang="en-US" sz="2400" dirty="0"/>
              <a:t>Writing a restaurant business plan has many  components such as menu, employees and  identifying location which should be in line with the target market. </a:t>
            </a:r>
          </a:p>
          <a:p>
            <a:r>
              <a:rPr lang="en-US" sz="2400" dirty="0"/>
              <a:t>When describing potential locations in a business plan, restaurant owners should include as much information as possible about each location why it would be perfect for their business. </a:t>
            </a:r>
          </a:p>
          <a:p>
            <a:r>
              <a:rPr lang="en-US" sz="2400" dirty="0"/>
              <a:t>Data that can be easily accessed to understand where current restaurants are located, how many  of them are there and what the competitions are would helpful for  restaurant owner.  </a:t>
            </a:r>
          </a:p>
        </p:txBody>
      </p:sp>
    </p:spTree>
    <p:extLst>
      <p:ext uri="{BB962C8B-B14F-4D97-AF65-F5344CB8AC3E}">
        <p14:creationId xmlns:p14="http://schemas.microsoft.com/office/powerpoint/2010/main" val="283971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3889-85B7-C040-9844-BD7BA6EFC515}"/>
              </a:ext>
            </a:extLst>
          </p:cNvPr>
          <p:cNvSpPr>
            <a:spLocks noGrp="1"/>
          </p:cNvSpPr>
          <p:nvPr>
            <p:ph type="title"/>
          </p:nvPr>
        </p:nvSpPr>
        <p:spPr>
          <a:xfrm>
            <a:off x="2248200" y="624110"/>
            <a:ext cx="8911687" cy="906110"/>
          </a:xfrm>
        </p:spPr>
        <p:txBody>
          <a:bodyPr/>
          <a:lstStyle/>
          <a:p>
            <a:r>
              <a:rPr lang="en-US" dirty="0"/>
              <a:t>Data acquisition and cleaning</a:t>
            </a:r>
          </a:p>
        </p:txBody>
      </p:sp>
      <p:sp>
        <p:nvSpPr>
          <p:cNvPr id="3" name="Content Placeholder 2">
            <a:extLst>
              <a:ext uri="{FF2B5EF4-FFF2-40B4-BE49-F238E27FC236}">
                <a16:creationId xmlns:a16="http://schemas.microsoft.com/office/drawing/2014/main" id="{3CAA8836-8F73-8B44-B2DE-7EEDE1D97D2E}"/>
              </a:ext>
            </a:extLst>
          </p:cNvPr>
          <p:cNvSpPr>
            <a:spLocks noGrp="1"/>
          </p:cNvSpPr>
          <p:nvPr>
            <p:ph idx="1"/>
          </p:nvPr>
        </p:nvSpPr>
        <p:spPr>
          <a:xfrm>
            <a:off x="2099388" y="1530220"/>
            <a:ext cx="9209313" cy="5038531"/>
          </a:xfrm>
        </p:spPr>
        <p:txBody>
          <a:bodyPr>
            <a:noAutofit/>
          </a:bodyPr>
          <a:lstStyle/>
          <a:p>
            <a:r>
              <a:rPr lang="en-US" sz="2400" dirty="0"/>
              <a:t>Dallas Fort Worth(DFW) cities  and their zip code data from Zip-</a:t>
            </a:r>
            <a:r>
              <a:rPr lang="en-US" sz="2400" dirty="0" err="1"/>
              <a:t>Codes.com</a:t>
            </a:r>
            <a:r>
              <a:rPr lang="en-US" sz="2400" dirty="0"/>
              <a:t>, DFW data scraped from </a:t>
            </a:r>
            <a:r>
              <a:rPr lang="en-US" sz="2400" dirty="0">
                <a:hlinkClick r:id="rId2"/>
              </a:rPr>
              <a:t>Zip-codes/State/tx.asp</a:t>
            </a:r>
            <a:r>
              <a:rPr lang="en-US" sz="2400" dirty="0"/>
              <a:t>.</a:t>
            </a:r>
          </a:p>
          <a:p>
            <a:r>
              <a:rPr lang="en-US" sz="2400" dirty="0"/>
              <a:t>USA zip codes and geographical location data  from  public </a:t>
            </a:r>
            <a:r>
              <a:rPr lang="en-US" sz="2400" dirty="0" err="1"/>
              <a:t>opendatasoft.com</a:t>
            </a:r>
            <a:r>
              <a:rPr lang="en-US" sz="2400" dirty="0"/>
              <a:t>, DFW data scraped from </a:t>
            </a:r>
            <a:r>
              <a:rPr lang="en-US" sz="2400" dirty="0">
                <a:hlinkClick r:id="rId3"/>
              </a:rPr>
              <a:t>US-zip-code-lat-log/table</a:t>
            </a:r>
            <a:endParaRPr lang="en-US" sz="2400" dirty="0"/>
          </a:p>
          <a:p>
            <a:r>
              <a:rPr lang="en-US" sz="2400" dirty="0"/>
              <a:t>DFW population data from Wikipedia, DFW data scraped from </a:t>
            </a:r>
            <a:r>
              <a:rPr lang="en-US" sz="2400" dirty="0">
                <a:hlinkClick r:id="rId4"/>
              </a:rPr>
              <a:t>Dallas–Fort_Worth_metroplex</a:t>
            </a:r>
            <a:endParaRPr lang="en-US" sz="2400" dirty="0"/>
          </a:p>
          <a:p>
            <a:r>
              <a:rPr lang="en-US" sz="2400" dirty="0"/>
              <a:t>Total 255 rows and 5 features in the raw data.</a:t>
            </a:r>
          </a:p>
          <a:p>
            <a:r>
              <a:rPr lang="en-US" sz="2400" dirty="0"/>
              <a:t>Less populated zip codes were dropped</a:t>
            </a:r>
          </a:p>
          <a:p>
            <a:endParaRPr lang="en-US" sz="2400" dirty="0"/>
          </a:p>
        </p:txBody>
      </p:sp>
    </p:spTree>
    <p:extLst>
      <p:ext uri="{BB962C8B-B14F-4D97-AF65-F5344CB8AC3E}">
        <p14:creationId xmlns:p14="http://schemas.microsoft.com/office/powerpoint/2010/main" val="363707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54E8-1010-D84D-8317-195933C51CC8}"/>
              </a:ext>
            </a:extLst>
          </p:cNvPr>
          <p:cNvSpPr>
            <a:spLocks noGrp="1"/>
          </p:cNvSpPr>
          <p:nvPr>
            <p:ph type="title"/>
          </p:nvPr>
        </p:nvSpPr>
        <p:spPr>
          <a:xfrm>
            <a:off x="1750253" y="673745"/>
            <a:ext cx="1997929" cy="592215"/>
          </a:xfrm>
        </p:spPr>
        <p:txBody>
          <a:bodyPr>
            <a:normAutofit fontScale="90000"/>
          </a:bodyPr>
          <a:lstStyle/>
          <a:p>
            <a:r>
              <a:rPr lang="en-US" dirty="0"/>
              <a:t>Results</a:t>
            </a:r>
          </a:p>
        </p:txBody>
      </p:sp>
      <p:sp>
        <p:nvSpPr>
          <p:cNvPr id="8" name="TextBox 7">
            <a:extLst>
              <a:ext uri="{FF2B5EF4-FFF2-40B4-BE49-F238E27FC236}">
                <a16:creationId xmlns:a16="http://schemas.microsoft.com/office/drawing/2014/main" id="{7FD1A2FC-3956-404C-BAAA-8F8AEEA6E07B}"/>
              </a:ext>
            </a:extLst>
          </p:cNvPr>
          <p:cNvSpPr txBox="1"/>
          <p:nvPr/>
        </p:nvSpPr>
        <p:spPr>
          <a:xfrm>
            <a:off x="1750253" y="1349468"/>
            <a:ext cx="9165985" cy="2436564"/>
          </a:xfrm>
          <a:prstGeom prst="rect">
            <a:avLst/>
          </a:prstGeom>
          <a:noFill/>
        </p:spPr>
        <p:txBody>
          <a:bodyPr wrap="square" rtlCol="0">
            <a:spAutoFit/>
          </a:bodyPr>
          <a:lstStyle/>
          <a:p>
            <a:pPr marL="342900" indent="-342900">
              <a:spcBef>
                <a:spcPts val="1000"/>
              </a:spcBef>
              <a:buClr>
                <a:schemeClr val="accent1"/>
              </a:buClr>
              <a:buFont typeface="Wingdings 3" charset="2"/>
              <a:buChar char=""/>
            </a:pPr>
            <a:r>
              <a:rPr lang="en-US" sz="2400" dirty="0">
                <a:solidFill>
                  <a:schemeClr val="tx1">
                    <a:lumMod val="75000"/>
                    <a:lumOff val="25000"/>
                  </a:schemeClr>
                </a:solidFill>
              </a:rPr>
              <a:t>Population change </a:t>
            </a:r>
          </a:p>
          <a:p>
            <a:pPr marL="800100" lvl="1" indent="-342900">
              <a:spcBef>
                <a:spcPts val="1000"/>
              </a:spcBef>
              <a:buClr>
                <a:schemeClr val="accent1"/>
              </a:buClr>
              <a:buFont typeface="Wingdings 3" charset="2"/>
              <a:buChar char=""/>
            </a:pPr>
            <a:r>
              <a:rPr lang="en-US" sz="2400" dirty="0">
                <a:solidFill>
                  <a:schemeClr val="tx1">
                    <a:lumMod val="75000"/>
                    <a:lumOff val="25000"/>
                  </a:schemeClr>
                </a:solidFill>
              </a:rPr>
              <a:t>Population change in the metroplex is as high as 23 % in Collin county with most of the counties showed population growth over 10 %. The over all metroplex population growth is 15.15 %, which is higher than average growth for most cities in the country</a:t>
            </a:r>
            <a:r>
              <a:rPr lang="en-US" dirty="0"/>
              <a:t>.</a:t>
            </a:r>
          </a:p>
        </p:txBody>
      </p:sp>
      <p:pic>
        <p:nvPicPr>
          <p:cNvPr id="10" name="Picture 9" descr="A screenshot of a cell phone&#10;&#10;Description automatically generated">
            <a:extLst>
              <a:ext uri="{FF2B5EF4-FFF2-40B4-BE49-F238E27FC236}">
                <a16:creationId xmlns:a16="http://schemas.microsoft.com/office/drawing/2014/main" id="{54EB0E74-56EA-3147-A44E-9C310B1D5A70}"/>
              </a:ext>
            </a:extLst>
          </p:cNvPr>
          <p:cNvPicPr/>
          <p:nvPr/>
        </p:nvPicPr>
        <p:blipFill>
          <a:blip r:embed="rId2"/>
          <a:stretch>
            <a:fillRect/>
          </a:stretch>
        </p:blipFill>
        <p:spPr>
          <a:xfrm>
            <a:off x="1750253" y="4001101"/>
            <a:ext cx="4603413" cy="2363048"/>
          </a:xfrm>
          <a:prstGeom prst="rect">
            <a:avLst/>
          </a:prstGeom>
        </p:spPr>
      </p:pic>
      <p:pic>
        <p:nvPicPr>
          <p:cNvPr id="11" name="Picture 10">
            <a:extLst>
              <a:ext uri="{FF2B5EF4-FFF2-40B4-BE49-F238E27FC236}">
                <a16:creationId xmlns:a16="http://schemas.microsoft.com/office/drawing/2014/main" id="{4DDC2E96-4B92-FE4A-8801-17C5DE74C7C4}"/>
              </a:ext>
            </a:extLst>
          </p:cNvPr>
          <p:cNvPicPr>
            <a:picLocks noChangeAspect="1"/>
          </p:cNvPicPr>
          <p:nvPr/>
        </p:nvPicPr>
        <p:blipFill>
          <a:blip r:embed="rId3"/>
          <a:stretch>
            <a:fillRect/>
          </a:stretch>
        </p:blipFill>
        <p:spPr>
          <a:xfrm>
            <a:off x="6963701" y="3927585"/>
            <a:ext cx="4100148" cy="2436564"/>
          </a:xfrm>
          <a:prstGeom prst="rect">
            <a:avLst/>
          </a:prstGeom>
        </p:spPr>
      </p:pic>
    </p:spTree>
    <p:extLst>
      <p:ext uri="{BB962C8B-B14F-4D97-AF65-F5344CB8AC3E}">
        <p14:creationId xmlns:p14="http://schemas.microsoft.com/office/powerpoint/2010/main" val="115074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D1A2FC-3956-404C-BAAA-8F8AEEA6E07B}"/>
              </a:ext>
            </a:extLst>
          </p:cNvPr>
          <p:cNvSpPr txBox="1"/>
          <p:nvPr/>
        </p:nvSpPr>
        <p:spPr>
          <a:xfrm>
            <a:off x="1816241" y="265384"/>
            <a:ext cx="9175413" cy="2744341"/>
          </a:xfrm>
          <a:prstGeom prst="rect">
            <a:avLst/>
          </a:prstGeom>
          <a:noFill/>
        </p:spPr>
        <p:txBody>
          <a:bodyPr wrap="square" rtlCol="0">
            <a:spAutoFit/>
          </a:bodyPr>
          <a:lstStyle>
            <a:defPPr>
              <a:defRPr lang="en-US"/>
            </a:defPPr>
            <a:lvl1pPr marL="342900" indent="-342900">
              <a:spcBef>
                <a:spcPts val="1000"/>
              </a:spcBef>
              <a:buClr>
                <a:schemeClr val="accent1"/>
              </a:buClr>
              <a:buFont typeface="Wingdings 3" charset="2"/>
              <a:buChar char=""/>
              <a:defRPr sz="2400">
                <a:solidFill>
                  <a:schemeClr val="tx1">
                    <a:lumMod val="75000"/>
                    <a:lumOff val="25000"/>
                  </a:schemeClr>
                </a:solidFill>
              </a:defRPr>
            </a:lvl1pPr>
            <a:lvl2pPr marL="800100" lvl="1" indent="-342900">
              <a:spcBef>
                <a:spcPts val="1000"/>
              </a:spcBef>
              <a:buClr>
                <a:schemeClr val="accent1"/>
              </a:buClr>
              <a:buFont typeface="Wingdings 3" charset="2"/>
              <a:buChar char=""/>
              <a:defRPr sz="2400">
                <a:solidFill>
                  <a:schemeClr val="tx1">
                    <a:lumMod val="75000"/>
                    <a:lumOff val="25000"/>
                  </a:schemeClr>
                </a:solidFill>
              </a:defRPr>
            </a:lvl2pPr>
          </a:lstStyle>
          <a:p>
            <a:r>
              <a:rPr lang="en-US" dirty="0"/>
              <a:t>Clustering </a:t>
            </a:r>
          </a:p>
          <a:p>
            <a:pPr lvl="1"/>
            <a:r>
              <a:rPr lang="en-US" sz="2000" dirty="0"/>
              <a:t>K-means clustering used to group the cities in to 6 different clusters. Based on the top 10 most common venues in each cluster, cluster 1, 5 and 6 are ideal places to open new restaurants due to  currently available restaurants and other venues which drive people to go there either to attend sporting events or other activities the likes of banking, health/beauty and doctor's office visit.</a:t>
            </a:r>
          </a:p>
        </p:txBody>
      </p:sp>
      <p:pic>
        <p:nvPicPr>
          <p:cNvPr id="2" name="Picture 1">
            <a:extLst>
              <a:ext uri="{FF2B5EF4-FFF2-40B4-BE49-F238E27FC236}">
                <a16:creationId xmlns:a16="http://schemas.microsoft.com/office/drawing/2014/main" id="{B0143C44-8E42-A449-BDEF-71E88115A602}"/>
              </a:ext>
            </a:extLst>
          </p:cNvPr>
          <p:cNvPicPr>
            <a:picLocks noChangeAspect="1"/>
          </p:cNvPicPr>
          <p:nvPr/>
        </p:nvPicPr>
        <p:blipFill>
          <a:blip r:embed="rId2"/>
          <a:stretch>
            <a:fillRect/>
          </a:stretch>
        </p:blipFill>
        <p:spPr>
          <a:xfrm>
            <a:off x="3742442" y="2884340"/>
            <a:ext cx="5927402" cy="3708276"/>
          </a:xfrm>
          <a:prstGeom prst="rect">
            <a:avLst/>
          </a:prstGeom>
        </p:spPr>
      </p:pic>
    </p:spTree>
    <p:extLst>
      <p:ext uri="{BB962C8B-B14F-4D97-AF65-F5344CB8AC3E}">
        <p14:creationId xmlns:p14="http://schemas.microsoft.com/office/powerpoint/2010/main" val="5206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7952-3859-0048-90A2-9EA67A2F8C00}"/>
              </a:ext>
            </a:extLst>
          </p:cNvPr>
          <p:cNvSpPr>
            <a:spLocks noGrp="1"/>
          </p:cNvSpPr>
          <p:nvPr>
            <p:ph type="title"/>
          </p:nvPr>
        </p:nvSpPr>
        <p:spPr/>
        <p:txBody>
          <a:bodyPr/>
          <a:lstStyle/>
          <a:p>
            <a:r>
              <a:rPr lang="en-US" dirty="0"/>
              <a:t>Conclusion and future directions</a:t>
            </a:r>
          </a:p>
        </p:txBody>
      </p:sp>
      <p:sp>
        <p:nvSpPr>
          <p:cNvPr id="3" name="Content Placeholder 2">
            <a:extLst>
              <a:ext uri="{FF2B5EF4-FFF2-40B4-BE49-F238E27FC236}">
                <a16:creationId xmlns:a16="http://schemas.microsoft.com/office/drawing/2014/main" id="{4BD38E7C-66C4-F64D-8038-5F90F64CC096}"/>
              </a:ext>
            </a:extLst>
          </p:cNvPr>
          <p:cNvSpPr>
            <a:spLocks noGrp="1"/>
          </p:cNvSpPr>
          <p:nvPr>
            <p:ph idx="1"/>
          </p:nvPr>
        </p:nvSpPr>
        <p:spPr>
          <a:xfrm>
            <a:off x="2589212" y="1639077"/>
            <a:ext cx="8915400" cy="3777622"/>
          </a:xfrm>
        </p:spPr>
        <p:txBody>
          <a:bodyPr>
            <a:normAutofit/>
          </a:bodyPr>
          <a:lstStyle/>
          <a:p>
            <a:r>
              <a:rPr lang="en-US" sz="2400" dirty="0"/>
              <a:t>Built useful models to predict restaurant locations</a:t>
            </a:r>
          </a:p>
          <a:p>
            <a:r>
              <a:rPr lang="en-US" sz="2400" dirty="0"/>
              <a:t>Accuracy of the models has room for improvement</a:t>
            </a:r>
          </a:p>
          <a:p>
            <a:r>
              <a:rPr lang="en-US" sz="2400" dirty="0"/>
              <a:t>Capture highly populated counties</a:t>
            </a:r>
          </a:p>
          <a:p>
            <a:r>
              <a:rPr lang="en-US" sz="2400" dirty="0"/>
              <a:t>Ideas to include</a:t>
            </a:r>
          </a:p>
          <a:p>
            <a:pPr lvl="2"/>
            <a:r>
              <a:rPr lang="en-US" sz="2400" dirty="0"/>
              <a:t>Restaurant kind per zip code</a:t>
            </a:r>
          </a:p>
          <a:p>
            <a:pPr lvl="2"/>
            <a:r>
              <a:rPr lang="en-US" sz="2400" dirty="0"/>
              <a:t>Population diversity </a:t>
            </a:r>
          </a:p>
          <a:p>
            <a:pPr lvl="2"/>
            <a:r>
              <a:rPr lang="en-US" sz="2400" dirty="0"/>
              <a:t>population growth prediction</a:t>
            </a:r>
          </a:p>
        </p:txBody>
      </p:sp>
    </p:spTree>
    <p:extLst>
      <p:ext uri="{BB962C8B-B14F-4D97-AF65-F5344CB8AC3E}">
        <p14:creationId xmlns:p14="http://schemas.microsoft.com/office/powerpoint/2010/main" val="24890342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250</TotalTime>
  <Words>351</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Predicting Dallas Fort Worth Restaurants Location   </vt:lpstr>
      <vt:lpstr>Predicting restaurants location is valuable for current and feature restaurant owners </vt:lpstr>
      <vt:lpstr>Data acquisition and cleaning</vt:lpstr>
      <vt:lpstr>Results</vt:lpstr>
      <vt:lpstr>PowerPoint Presentation</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Dallas Fort Worth Restaurants Location   </dc:title>
  <dc:creator>Yosef Woldeamanuel</dc:creator>
  <cp:lastModifiedBy>Yosef Woldeamanuel</cp:lastModifiedBy>
  <cp:revision>11</cp:revision>
  <dcterms:created xsi:type="dcterms:W3CDTF">2019-11-16T02:14:17Z</dcterms:created>
  <dcterms:modified xsi:type="dcterms:W3CDTF">2019-11-17T20:09:20Z</dcterms:modified>
</cp:coreProperties>
</file>