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/>
    <p:restoredTop sz="95352"/>
  </p:normalViewPr>
  <p:slideViewPr>
    <p:cSldViewPr snapToGrid="0" snapToObjects="1">
      <p:cViewPr varScale="1">
        <p:scale>
          <a:sx n="117" d="100"/>
          <a:sy n="117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071B4-43F7-30C5-B511-E626A750B8B2}"/>
              </a:ext>
            </a:extLst>
          </p:cNvPr>
          <p:cNvSpPr txBox="1"/>
          <p:nvPr/>
        </p:nvSpPr>
        <p:spPr>
          <a:xfrm>
            <a:off x="2511527" y="0"/>
            <a:ext cx="7168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400" b="1" dirty="0"/>
              <a:t>Geodesic Edge Betweenness Centrality (gebc)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40A5F9-1896-AEDC-8957-29033FC0A4AA}"/>
                  </a:ext>
                </a:extLst>
              </p:cNvPr>
              <p:cNvSpPr txBox="1"/>
              <p:nvPr/>
            </p:nvSpPr>
            <p:spPr>
              <a:xfrm>
                <a:off x="615974" y="383635"/>
                <a:ext cx="10960052" cy="6132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dirty="0">
                    <a:solidFill>
                      <a:schemeClr val="bg1"/>
                    </a:solidFill>
                  </a:rPr>
                  <a:t>Measures the extent to which a vertex lies on paths between other vertices.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dirty="0">
                    <a:solidFill>
                      <a:schemeClr val="bg1"/>
                    </a:solidFill>
                  </a:rPr>
                  <a:t>Usefulness: the more geodesic paths a vertex lies on, the higher its control over transmission </a:t>
                </a:r>
              </a:p>
              <a:p>
                <a:r>
                  <a:rPr lang="en-DE" dirty="0">
                    <a:solidFill>
                      <a:schemeClr val="bg1"/>
                    </a:solidFill>
                  </a:rPr>
                  <a:t>    of information within the network.</a:t>
                </a:r>
              </a:p>
              <a:p>
                <a:endParaRPr lang="en-DE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b="1" dirty="0">
                    <a:solidFill>
                      <a:schemeClr val="bg1"/>
                    </a:solidFill>
                  </a:rPr>
                  <a:t>Definition</a:t>
                </a:r>
                <a:r>
                  <a:rPr lang="en-DE" dirty="0">
                    <a:solidFill>
                      <a:schemeClr val="bg1"/>
                    </a:solidFill>
                  </a:rPr>
                  <a:t>. The gebc of vertex </a:t>
                </a:r>
                <a:r>
                  <a:rPr lang="en-GB" i="1" dirty="0" err="1">
                    <a:solidFill>
                      <a:schemeClr val="bg1"/>
                    </a:solidFill>
                  </a:rPr>
                  <a:t>i</a:t>
                </a:r>
                <a:r>
                  <a:rPr lang="en-GB" dirty="0">
                    <a:solidFill>
                      <a:schemeClr val="bg1"/>
                    </a:solidFill>
                  </a:rPr>
                  <a:t> is defined as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GB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     where: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= number of geodesic paths from </a:t>
                </a:r>
                <a:r>
                  <a:rPr lang="en-GB" i="1" dirty="0">
                    <a:solidFill>
                      <a:schemeClr val="bg1"/>
                    </a:solidFill>
                  </a:rPr>
                  <a:t>s</a:t>
                </a:r>
                <a:r>
                  <a:rPr lang="en-GB" dirty="0">
                    <a:solidFill>
                      <a:schemeClr val="bg1"/>
                    </a:solidFill>
                  </a:rPr>
                  <a:t> to </a:t>
                </a:r>
                <a:r>
                  <a:rPr lang="en-GB" i="1" dirty="0">
                    <a:solidFill>
                      <a:schemeClr val="bg1"/>
                    </a:solidFill>
                  </a:rPr>
                  <a:t>t</a:t>
                </a:r>
                <a:r>
                  <a:rPr lang="en-GB" dirty="0">
                    <a:solidFill>
                      <a:schemeClr val="bg1"/>
                    </a:solidFill>
                  </a:rPr>
                  <a:t> through </a:t>
                </a:r>
                <a:r>
                  <a:rPr lang="en-GB" i="1" dirty="0" err="1">
                    <a:solidFill>
                      <a:schemeClr val="bg1"/>
                    </a:solidFill>
                  </a:rPr>
                  <a:t>i</a:t>
                </a:r>
                <a:r>
                  <a:rPr lang="en-GB" i="1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GB" i="1" dirty="0">
                    <a:solidFill>
                      <a:schemeClr val="bg1"/>
                    </a:solidFill>
                  </a:rPr>
                  <a:t>	</a:t>
                </a:r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 = </a:t>
                </a:r>
                <a:r>
                  <a:rPr lang="en-GB" dirty="0">
                    <a:solidFill>
                      <a:schemeClr val="bg1"/>
                    </a:solidFill>
                  </a:rPr>
                  <a:t>number of geodesic paths from </a:t>
                </a:r>
                <a:r>
                  <a:rPr lang="en-GB" i="1" dirty="0">
                    <a:solidFill>
                      <a:schemeClr val="bg1"/>
                    </a:solidFill>
                  </a:rPr>
                  <a:t>s</a:t>
                </a:r>
                <a:r>
                  <a:rPr lang="en-GB" dirty="0">
                    <a:solidFill>
                      <a:schemeClr val="bg1"/>
                    </a:solidFill>
                  </a:rPr>
                  <a:t> to </a:t>
                </a:r>
                <a:r>
                  <a:rPr lang="en-GB" i="1" dirty="0">
                    <a:solidFill>
                      <a:schemeClr val="bg1"/>
                    </a:solidFill>
                  </a:rPr>
                  <a:t>t</a:t>
                </a:r>
                <a:r>
                  <a:rPr lang="en-GB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GB" i="1" dirty="0">
                    <a:solidFill>
                      <a:schemeClr val="bg1"/>
                    </a:solidFill>
                  </a:rPr>
                  <a:t>     </a:t>
                </a:r>
                <a:r>
                  <a:rPr lang="en-GB" dirty="0">
                    <a:solidFill>
                      <a:schemeClr val="bg1"/>
                    </a:solidFill>
                  </a:rPr>
                  <a:t>Thus, each path contributes to </a:t>
                </a:r>
                <a:r>
                  <a:rPr lang="en-GB" i="1" dirty="0">
                    <a:solidFill>
                      <a:schemeClr val="bg1"/>
                    </a:solidFill>
                  </a:rPr>
                  <a:t>i</a:t>
                </a:r>
                <a:r>
                  <a:rPr lang="en-GB" dirty="0">
                    <a:solidFill>
                      <a:schemeClr val="bg1"/>
                    </a:solidFill>
                  </a:rPr>
                  <a:t>’s </a:t>
                </a:r>
                <a:r>
                  <a:rPr lang="en-GB" dirty="0" err="1">
                    <a:solidFill>
                      <a:schemeClr val="bg1"/>
                    </a:solidFill>
                  </a:rPr>
                  <a:t>gebc</a:t>
                </a:r>
                <a:r>
                  <a:rPr lang="en-GB" dirty="0">
                    <a:solidFill>
                      <a:schemeClr val="bg1"/>
                    </a:solidFill>
                  </a:rPr>
                  <a:t> with a weight equal to the inverse of the total number</a:t>
                </a:r>
              </a:p>
              <a:p>
                <a:r>
                  <a:rPr lang="en-GB" i="1" dirty="0">
                    <a:solidFill>
                      <a:schemeClr val="bg1"/>
                    </a:solidFill>
                  </a:rPr>
                  <a:t>     </a:t>
                </a:r>
                <a:r>
                  <a:rPr lang="en-GB" dirty="0">
                    <a:solidFill>
                      <a:schemeClr val="bg1"/>
                    </a:solidFill>
                  </a:rPr>
                  <a:t>of paths from </a:t>
                </a:r>
                <a:r>
                  <a:rPr lang="en-GB" i="1" dirty="0">
                    <a:solidFill>
                      <a:schemeClr val="bg1"/>
                    </a:solidFill>
                  </a:rPr>
                  <a:t>s</a:t>
                </a:r>
                <a:r>
                  <a:rPr lang="en-GB" dirty="0">
                    <a:solidFill>
                      <a:schemeClr val="bg1"/>
                    </a:solidFill>
                  </a:rPr>
                  <a:t> to </a:t>
                </a:r>
                <a:r>
                  <a:rPr lang="en-GB" i="1" dirty="0">
                    <a:solidFill>
                      <a:schemeClr val="bg1"/>
                    </a:solidFill>
                  </a:rPr>
                  <a:t>t.</a:t>
                </a:r>
              </a:p>
              <a:p>
                <a:endParaRPr lang="en-GB" i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>
                    <a:solidFill>
                      <a:schemeClr val="bg1"/>
                    </a:solidFill>
                  </a:rPr>
                  <a:t>Example. </a:t>
                </a:r>
                <a:r>
                  <a:rPr lang="en-GB" dirty="0">
                    <a:solidFill>
                      <a:schemeClr val="bg1"/>
                    </a:solidFill>
                  </a:rPr>
                  <a:t>If there are 3 geodesic paths from </a:t>
                </a:r>
                <a:r>
                  <a:rPr lang="en-GB" i="1" dirty="0">
                    <a:solidFill>
                      <a:schemeClr val="bg1"/>
                    </a:solidFill>
                  </a:rPr>
                  <a:t>s</a:t>
                </a:r>
                <a:r>
                  <a:rPr lang="en-GB" dirty="0">
                    <a:solidFill>
                      <a:schemeClr val="bg1"/>
                    </a:solidFill>
                  </a:rPr>
                  <a:t> to </a:t>
                </a:r>
                <a:r>
                  <a:rPr lang="en-GB" i="1" dirty="0">
                    <a:solidFill>
                      <a:schemeClr val="bg1"/>
                    </a:solidFill>
                  </a:rPr>
                  <a:t>t</a:t>
                </a:r>
                <a:r>
                  <a:rPr lang="en-GB" dirty="0">
                    <a:solidFill>
                      <a:schemeClr val="bg1"/>
                    </a:solidFill>
                  </a:rPr>
                  <a:t> and 2 of them pass through </a:t>
                </a:r>
                <a:r>
                  <a:rPr lang="en-GB" i="1" dirty="0" err="1">
                    <a:solidFill>
                      <a:schemeClr val="bg1"/>
                    </a:solidFill>
                  </a:rPr>
                  <a:t>i</a:t>
                </a:r>
                <a:r>
                  <a:rPr lang="en-GB" dirty="0">
                    <a:solidFill>
                      <a:schemeClr val="bg1"/>
                    </a:solidFill>
                  </a:rPr>
                  <a:t>, then they</a:t>
                </a:r>
              </a:p>
              <a:p>
                <a:r>
                  <a:rPr lang="en-GB" b="1" dirty="0">
                    <a:solidFill>
                      <a:schemeClr val="bg1"/>
                    </a:solidFill>
                  </a:rPr>
                  <a:t>    </a:t>
                </a:r>
                <a:r>
                  <a:rPr lang="en-GB" dirty="0">
                    <a:solidFill>
                      <a:schemeClr val="bg1"/>
                    </a:solidFill>
                  </a:rPr>
                  <a:t>contribute 2/3 to </a:t>
                </a:r>
                <a:r>
                  <a:rPr lang="en-GB" i="1" dirty="0">
                    <a:solidFill>
                      <a:schemeClr val="bg1"/>
                    </a:solidFill>
                  </a:rPr>
                  <a:t>i</a:t>
                </a:r>
                <a:r>
                  <a:rPr lang="en-GB" dirty="0">
                    <a:solidFill>
                      <a:schemeClr val="bg1"/>
                    </a:solidFill>
                  </a:rPr>
                  <a:t>’s betweenness.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>
                    <a:solidFill>
                      <a:schemeClr val="bg1"/>
                    </a:solidFill>
                  </a:rPr>
                  <a:t>Gebc</a:t>
                </a:r>
                <a:r>
                  <a:rPr lang="en-GB" dirty="0">
                    <a:solidFill>
                      <a:schemeClr val="bg1"/>
                    </a:solidFill>
                  </a:rPr>
                  <a:t> is a non-normalized rational number. Sometimes, the definition is normalized by the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    total number of vertex pairs. 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</a:rPr>
                  <a:t>Range: up to half the number of vertices (great advantage over other centrality measures,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     such as closeness centrality, which cover only a small range).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40A5F9-1896-AEDC-8957-29033FC0A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74" y="383635"/>
                <a:ext cx="10960052" cy="6132769"/>
              </a:xfrm>
              <a:prstGeom prst="rect">
                <a:avLst/>
              </a:prstGeom>
              <a:blipFill>
                <a:blip r:embed="rId2"/>
                <a:stretch>
                  <a:fillRect l="-347" t="-620" b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1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071B4-43F7-30C5-B511-E626A750B8B2}"/>
              </a:ext>
            </a:extLst>
          </p:cNvPr>
          <p:cNvSpPr txBox="1"/>
          <p:nvPr/>
        </p:nvSpPr>
        <p:spPr>
          <a:xfrm>
            <a:off x="2511527" y="0"/>
            <a:ext cx="7168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400" b="1" dirty="0"/>
              <a:t>Geodesic Edge Betweenness Centrality (gebc)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FC8D8-C8C2-8DFE-49D2-675E099F50EE}"/>
              </a:ext>
            </a:extLst>
          </p:cNvPr>
          <p:cNvSpPr txBox="1"/>
          <p:nvPr/>
        </p:nvSpPr>
        <p:spPr>
          <a:xfrm>
            <a:off x="594953" y="538877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Example.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D0B87-316D-C6AE-304B-67B9154A4E47}"/>
              </a:ext>
            </a:extLst>
          </p:cNvPr>
          <p:cNvSpPr txBox="1"/>
          <p:nvPr/>
        </p:nvSpPr>
        <p:spPr>
          <a:xfrm>
            <a:off x="1475208" y="1660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FE1BA-9622-2DD6-641E-11C3E6BB5703}"/>
              </a:ext>
            </a:extLst>
          </p:cNvPr>
          <p:cNvSpPr txBox="1"/>
          <p:nvPr/>
        </p:nvSpPr>
        <p:spPr>
          <a:xfrm>
            <a:off x="1901516" y="1129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892FA-5EF7-B95C-20CE-700F9142C088}"/>
              </a:ext>
            </a:extLst>
          </p:cNvPr>
          <p:cNvSpPr txBox="1"/>
          <p:nvPr/>
        </p:nvSpPr>
        <p:spPr>
          <a:xfrm>
            <a:off x="1897132" y="1660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83FFD-9FE5-2676-C4C3-AFD6957C6772}"/>
              </a:ext>
            </a:extLst>
          </p:cNvPr>
          <p:cNvSpPr txBox="1"/>
          <p:nvPr/>
        </p:nvSpPr>
        <p:spPr>
          <a:xfrm>
            <a:off x="1897132" y="2218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B60EA-77AF-21CC-5DD9-5C238C3A8935}"/>
              </a:ext>
            </a:extLst>
          </p:cNvPr>
          <p:cNvSpPr txBox="1"/>
          <p:nvPr/>
        </p:nvSpPr>
        <p:spPr>
          <a:xfrm>
            <a:off x="2319056" y="1660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33C1F-5607-9E11-F133-DABC66F274DE}"/>
              </a:ext>
            </a:extLst>
          </p:cNvPr>
          <p:cNvSpPr txBox="1"/>
          <p:nvPr/>
        </p:nvSpPr>
        <p:spPr>
          <a:xfrm>
            <a:off x="2740980" y="1660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6A433-0EB0-70D7-E430-7F5CEC354BBC}"/>
              </a:ext>
            </a:extLst>
          </p:cNvPr>
          <p:cNvSpPr txBox="1"/>
          <p:nvPr/>
        </p:nvSpPr>
        <p:spPr>
          <a:xfrm>
            <a:off x="3162904" y="1660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2CF6D-6C95-27FD-40F0-4B8AAAD07AF2}"/>
              </a:ext>
            </a:extLst>
          </p:cNvPr>
          <p:cNvSpPr txBox="1"/>
          <p:nvPr/>
        </p:nvSpPr>
        <p:spPr>
          <a:xfrm>
            <a:off x="3162904" y="1129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1165BB-3645-740E-4C2D-A8F234667E1F}"/>
              </a:ext>
            </a:extLst>
          </p:cNvPr>
          <p:cNvSpPr txBox="1"/>
          <p:nvPr/>
        </p:nvSpPr>
        <p:spPr>
          <a:xfrm>
            <a:off x="3162904" y="2218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6C10D5-4F7C-86D5-E22A-774FF0B5FCF4}"/>
              </a:ext>
            </a:extLst>
          </p:cNvPr>
          <p:cNvCxnSpPr>
            <a:cxnSpLocks/>
          </p:cNvCxnSpPr>
          <p:nvPr/>
        </p:nvCxnSpPr>
        <p:spPr>
          <a:xfrm>
            <a:off x="1788114" y="1855586"/>
            <a:ext cx="1090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8C4D4A-E31D-3D68-781B-92B3A08E41A0}"/>
              </a:ext>
            </a:extLst>
          </p:cNvPr>
          <p:cNvCxnSpPr/>
          <p:nvPr/>
        </p:nvCxnSpPr>
        <p:spPr>
          <a:xfrm>
            <a:off x="2203275" y="1850336"/>
            <a:ext cx="1090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1B9ECA-BC7D-7C29-E26F-63839673E4EF}"/>
              </a:ext>
            </a:extLst>
          </p:cNvPr>
          <p:cNvCxnSpPr/>
          <p:nvPr/>
        </p:nvCxnSpPr>
        <p:spPr>
          <a:xfrm>
            <a:off x="2618426" y="1845084"/>
            <a:ext cx="1090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0B2ABD-FCA1-2907-264D-3C35E3D3F7CC}"/>
              </a:ext>
            </a:extLst>
          </p:cNvPr>
          <p:cNvCxnSpPr/>
          <p:nvPr/>
        </p:nvCxnSpPr>
        <p:spPr>
          <a:xfrm>
            <a:off x="3044090" y="1850341"/>
            <a:ext cx="1090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666483-240A-B3A1-3990-F0133D55ED14}"/>
              </a:ext>
            </a:extLst>
          </p:cNvPr>
          <p:cNvCxnSpPr>
            <a:cxnSpLocks/>
          </p:cNvCxnSpPr>
          <p:nvPr/>
        </p:nvCxnSpPr>
        <p:spPr>
          <a:xfrm flipV="1">
            <a:off x="2049532" y="2007986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456F00-B0C2-7FA0-5C23-1CC9C7DA943D}"/>
              </a:ext>
            </a:extLst>
          </p:cNvPr>
          <p:cNvCxnSpPr>
            <a:cxnSpLocks/>
          </p:cNvCxnSpPr>
          <p:nvPr/>
        </p:nvCxnSpPr>
        <p:spPr>
          <a:xfrm flipV="1">
            <a:off x="2051912" y="1488874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F3C107-CBF6-25EB-EF43-960E232D661B}"/>
              </a:ext>
            </a:extLst>
          </p:cNvPr>
          <p:cNvCxnSpPr>
            <a:cxnSpLocks/>
          </p:cNvCxnSpPr>
          <p:nvPr/>
        </p:nvCxnSpPr>
        <p:spPr>
          <a:xfrm flipV="1">
            <a:off x="3311600" y="1491250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6756E0-608A-04A9-046D-A2A3C37A4A9C}"/>
              </a:ext>
            </a:extLst>
          </p:cNvPr>
          <p:cNvCxnSpPr>
            <a:cxnSpLocks/>
          </p:cNvCxnSpPr>
          <p:nvPr/>
        </p:nvCxnSpPr>
        <p:spPr>
          <a:xfrm flipV="1">
            <a:off x="3306834" y="2029414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EAC0C4-213E-265A-F5E6-8C0E21704D71}"/>
              </a:ext>
            </a:extLst>
          </p:cNvPr>
          <p:cNvCxnSpPr>
            <a:cxnSpLocks/>
          </p:cNvCxnSpPr>
          <p:nvPr/>
        </p:nvCxnSpPr>
        <p:spPr>
          <a:xfrm flipV="1">
            <a:off x="1739965" y="1488874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BC6D69-6C6C-85D1-5F2E-E64A7BB35596}"/>
              </a:ext>
            </a:extLst>
          </p:cNvPr>
          <p:cNvCxnSpPr>
            <a:cxnSpLocks/>
          </p:cNvCxnSpPr>
          <p:nvPr/>
        </p:nvCxnSpPr>
        <p:spPr>
          <a:xfrm flipV="1">
            <a:off x="2235268" y="2034183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DAA7E7-ABD8-EB5E-EF67-DE508EFE7C3A}"/>
              </a:ext>
            </a:extLst>
          </p:cNvPr>
          <p:cNvCxnSpPr>
            <a:cxnSpLocks/>
          </p:cNvCxnSpPr>
          <p:nvPr/>
        </p:nvCxnSpPr>
        <p:spPr>
          <a:xfrm>
            <a:off x="2232522" y="1486492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EFA618-8E8A-74ED-97A3-F4B0171CFEC2}"/>
              </a:ext>
            </a:extLst>
          </p:cNvPr>
          <p:cNvCxnSpPr>
            <a:cxnSpLocks/>
          </p:cNvCxnSpPr>
          <p:nvPr/>
        </p:nvCxnSpPr>
        <p:spPr>
          <a:xfrm>
            <a:off x="1713404" y="2003230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379CF2-D6A1-A235-23E1-FA645E69458F}"/>
              </a:ext>
            </a:extLst>
          </p:cNvPr>
          <p:cNvSpPr txBox="1"/>
          <p:nvPr/>
        </p:nvSpPr>
        <p:spPr>
          <a:xfrm>
            <a:off x="6285296" y="590624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</a:t>
            </a:r>
            <a:r>
              <a:rPr lang="en-DE" dirty="0">
                <a:solidFill>
                  <a:schemeClr val="bg1"/>
                </a:solidFill>
              </a:rPr>
              <a:t>ertex		gebc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EDDA0C-D261-E39E-BB26-A04016CACD67}"/>
              </a:ext>
            </a:extLst>
          </p:cNvPr>
          <p:cNvSpPr txBox="1"/>
          <p:nvPr/>
        </p:nvSpPr>
        <p:spPr>
          <a:xfrm>
            <a:off x="6545180" y="980943"/>
            <a:ext cx="3129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0</a:t>
            </a:r>
          </a:p>
          <a:p>
            <a:r>
              <a:rPr lang="en-DE" dirty="0">
                <a:solidFill>
                  <a:schemeClr val="bg1"/>
                </a:solidFill>
              </a:rPr>
              <a:t>1</a:t>
            </a:r>
          </a:p>
          <a:p>
            <a:r>
              <a:rPr lang="en-DE" dirty="0">
                <a:solidFill>
                  <a:schemeClr val="bg1"/>
                </a:solidFill>
              </a:rPr>
              <a:t>2</a:t>
            </a:r>
          </a:p>
          <a:p>
            <a:r>
              <a:rPr lang="en-DE" dirty="0">
                <a:solidFill>
                  <a:schemeClr val="bg1"/>
                </a:solidFill>
              </a:rPr>
              <a:t>3</a:t>
            </a:r>
          </a:p>
          <a:p>
            <a:r>
              <a:rPr lang="en-DE" dirty="0">
                <a:solidFill>
                  <a:schemeClr val="bg1"/>
                </a:solidFill>
              </a:rPr>
              <a:t>4</a:t>
            </a:r>
          </a:p>
          <a:p>
            <a:r>
              <a:rPr lang="en-DE" dirty="0">
                <a:solidFill>
                  <a:schemeClr val="bg1"/>
                </a:solidFill>
              </a:rPr>
              <a:t>5</a:t>
            </a:r>
          </a:p>
          <a:p>
            <a:r>
              <a:rPr lang="en-DE" dirty="0">
                <a:solidFill>
                  <a:schemeClr val="bg1"/>
                </a:solidFill>
              </a:rPr>
              <a:t>6</a:t>
            </a:r>
          </a:p>
          <a:p>
            <a:r>
              <a:rPr lang="en-DE" dirty="0">
                <a:solidFill>
                  <a:schemeClr val="bg1"/>
                </a:solidFill>
              </a:rPr>
              <a:t>7</a:t>
            </a:r>
          </a:p>
          <a:p>
            <a:r>
              <a:rPr lang="en-DE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025986-7C80-E405-9E2C-9870ADE45A11}"/>
              </a:ext>
            </a:extLst>
          </p:cNvPr>
          <p:cNvSpPr txBox="1"/>
          <p:nvPr/>
        </p:nvSpPr>
        <p:spPr>
          <a:xfrm>
            <a:off x="7676682" y="969249"/>
            <a:ext cx="7617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 0.33</a:t>
            </a:r>
          </a:p>
          <a:p>
            <a:r>
              <a:rPr lang="en-DE" dirty="0">
                <a:solidFill>
                  <a:schemeClr val="bg1"/>
                </a:solidFill>
              </a:rPr>
              <a:t> 1.67 </a:t>
            </a:r>
          </a:p>
          <a:p>
            <a:r>
              <a:rPr lang="en-DE" dirty="0">
                <a:solidFill>
                  <a:schemeClr val="bg1"/>
                </a:solidFill>
              </a:rPr>
              <a:t> 2.00</a:t>
            </a:r>
          </a:p>
          <a:p>
            <a:r>
              <a:rPr lang="en-DE" dirty="0">
                <a:solidFill>
                  <a:schemeClr val="bg1"/>
                </a:solidFill>
              </a:rPr>
              <a:t> 1.67</a:t>
            </a:r>
          </a:p>
          <a:p>
            <a:r>
              <a:rPr lang="en-DE" dirty="0">
                <a:solidFill>
                  <a:schemeClr val="bg1"/>
                </a:solidFill>
              </a:rPr>
              <a:t>16.33</a:t>
            </a:r>
          </a:p>
          <a:p>
            <a:r>
              <a:rPr lang="en-DE" dirty="0">
                <a:solidFill>
                  <a:schemeClr val="bg1"/>
                </a:solidFill>
              </a:rPr>
              <a:t>15.00</a:t>
            </a:r>
          </a:p>
          <a:p>
            <a:r>
              <a:rPr lang="en-DE" dirty="0">
                <a:solidFill>
                  <a:schemeClr val="bg1"/>
                </a:solidFill>
              </a:rPr>
              <a:t>  0.00</a:t>
            </a:r>
          </a:p>
          <a:p>
            <a:r>
              <a:rPr lang="en-DE" dirty="0">
                <a:solidFill>
                  <a:schemeClr val="bg1"/>
                </a:solidFill>
              </a:rPr>
              <a:t>13.00</a:t>
            </a:r>
          </a:p>
          <a:p>
            <a:r>
              <a:rPr lang="en-DE" dirty="0">
                <a:solidFill>
                  <a:schemeClr val="bg1"/>
                </a:solidFill>
              </a:rPr>
              <a:t>  0.00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66AEFC-2A16-37D8-AC71-A62F4AEBC154}"/>
              </a:ext>
            </a:extLst>
          </p:cNvPr>
          <p:cNvSpPr txBox="1"/>
          <p:nvPr/>
        </p:nvSpPr>
        <p:spPr>
          <a:xfrm>
            <a:off x="594953" y="3694359"/>
            <a:ext cx="91069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Parallelizes very well, by distributing pairs of vertices among different threads.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That notwithstanding, </a:t>
            </a:r>
            <a:r>
              <a:rPr lang="en-US" dirty="0">
                <a:solidFill>
                  <a:schemeClr val="bg1"/>
                </a:solidFill>
              </a:rPr>
              <a:t>complexity remains (too) high.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Breadth first search.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Reconstruction of geodesic paths.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Update of </a:t>
            </a:r>
            <a:r>
              <a:rPr lang="en-GB" dirty="0" err="1">
                <a:solidFill>
                  <a:schemeClr val="bg1"/>
                </a:solidFill>
              </a:rPr>
              <a:t>gebc</a:t>
            </a:r>
            <a:r>
              <a:rPr lang="en-GB" dirty="0">
                <a:solidFill>
                  <a:schemeClr val="bg1"/>
                </a:solidFill>
              </a:rPr>
              <a:t> of all vertices in each path.</a:t>
            </a:r>
          </a:p>
        </p:txBody>
      </p:sp>
    </p:spTree>
    <p:extLst>
      <p:ext uri="{BB962C8B-B14F-4D97-AF65-F5344CB8AC3E}">
        <p14:creationId xmlns:p14="http://schemas.microsoft.com/office/powerpoint/2010/main" val="225675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071B4-43F7-30C5-B511-E626A750B8B2}"/>
              </a:ext>
            </a:extLst>
          </p:cNvPr>
          <p:cNvSpPr txBox="1"/>
          <p:nvPr/>
        </p:nvSpPr>
        <p:spPr>
          <a:xfrm>
            <a:off x="2866601" y="0"/>
            <a:ext cx="6458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400" b="1" dirty="0"/>
              <a:t>Aggregated Results for all 5 Large Systems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F91D13-50B1-D347-0CE3-D418231A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878" y="665412"/>
            <a:ext cx="7364244" cy="55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9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071B4-43F7-30C5-B511-E626A750B8B2}"/>
              </a:ext>
            </a:extLst>
          </p:cNvPr>
          <p:cNvSpPr txBox="1"/>
          <p:nvPr/>
        </p:nvSpPr>
        <p:spPr>
          <a:xfrm>
            <a:off x="4183465" y="0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400" b="1" dirty="0"/>
              <a:t>Four adjacent hexagons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D0B87-316D-C6AE-304B-67B9154A4E47}"/>
              </a:ext>
            </a:extLst>
          </p:cNvPr>
          <p:cNvSpPr txBox="1"/>
          <p:nvPr/>
        </p:nvSpPr>
        <p:spPr>
          <a:xfrm>
            <a:off x="2456043" y="1421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FE1BA-9622-2DD6-641E-11C3E6BB5703}"/>
              </a:ext>
            </a:extLst>
          </p:cNvPr>
          <p:cNvSpPr txBox="1"/>
          <p:nvPr/>
        </p:nvSpPr>
        <p:spPr>
          <a:xfrm>
            <a:off x="2068125" y="17505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892FA-5EF7-B95C-20CE-700F9142C088}"/>
              </a:ext>
            </a:extLst>
          </p:cNvPr>
          <p:cNvSpPr txBox="1"/>
          <p:nvPr/>
        </p:nvSpPr>
        <p:spPr>
          <a:xfrm>
            <a:off x="2085486" y="2243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83FFD-9FE5-2676-C4C3-AFD6957C6772}"/>
              </a:ext>
            </a:extLst>
          </p:cNvPr>
          <p:cNvSpPr txBox="1"/>
          <p:nvPr/>
        </p:nvSpPr>
        <p:spPr>
          <a:xfrm>
            <a:off x="1700101" y="26452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B60EA-77AF-21CC-5DD9-5C238C3A8935}"/>
              </a:ext>
            </a:extLst>
          </p:cNvPr>
          <p:cNvSpPr txBox="1"/>
          <p:nvPr/>
        </p:nvSpPr>
        <p:spPr>
          <a:xfrm>
            <a:off x="1692234" y="31885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33C1F-5607-9E11-F133-DABC66F274DE}"/>
              </a:ext>
            </a:extLst>
          </p:cNvPr>
          <p:cNvSpPr txBox="1"/>
          <p:nvPr/>
        </p:nvSpPr>
        <p:spPr>
          <a:xfrm>
            <a:off x="2101532" y="35440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C000"/>
                </a:solidFill>
              </a:rPr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6A433-0EB0-70D7-E430-7F5CEC354BBC}"/>
              </a:ext>
            </a:extLst>
          </p:cNvPr>
          <p:cNvSpPr txBox="1"/>
          <p:nvPr/>
        </p:nvSpPr>
        <p:spPr>
          <a:xfrm>
            <a:off x="2529785" y="44025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2CF6D-6C95-27FD-40F0-4B8AAAD07AF2}"/>
              </a:ext>
            </a:extLst>
          </p:cNvPr>
          <p:cNvSpPr txBox="1"/>
          <p:nvPr/>
        </p:nvSpPr>
        <p:spPr>
          <a:xfrm>
            <a:off x="2909690" y="22410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1165BB-3645-740E-4C2D-A8F234667E1F}"/>
              </a:ext>
            </a:extLst>
          </p:cNvPr>
          <p:cNvSpPr txBox="1"/>
          <p:nvPr/>
        </p:nvSpPr>
        <p:spPr>
          <a:xfrm>
            <a:off x="3001582" y="40498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666483-240A-B3A1-3990-F0133D55ED14}"/>
              </a:ext>
            </a:extLst>
          </p:cNvPr>
          <p:cNvCxnSpPr>
            <a:cxnSpLocks/>
          </p:cNvCxnSpPr>
          <p:nvPr/>
        </p:nvCxnSpPr>
        <p:spPr>
          <a:xfrm flipV="1">
            <a:off x="1914003" y="3018841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456F00-B0C2-7FA0-5C23-1CC9C7DA943D}"/>
              </a:ext>
            </a:extLst>
          </p:cNvPr>
          <p:cNvCxnSpPr>
            <a:cxnSpLocks/>
          </p:cNvCxnSpPr>
          <p:nvPr/>
        </p:nvCxnSpPr>
        <p:spPr>
          <a:xfrm flipV="1">
            <a:off x="2224578" y="2095601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F3C107-CBF6-25EB-EF43-960E232D661B}"/>
              </a:ext>
            </a:extLst>
          </p:cNvPr>
          <p:cNvCxnSpPr>
            <a:cxnSpLocks/>
          </p:cNvCxnSpPr>
          <p:nvPr/>
        </p:nvCxnSpPr>
        <p:spPr>
          <a:xfrm flipV="1">
            <a:off x="2323301" y="3876343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6756E0-608A-04A9-046D-A2A3C37A4A9C}"/>
              </a:ext>
            </a:extLst>
          </p:cNvPr>
          <p:cNvCxnSpPr>
            <a:cxnSpLocks/>
          </p:cNvCxnSpPr>
          <p:nvPr/>
        </p:nvCxnSpPr>
        <p:spPr>
          <a:xfrm flipV="1">
            <a:off x="3171171" y="3879728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EAC0C4-213E-265A-F5E6-8C0E21704D71}"/>
              </a:ext>
            </a:extLst>
          </p:cNvPr>
          <p:cNvCxnSpPr>
            <a:cxnSpLocks/>
          </p:cNvCxnSpPr>
          <p:nvPr/>
        </p:nvCxnSpPr>
        <p:spPr>
          <a:xfrm flipV="1">
            <a:off x="2306019" y="1674361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BC6D69-6C6C-85D1-5F2E-E64A7BB35596}"/>
              </a:ext>
            </a:extLst>
          </p:cNvPr>
          <p:cNvCxnSpPr>
            <a:cxnSpLocks/>
          </p:cNvCxnSpPr>
          <p:nvPr/>
        </p:nvCxnSpPr>
        <p:spPr>
          <a:xfrm flipV="1">
            <a:off x="1966552" y="2541234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DAA7E7-ABD8-EB5E-EF67-DE508EFE7C3A}"/>
              </a:ext>
            </a:extLst>
          </p:cNvPr>
          <p:cNvCxnSpPr>
            <a:cxnSpLocks/>
          </p:cNvCxnSpPr>
          <p:nvPr/>
        </p:nvCxnSpPr>
        <p:spPr>
          <a:xfrm>
            <a:off x="1993414" y="3512342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EFA618-8E8A-74ED-97A3-F4B0171CFEC2}"/>
              </a:ext>
            </a:extLst>
          </p:cNvPr>
          <p:cNvCxnSpPr>
            <a:cxnSpLocks/>
          </p:cNvCxnSpPr>
          <p:nvPr/>
        </p:nvCxnSpPr>
        <p:spPr>
          <a:xfrm>
            <a:off x="2408677" y="4361752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379CF2-D6A1-A235-23E1-FA645E69458F}"/>
              </a:ext>
            </a:extLst>
          </p:cNvPr>
          <p:cNvSpPr txBox="1"/>
          <p:nvPr/>
        </p:nvSpPr>
        <p:spPr>
          <a:xfrm>
            <a:off x="6285296" y="590624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</a:t>
            </a:r>
            <a:r>
              <a:rPr lang="en-DE" dirty="0">
                <a:solidFill>
                  <a:schemeClr val="bg1"/>
                </a:solidFill>
              </a:rPr>
              <a:t>ertex		norm. gebc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EDDA0C-D261-E39E-BB26-A04016CACD67}"/>
              </a:ext>
            </a:extLst>
          </p:cNvPr>
          <p:cNvSpPr txBox="1"/>
          <p:nvPr/>
        </p:nvSpPr>
        <p:spPr>
          <a:xfrm>
            <a:off x="6545180" y="980943"/>
            <a:ext cx="44114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0</a:t>
            </a:r>
          </a:p>
          <a:p>
            <a:r>
              <a:rPr lang="en-DE" dirty="0">
                <a:solidFill>
                  <a:schemeClr val="bg1"/>
                </a:solidFill>
              </a:rPr>
              <a:t>1</a:t>
            </a:r>
          </a:p>
          <a:p>
            <a:r>
              <a:rPr lang="en-DE" dirty="0">
                <a:solidFill>
                  <a:schemeClr val="bg1"/>
                </a:solidFill>
              </a:rPr>
              <a:t>2</a:t>
            </a:r>
          </a:p>
          <a:p>
            <a:r>
              <a:rPr lang="en-DE" dirty="0">
                <a:solidFill>
                  <a:srgbClr val="FFC000"/>
                </a:solidFill>
              </a:rPr>
              <a:t>3</a:t>
            </a:r>
          </a:p>
          <a:p>
            <a:r>
              <a:rPr lang="en-DE" dirty="0">
                <a:solidFill>
                  <a:srgbClr val="C00000"/>
                </a:solidFill>
              </a:rPr>
              <a:t>4</a:t>
            </a:r>
          </a:p>
          <a:p>
            <a:r>
              <a:rPr lang="en-DE" dirty="0">
                <a:solidFill>
                  <a:srgbClr val="FFC000"/>
                </a:solidFill>
              </a:rPr>
              <a:t>5</a:t>
            </a:r>
          </a:p>
          <a:p>
            <a:r>
              <a:rPr lang="en-DE" dirty="0">
                <a:solidFill>
                  <a:schemeClr val="bg1"/>
                </a:solidFill>
              </a:rPr>
              <a:t>6</a:t>
            </a:r>
          </a:p>
          <a:p>
            <a:r>
              <a:rPr lang="en-DE" dirty="0">
                <a:solidFill>
                  <a:schemeClr val="bg1"/>
                </a:solidFill>
              </a:rPr>
              <a:t>7</a:t>
            </a:r>
          </a:p>
          <a:p>
            <a:r>
              <a:rPr lang="en-DE" dirty="0">
                <a:solidFill>
                  <a:srgbClr val="FFC000"/>
                </a:solidFill>
              </a:rPr>
              <a:t>8</a:t>
            </a:r>
          </a:p>
          <a:p>
            <a:r>
              <a:rPr lang="en-DE" dirty="0">
                <a:solidFill>
                  <a:srgbClr val="C00000"/>
                </a:solidFill>
              </a:rPr>
              <a:t>9</a:t>
            </a:r>
          </a:p>
          <a:p>
            <a:r>
              <a:rPr lang="en-DE" dirty="0">
                <a:solidFill>
                  <a:srgbClr val="FFC000"/>
                </a:solidFill>
              </a:rPr>
              <a:t>10</a:t>
            </a:r>
          </a:p>
          <a:p>
            <a:r>
              <a:rPr lang="en-DE" dirty="0">
                <a:solidFill>
                  <a:schemeClr val="bg1"/>
                </a:solidFill>
              </a:rPr>
              <a:t>11</a:t>
            </a:r>
          </a:p>
          <a:p>
            <a:r>
              <a:rPr lang="en-DE" dirty="0">
                <a:solidFill>
                  <a:schemeClr val="bg1"/>
                </a:solidFill>
              </a:rPr>
              <a:t>12</a:t>
            </a:r>
          </a:p>
          <a:p>
            <a:r>
              <a:rPr lang="en-DE" dirty="0">
                <a:solidFill>
                  <a:schemeClr val="bg1"/>
                </a:solidFill>
              </a:rPr>
              <a:t>13</a:t>
            </a:r>
          </a:p>
          <a:p>
            <a:r>
              <a:rPr lang="en-DE" dirty="0">
                <a:solidFill>
                  <a:schemeClr val="bg1"/>
                </a:solidFill>
              </a:rPr>
              <a:t>14</a:t>
            </a:r>
          </a:p>
          <a:p>
            <a:r>
              <a:rPr lang="en-DE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EEA9EF-77D0-57CA-30DA-BAA5F41EC2C7}"/>
              </a:ext>
            </a:extLst>
          </p:cNvPr>
          <p:cNvSpPr txBox="1"/>
          <p:nvPr/>
        </p:nvSpPr>
        <p:spPr>
          <a:xfrm>
            <a:off x="2090646" y="40332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AEA077-B1AD-DE6E-6643-FB8FBA79864D}"/>
              </a:ext>
            </a:extLst>
          </p:cNvPr>
          <p:cNvCxnSpPr>
            <a:cxnSpLocks/>
          </p:cNvCxnSpPr>
          <p:nvPr/>
        </p:nvCxnSpPr>
        <p:spPr>
          <a:xfrm flipV="1">
            <a:off x="2929779" y="4383357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97AD02-8C21-C4B1-FF19-863ACDBF5AD6}"/>
              </a:ext>
            </a:extLst>
          </p:cNvPr>
          <p:cNvSpPr txBox="1"/>
          <p:nvPr/>
        </p:nvSpPr>
        <p:spPr>
          <a:xfrm>
            <a:off x="3021895" y="35440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C000"/>
                </a:solidFill>
              </a:rPr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64E3B8-27EC-7766-7DB4-FBC7249BC25E}"/>
              </a:ext>
            </a:extLst>
          </p:cNvPr>
          <p:cNvCxnSpPr>
            <a:cxnSpLocks/>
          </p:cNvCxnSpPr>
          <p:nvPr/>
        </p:nvCxnSpPr>
        <p:spPr>
          <a:xfrm flipV="1">
            <a:off x="3297802" y="3476292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063CCE-B44F-EBB8-8685-4D2EF51FF084}"/>
              </a:ext>
            </a:extLst>
          </p:cNvPr>
          <p:cNvSpPr txBox="1"/>
          <p:nvPr/>
        </p:nvSpPr>
        <p:spPr>
          <a:xfrm>
            <a:off x="3412503" y="3174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0AEE25-6DEC-CD39-6ECE-E90EBBEF42AD}"/>
              </a:ext>
            </a:extLst>
          </p:cNvPr>
          <p:cNvCxnSpPr>
            <a:cxnSpLocks/>
          </p:cNvCxnSpPr>
          <p:nvPr/>
        </p:nvCxnSpPr>
        <p:spPr>
          <a:xfrm flipV="1">
            <a:off x="3571656" y="3005340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4F8217-DE01-C31C-E379-0F613B21CAB7}"/>
              </a:ext>
            </a:extLst>
          </p:cNvPr>
          <p:cNvSpPr txBox="1"/>
          <p:nvPr/>
        </p:nvSpPr>
        <p:spPr>
          <a:xfrm>
            <a:off x="3351083" y="2672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845AC0-4220-2A92-14D0-2343D5B620DA}"/>
              </a:ext>
            </a:extLst>
          </p:cNvPr>
          <p:cNvCxnSpPr>
            <a:cxnSpLocks/>
          </p:cNvCxnSpPr>
          <p:nvPr/>
        </p:nvCxnSpPr>
        <p:spPr>
          <a:xfrm>
            <a:off x="3215677" y="2540958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045D41-1C93-A029-2029-1B910DD9FA41}"/>
              </a:ext>
            </a:extLst>
          </p:cNvPr>
          <p:cNvCxnSpPr>
            <a:cxnSpLocks/>
          </p:cNvCxnSpPr>
          <p:nvPr/>
        </p:nvCxnSpPr>
        <p:spPr>
          <a:xfrm flipV="1">
            <a:off x="3035721" y="2057892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F7E40F-0AA0-E9AE-D316-C8A26CEF9DFB}"/>
              </a:ext>
            </a:extLst>
          </p:cNvPr>
          <p:cNvSpPr txBox="1"/>
          <p:nvPr/>
        </p:nvSpPr>
        <p:spPr>
          <a:xfrm>
            <a:off x="2833493" y="17100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E3C5D6-5BEB-FA1C-9F8C-D677B8724E4B}"/>
              </a:ext>
            </a:extLst>
          </p:cNvPr>
          <p:cNvCxnSpPr>
            <a:cxnSpLocks/>
          </p:cNvCxnSpPr>
          <p:nvPr/>
        </p:nvCxnSpPr>
        <p:spPr>
          <a:xfrm>
            <a:off x="2735249" y="1629207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D65FBC-CCAC-E587-5394-C61A2D882F36}"/>
              </a:ext>
            </a:extLst>
          </p:cNvPr>
          <p:cNvCxnSpPr>
            <a:cxnSpLocks/>
          </p:cNvCxnSpPr>
          <p:nvPr/>
        </p:nvCxnSpPr>
        <p:spPr>
          <a:xfrm>
            <a:off x="2365469" y="2522828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82C592-D762-42F9-2C5E-84E4B2057487}"/>
              </a:ext>
            </a:extLst>
          </p:cNvPr>
          <p:cNvSpPr txBox="1"/>
          <p:nvPr/>
        </p:nvSpPr>
        <p:spPr>
          <a:xfrm>
            <a:off x="2528195" y="2615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F48228-4745-9073-629D-1B7C785BF29F}"/>
              </a:ext>
            </a:extLst>
          </p:cNvPr>
          <p:cNvCxnSpPr>
            <a:cxnSpLocks/>
          </p:cNvCxnSpPr>
          <p:nvPr/>
        </p:nvCxnSpPr>
        <p:spPr>
          <a:xfrm flipV="1">
            <a:off x="2828535" y="2545217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C432D2-AAAB-984F-4BCD-E59D3DF82549}"/>
              </a:ext>
            </a:extLst>
          </p:cNvPr>
          <p:cNvCxnSpPr>
            <a:cxnSpLocks/>
          </p:cNvCxnSpPr>
          <p:nvPr/>
        </p:nvCxnSpPr>
        <p:spPr>
          <a:xfrm flipV="1">
            <a:off x="2694524" y="3005340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90D9D8-EF5E-1ED3-BE1A-27C782A88507}"/>
              </a:ext>
            </a:extLst>
          </p:cNvPr>
          <p:cNvSpPr txBox="1"/>
          <p:nvPr/>
        </p:nvSpPr>
        <p:spPr>
          <a:xfrm>
            <a:off x="2551163" y="31708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7BB83D-1CD5-4432-D96C-4073265F2E64}"/>
              </a:ext>
            </a:extLst>
          </p:cNvPr>
          <p:cNvCxnSpPr>
            <a:cxnSpLocks/>
          </p:cNvCxnSpPr>
          <p:nvPr/>
        </p:nvCxnSpPr>
        <p:spPr>
          <a:xfrm flipV="1">
            <a:off x="2457655" y="3524480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763D3C-B097-DEE2-5A22-AC6E87C83F5D}"/>
              </a:ext>
            </a:extLst>
          </p:cNvPr>
          <p:cNvCxnSpPr>
            <a:cxnSpLocks/>
          </p:cNvCxnSpPr>
          <p:nvPr/>
        </p:nvCxnSpPr>
        <p:spPr>
          <a:xfrm>
            <a:off x="2855989" y="3502445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F2A84E-75F0-24F4-716C-E75D8F820242}"/>
              </a:ext>
            </a:extLst>
          </p:cNvPr>
          <p:cNvSpPr txBox="1"/>
          <p:nvPr/>
        </p:nvSpPr>
        <p:spPr>
          <a:xfrm>
            <a:off x="7945767" y="978754"/>
            <a:ext cx="99937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b="0" dirty="0">
                <a:solidFill>
                  <a:schemeClr val="bg1"/>
                </a:solidFill>
                <a:effectLst/>
              </a:rPr>
              <a:t>0.2156</a:t>
            </a:r>
          </a:p>
          <a:p>
            <a:r>
              <a:rPr lang="en-DE" b="0" dirty="0">
                <a:solidFill>
                  <a:schemeClr val="bg1"/>
                </a:solidFill>
                <a:effectLst/>
              </a:rPr>
              <a:t>0.1009</a:t>
            </a:r>
          </a:p>
          <a:p>
            <a:r>
              <a:rPr lang="en-DE" b="0" dirty="0">
                <a:solidFill>
                  <a:schemeClr val="bg1"/>
                </a:solidFill>
                <a:effectLst/>
              </a:rPr>
              <a:t>0.2156</a:t>
            </a:r>
          </a:p>
          <a:p>
            <a:r>
              <a:rPr lang="en-DE" b="0" dirty="0">
                <a:solidFill>
                  <a:schemeClr val="bg1"/>
                </a:solidFill>
                <a:effectLst/>
              </a:rPr>
              <a:t>0.6651</a:t>
            </a:r>
          </a:p>
          <a:p>
            <a:r>
              <a:rPr lang="en-DE" b="0" dirty="0">
                <a:solidFill>
                  <a:schemeClr val="bg1"/>
                </a:solidFill>
                <a:effectLst/>
              </a:rPr>
              <a:t>1.0000</a:t>
            </a:r>
          </a:p>
          <a:p>
            <a:r>
              <a:rPr lang="en-DE" b="0" dirty="0">
                <a:solidFill>
                  <a:schemeClr val="bg1"/>
                </a:solidFill>
                <a:effectLst/>
              </a:rPr>
              <a:t>0.6651</a:t>
            </a:r>
          </a:p>
          <a:p>
            <a:r>
              <a:rPr lang="en-DE" b="0" dirty="0">
                <a:solidFill>
                  <a:schemeClr val="bg1"/>
                </a:solidFill>
                <a:effectLst/>
              </a:rPr>
              <a:t>0.2339</a:t>
            </a:r>
          </a:p>
          <a:p>
            <a:r>
              <a:rPr lang="en-DE" b="0" dirty="0">
                <a:solidFill>
                  <a:schemeClr val="bg1"/>
                </a:solidFill>
                <a:effectLst/>
              </a:rPr>
              <a:t>0.2339</a:t>
            </a:r>
          </a:p>
          <a:p>
            <a:r>
              <a:rPr lang="en-DE" b="0" dirty="0">
                <a:solidFill>
                  <a:schemeClr val="bg1"/>
                </a:solidFill>
                <a:effectLst/>
              </a:rPr>
              <a:t>0.6651</a:t>
            </a:r>
          </a:p>
          <a:p>
            <a:r>
              <a:rPr lang="en-DE" b="0" dirty="0">
                <a:solidFill>
                  <a:schemeClr val="bg1"/>
                </a:solidFill>
                <a:effectLst/>
              </a:rPr>
              <a:t>1.0000</a:t>
            </a:r>
          </a:p>
          <a:p>
            <a:r>
              <a:rPr lang="en-DE" b="0" dirty="0">
                <a:solidFill>
                  <a:schemeClr val="bg1"/>
                </a:solidFill>
                <a:effectLst/>
              </a:rPr>
              <a:t>0.6651</a:t>
            </a:r>
          </a:p>
          <a:p>
            <a:r>
              <a:rPr lang="en-DE" b="0" dirty="0">
                <a:solidFill>
                  <a:schemeClr val="bg1"/>
                </a:solidFill>
                <a:effectLst/>
              </a:rPr>
              <a:t>0.2339</a:t>
            </a:r>
          </a:p>
          <a:p>
            <a:r>
              <a:rPr lang="en-DE" b="0" dirty="0">
                <a:solidFill>
                  <a:schemeClr val="bg1"/>
                </a:solidFill>
                <a:effectLst/>
              </a:rPr>
              <a:t>0.2339</a:t>
            </a:r>
          </a:p>
          <a:p>
            <a:r>
              <a:rPr lang="en-DE" b="0" dirty="0">
                <a:solidFill>
                  <a:schemeClr val="bg1"/>
                </a:solidFill>
                <a:effectLst/>
              </a:rPr>
              <a:t>0.2156</a:t>
            </a:r>
          </a:p>
          <a:p>
            <a:r>
              <a:rPr lang="en-DE" b="0" dirty="0">
                <a:solidFill>
                  <a:schemeClr val="bg1"/>
                </a:solidFill>
                <a:effectLst/>
              </a:rPr>
              <a:t>0.1009</a:t>
            </a:r>
          </a:p>
          <a:p>
            <a:r>
              <a:rPr lang="en-DE" b="0" dirty="0">
                <a:solidFill>
                  <a:schemeClr val="bg1"/>
                </a:solidFill>
                <a:effectLst/>
              </a:rPr>
              <a:t>0.2156</a:t>
            </a:r>
          </a:p>
          <a:p>
            <a:br>
              <a:rPr lang="en-D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DE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9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071B4-43F7-30C5-B511-E626A750B8B2}"/>
              </a:ext>
            </a:extLst>
          </p:cNvPr>
          <p:cNvSpPr txBox="1"/>
          <p:nvPr/>
        </p:nvSpPr>
        <p:spPr>
          <a:xfrm>
            <a:off x="2645389" y="0"/>
            <a:ext cx="690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400" b="1" dirty="0"/>
              <a:t>Three adjacent hexagons and one pentagon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D0B87-316D-C6AE-304B-67B9154A4E47}"/>
              </a:ext>
            </a:extLst>
          </p:cNvPr>
          <p:cNvSpPr txBox="1"/>
          <p:nvPr/>
        </p:nvSpPr>
        <p:spPr>
          <a:xfrm>
            <a:off x="2456043" y="1421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FE1BA-9622-2DD6-641E-11C3E6BB5703}"/>
              </a:ext>
            </a:extLst>
          </p:cNvPr>
          <p:cNvSpPr txBox="1"/>
          <p:nvPr/>
        </p:nvSpPr>
        <p:spPr>
          <a:xfrm>
            <a:off x="2068125" y="17505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892FA-5EF7-B95C-20CE-700F9142C088}"/>
              </a:ext>
            </a:extLst>
          </p:cNvPr>
          <p:cNvSpPr txBox="1"/>
          <p:nvPr/>
        </p:nvSpPr>
        <p:spPr>
          <a:xfrm>
            <a:off x="2085486" y="2243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83FFD-9FE5-2676-C4C3-AFD6957C6772}"/>
              </a:ext>
            </a:extLst>
          </p:cNvPr>
          <p:cNvSpPr txBox="1"/>
          <p:nvPr/>
        </p:nvSpPr>
        <p:spPr>
          <a:xfrm>
            <a:off x="1700101" y="26561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B60EA-77AF-21CC-5DD9-5C238C3A8935}"/>
              </a:ext>
            </a:extLst>
          </p:cNvPr>
          <p:cNvSpPr txBox="1"/>
          <p:nvPr/>
        </p:nvSpPr>
        <p:spPr>
          <a:xfrm>
            <a:off x="1692234" y="31885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33C1F-5607-9E11-F133-DABC66F274DE}"/>
              </a:ext>
            </a:extLst>
          </p:cNvPr>
          <p:cNvSpPr txBox="1"/>
          <p:nvPr/>
        </p:nvSpPr>
        <p:spPr>
          <a:xfrm>
            <a:off x="2145076" y="35440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6A433-0EB0-70D7-E430-7F5CEC354BBC}"/>
              </a:ext>
            </a:extLst>
          </p:cNvPr>
          <p:cNvSpPr txBox="1"/>
          <p:nvPr/>
        </p:nvSpPr>
        <p:spPr>
          <a:xfrm>
            <a:off x="2529785" y="44025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2CF6D-6C95-27FD-40F0-4B8AAAD07AF2}"/>
              </a:ext>
            </a:extLst>
          </p:cNvPr>
          <p:cNvSpPr txBox="1"/>
          <p:nvPr/>
        </p:nvSpPr>
        <p:spPr>
          <a:xfrm>
            <a:off x="2909690" y="22410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1165BB-3645-740E-4C2D-A8F234667E1F}"/>
              </a:ext>
            </a:extLst>
          </p:cNvPr>
          <p:cNvSpPr txBox="1"/>
          <p:nvPr/>
        </p:nvSpPr>
        <p:spPr>
          <a:xfrm>
            <a:off x="3001582" y="40498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666483-240A-B3A1-3990-F0133D55ED14}"/>
              </a:ext>
            </a:extLst>
          </p:cNvPr>
          <p:cNvCxnSpPr>
            <a:cxnSpLocks/>
          </p:cNvCxnSpPr>
          <p:nvPr/>
        </p:nvCxnSpPr>
        <p:spPr>
          <a:xfrm flipV="1">
            <a:off x="1914003" y="3018841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456F00-B0C2-7FA0-5C23-1CC9C7DA943D}"/>
              </a:ext>
            </a:extLst>
          </p:cNvPr>
          <p:cNvCxnSpPr>
            <a:cxnSpLocks/>
          </p:cNvCxnSpPr>
          <p:nvPr/>
        </p:nvCxnSpPr>
        <p:spPr>
          <a:xfrm flipV="1">
            <a:off x="2224578" y="2095601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F3C107-CBF6-25EB-EF43-960E232D661B}"/>
              </a:ext>
            </a:extLst>
          </p:cNvPr>
          <p:cNvCxnSpPr>
            <a:cxnSpLocks/>
          </p:cNvCxnSpPr>
          <p:nvPr/>
        </p:nvCxnSpPr>
        <p:spPr>
          <a:xfrm flipV="1">
            <a:off x="2323301" y="3876343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6756E0-608A-04A9-046D-A2A3C37A4A9C}"/>
              </a:ext>
            </a:extLst>
          </p:cNvPr>
          <p:cNvCxnSpPr>
            <a:cxnSpLocks/>
          </p:cNvCxnSpPr>
          <p:nvPr/>
        </p:nvCxnSpPr>
        <p:spPr>
          <a:xfrm flipV="1">
            <a:off x="3171171" y="3879728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EAC0C4-213E-265A-F5E6-8C0E21704D71}"/>
              </a:ext>
            </a:extLst>
          </p:cNvPr>
          <p:cNvCxnSpPr>
            <a:cxnSpLocks/>
          </p:cNvCxnSpPr>
          <p:nvPr/>
        </p:nvCxnSpPr>
        <p:spPr>
          <a:xfrm flipV="1">
            <a:off x="2306019" y="1674361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BC6D69-6C6C-85D1-5F2E-E64A7BB35596}"/>
              </a:ext>
            </a:extLst>
          </p:cNvPr>
          <p:cNvCxnSpPr>
            <a:cxnSpLocks/>
          </p:cNvCxnSpPr>
          <p:nvPr/>
        </p:nvCxnSpPr>
        <p:spPr>
          <a:xfrm flipV="1">
            <a:off x="1966552" y="2541234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DAA7E7-ABD8-EB5E-EF67-DE508EFE7C3A}"/>
              </a:ext>
            </a:extLst>
          </p:cNvPr>
          <p:cNvCxnSpPr>
            <a:cxnSpLocks/>
          </p:cNvCxnSpPr>
          <p:nvPr/>
        </p:nvCxnSpPr>
        <p:spPr>
          <a:xfrm>
            <a:off x="1993414" y="3512342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EFA618-8E8A-74ED-97A3-F4B0171CFEC2}"/>
              </a:ext>
            </a:extLst>
          </p:cNvPr>
          <p:cNvCxnSpPr>
            <a:cxnSpLocks/>
          </p:cNvCxnSpPr>
          <p:nvPr/>
        </p:nvCxnSpPr>
        <p:spPr>
          <a:xfrm>
            <a:off x="2408677" y="4361752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379CF2-D6A1-A235-23E1-FA645E69458F}"/>
              </a:ext>
            </a:extLst>
          </p:cNvPr>
          <p:cNvSpPr txBox="1"/>
          <p:nvPr/>
        </p:nvSpPr>
        <p:spPr>
          <a:xfrm>
            <a:off x="6285296" y="590624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</a:t>
            </a:r>
            <a:r>
              <a:rPr lang="en-DE" dirty="0">
                <a:solidFill>
                  <a:schemeClr val="bg1"/>
                </a:solidFill>
              </a:rPr>
              <a:t>ertex		norm. gebc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EDDA0C-D261-E39E-BB26-A04016CACD67}"/>
              </a:ext>
            </a:extLst>
          </p:cNvPr>
          <p:cNvSpPr txBox="1"/>
          <p:nvPr/>
        </p:nvSpPr>
        <p:spPr>
          <a:xfrm>
            <a:off x="6545180" y="980943"/>
            <a:ext cx="44114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0</a:t>
            </a:r>
          </a:p>
          <a:p>
            <a:r>
              <a:rPr lang="en-DE" dirty="0">
                <a:solidFill>
                  <a:schemeClr val="bg1"/>
                </a:solidFill>
              </a:rPr>
              <a:t>1</a:t>
            </a:r>
          </a:p>
          <a:p>
            <a:r>
              <a:rPr lang="en-DE" dirty="0">
                <a:solidFill>
                  <a:schemeClr val="bg1"/>
                </a:solidFill>
              </a:rPr>
              <a:t>2</a:t>
            </a:r>
          </a:p>
          <a:p>
            <a:r>
              <a:rPr lang="en-DE" dirty="0">
                <a:solidFill>
                  <a:srgbClr val="FFC000"/>
                </a:solidFill>
              </a:rPr>
              <a:t>3</a:t>
            </a:r>
          </a:p>
          <a:p>
            <a:r>
              <a:rPr lang="en-DE" dirty="0">
                <a:solidFill>
                  <a:srgbClr val="C00000"/>
                </a:solidFill>
              </a:rPr>
              <a:t>4</a:t>
            </a:r>
          </a:p>
          <a:p>
            <a:r>
              <a:rPr lang="en-DE" dirty="0">
                <a:solidFill>
                  <a:srgbClr val="FFC000"/>
                </a:solidFill>
              </a:rPr>
              <a:t>5</a:t>
            </a:r>
          </a:p>
          <a:p>
            <a:r>
              <a:rPr lang="en-DE" dirty="0">
                <a:solidFill>
                  <a:schemeClr val="bg1"/>
                </a:solidFill>
              </a:rPr>
              <a:t>6</a:t>
            </a:r>
          </a:p>
          <a:p>
            <a:r>
              <a:rPr lang="en-DE" dirty="0">
                <a:solidFill>
                  <a:srgbClr val="FFC000"/>
                </a:solidFill>
              </a:rPr>
              <a:t>7</a:t>
            </a:r>
          </a:p>
          <a:p>
            <a:r>
              <a:rPr lang="en-DE" dirty="0">
                <a:solidFill>
                  <a:srgbClr val="C00000"/>
                </a:solidFill>
              </a:rPr>
              <a:t>8</a:t>
            </a:r>
          </a:p>
          <a:p>
            <a:r>
              <a:rPr lang="en-DE" dirty="0">
                <a:solidFill>
                  <a:srgbClr val="FFC000"/>
                </a:solidFill>
              </a:rPr>
              <a:t>9</a:t>
            </a:r>
          </a:p>
          <a:p>
            <a:r>
              <a:rPr lang="en-DE" dirty="0">
                <a:solidFill>
                  <a:schemeClr val="bg2"/>
                </a:solidFill>
              </a:rPr>
              <a:t>10</a:t>
            </a:r>
          </a:p>
          <a:p>
            <a:r>
              <a:rPr lang="en-DE" dirty="0">
                <a:solidFill>
                  <a:schemeClr val="bg1"/>
                </a:solidFill>
              </a:rPr>
              <a:t>11</a:t>
            </a:r>
          </a:p>
          <a:p>
            <a:r>
              <a:rPr lang="en-DE" dirty="0">
                <a:solidFill>
                  <a:schemeClr val="bg1"/>
                </a:solidFill>
              </a:rPr>
              <a:t>12</a:t>
            </a:r>
          </a:p>
          <a:p>
            <a:r>
              <a:rPr lang="en-DE" dirty="0">
                <a:solidFill>
                  <a:schemeClr val="bg1"/>
                </a:solidFill>
              </a:rPr>
              <a:t>13</a:t>
            </a:r>
          </a:p>
          <a:p>
            <a:r>
              <a:rPr lang="en-DE" dirty="0">
                <a:solidFill>
                  <a:schemeClr val="bg1"/>
                </a:solidFill>
              </a:rPr>
              <a:t>14</a:t>
            </a:r>
          </a:p>
          <a:p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EEA9EF-77D0-57CA-30DA-BAA5F41EC2C7}"/>
              </a:ext>
            </a:extLst>
          </p:cNvPr>
          <p:cNvSpPr txBox="1"/>
          <p:nvPr/>
        </p:nvSpPr>
        <p:spPr>
          <a:xfrm>
            <a:off x="2090646" y="40332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AEA077-B1AD-DE6E-6643-FB8FBA79864D}"/>
              </a:ext>
            </a:extLst>
          </p:cNvPr>
          <p:cNvCxnSpPr>
            <a:cxnSpLocks/>
          </p:cNvCxnSpPr>
          <p:nvPr/>
        </p:nvCxnSpPr>
        <p:spPr>
          <a:xfrm flipV="1">
            <a:off x="2929779" y="4383357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97AD02-8C21-C4B1-FF19-863ACDBF5AD6}"/>
              </a:ext>
            </a:extLst>
          </p:cNvPr>
          <p:cNvSpPr txBox="1"/>
          <p:nvPr/>
        </p:nvSpPr>
        <p:spPr>
          <a:xfrm>
            <a:off x="3021895" y="35440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C000"/>
                </a:solidFill>
              </a:rPr>
              <a:t>7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64E3B8-27EC-7766-7DB4-FBC7249BC25E}"/>
              </a:ext>
            </a:extLst>
          </p:cNvPr>
          <p:cNvCxnSpPr>
            <a:cxnSpLocks/>
          </p:cNvCxnSpPr>
          <p:nvPr/>
        </p:nvCxnSpPr>
        <p:spPr>
          <a:xfrm flipV="1">
            <a:off x="3265144" y="3262241"/>
            <a:ext cx="253786" cy="3496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4F8217-DE01-C31C-E379-0F613B21CAB7}"/>
              </a:ext>
            </a:extLst>
          </p:cNvPr>
          <p:cNvSpPr txBox="1"/>
          <p:nvPr/>
        </p:nvSpPr>
        <p:spPr>
          <a:xfrm>
            <a:off x="3487636" y="2900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845AC0-4220-2A92-14D0-2343D5B620DA}"/>
              </a:ext>
            </a:extLst>
          </p:cNvPr>
          <p:cNvCxnSpPr>
            <a:cxnSpLocks/>
          </p:cNvCxnSpPr>
          <p:nvPr/>
        </p:nvCxnSpPr>
        <p:spPr>
          <a:xfrm>
            <a:off x="3204176" y="2584136"/>
            <a:ext cx="294513" cy="3350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045D41-1C93-A029-2029-1B910DD9FA41}"/>
              </a:ext>
            </a:extLst>
          </p:cNvPr>
          <p:cNvCxnSpPr>
            <a:cxnSpLocks/>
          </p:cNvCxnSpPr>
          <p:nvPr/>
        </p:nvCxnSpPr>
        <p:spPr>
          <a:xfrm flipV="1">
            <a:off x="3035721" y="2057892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F7E40F-0AA0-E9AE-D316-C8A26CEF9DFB}"/>
              </a:ext>
            </a:extLst>
          </p:cNvPr>
          <p:cNvSpPr txBox="1"/>
          <p:nvPr/>
        </p:nvSpPr>
        <p:spPr>
          <a:xfrm>
            <a:off x="2833493" y="17100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E3C5D6-5BEB-FA1C-9F8C-D677B8724E4B}"/>
              </a:ext>
            </a:extLst>
          </p:cNvPr>
          <p:cNvCxnSpPr>
            <a:cxnSpLocks/>
          </p:cNvCxnSpPr>
          <p:nvPr/>
        </p:nvCxnSpPr>
        <p:spPr>
          <a:xfrm>
            <a:off x="2735249" y="1629207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D65FBC-CCAC-E587-5394-C61A2D882F36}"/>
              </a:ext>
            </a:extLst>
          </p:cNvPr>
          <p:cNvCxnSpPr>
            <a:cxnSpLocks/>
          </p:cNvCxnSpPr>
          <p:nvPr/>
        </p:nvCxnSpPr>
        <p:spPr>
          <a:xfrm>
            <a:off x="2365469" y="2522828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82C592-D762-42F9-2C5E-84E4B2057487}"/>
              </a:ext>
            </a:extLst>
          </p:cNvPr>
          <p:cNvSpPr txBox="1"/>
          <p:nvPr/>
        </p:nvSpPr>
        <p:spPr>
          <a:xfrm>
            <a:off x="2528195" y="2615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F48228-4745-9073-629D-1B7C785BF29F}"/>
              </a:ext>
            </a:extLst>
          </p:cNvPr>
          <p:cNvCxnSpPr>
            <a:cxnSpLocks/>
          </p:cNvCxnSpPr>
          <p:nvPr/>
        </p:nvCxnSpPr>
        <p:spPr>
          <a:xfrm flipV="1">
            <a:off x="2828535" y="2545217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C432D2-AAAB-984F-4BCD-E59D3DF82549}"/>
              </a:ext>
            </a:extLst>
          </p:cNvPr>
          <p:cNvCxnSpPr>
            <a:cxnSpLocks/>
          </p:cNvCxnSpPr>
          <p:nvPr/>
        </p:nvCxnSpPr>
        <p:spPr>
          <a:xfrm flipV="1">
            <a:off x="2694524" y="3005340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90D9D8-EF5E-1ED3-BE1A-27C782A88507}"/>
              </a:ext>
            </a:extLst>
          </p:cNvPr>
          <p:cNvSpPr txBox="1"/>
          <p:nvPr/>
        </p:nvSpPr>
        <p:spPr>
          <a:xfrm>
            <a:off x="2551163" y="31708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7BB83D-1CD5-4432-D96C-4073265F2E64}"/>
              </a:ext>
            </a:extLst>
          </p:cNvPr>
          <p:cNvCxnSpPr>
            <a:cxnSpLocks/>
          </p:cNvCxnSpPr>
          <p:nvPr/>
        </p:nvCxnSpPr>
        <p:spPr>
          <a:xfrm flipV="1">
            <a:off x="2457655" y="3524480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763D3C-B097-DEE2-5A22-AC6E87C83F5D}"/>
              </a:ext>
            </a:extLst>
          </p:cNvPr>
          <p:cNvCxnSpPr>
            <a:cxnSpLocks/>
          </p:cNvCxnSpPr>
          <p:nvPr/>
        </p:nvCxnSpPr>
        <p:spPr>
          <a:xfrm>
            <a:off x="2855989" y="3502445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EBA68BD-B27C-ABFB-29DF-04AFB789204A}"/>
              </a:ext>
            </a:extLst>
          </p:cNvPr>
          <p:cNvSpPr txBox="1"/>
          <p:nvPr/>
        </p:nvSpPr>
        <p:spPr>
          <a:xfrm>
            <a:off x="8073995" y="986780"/>
            <a:ext cx="12845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0.2875</a:t>
            </a:r>
          </a:p>
          <a:p>
            <a:r>
              <a:rPr lang="en-US" dirty="0">
                <a:solidFill>
                  <a:schemeClr val="bg1"/>
                </a:solidFill>
              </a:rPr>
              <a:t>0.1250</a:t>
            </a:r>
          </a:p>
          <a:p>
            <a:r>
              <a:rPr lang="en-US" dirty="0">
                <a:solidFill>
                  <a:schemeClr val="bg1"/>
                </a:solidFill>
              </a:rPr>
              <a:t>0.2500</a:t>
            </a:r>
          </a:p>
          <a:p>
            <a:r>
              <a:rPr lang="en-US" dirty="0">
                <a:solidFill>
                  <a:schemeClr val="bg1"/>
                </a:solidFill>
              </a:rPr>
              <a:t>0.8000</a:t>
            </a:r>
          </a:p>
          <a:p>
            <a:r>
              <a:rPr lang="en-US" dirty="0">
                <a:solidFill>
                  <a:schemeClr val="bg1"/>
                </a:solidFill>
              </a:rPr>
              <a:t>1.0000</a:t>
            </a:r>
          </a:p>
          <a:p>
            <a:r>
              <a:rPr lang="en-US" dirty="0">
                <a:solidFill>
                  <a:schemeClr val="bg1"/>
                </a:solidFill>
              </a:rPr>
              <a:t>0.7250</a:t>
            </a:r>
          </a:p>
          <a:p>
            <a:r>
              <a:rPr lang="en-US" dirty="0">
                <a:solidFill>
                  <a:schemeClr val="bg1"/>
                </a:solidFill>
              </a:rPr>
              <a:t>0.3375</a:t>
            </a:r>
          </a:p>
          <a:p>
            <a:r>
              <a:rPr lang="en-US" dirty="0">
                <a:solidFill>
                  <a:schemeClr val="bg1"/>
                </a:solidFill>
              </a:rPr>
              <a:t>0.7250</a:t>
            </a:r>
          </a:p>
          <a:p>
            <a:r>
              <a:rPr lang="en-US" dirty="0">
                <a:solidFill>
                  <a:schemeClr val="bg1"/>
                </a:solidFill>
              </a:rPr>
              <a:t>1.0000</a:t>
            </a:r>
          </a:p>
          <a:p>
            <a:r>
              <a:rPr lang="en-US" dirty="0">
                <a:solidFill>
                  <a:schemeClr val="bg1"/>
                </a:solidFill>
              </a:rPr>
              <a:t>0.8000</a:t>
            </a:r>
          </a:p>
          <a:p>
            <a:r>
              <a:rPr lang="en-US" dirty="0">
                <a:solidFill>
                  <a:schemeClr val="bg1"/>
                </a:solidFill>
              </a:rPr>
              <a:t>0.3000</a:t>
            </a:r>
          </a:p>
          <a:p>
            <a:r>
              <a:rPr lang="en-US" dirty="0">
                <a:solidFill>
                  <a:schemeClr val="bg1"/>
                </a:solidFill>
              </a:rPr>
              <a:t>0.3000</a:t>
            </a:r>
          </a:p>
          <a:p>
            <a:r>
              <a:rPr lang="en-US" dirty="0">
                <a:solidFill>
                  <a:schemeClr val="bg1"/>
                </a:solidFill>
              </a:rPr>
              <a:t>0.2500</a:t>
            </a:r>
          </a:p>
          <a:p>
            <a:r>
              <a:rPr lang="en-US" dirty="0">
                <a:solidFill>
                  <a:schemeClr val="bg1"/>
                </a:solidFill>
              </a:rPr>
              <a:t>0.1250</a:t>
            </a:r>
          </a:p>
          <a:p>
            <a:r>
              <a:rPr lang="en-US" dirty="0">
                <a:solidFill>
                  <a:schemeClr val="bg1"/>
                </a:solidFill>
              </a:rPr>
              <a:t>0.2875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D6819A-A9F7-967D-A399-3DB4DFA15D1C}"/>
              </a:ext>
            </a:extLst>
          </p:cNvPr>
          <p:cNvSpPr txBox="1"/>
          <p:nvPr/>
        </p:nvSpPr>
        <p:spPr>
          <a:xfrm>
            <a:off x="551635" y="4902271"/>
            <a:ext cx="6141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relative importance of 5 and 7 has decreased,</a:t>
            </a:r>
          </a:p>
          <a:p>
            <a:r>
              <a:rPr lang="en-GB" dirty="0">
                <a:solidFill>
                  <a:schemeClr val="bg1"/>
                </a:solidFill>
              </a:rPr>
              <a:t>    because there are fewer geodesic paths crossing</a:t>
            </a:r>
          </a:p>
          <a:p>
            <a:r>
              <a:rPr lang="en-GB" dirty="0">
                <a:solidFill>
                  <a:schemeClr val="bg1"/>
                </a:solidFill>
              </a:rPr>
              <a:t>    them due to the presence of one less edge.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0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071B4-43F7-30C5-B511-E626A750B8B2}"/>
              </a:ext>
            </a:extLst>
          </p:cNvPr>
          <p:cNvSpPr txBox="1"/>
          <p:nvPr/>
        </p:nvSpPr>
        <p:spPr>
          <a:xfrm>
            <a:off x="2645391" y="0"/>
            <a:ext cx="690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400" b="1" dirty="0"/>
              <a:t>Three adjacent hexagons and one heptagon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D0B87-316D-C6AE-304B-67B9154A4E47}"/>
              </a:ext>
            </a:extLst>
          </p:cNvPr>
          <p:cNvSpPr txBox="1"/>
          <p:nvPr/>
        </p:nvSpPr>
        <p:spPr>
          <a:xfrm>
            <a:off x="2456043" y="1421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FE1BA-9622-2DD6-641E-11C3E6BB5703}"/>
              </a:ext>
            </a:extLst>
          </p:cNvPr>
          <p:cNvSpPr txBox="1"/>
          <p:nvPr/>
        </p:nvSpPr>
        <p:spPr>
          <a:xfrm>
            <a:off x="2068125" y="17505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892FA-5EF7-B95C-20CE-700F9142C088}"/>
              </a:ext>
            </a:extLst>
          </p:cNvPr>
          <p:cNvSpPr txBox="1"/>
          <p:nvPr/>
        </p:nvSpPr>
        <p:spPr>
          <a:xfrm>
            <a:off x="2085486" y="2243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83FFD-9FE5-2676-C4C3-AFD6957C6772}"/>
              </a:ext>
            </a:extLst>
          </p:cNvPr>
          <p:cNvSpPr txBox="1"/>
          <p:nvPr/>
        </p:nvSpPr>
        <p:spPr>
          <a:xfrm>
            <a:off x="1678329" y="26561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B60EA-77AF-21CC-5DD9-5C238C3A8935}"/>
              </a:ext>
            </a:extLst>
          </p:cNvPr>
          <p:cNvSpPr txBox="1"/>
          <p:nvPr/>
        </p:nvSpPr>
        <p:spPr>
          <a:xfrm>
            <a:off x="1659576" y="31885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33C1F-5607-9E11-F133-DABC66F274DE}"/>
              </a:ext>
            </a:extLst>
          </p:cNvPr>
          <p:cNvSpPr txBox="1"/>
          <p:nvPr/>
        </p:nvSpPr>
        <p:spPr>
          <a:xfrm>
            <a:off x="2101532" y="35440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C000"/>
                </a:solidFill>
              </a:rPr>
              <a:t>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6A433-0EB0-70D7-E430-7F5CEC354BBC}"/>
              </a:ext>
            </a:extLst>
          </p:cNvPr>
          <p:cNvSpPr txBox="1"/>
          <p:nvPr/>
        </p:nvSpPr>
        <p:spPr>
          <a:xfrm>
            <a:off x="2529785" y="44025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2CF6D-6C95-27FD-40F0-4B8AAAD07AF2}"/>
              </a:ext>
            </a:extLst>
          </p:cNvPr>
          <p:cNvSpPr txBox="1"/>
          <p:nvPr/>
        </p:nvSpPr>
        <p:spPr>
          <a:xfrm>
            <a:off x="2909690" y="22410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1165BB-3645-740E-4C2D-A8F234667E1F}"/>
              </a:ext>
            </a:extLst>
          </p:cNvPr>
          <p:cNvSpPr txBox="1"/>
          <p:nvPr/>
        </p:nvSpPr>
        <p:spPr>
          <a:xfrm>
            <a:off x="3001582" y="40498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16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666483-240A-B3A1-3990-F0133D55ED14}"/>
              </a:ext>
            </a:extLst>
          </p:cNvPr>
          <p:cNvCxnSpPr>
            <a:cxnSpLocks/>
          </p:cNvCxnSpPr>
          <p:nvPr/>
        </p:nvCxnSpPr>
        <p:spPr>
          <a:xfrm flipV="1">
            <a:off x="1914003" y="3018841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456F00-B0C2-7FA0-5C23-1CC9C7DA943D}"/>
              </a:ext>
            </a:extLst>
          </p:cNvPr>
          <p:cNvCxnSpPr>
            <a:cxnSpLocks/>
          </p:cNvCxnSpPr>
          <p:nvPr/>
        </p:nvCxnSpPr>
        <p:spPr>
          <a:xfrm flipV="1">
            <a:off x="2224578" y="2095601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F3C107-CBF6-25EB-EF43-960E232D661B}"/>
              </a:ext>
            </a:extLst>
          </p:cNvPr>
          <p:cNvCxnSpPr>
            <a:cxnSpLocks/>
          </p:cNvCxnSpPr>
          <p:nvPr/>
        </p:nvCxnSpPr>
        <p:spPr>
          <a:xfrm flipV="1">
            <a:off x="2323301" y="3876343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6756E0-608A-04A9-046D-A2A3C37A4A9C}"/>
              </a:ext>
            </a:extLst>
          </p:cNvPr>
          <p:cNvCxnSpPr>
            <a:cxnSpLocks/>
          </p:cNvCxnSpPr>
          <p:nvPr/>
        </p:nvCxnSpPr>
        <p:spPr>
          <a:xfrm flipV="1">
            <a:off x="3171171" y="3879728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EAC0C4-213E-265A-F5E6-8C0E21704D71}"/>
              </a:ext>
            </a:extLst>
          </p:cNvPr>
          <p:cNvCxnSpPr>
            <a:cxnSpLocks/>
          </p:cNvCxnSpPr>
          <p:nvPr/>
        </p:nvCxnSpPr>
        <p:spPr>
          <a:xfrm flipV="1">
            <a:off x="2306019" y="1674361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BC6D69-6C6C-85D1-5F2E-E64A7BB35596}"/>
              </a:ext>
            </a:extLst>
          </p:cNvPr>
          <p:cNvCxnSpPr>
            <a:cxnSpLocks/>
          </p:cNvCxnSpPr>
          <p:nvPr/>
        </p:nvCxnSpPr>
        <p:spPr>
          <a:xfrm flipV="1">
            <a:off x="1966552" y="2541234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DAA7E7-ABD8-EB5E-EF67-DE508EFE7C3A}"/>
              </a:ext>
            </a:extLst>
          </p:cNvPr>
          <p:cNvCxnSpPr>
            <a:cxnSpLocks/>
          </p:cNvCxnSpPr>
          <p:nvPr/>
        </p:nvCxnSpPr>
        <p:spPr>
          <a:xfrm>
            <a:off x="1993414" y="3512342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EFA618-8E8A-74ED-97A3-F4B0171CFEC2}"/>
              </a:ext>
            </a:extLst>
          </p:cNvPr>
          <p:cNvCxnSpPr>
            <a:cxnSpLocks/>
          </p:cNvCxnSpPr>
          <p:nvPr/>
        </p:nvCxnSpPr>
        <p:spPr>
          <a:xfrm>
            <a:off x="2408677" y="4361752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379CF2-D6A1-A235-23E1-FA645E69458F}"/>
              </a:ext>
            </a:extLst>
          </p:cNvPr>
          <p:cNvSpPr txBox="1"/>
          <p:nvPr/>
        </p:nvSpPr>
        <p:spPr>
          <a:xfrm>
            <a:off x="6285296" y="590624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</a:t>
            </a:r>
            <a:r>
              <a:rPr lang="en-DE" dirty="0">
                <a:solidFill>
                  <a:schemeClr val="bg1"/>
                </a:solidFill>
              </a:rPr>
              <a:t>ertex		norm. gebc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EDDA0C-D261-E39E-BB26-A04016CACD67}"/>
              </a:ext>
            </a:extLst>
          </p:cNvPr>
          <p:cNvSpPr txBox="1"/>
          <p:nvPr/>
        </p:nvSpPr>
        <p:spPr>
          <a:xfrm>
            <a:off x="6545180" y="980943"/>
            <a:ext cx="44114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0</a:t>
            </a:r>
          </a:p>
          <a:p>
            <a:r>
              <a:rPr lang="en-DE" dirty="0">
                <a:solidFill>
                  <a:schemeClr val="bg1"/>
                </a:solidFill>
              </a:rPr>
              <a:t>1</a:t>
            </a:r>
          </a:p>
          <a:p>
            <a:r>
              <a:rPr lang="en-DE" dirty="0">
                <a:solidFill>
                  <a:schemeClr val="bg1"/>
                </a:solidFill>
              </a:rPr>
              <a:t>2</a:t>
            </a:r>
          </a:p>
          <a:p>
            <a:r>
              <a:rPr lang="en-DE" dirty="0">
                <a:solidFill>
                  <a:srgbClr val="FFC000"/>
                </a:solidFill>
              </a:rPr>
              <a:t>3</a:t>
            </a:r>
          </a:p>
          <a:p>
            <a:r>
              <a:rPr lang="en-DE" dirty="0">
                <a:solidFill>
                  <a:srgbClr val="C00000"/>
                </a:solidFill>
              </a:rPr>
              <a:t>4</a:t>
            </a:r>
          </a:p>
          <a:p>
            <a:r>
              <a:rPr lang="en-DE" dirty="0">
                <a:solidFill>
                  <a:srgbClr val="FFC000"/>
                </a:solidFill>
              </a:rPr>
              <a:t>5</a:t>
            </a:r>
          </a:p>
          <a:p>
            <a:r>
              <a:rPr lang="en-DE" dirty="0">
                <a:solidFill>
                  <a:schemeClr val="bg1"/>
                </a:solidFill>
              </a:rPr>
              <a:t>6</a:t>
            </a:r>
          </a:p>
          <a:p>
            <a:r>
              <a:rPr lang="en-DE" dirty="0">
                <a:solidFill>
                  <a:schemeClr val="bg1"/>
                </a:solidFill>
              </a:rPr>
              <a:t>7</a:t>
            </a:r>
          </a:p>
          <a:p>
            <a:r>
              <a:rPr lang="en-DE" dirty="0">
                <a:solidFill>
                  <a:schemeClr val="bg1"/>
                </a:solidFill>
              </a:rPr>
              <a:t>8</a:t>
            </a:r>
          </a:p>
          <a:p>
            <a:r>
              <a:rPr lang="en-DE" dirty="0">
                <a:solidFill>
                  <a:srgbClr val="FFC000"/>
                </a:solidFill>
              </a:rPr>
              <a:t>9</a:t>
            </a:r>
          </a:p>
          <a:p>
            <a:r>
              <a:rPr lang="en-DE" dirty="0">
                <a:solidFill>
                  <a:srgbClr val="C00000"/>
                </a:solidFill>
              </a:rPr>
              <a:t>10</a:t>
            </a:r>
          </a:p>
          <a:p>
            <a:r>
              <a:rPr lang="en-DE" dirty="0">
                <a:solidFill>
                  <a:srgbClr val="FFC000"/>
                </a:solidFill>
              </a:rPr>
              <a:t>11</a:t>
            </a:r>
          </a:p>
          <a:p>
            <a:r>
              <a:rPr lang="en-DE" dirty="0">
                <a:solidFill>
                  <a:schemeClr val="bg1"/>
                </a:solidFill>
              </a:rPr>
              <a:t>12</a:t>
            </a:r>
          </a:p>
          <a:p>
            <a:r>
              <a:rPr lang="en-DE" dirty="0">
                <a:solidFill>
                  <a:schemeClr val="bg1"/>
                </a:solidFill>
              </a:rPr>
              <a:t>13</a:t>
            </a:r>
          </a:p>
          <a:p>
            <a:r>
              <a:rPr lang="en-DE" dirty="0">
                <a:solidFill>
                  <a:schemeClr val="bg1"/>
                </a:solidFill>
              </a:rPr>
              <a:t>14</a:t>
            </a:r>
          </a:p>
          <a:p>
            <a:r>
              <a:rPr lang="en-DE" dirty="0">
                <a:solidFill>
                  <a:schemeClr val="bg1"/>
                </a:solidFill>
              </a:rPr>
              <a:t>15</a:t>
            </a:r>
          </a:p>
          <a:p>
            <a:r>
              <a:rPr lang="en-DE" dirty="0">
                <a:solidFill>
                  <a:schemeClr val="bg1"/>
                </a:solidFill>
              </a:rPr>
              <a:t>16</a:t>
            </a:r>
          </a:p>
          <a:p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EEA9EF-77D0-57CA-30DA-BAA5F41EC2C7}"/>
              </a:ext>
            </a:extLst>
          </p:cNvPr>
          <p:cNvSpPr txBox="1"/>
          <p:nvPr/>
        </p:nvSpPr>
        <p:spPr>
          <a:xfrm>
            <a:off x="2090646" y="40332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AEA077-B1AD-DE6E-6643-FB8FBA79864D}"/>
              </a:ext>
            </a:extLst>
          </p:cNvPr>
          <p:cNvCxnSpPr>
            <a:cxnSpLocks/>
          </p:cNvCxnSpPr>
          <p:nvPr/>
        </p:nvCxnSpPr>
        <p:spPr>
          <a:xfrm flipV="1">
            <a:off x="2929779" y="4383357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97AD02-8C21-C4B1-FF19-863ACDBF5AD6}"/>
              </a:ext>
            </a:extLst>
          </p:cNvPr>
          <p:cNvSpPr txBox="1"/>
          <p:nvPr/>
        </p:nvSpPr>
        <p:spPr>
          <a:xfrm>
            <a:off x="3021895" y="35440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4F8217-DE01-C31C-E379-0F613B21CAB7}"/>
              </a:ext>
            </a:extLst>
          </p:cNvPr>
          <p:cNvSpPr txBox="1"/>
          <p:nvPr/>
        </p:nvSpPr>
        <p:spPr>
          <a:xfrm>
            <a:off x="3426640" y="2471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845AC0-4220-2A92-14D0-2343D5B620DA}"/>
              </a:ext>
            </a:extLst>
          </p:cNvPr>
          <p:cNvCxnSpPr>
            <a:cxnSpLocks/>
          </p:cNvCxnSpPr>
          <p:nvPr/>
        </p:nvCxnSpPr>
        <p:spPr>
          <a:xfrm>
            <a:off x="3236834" y="2518823"/>
            <a:ext cx="205894" cy="9675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045D41-1C93-A029-2029-1B910DD9FA41}"/>
              </a:ext>
            </a:extLst>
          </p:cNvPr>
          <p:cNvCxnSpPr>
            <a:cxnSpLocks/>
          </p:cNvCxnSpPr>
          <p:nvPr/>
        </p:nvCxnSpPr>
        <p:spPr>
          <a:xfrm flipV="1">
            <a:off x="3035721" y="2057892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F7E40F-0AA0-E9AE-D316-C8A26CEF9DFB}"/>
              </a:ext>
            </a:extLst>
          </p:cNvPr>
          <p:cNvSpPr txBox="1"/>
          <p:nvPr/>
        </p:nvSpPr>
        <p:spPr>
          <a:xfrm>
            <a:off x="2833493" y="17100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E3C5D6-5BEB-FA1C-9F8C-D677B8724E4B}"/>
              </a:ext>
            </a:extLst>
          </p:cNvPr>
          <p:cNvCxnSpPr>
            <a:cxnSpLocks/>
          </p:cNvCxnSpPr>
          <p:nvPr/>
        </p:nvCxnSpPr>
        <p:spPr>
          <a:xfrm>
            <a:off x="2735249" y="1629207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D65FBC-CCAC-E587-5394-C61A2D882F36}"/>
              </a:ext>
            </a:extLst>
          </p:cNvPr>
          <p:cNvCxnSpPr>
            <a:cxnSpLocks/>
          </p:cNvCxnSpPr>
          <p:nvPr/>
        </p:nvCxnSpPr>
        <p:spPr>
          <a:xfrm>
            <a:off x="2365469" y="2522828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82C592-D762-42F9-2C5E-84E4B2057487}"/>
              </a:ext>
            </a:extLst>
          </p:cNvPr>
          <p:cNvSpPr txBox="1"/>
          <p:nvPr/>
        </p:nvSpPr>
        <p:spPr>
          <a:xfrm>
            <a:off x="2528195" y="2615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F48228-4745-9073-629D-1B7C785BF29F}"/>
              </a:ext>
            </a:extLst>
          </p:cNvPr>
          <p:cNvCxnSpPr>
            <a:cxnSpLocks/>
          </p:cNvCxnSpPr>
          <p:nvPr/>
        </p:nvCxnSpPr>
        <p:spPr>
          <a:xfrm flipV="1">
            <a:off x="2828535" y="2545217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C432D2-AAAB-984F-4BCD-E59D3DF82549}"/>
              </a:ext>
            </a:extLst>
          </p:cNvPr>
          <p:cNvCxnSpPr>
            <a:cxnSpLocks/>
          </p:cNvCxnSpPr>
          <p:nvPr/>
        </p:nvCxnSpPr>
        <p:spPr>
          <a:xfrm flipV="1">
            <a:off x="2694524" y="3005340"/>
            <a:ext cx="0" cy="183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90D9D8-EF5E-1ED3-BE1A-27C782A88507}"/>
              </a:ext>
            </a:extLst>
          </p:cNvPr>
          <p:cNvSpPr txBox="1"/>
          <p:nvPr/>
        </p:nvSpPr>
        <p:spPr>
          <a:xfrm>
            <a:off x="2474961" y="31708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7BB83D-1CD5-4432-D96C-4073265F2E64}"/>
              </a:ext>
            </a:extLst>
          </p:cNvPr>
          <p:cNvCxnSpPr>
            <a:cxnSpLocks/>
          </p:cNvCxnSpPr>
          <p:nvPr/>
        </p:nvCxnSpPr>
        <p:spPr>
          <a:xfrm flipV="1">
            <a:off x="2457655" y="3524480"/>
            <a:ext cx="150024" cy="1355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763D3C-B097-DEE2-5A22-AC6E87C83F5D}"/>
              </a:ext>
            </a:extLst>
          </p:cNvPr>
          <p:cNvCxnSpPr>
            <a:cxnSpLocks/>
          </p:cNvCxnSpPr>
          <p:nvPr/>
        </p:nvCxnSpPr>
        <p:spPr>
          <a:xfrm>
            <a:off x="2855989" y="3502445"/>
            <a:ext cx="183724" cy="1571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CF39A65-C8F1-FC8B-DC23-5D08680E8F5F}"/>
              </a:ext>
            </a:extLst>
          </p:cNvPr>
          <p:cNvSpPr txBox="1"/>
          <p:nvPr/>
        </p:nvSpPr>
        <p:spPr>
          <a:xfrm>
            <a:off x="551635" y="4902271"/>
            <a:ext cx="6019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relative importance of 5 and 9 has increased,</a:t>
            </a:r>
          </a:p>
          <a:p>
            <a:r>
              <a:rPr lang="en-GB" dirty="0">
                <a:solidFill>
                  <a:schemeClr val="bg1"/>
                </a:solidFill>
              </a:rPr>
              <a:t>    because there are more geodesic paths crossing</a:t>
            </a:r>
          </a:p>
          <a:p>
            <a:r>
              <a:rPr lang="en-GB" dirty="0">
                <a:solidFill>
                  <a:schemeClr val="bg1"/>
                </a:solidFill>
              </a:rPr>
              <a:t>    them due to the presence of one extra edge.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C05925-A3F3-58CE-6D7D-88FF845DA2E4}"/>
              </a:ext>
            </a:extLst>
          </p:cNvPr>
          <p:cNvCxnSpPr>
            <a:cxnSpLocks/>
          </p:cNvCxnSpPr>
          <p:nvPr/>
        </p:nvCxnSpPr>
        <p:spPr>
          <a:xfrm>
            <a:off x="3639606" y="2790968"/>
            <a:ext cx="99940" cy="19394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B25CF8-738B-6C2C-E7B2-73B6ED23C18D}"/>
              </a:ext>
            </a:extLst>
          </p:cNvPr>
          <p:cNvSpPr txBox="1"/>
          <p:nvPr/>
        </p:nvSpPr>
        <p:spPr>
          <a:xfrm>
            <a:off x="3615864" y="2915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72DE8E-AA05-7D6D-F1B1-A28335F9D794}"/>
              </a:ext>
            </a:extLst>
          </p:cNvPr>
          <p:cNvCxnSpPr>
            <a:cxnSpLocks/>
          </p:cNvCxnSpPr>
          <p:nvPr/>
        </p:nvCxnSpPr>
        <p:spPr>
          <a:xfrm flipH="1">
            <a:off x="3739546" y="3237016"/>
            <a:ext cx="41460" cy="2113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B5DC9C-2010-60E9-DCE9-0AF0C8F89B55}"/>
              </a:ext>
            </a:extLst>
          </p:cNvPr>
          <p:cNvSpPr txBox="1"/>
          <p:nvPr/>
        </p:nvSpPr>
        <p:spPr>
          <a:xfrm>
            <a:off x="3544410" y="34025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10AC72B-ED8F-4576-D228-364FD9535093}"/>
              </a:ext>
            </a:extLst>
          </p:cNvPr>
          <p:cNvCxnSpPr>
            <a:cxnSpLocks/>
          </p:cNvCxnSpPr>
          <p:nvPr/>
        </p:nvCxnSpPr>
        <p:spPr>
          <a:xfrm flipV="1">
            <a:off x="3313029" y="3647739"/>
            <a:ext cx="248405" cy="8100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A032470-2E8A-862B-CD98-11E48E5F0A3B}"/>
              </a:ext>
            </a:extLst>
          </p:cNvPr>
          <p:cNvSpPr txBox="1"/>
          <p:nvPr/>
        </p:nvSpPr>
        <p:spPr>
          <a:xfrm>
            <a:off x="8043040" y="980943"/>
            <a:ext cx="105747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0.1927</a:t>
            </a:r>
          </a:p>
          <a:p>
            <a:r>
              <a:rPr lang="en-US" dirty="0">
                <a:solidFill>
                  <a:schemeClr val="bg1"/>
                </a:solidFill>
              </a:rPr>
              <a:t>0.0862</a:t>
            </a:r>
          </a:p>
          <a:p>
            <a:r>
              <a:rPr lang="en-US" dirty="0">
                <a:solidFill>
                  <a:schemeClr val="bg1"/>
                </a:solidFill>
              </a:rPr>
              <a:t>0.1859</a:t>
            </a:r>
          </a:p>
          <a:p>
            <a:r>
              <a:rPr lang="en-US" dirty="0">
                <a:solidFill>
                  <a:schemeClr val="bg1"/>
                </a:solidFill>
              </a:rPr>
              <a:t>0.5945</a:t>
            </a:r>
          </a:p>
          <a:p>
            <a:r>
              <a:rPr lang="en-US" dirty="0">
                <a:solidFill>
                  <a:schemeClr val="bg1"/>
                </a:solidFill>
              </a:rPr>
              <a:t>1.0000</a:t>
            </a:r>
          </a:p>
          <a:p>
            <a:r>
              <a:rPr lang="en-US" dirty="0">
                <a:solidFill>
                  <a:schemeClr val="bg1"/>
                </a:solidFill>
              </a:rPr>
              <a:t>0.6687</a:t>
            </a:r>
          </a:p>
          <a:p>
            <a:r>
              <a:rPr lang="en-US" dirty="0">
                <a:solidFill>
                  <a:schemeClr val="bg1"/>
                </a:solidFill>
              </a:rPr>
              <a:t>0.2249</a:t>
            </a:r>
          </a:p>
          <a:p>
            <a:r>
              <a:rPr lang="en-US" dirty="0">
                <a:solidFill>
                  <a:schemeClr val="bg1"/>
                </a:solidFill>
              </a:rPr>
              <a:t>0.1574</a:t>
            </a:r>
          </a:p>
          <a:p>
            <a:r>
              <a:rPr lang="en-US" dirty="0">
                <a:solidFill>
                  <a:schemeClr val="bg1"/>
                </a:solidFill>
              </a:rPr>
              <a:t>0.2249</a:t>
            </a:r>
          </a:p>
          <a:p>
            <a:r>
              <a:rPr lang="en-US" dirty="0">
                <a:solidFill>
                  <a:schemeClr val="bg1"/>
                </a:solidFill>
              </a:rPr>
              <a:t>0.6687</a:t>
            </a:r>
          </a:p>
          <a:p>
            <a:r>
              <a:rPr lang="en-US" dirty="0">
                <a:solidFill>
                  <a:schemeClr val="bg1"/>
                </a:solidFill>
              </a:rPr>
              <a:t>1.0000</a:t>
            </a:r>
          </a:p>
          <a:p>
            <a:r>
              <a:rPr lang="en-US" dirty="0">
                <a:solidFill>
                  <a:schemeClr val="bg1"/>
                </a:solidFill>
              </a:rPr>
              <a:t>0.5945</a:t>
            </a:r>
          </a:p>
          <a:p>
            <a:r>
              <a:rPr lang="en-US" dirty="0">
                <a:solidFill>
                  <a:schemeClr val="bg1"/>
                </a:solidFill>
              </a:rPr>
              <a:t>0.1957</a:t>
            </a:r>
          </a:p>
          <a:p>
            <a:r>
              <a:rPr lang="en-US" dirty="0">
                <a:solidFill>
                  <a:schemeClr val="bg1"/>
                </a:solidFill>
              </a:rPr>
              <a:t>0.1957</a:t>
            </a:r>
          </a:p>
          <a:p>
            <a:r>
              <a:rPr lang="en-US" dirty="0">
                <a:solidFill>
                  <a:schemeClr val="bg1"/>
                </a:solidFill>
              </a:rPr>
              <a:t>0.1859</a:t>
            </a:r>
          </a:p>
          <a:p>
            <a:r>
              <a:rPr lang="en-US" dirty="0">
                <a:solidFill>
                  <a:schemeClr val="bg1"/>
                </a:solidFill>
              </a:rPr>
              <a:t>0.0862</a:t>
            </a:r>
          </a:p>
          <a:p>
            <a:r>
              <a:rPr lang="en-US" dirty="0">
                <a:solidFill>
                  <a:schemeClr val="bg1"/>
                </a:solidFill>
              </a:rPr>
              <a:t>0.1927</a:t>
            </a:r>
          </a:p>
        </p:txBody>
      </p:sp>
    </p:spTree>
    <p:extLst>
      <p:ext uri="{BB962C8B-B14F-4D97-AF65-F5344CB8AC3E}">
        <p14:creationId xmlns:p14="http://schemas.microsoft.com/office/powerpoint/2010/main" val="213060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585</TotalTime>
  <Words>533</Words>
  <Application>Microsoft Macintosh PowerPoint</Application>
  <PresentationFormat>Widescreen</PresentationFormat>
  <Paragraphs>215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Century Gothic</vt:lpstr>
      <vt:lpstr>Menlo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Livraghi</dc:creator>
  <cp:lastModifiedBy>Livraghi, Mattia</cp:lastModifiedBy>
  <cp:revision>11</cp:revision>
  <dcterms:created xsi:type="dcterms:W3CDTF">2022-05-24T16:36:36Z</dcterms:created>
  <dcterms:modified xsi:type="dcterms:W3CDTF">2022-07-25T15:12:03Z</dcterms:modified>
</cp:coreProperties>
</file>