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32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wmf" ContentType="image/x-wmf"/>
  <Override PartName="/ppt/media/image10.png" ContentType="image/png"/>
  <Override PartName="/ppt/media/image8.png" ContentType="image/png"/>
  <Override PartName="/ppt/media/image7.wmf" ContentType="image/x-wmf"/>
  <Override PartName="/ppt/media/image23.tif" ContentType="image/tiff"/>
  <Override PartName="/ppt/media/image6.wmf" ContentType="image/x-wmf"/>
  <Override PartName="/ppt/media/image1.png" ContentType="image/png"/>
  <Override PartName="/ppt/media/image21.png" ContentType="image/png"/>
  <Override PartName="/ppt/media/image2.png" ContentType="image/png"/>
  <Override PartName="/ppt/media/image22.png" ContentType="image/png"/>
  <Override PartName="/ppt/media/image3.png" ContentType="image/png"/>
  <Override PartName="/ppt/media/image4.wmf" ContentType="image/x-wmf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31.png" ContentType="image/png"/>
  <Override PartName="/ppt/media/image15.jpeg" ContentType="image/jpe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2918400" cy="219456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7ADA1D2-41E3-401D-B309-9B643FE46C7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962620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826400" y="1178316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8482680" y="5134680"/>
            <a:ext cx="15951960" cy="12727800"/>
          </a:xfrm>
          <a:prstGeom prst="rect">
            <a:avLst/>
          </a:prstGeom>
          <a:ln>
            <a:solidFill>
              <a:srgbClr val="2c001e"/>
            </a:solidFill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8482680" y="5134680"/>
            <a:ext cx="15951960" cy="12727800"/>
          </a:xfrm>
          <a:prstGeom prst="rect">
            <a:avLst/>
          </a:prstGeom>
          <a:ln>
            <a:solidFill>
              <a:srgbClr val="2c001e"/>
            </a:solidFill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1272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1272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645920" y="875520"/>
            <a:ext cx="29626200" cy="1698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1272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12727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826400" y="1178316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962620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wmf"/><Relationship Id="rId3" Type="http://schemas.openxmlformats.org/officeDocument/2006/relationships/image" Target="../media/image5.png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image" Target="../media/image8.png"/><Relationship Id="rId7" Type="http://schemas.openxmlformats.org/officeDocument/2006/relationships/image" Target="../media/image9.wmf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jpe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tif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Relationship Id="rId26" Type="http://schemas.openxmlformats.org/officeDocument/2006/relationships/image" Target="../media/image28.png"/><Relationship Id="rId27" Type="http://schemas.openxmlformats.org/officeDocument/2006/relationships/image" Target="../media/image29.png"/><Relationship Id="rId28" Type="http://schemas.openxmlformats.org/officeDocument/2006/relationships/image" Target="../media/image30.png"/><Relationship Id="rId29" Type="http://schemas.openxmlformats.org/officeDocument/2006/relationships/image" Target="../media/image31.png"/><Relationship Id="rId30" Type="http://schemas.openxmlformats.org/officeDocument/2006/relationships/image" Target="../media/image32.png"/><Relationship Id="rId31" Type="http://schemas.openxmlformats.org/officeDocument/2006/relationships/slideLayout" Target="../slideLayouts/slideLayout1.xml"/><Relationship Id="rId3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184080" y="5191920"/>
            <a:ext cx="1315440" cy="1119240"/>
          </a:xfrm>
          <a:prstGeom prst="bracePair">
            <a:avLst>
              <a:gd name="adj" fmla="val 8333"/>
            </a:avLst>
          </a:prstGeom>
          <a:solidFill>
            <a:srgbClr val="ffffff"/>
          </a:solidFill>
          <a:ln>
            <a:solidFill>
              <a:srgbClr val="4a7ebb"/>
            </a:solidFill>
            <a:round/>
          </a:ln>
          <a:effectLst>
            <a:outerShdw algn="ctr" blurRad="50800" dir="5400000" dist="50800" rotWithShape="0">
              <a:schemeClr val="tx2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1.Regular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2.Clerical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3.Seal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4.Running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5.Cursive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0" y="0"/>
            <a:ext cx="32916960" cy="3607560"/>
          </a:xfrm>
          <a:prstGeom prst="rect">
            <a:avLst/>
          </a:prstGeom>
          <a:solidFill>
            <a:srgbClr val="c0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78480" rIns="78480" tIns="39240" bIns="39240" anchor="ctr"/>
          <a:p>
            <a:pPr algn="ctr">
              <a:lnSpc>
                <a:spcPct val="100000"/>
              </a:lnSpc>
            </a:pP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Recognizing Chinese Calligraphy Styles: A Cage Fight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Chen Yu-Sheng, Li Haihong, Su Guangjun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{gsu2, hhli, yusheng}@stanford.edu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CS229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Machine Learning,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Stanford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University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411120" y="3866040"/>
            <a:ext cx="12068280" cy="8228160"/>
          </a:xfrm>
          <a:prstGeom prst="roundRect">
            <a:avLst>
              <a:gd name="adj" fmla="val 3786"/>
            </a:avLst>
          </a:prstGeom>
          <a:noFill/>
          <a:ln w="572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12961800" y="3866040"/>
            <a:ext cx="19475640" cy="8228160"/>
          </a:xfrm>
          <a:prstGeom prst="roundRect">
            <a:avLst>
              <a:gd name="adj" fmla="val 3786"/>
            </a:avLst>
          </a:prstGeom>
          <a:noFill/>
          <a:ln w="572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549360" y="3926520"/>
            <a:ext cx="1172556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8480" rIns="78480" tIns="39240" bIns="39240"/>
          <a:p>
            <a:pPr algn="ctr">
              <a:lnSpc>
                <a:spcPct val="100000"/>
              </a:lnSpc>
            </a:pP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3373280" y="3926520"/>
            <a:ext cx="1892628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8480" rIns="78480" tIns="39240" bIns="39240"/>
          <a:p>
            <a:pPr algn="ctr">
              <a:lnSpc>
                <a:spcPct val="100000"/>
              </a:lnSpc>
            </a:pP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Methodology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21031200" y="12521160"/>
            <a:ext cx="11369160" cy="9031320"/>
          </a:xfrm>
          <a:prstGeom prst="roundRect">
            <a:avLst>
              <a:gd name="adj" fmla="val 3786"/>
            </a:avLst>
          </a:prstGeom>
          <a:noFill/>
          <a:ln w="572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8"/>
          <p:cNvSpPr/>
          <p:nvPr/>
        </p:nvSpPr>
        <p:spPr>
          <a:xfrm>
            <a:off x="20538360" y="12562560"/>
            <a:ext cx="1172556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8480" rIns="78480" tIns="39240" bIns="39240"/>
          <a:p>
            <a:pPr algn="ctr">
              <a:lnSpc>
                <a:spcPct val="100000"/>
              </a:lnSpc>
            </a:pP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356040" y="12551400"/>
            <a:ext cx="20217240" cy="9001080"/>
          </a:xfrm>
          <a:prstGeom prst="roundRect">
            <a:avLst>
              <a:gd name="adj" fmla="val 3786"/>
            </a:avLst>
          </a:prstGeom>
          <a:noFill/>
          <a:ln w="572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0"/>
          <p:cNvSpPr/>
          <p:nvPr/>
        </p:nvSpPr>
        <p:spPr>
          <a:xfrm>
            <a:off x="767520" y="12611880"/>
            <a:ext cx="1892628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8480" rIns="78480" tIns="39240" bIns="39240"/>
          <a:p>
            <a:pPr algn="ctr">
              <a:lnSpc>
                <a:spcPct val="100000"/>
              </a:lnSpc>
            </a:pP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Experimental Results and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Picture 51" descr=""/>
          <p:cNvPicPr/>
          <p:nvPr/>
        </p:nvPicPr>
        <p:blipFill>
          <a:blip r:embed="rId1"/>
          <a:stretch/>
        </p:blipFill>
        <p:spPr>
          <a:xfrm>
            <a:off x="29257920" y="59040"/>
            <a:ext cx="3473640" cy="3473640"/>
          </a:xfrm>
          <a:prstGeom prst="rect">
            <a:avLst/>
          </a:prstGeom>
          <a:ln>
            <a:noFill/>
          </a:ln>
        </p:spPr>
      </p:pic>
      <p:pic>
        <p:nvPicPr>
          <p:cNvPr id="52" name="Picture 3" descr=""/>
          <p:cNvPicPr/>
          <p:nvPr/>
        </p:nvPicPr>
        <p:blipFill>
          <a:blip r:embed="rId2"/>
          <a:stretch/>
        </p:blipFill>
        <p:spPr>
          <a:xfrm>
            <a:off x="13387680" y="4946400"/>
            <a:ext cx="1782000" cy="1644840"/>
          </a:xfrm>
          <a:prstGeom prst="rect">
            <a:avLst/>
          </a:prstGeom>
          <a:ln>
            <a:noFill/>
          </a:ln>
        </p:spPr>
      </p:pic>
      <p:pic>
        <p:nvPicPr>
          <p:cNvPr id="53" name="Picture 4" descr=""/>
          <p:cNvPicPr/>
          <p:nvPr/>
        </p:nvPicPr>
        <p:blipFill>
          <a:blip r:embed="rId3"/>
          <a:stretch/>
        </p:blipFill>
        <p:spPr>
          <a:xfrm>
            <a:off x="16322760" y="5223240"/>
            <a:ext cx="913320" cy="1091160"/>
          </a:xfrm>
          <a:prstGeom prst="rect">
            <a:avLst/>
          </a:prstGeom>
          <a:ln>
            <a:noFill/>
          </a:ln>
        </p:spPr>
      </p:pic>
      <p:pic>
        <p:nvPicPr>
          <p:cNvPr id="54" name="Picture 5" descr=""/>
          <p:cNvPicPr/>
          <p:nvPr/>
        </p:nvPicPr>
        <p:blipFill>
          <a:blip r:embed="rId4"/>
          <a:stretch/>
        </p:blipFill>
        <p:spPr>
          <a:xfrm>
            <a:off x="16730640" y="4946400"/>
            <a:ext cx="2162520" cy="1644840"/>
          </a:xfrm>
          <a:prstGeom prst="rect">
            <a:avLst/>
          </a:prstGeom>
          <a:ln>
            <a:noFill/>
          </a:ln>
        </p:spPr>
      </p:pic>
      <p:pic>
        <p:nvPicPr>
          <p:cNvPr id="55" name="Picture 6" descr=""/>
          <p:cNvPicPr/>
          <p:nvPr/>
        </p:nvPicPr>
        <p:blipFill>
          <a:blip r:embed="rId5"/>
          <a:stretch/>
        </p:blipFill>
        <p:spPr>
          <a:xfrm>
            <a:off x="21846960" y="4946400"/>
            <a:ext cx="1168920" cy="1644840"/>
          </a:xfrm>
          <a:prstGeom prst="rect">
            <a:avLst/>
          </a:prstGeom>
          <a:ln>
            <a:noFill/>
          </a:ln>
        </p:spPr>
      </p:pic>
      <p:pic>
        <p:nvPicPr>
          <p:cNvPr id="56" name="Picture 17" descr=""/>
          <p:cNvPicPr/>
          <p:nvPr/>
        </p:nvPicPr>
        <p:blipFill>
          <a:blip r:embed="rId6"/>
          <a:stretch/>
        </p:blipFill>
        <p:spPr>
          <a:xfrm>
            <a:off x="21076920" y="5155560"/>
            <a:ext cx="913320" cy="1091160"/>
          </a:xfrm>
          <a:prstGeom prst="rect">
            <a:avLst/>
          </a:prstGeom>
          <a:ln>
            <a:noFill/>
          </a:ln>
        </p:spPr>
      </p:pic>
      <p:pic>
        <p:nvPicPr>
          <p:cNvPr id="57" name="Picture 8" descr=""/>
          <p:cNvPicPr/>
          <p:nvPr/>
        </p:nvPicPr>
        <p:blipFill>
          <a:blip r:embed="rId7"/>
          <a:stretch/>
        </p:blipFill>
        <p:spPr>
          <a:xfrm>
            <a:off x="29588400" y="4946400"/>
            <a:ext cx="1644840" cy="1644840"/>
          </a:xfrm>
          <a:prstGeom prst="rect">
            <a:avLst/>
          </a:prstGeom>
          <a:ln>
            <a:noFill/>
          </a:ln>
        </p:spPr>
      </p:pic>
      <p:pic>
        <p:nvPicPr>
          <p:cNvPr id="58" name="Picture 20" descr=""/>
          <p:cNvPicPr/>
          <p:nvPr/>
        </p:nvPicPr>
        <p:blipFill>
          <a:blip r:embed="rId8"/>
          <a:stretch/>
        </p:blipFill>
        <p:spPr>
          <a:xfrm>
            <a:off x="24318000" y="5155560"/>
            <a:ext cx="913320" cy="1091160"/>
          </a:xfrm>
          <a:prstGeom prst="rect">
            <a:avLst/>
          </a:prstGeom>
          <a:ln>
            <a:noFill/>
          </a:ln>
        </p:spPr>
      </p:pic>
      <p:pic>
        <p:nvPicPr>
          <p:cNvPr id="59" name="Picture 21" descr=""/>
          <p:cNvPicPr/>
          <p:nvPr/>
        </p:nvPicPr>
        <p:blipFill>
          <a:blip r:embed="rId9"/>
          <a:stretch/>
        </p:blipFill>
        <p:spPr>
          <a:xfrm>
            <a:off x="27824760" y="5095080"/>
            <a:ext cx="913320" cy="1091160"/>
          </a:xfrm>
          <a:prstGeom prst="rect">
            <a:avLst/>
          </a:prstGeom>
          <a:ln>
            <a:noFill/>
          </a:ln>
        </p:spPr>
      </p:pic>
      <p:pic>
        <p:nvPicPr>
          <p:cNvPr id="60" name="Picture 9" descr=""/>
          <p:cNvPicPr/>
          <p:nvPr/>
        </p:nvPicPr>
        <p:blipFill>
          <a:blip r:embed="rId10"/>
          <a:stretch/>
        </p:blipFill>
        <p:spPr>
          <a:xfrm>
            <a:off x="25819920" y="5274720"/>
            <a:ext cx="1236600" cy="913320"/>
          </a:xfrm>
          <a:prstGeom prst="rect">
            <a:avLst/>
          </a:prstGeom>
          <a:ln>
            <a:noFill/>
          </a:ln>
        </p:spPr>
      </p:pic>
      <p:pic>
        <p:nvPicPr>
          <p:cNvPr id="61" name="Picture 10" descr=""/>
          <p:cNvPicPr/>
          <p:nvPr/>
        </p:nvPicPr>
        <p:blipFill>
          <a:blip r:embed="rId11"/>
          <a:stretch/>
        </p:blipFill>
        <p:spPr>
          <a:xfrm>
            <a:off x="25894800" y="7912080"/>
            <a:ext cx="1217160" cy="913320"/>
          </a:xfrm>
          <a:prstGeom prst="rect">
            <a:avLst/>
          </a:prstGeom>
          <a:ln>
            <a:noFill/>
          </a:ln>
        </p:spPr>
      </p:pic>
      <p:pic>
        <p:nvPicPr>
          <p:cNvPr id="62" name="Picture 11" descr=""/>
          <p:cNvPicPr/>
          <p:nvPr/>
        </p:nvPicPr>
        <p:blipFill>
          <a:blip r:embed="rId12"/>
          <a:stretch/>
        </p:blipFill>
        <p:spPr>
          <a:xfrm>
            <a:off x="26088840" y="923040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63" name="Picture 12" descr=""/>
          <p:cNvPicPr/>
          <p:nvPr/>
        </p:nvPicPr>
        <p:blipFill>
          <a:blip r:embed="rId13"/>
          <a:stretch/>
        </p:blipFill>
        <p:spPr>
          <a:xfrm>
            <a:off x="25511400" y="10549080"/>
            <a:ext cx="2089080" cy="913320"/>
          </a:xfrm>
          <a:prstGeom prst="rect">
            <a:avLst/>
          </a:prstGeom>
          <a:ln>
            <a:noFill/>
          </a:ln>
        </p:spPr>
      </p:pic>
      <p:pic>
        <p:nvPicPr>
          <p:cNvPr id="64" name="Picture 13" descr=""/>
          <p:cNvPicPr/>
          <p:nvPr/>
        </p:nvPicPr>
        <p:blipFill>
          <a:blip r:embed="rId14"/>
          <a:stretch/>
        </p:blipFill>
        <p:spPr>
          <a:xfrm>
            <a:off x="25578360" y="6593400"/>
            <a:ext cx="2021760" cy="913320"/>
          </a:xfrm>
          <a:prstGeom prst="rect">
            <a:avLst/>
          </a:prstGeom>
          <a:ln>
            <a:noFill/>
          </a:ln>
        </p:spPr>
      </p:pic>
      <p:sp>
        <p:nvSpPr>
          <p:cNvPr id="65" name="CustomShape 11"/>
          <p:cNvSpPr/>
          <p:nvPr/>
        </p:nvSpPr>
        <p:spPr>
          <a:xfrm>
            <a:off x="25952760" y="6158880"/>
            <a:ext cx="1018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Softmax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12"/>
          <p:cNvSpPr/>
          <p:nvPr/>
        </p:nvSpPr>
        <p:spPr>
          <a:xfrm>
            <a:off x="25620120" y="7493400"/>
            <a:ext cx="193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RBF-Kernel SVM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13"/>
          <p:cNvSpPr/>
          <p:nvPr/>
        </p:nvSpPr>
        <p:spPr>
          <a:xfrm>
            <a:off x="25732080" y="8795880"/>
            <a:ext cx="1753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Random Forest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14"/>
          <p:cNvSpPr/>
          <p:nvPr/>
        </p:nvSpPr>
        <p:spPr>
          <a:xfrm>
            <a:off x="25510680" y="10083960"/>
            <a:ext cx="2157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k-Nearest Neighbor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15"/>
          <p:cNvSpPr/>
          <p:nvPr/>
        </p:nvSpPr>
        <p:spPr>
          <a:xfrm>
            <a:off x="25150320" y="11543760"/>
            <a:ext cx="3258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Convolutional Neural Network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32" descr=""/>
          <p:cNvPicPr/>
          <p:nvPr/>
        </p:nvPicPr>
        <p:blipFill>
          <a:blip r:embed="rId15"/>
          <a:stretch/>
        </p:blipFill>
        <p:spPr>
          <a:xfrm>
            <a:off x="19314000" y="7022880"/>
            <a:ext cx="4579200" cy="4728960"/>
          </a:xfrm>
          <a:prstGeom prst="rect">
            <a:avLst/>
          </a:prstGeom>
          <a:ln>
            <a:noFill/>
          </a:ln>
        </p:spPr>
      </p:pic>
      <p:sp>
        <p:nvSpPr>
          <p:cNvPr id="71" name="CustomShape 16"/>
          <p:cNvSpPr/>
          <p:nvPr/>
        </p:nvSpPr>
        <p:spPr>
          <a:xfrm>
            <a:off x="617400" y="4851360"/>
            <a:ext cx="11778120" cy="35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Our goal is to recognize different Chinese Calligraphy script styles using machine learning models.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Support Vector Machine (SVM), Softmax classification, k-Nearest Neighbors (kNN), Random Forests (RF), and Convolutional Neural Network (CNN) with different feature extraction techniques are compared in this classification problem.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17"/>
          <p:cNvSpPr/>
          <p:nvPr/>
        </p:nvSpPr>
        <p:spPr>
          <a:xfrm>
            <a:off x="542880" y="8332920"/>
            <a:ext cx="1172556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8480" rIns="78480" tIns="39240" bIns="39240"/>
          <a:p>
            <a:pPr algn="ctr">
              <a:lnSpc>
                <a:spcPct val="100000"/>
              </a:lnSpc>
            </a:pP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35" descr=""/>
          <p:cNvPicPr/>
          <p:nvPr/>
        </p:nvPicPr>
        <p:blipFill>
          <a:blip r:embed="rId16"/>
          <a:stretch/>
        </p:blipFill>
        <p:spPr>
          <a:xfrm>
            <a:off x="617400" y="9100440"/>
            <a:ext cx="5421960" cy="2398680"/>
          </a:xfrm>
          <a:prstGeom prst="rect">
            <a:avLst/>
          </a:prstGeom>
          <a:ln>
            <a:noFill/>
          </a:ln>
        </p:spPr>
      </p:pic>
      <p:sp>
        <p:nvSpPr>
          <p:cNvPr id="74" name="CustomShape 18"/>
          <p:cNvSpPr/>
          <p:nvPr/>
        </p:nvSpPr>
        <p:spPr>
          <a:xfrm>
            <a:off x="748080" y="11564280"/>
            <a:ext cx="5225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1: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Five different Chinese calligraphy styles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Line 19"/>
          <p:cNvSpPr/>
          <p:nvPr/>
        </p:nvSpPr>
        <p:spPr>
          <a:xfrm>
            <a:off x="28298880" y="5978160"/>
            <a:ext cx="62280" cy="5998680"/>
          </a:xfrm>
          <a:prstGeom prst="line">
            <a:avLst/>
          </a:prstGeom>
          <a:ln w="28440">
            <a:solidFill>
              <a:srgbClr val="c0000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Line 20"/>
          <p:cNvSpPr/>
          <p:nvPr/>
        </p:nvSpPr>
        <p:spPr>
          <a:xfrm>
            <a:off x="24770520" y="5978160"/>
            <a:ext cx="61920" cy="5998680"/>
          </a:xfrm>
          <a:prstGeom prst="line">
            <a:avLst/>
          </a:prstGeom>
          <a:ln w="28440">
            <a:solidFill>
              <a:srgbClr val="c0000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1"/>
          <p:cNvSpPr/>
          <p:nvPr/>
        </p:nvSpPr>
        <p:spPr>
          <a:xfrm>
            <a:off x="14040360" y="4664880"/>
            <a:ext cx="1551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Raw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2"/>
          <p:cNvSpPr/>
          <p:nvPr/>
        </p:nvSpPr>
        <p:spPr>
          <a:xfrm>
            <a:off x="17879040" y="4673160"/>
            <a:ext cx="2787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3"/>
          <p:cNvSpPr/>
          <p:nvPr/>
        </p:nvSpPr>
        <p:spPr>
          <a:xfrm>
            <a:off x="21642480" y="4656960"/>
            <a:ext cx="2856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 Extraction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4"/>
          <p:cNvSpPr/>
          <p:nvPr/>
        </p:nvSpPr>
        <p:spPr>
          <a:xfrm>
            <a:off x="25863120" y="4689000"/>
            <a:ext cx="12304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5"/>
          <p:cNvSpPr/>
          <p:nvPr/>
        </p:nvSpPr>
        <p:spPr>
          <a:xfrm>
            <a:off x="29639520" y="4664880"/>
            <a:ext cx="14331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6"/>
          <p:cNvSpPr/>
          <p:nvPr/>
        </p:nvSpPr>
        <p:spPr>
          <a:xfrm>
            <a:off x="19836360" y="6621120"/>
            <a:ext cx="3725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Histogram of Oriented Gradients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7"/>
          <p:cNvSpPr/>
          <p:nvPr/>
        </p:nvSpPr>
        <p:spPr>
          <a:xfrm>
            <a:off x="18687960" y="5195160"/>
            <a:ext cx="2615400" cy="1119240"/>
          </a:xfrm>
          <a:prstGeom prst="bracePair">
            <a:avLst>
              <a:gd name="adj" fmla="val 8333"/>
            </a:avLst>
          </a:prstGeom>
          <a:solidFill>
            <a:srgbClr val="ffffff"/>
          </a:solidFill>
          <a:ln>
            <a:solidFill>
              <a:srgbClr val="4a7ebb"/>
            </a:solidFill>
            <a:round/>
          </a:ln>
          <a:effectLst>
            <a:outerShdw algn="ctr" blurRad="50800" dir="5400000" dist="50800" rotWithShape="0">
              <a:schemeClr val="tx2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1.Raw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2.Grayscale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3.Contrast Adjusted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4.Padded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8"/>
          <p:cNvSpPr/>
          <p:nvPr/>
        </p:nvSpPr>
        <p:spPr>
          <a:xfrm>
            <a:off x="23036400" y="5126760"/>
            <a:ext cx="1400040" cy="1119240"/>
          </a:xfrm>
          <a:prstGeom prst="bracePair">
            <a:avLst>
              <a:gd name="adj" fmla="val 8333"/>
            </a:avLst>
          </a:prstGeom>
          <a:solidFill>
            <a:srgbClr val="ffffff"/>
          </a:solidFill>
          <a:ln>
            <a:solidFill>
              <a:srgbClr val="4a7ebb"/>
            </a:solidFill>
            <a:round/>
          </a:ln>
          <a:effectLst>
            <a:outerShdw algn="ctr" blurRad="50800" dir="5400000" dist="50800" rotWithShape="0">
              <a:schemeClr val="tx2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1.Raw Pixel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2.Hog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5" name="Table 29"/>
          <p:cNvGraphicFramePr/>
          <p:nvPr/>
        </p:nvGraphicFramePr>
        <p:xfrm>
          <a:off x="7524360" y="9340920"/>
          <a:ext cx="4354200" cy="2224080"/>
        </p:xfrm>
        <a:graphic>
          <a:graphicData uri="http://schemas.openxmlformats.org/drawingml/2006/table">
            <a:tbl>
              <a:tblPr/>
              <a:tblGrid>
                <a:gridCol w="1451520"/>
                <a:gridCol w="1451520"/>
                <a:gridCol w="145152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Style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Train Set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Test Set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Regular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Clerical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Running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514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37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Cursive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</a:tbl>
          </a:graphicData>
        </a:graphic>
      </p:graphicFrame>
      <p:sp>
        <p:nvSpPr>
          <p:cNvPr id="86" name="CustomShape 30"/>
          <p:cNvSpPr/>
          <p:nvPr/>
        </p:nvSpPr>
        <p:spPr>
          <a:xfrm>
            <a:off x="8054640" y="11605680"/>
            <a:ext cx="3296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 1: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Description of dataset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1"/>
          <p:cNvSpPr/>
          <p:nvPr/>
        </p:nvSpPr>
        <p:spPr>
          <a:xfrm>
            <a:off x="29304000" y="6747840"/>
            <a:ext cx="2266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Hold-out Validation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2"/>
          <p:cNvSpPr/>
          <p:nvPr/>
        </p:nvSpPr>
        <p:spPr>
          <a:xfrm>
            <a:off x="29331360" y="9403560"/>
            <a:ext cx="2048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Confusion Matrix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3"/>
          <p:cNvSpPr/>
          <p:nvPr/>
        </p:nvSpPr>
        <p:spPr>
          <a:xfrm>
            <a:off x="15156720" y="6607080"/>
            <a:ext cx="2135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0" name="Table 34"/>
          <p:cNvGraphicFramePr/>
          <p:nvPr/>
        </p:nvGraphicFramePr>
        <p:xfrm>
          <a:off x="8571600" y="13834080"/>
          <a:ext cx="11374920" cy="2594880"/>
        </p:xfrm>
        <a:graphic>
          <a:graphicData uri="http://schemas.openxmlformats.org/drawingml/2006/table">
            <a:tbl>
              <a:tblPr/>
              <a:tblGrid>
                <a:gridCol w="1069560"/>
                <a:gridCol w="3480480"/>
                <a:gridCol w="2274840"/>
                <a:gridCol w="2274840"/>
                <a:gridCol w="227556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Rank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Algorithm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Training Accu.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Testing Accu.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Confusion Covar.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Softmax Classification + HOG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96.80%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95.55%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0.9415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CNN (11 Layers) *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90.11%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88.64%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*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Support Vector Machine + HOG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86.37%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78.76%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0.6104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Random Forest + HOG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90.11%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78.52%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0.7356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Softmax Classification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85.31%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71.89%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0.6123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</a:tr>
              <a:tr h="37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K-Nearest Neighbor + HOG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79.93%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63.51%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0.7681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pic>
        <p:nvPicPr>
          <p:cNvPr id="91" name="Picture 64" descr=""/>
          <p:cNvPicPr/>
          <p:nvPr/>
        </p:nvPicPr>
        <p:blipFill>
          <a:blip r:embed="rId17"/>
          <a:stretch/>
        </p:blipFill>
        <p:spPr>
          <a:xfrm>
            <a:off x="202320" y="16910280"/>
            <a:ext cx="4266360" cy="3199320"/>
          </a:xfrm>
          <a:prstGeom prst="rect">
            <a:avLst/>
          </a:prstGeom>
          <a:ln>
            <a:noFill/>
          </a:ln>
        </p:spPr>
      </p:pic>
      <p:pic>
        <p:nvPicPr>
          <p:cNvPr id="92" name="Picture 65" descr=""/>
          <p:cNvPicPr/>
          <p:nvPr/>
        </p:nvPicPr>
        <p:blipFill>
          <a:blip r:embed="rId18"/>
          <a:stretch/>
        </p:blipFill>
        <p:spPr>
          <a:xfrm>
            <a:off x="-1097280" y="14240160"/>
            <a:ext cx="6765480" cy="2968560"/>
          </a:xfrm>
          <a:prstGeom prst="rect">
            <a:avLst/>
          </a:prstGeom>
          <a:ln>
            <a:noFill/>
          </a:ln>
        </p:spPr>
      </p:pic>
      <p:pic>
        <p:nvPicPr>
          <p:cNvPr id="93" name="Picture 66" descr=""/>
          <p:cNvPicPr/>
          <p:nvPr/>
        </p:nvPicPr>
        <p:blipFill>
          <a:blip r:embed="rId19"/>
          <a:stretch/>
        </p:blipFill>
        <p:spPr>
          <a:xfrm>
            <a:off x="3785040" y="16936560"/>
            <a:ext cx="4169160" cy="3126600"/>
          </a:xfrm>
          <a:prstGeom prst="rect">
            <a:avLst/>
          </a:prstGeom>
          <a:ln>
            <a:noFill/>
          </a:ln>
        </p:spPr>
      </p:pic>
      <p:pic>
        <p:nvPicPr>
          <p:cNvPr id="94" name="Picture 67" descr=""/>
          <p:cNvPicPr/>
          <p:nvPr/>
        </p:nvPicPr>
        <p:blipFill>
          <a:blip r:embed="rId20"/>
          <a:stretch/>
        </p:blipFill>
        <p:spPr>
          <a:xfrm>
            <a:off x="3823920" y="14052600"/>
            <a:ext cx="4113720" cy="3319920"/>
          </a:xfrm>
          <a:prstGeom prst="rect">
            <a:avLst/>
          </a:prstGeom>
          <a:ln>
            <a:noFill/>
          </a:ln>
        </p:spPr>
      </p:pic>
      <p:sp>
        <p:nvSpPr>
          <p:cNvPr id="95" name="CustomShape 35"/>
          <p:cNvSpPr/>
          <p:nvPr/>
        </p:nvSpPr>
        <p:spPr>
          <a:xfrm>
            <a:off x="1464840" y="14432040"/>
            <a:ext cx="18010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Softmax + HOG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6"/>
          <p:cNvSpPr/>
          <p:nvPr/>
        </p:nvSpPr>
        <p:spPr>
          <a:xfrm>
            <a:off x="5197320" y="14432040"/>
            <a:ext cx="14583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SVM + HOG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7"/>
          <p:cNvSpPr/>
          <p:nvPr/>
        </p:nvSpPr>
        <p:spPr>
          <a:xfrm>
            <a:off x="1701720" y="17209800"/>
            <a:ext cx="1267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RF + HOG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8"/>
          <p:cNvSpPr/>
          <p:nvPr/>
        </p:nvSpPr>
        <p:spPr>
          <a:xfrm>
            <a:off x="5223240" y="17209800"/>
            <a:ext cx="14065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kNN + HOG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75" descr=""/>
          <p:cNvPicPr/>
          <p:nvPr/>
        </p:nvPicPr>
        <p:blipFill>
          <a:blip r:embed="rId21"/>
          <a:stretch/>
        </p:blipFill>
        <p:spPr>
          <a:xfrm>
            <a:off x="14598720" y="7642440"/>
            <a:ext cx="1485000" cy="1116360"/>
          </a:xfrm>
          <a:prstGeom prst="rect">
            <a:avLst/>
          </a:prstGeom>
          <a:ln>
            <a:noFill/>
          </a:ln>
        </p:spPr>
      </p:pic>
      <p:pic>
        <p:nvPicPr>
          <p:cNvPr id="100" name="Picture 76" descr=""/>
          <p:cNvPicPr/>
          <p:nvPr/>
        </p:nvPicPr>
        <p:blipFill>
          <a:blip r:embed="rId22"/>
          <a:stretch/>
        </p:blipFill>
        <p:spPr>
          <a:xfrm>
            <a:off x="15066720" y="7173000"/>
            <a:ext cx="4240800" cy="2767680"/>
          </a:xfrm>
          <a:prstGeom prst="rect">
            <a:avLst/>
          </a:prstGeom>
          <a:ln>
            <a:noFill/>
          </a:ln>
        </p:spPr>
      </p:pic>
      <p:pic>
        <p:nvPicPr>
          <p:cNvPr id="101" name="Picture 79" descr=""/>
          <p:cNvPicPr/>
          <p:nvPr/>
        </p:nvPicPr>
        <p:blipFill>
          <a:blip r:embed="rId23"/>
          <a:stretch/>
        </p:blipFill>
        <p:spPr>
          <a:xfrm>
            <a:off x="13253040" y="9013680"/>
            <a:ext cx="4240800" cy="2767680"/>
          </a:xfrm>
          <a:prstGeom prst="rect">
            <a:avLst/>
          </a:prstGeom>
          <a:ln>
            <a:noFill/>
          </a:ln>
        </p:spPr>
      </p:pic>
      <p:sp>
        <p:nvSpPr>
          <p:cNvPr id="102" name="CustomShape 39"/>
          <p:cNvSpPr/>
          <p:nvPr/>
        </p:nvSpPr>
        <p:spPr>
          <a:xfrm>
            <a:off x="14614560" y="9454680"/>
            <a:ext cx="1479960" cy="11023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Picture 84" descr=""/>
          <p:cNvPicPr/>
          <p:nvPr/>
        </p:nvPicPr>
        <p:blipFill>
          <a:blip r:embed="rId24"/>
          <a:stretch/>
        </p:blipFill>
        <p:spPr>
          <a:xfrm>
            <a:off x="28594800" y="9100440"/>
            <a:ext cx="3876840" cy="3128760"/>
          </a:xfrm>
          <a:prstGeom prst="rect">
            <a:avLst/>
          </a:prstGeom>
          <a:ln>
            <a:noFill/>
          </a:ln>
        </p:spPr>
      </p:pic>
      <p:sp>
        <p:nvSpPr>
          <p:cNvPr id="104" name="CustomShape 40"/>
          <p:cNvSpPr/>
          <p:nvPr/>
        </p:nvSpPr>
        <p:spPr>
          <a:xfrm>
            <a:off x="21031200" y="13417200"/>
            <a:ext cx="11369160" cy="40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this classification problem, Softmax classifier with HOG descriptor outperforms all other ML algorithms, including CNN and SVM.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Softmax with HOG can even beat human judgment with respect to running and cursive styles.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Traditional ML with relevant features can be more accurate and efficient than CNN, while CNN can do excellent jobs without designing features (domain knowledge)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 extraction is the key factor to this problem.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41"/>
          <p:cNvSpPr/>
          <p:nvPr/>
        </p:nvSpPr>
        <p:spPr>
          <a:xfrm>
            <a:off x="20404080" y="18562320"/>
            <a:ext cx="1196820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8480" rIns="78480" tIns="39240" bIns="39240"/>
          <a:p>
            <a:pPr algn="ctr">
              <a:lnSpc>
                <a:spcPct val="100000"/>
              </a:lnSpc>
            </a:pP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 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Future 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2"/>
          <p:cNvSpPr/>
          <p:nvPr/>
        </p:nvSpPr>
        <p:spPr>
          <a:xfrm>
            <a:off x="21031200" y="19447200"/>
            <a:ext cx="11369160" cy="19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 our models to classify Calligraphers’ styles. (maybe new feature is needed).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Build a more complex CNN configuration to complete the more sophisticated tasks.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Picture 80" descr=""/>
          <p:cNvPicPr/>
          <p:nvPr/>
        </p:nvPicPr>
        <p:blipFill>
          <a:blip r:embed="rId25"/>
          <a:stretch/>
        </p:blipFill>
        <p:spPr>
          <a:xfrm>
            <a:off x="15183360" y="9041400"/>
            <a:ext cx="4240800" cy="2767680"/>
          </a:xfrm>
          <a:prstGeom prst="rect">
            <a:avLst/>
          </a:prstGeom>
          <a:ln>
            <a:noFill/>
          </a:ln>
        </p:spPr>
      </p:pic>
      <p:sp>
        <p:nvSpPr>
          <p:cNvPr id="108" name="CustomShape 43"/>
          <p:cNvSpPr/>
          <p:nvPr/>
        </p:nvSpPr>
        <p:spPr>
          <a:xfrm>
            <a:off x="16540920" y="9307800"/>
            <a:ext cx="1479960" cy="14803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44"/>
          <p:cNvSpPr/>
          <p:nvPr/>
        </p:nvSpPr>
        <p:spPr>
          <a:xfrm>
            <a:off x="16084800" y="8201160"/>
            <a:ext cx="266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45"/>
          <p:cNvSpPr/>
          <p:nvPr/>
        </p:nvSpPr>
        <p:spPr>
          <a:xfrm flipH="1">
            <a:off x="15375960" y="8759880"/>
            <a:ext cx="97488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46"/>
          <p:cNvSpPr/>
          <p:nvPr/>
        </p:nvSpPr>
        <p:spPr>
          <a:xfrm>
            <a:off x="16095600" y="10062000"/>
            <a:ext cx="442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47"/>
          <p:cNvSpPr/>
          <p:nvPr/>
        </p:nvSpPr>
        <p:spPr>
          <a:xfrm>
            <a:off x="14681880" y="7245720"/>
            <a:ext cx="133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Raw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8"/>
          <p:cNvSpPr/>
          <p:nvPr/>
        </p:nvSpPr>
        <p:spPr>
          <a:xfrm>
            <a:off x="16205760" y="7245720"/>
            <a:ext cx="1905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Grayscale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9"/>
          <p:cNvSpPr/>
          <p:nvPr/>
        </p:nvSpPr>
        <p:spPr>
          <a:xfrm>
            <a:off x="14240520" y="10807560"/>
            <a:ext cx="2328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Contrast Adj.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50"/>
          <p:cNvSpPr/>
          <p:nvPr/>
        </p:nvSpPr>
        <p:spPr>
          <a:xfrm>
            <a:off x="16467120" y="10822320"/>
            <a:ext cx="1829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Padded Image &amp; deskew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1"/>
          <p:cNvSpPr/>
          <p:nvPr/>
        </p:nvSpPr>
        <p:spPr>
          <a:xfrm>
            <a:off x="28383480" y="8169840"/>
            <a:ext cx="40539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1.Choose part of the data as training set and test set;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2.Give a single performance estimate.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52"/>
          <p:cNvSpPr/>
          <p:nvPr/>
        </p:nvSpPr>
        <p:spPr>
          <a:xfrm>
            <a:off x="476640" y="20181960"/>
            <a:ext cx="783684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4: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Confusion Matrix for 4 Different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order of labels is Regular(1), Clerical(2), Seal(3), Cursive(4), Running(5)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53"/>
          <p:cNvSpPr/>
          <p:nvPr/>
        </p:nvSpPr>
        <p:spPr>
          <a:xfrm>
            <a:off x="14468760" y="11448360"/>
            <a:ext cx="3684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2: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 Processing Steps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54"/>
          <p:cNvSpPr/>
          <p:nvPr/>
        </p:nvSpPr>
        <p:spPr>
          <a:xfrm>
            <a:off x="20110320" y="11689920"/>
            <a:ext cx="2986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3: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HOG Explanation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55"/>
          <p:cNvSpPr/>
          <p:nvPr/>
        </p:nvSpPr>
        <p:spPr>
          <a:xfrm>
            <a:off x="11969640" y="16561800"/>
            <a:ext cx="5238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 2: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Ranking Board: Who is fittest for the job?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56"/>
          <p:cNvSpPr/>
          <p:nvPr/>
        </p:nvSpPr>
        <p:spPr>
          <a:xfrm>
            <a:off x="28636920" y="7184880"/>
            <a:ext cx="3524760" cy="6159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57"/>
          <p:cNvSpPr/>
          <p:nvPr/>
        </p:nvSpPr>
        <p:spPr>
          <a:xfrm>
            <a:off x="28731240" y="7284240"/>
            <a:ext cx="2514960" cy="417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58"/>
          <p:cNvSpPr/>
          <p:nvPr/>
        </p:nvSpPr>
        <p:spPr>
          <a:xfrm>
            <a:off x="31341600" y="7287480"/>
            <a:ext cx="762840" cy="417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Line 59"/>
          <p:cNvSpPr/>
          <p:nvPr/>
        </p:nvSpPr>
        <p:spPr>
          <a:xfrm>
            <a:off x="11140560" y="20602800"/>
            <a:ext cx="8685000" cy="432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60"/>
          <p:cNvSpPr/>
          <p:nvPr/>
        </p:nvSpPr>
        <p:spPr>
          <a:xfrm>
            <a:off x="10550880" y="20748600"/>
            <a:ext cx="8746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 CNN (11 Layers) * is the result cited from Boqi Li, ” Convolution Neural Network for Traditional Chinese Calligraphy Recognition”, CS 231N Final Project.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61"/>
          <p:cNvSpPr/>
          <p:nvPr/>
        </p:nvSpPr>
        <p:spPr>
          <a:xfrm>
            <a:off x="839520" y="13722840"/>
            <a:ext cx="7040160" cy="9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Confusion Matrix for Each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26"/>
          <a:stretch/>
        </p:blipFill>
        <p:spPr>
          <a:xfrm>
            <a:off x="9188640" y="17767800"/>
            <a:ext cx="2731680" cy="2731320"/>
          </a:xfrm>
          <a:prstGeom prst="rect">
            <a:avLst/>
          </a:prstGeom>
          <a:ln>
            <a:solidFill>
              <a:srgbClr val="2c001e"/>
            </a:solidFill>
          </a:ln>
        </p:spPr>
      </p:pic>
      <p:sp>
        <p:nvSpPr>
          <p:cNvPr id="128" name="CustomShape 62"/>
          <p:cNvSpPr/>
          <p:nvPr/>
        </p:nvSpPr>
        <p:spPr>
          <a:xfrm>
            <a:off x="9637200" y="17273520"/>
            <a:ext cx="2037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Softmax +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7"/>
          <a:stretch/>
        </p:blipFill>
        <p:spPr>
          <a:xfrm>
            <a:off x="11968200" y="17767800"/>
            <a:ext cx="2731320" cy="2731320"/>
          </a:xfrm>
          <a:prstGeom prst="rect">
            <a:avLst/>
          </a:prstGeom>
          <a:ln>
            <a:solidFill>
              <a:srgbClr val="2c001e"/>
            </a:solidFill>
          </a:ln>
        </p:spPr>
      </p:pic>
      <p:sp>
        <p:nvSpPr>
          <p:cNvPr id="130" name="CustomShape 63"/>
          <p:cNvSpPr/>
          <p:nvPr/>
        </p:nvSpPr>
        <p:spPr>
          <a:xfrm>
            <a:off x="12512880" y="17273520"/>
            <a:ext cx="2037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SVM +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28"/>
          <a:stretch/>
        </p:blipFill>
        <p:spPr>
          <a:xfrm>
            <a:off x="14747400" y="17758800"/>
            <a:ext cx="2731320" cy="2740320"/>
          </a:xfrm>
          <a:prstGeom prst="rect">
            <a:avLst/>
          </a:prstGeom>
          <a:ln>
            <a:solidFill>
              <a:srgbClr val="2c001e"/>
            </a:solidFill>
          </a:ln>
        </p:spPr>
      </p:pic>
      <p:sp>
        <p:nvSpPr>
          <p:cNvPr id="132" name="CustomShape 64"/>
          <p:cNvSpPr/>
          <p:nvPr/>
        </p:nvSpPr>
        <p:spPr>
          <a:xfrm>
            <a:off x="15369840" y="17273520"/>
            <a:ext cx="2037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RF +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9"/>
          <a:stretch/>
        </p:blipFill>
        <p:spPr>
          <a:xfrm>
            <a:off x="17526600" y="17767800"/>
            <a:ext cx="2731320" cy="2731320"/>
          </a:xfrm>
          <a:prstGeom prst="rect">
            <a:avLst/>
          </a:prstGeom>
          <a:ln>
            <a:solidFill>
              <a:srgbClr val="2c001e"/>
            </a:solidFill>
          </a:ln>
        </p:spPr>
      </p:pic>
      <p:sp>
        <p:nvSpPr>
          <p:cNvPr id="134" name="CustomShape 65"/>
          <p:cNvSpPr/>
          <p:nvPr/>
        </p:nvSpPr>
        <p:spPr>
          <a:xfrm>
            <a:off x="18217080" y="17273520"/>
            <a:ext cx="2037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kNN +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30"/>
          <a:stretch/>
        </p:blipFill>
        <p:spPr>
          <a:xfrm>
            <a:off x="8573040" y="17739360"/>
            <a:ext cx="495000" cy="2759760"/>
          </a:xfrm>
          <a:prstGeom prst="rect">
            <a:avLst/>
          </a:prstGeom>
          <a:ln>
            <a:solidFill>
              <a:srgbClr val="2c001e"/>
            </a:solidFill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</TotalTime>
  <Application>LibreOffice/5.1.4.2$Linux_x86 LibreOffice_project/10m0$Build-2</Application>
  <Words>426</Words>
  <Paragraphs>115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2009-03-08T16:20:38Z</dcterms:created>
  <dc:creator>EE368</dc:creator>
  <dc:description/>
  <dc:language>en-US</dc:language>
  <cp:lastModifiedBy/>
  <dcterms:modified xsi:type="dcterms:W3CDTF">2016-12-12T19:25:07Z</dcterms:modified>
  <cp:revision>222</cp:revision>
  <dc:subject/>
  <dc:title>Poster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