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6.png" ContentType="image/png"/>
  <Override PartName="/ppt/media/image9.jpeg" ContentType="image/jpeg"/>
  <Override PartName="/ppt/media/image5.png" ContentType="image/png"/>
  <Override PartName="/ppt/media/image8.jpeg" ContentType="image/jpeg"/>
  <Override PartName="/ppt/media/image1.png" ContentType="image/png"/>
  <Override PartName="/ppt/media/image2.png" ContentType="image/png"/>
  <Override PartName="/ppt/media/image3.jpeg" ContentType="image/jpeg"/>
  <Override PartName="/ppt/media/image7.png" ContentType="image/png"/>
  <Override PartName="/ppt/media/image4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32918400" cy="219456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F8591CD-945E-4865-A7BF-DB0091F4218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18560"/>
          </a:xfrm>
          <a:prstGeom prst="rect">
            <a:avLst/>
          </a:prstGeom>
        </p:spPr>
        <p:txBody>
          <a:bodyPr lIns="96840" rIns="96840" tIns="48240" bIns="482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4143240" y="9120240"/>
            <a:ext cx="3169080" cy="4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31B68391-5465-4F5C-8864-4344F0A0BE1A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PMingLiU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468880" y="6817320"/>
            <a:ext cx="27979560" cy="470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5840" cy="6070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645920" y="11782800"/>
            <a:ext cx="29625840" cy="6070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468880" y="6817320"/>
            <a:ext cx="27979560" cy="470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6070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6070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6826400" y="11782800"/>
            <a:ext cx="14457240" cy="6070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645920" y="11782800"/>
            <a:ext cx="14457240" cy="6070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468880" y="6817320"/>
            <a:ext cx="27979560" cy="470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5840" cy="12727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5840" cy="12727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8483040" y="5135040"/>
            <a:ext cx="15951600" cy="1272744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8483040" y="5135040"/>
            <a:ext cx="15951600" cy="12727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468880" y="6817320"/>
            <a:ext cx="27979560" cy="470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645920" y="5135040"/>
            <a:ext cx="29625840" cy="1272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468880" y="6817320"/>
            <a:ext cx="27979560" cy="470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5840" cy="12727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468880" y="6817320"/>
            <a:ext cx="27979560" cy="470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12727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12727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468880" y="6817320"/>
            <a:ext cx="27979560" cy="470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468880" y="6817320"/>
            <a:ext cx="27979560" cy="2180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468880" y="6817320"/>
            <a:ext cx="27979560" cy="470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6070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645920" y="11782800"/>
            <a:ext cx="14457240" cy="6070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12727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468880" y="6817320"/>
            <a:ext cx="27979560" cy="470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12727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6070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826400" y="11782800"/>
            <a:ext cx="14457240" cy="6070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468880" y="6817320"/>
            <a:ext cx="27979560" cy="470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6070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6070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645920" y="11782800"/>
            <a:ext cx="29625840" cy="6070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468880" y="6817320"/>
            <a:ext cx="27979560" cy="470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5840" cy="12727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02320" y="16664400"/>
            <a:ext cx="4267440" cy="320040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-1097280" y="14218200"/>
            <a:ext cx="6766560" cy="296964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0" y="0"/>
            <a:ext cx="32917320" cy="4021560"/>
          </a:xfrm>
          <a:prstGeom prst="rect">
            <a:avLst/>
          </a:prstGeom>
          <a:solidFill>
            <a:srgbClr val="c0000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8480" rIns="78480" tIns="39240" bIns="39240" anchor="ctr"/>
          <a:p>
            <a:pPr algn="ctr">
              <a:lnSpc>
                <a:spcPct val="100000"/>
              </a:lnSpc>
            </a:pP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	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R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e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c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o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g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n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i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z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i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n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g 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C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h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i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n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e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s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e 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C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a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ll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i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g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r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a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p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h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y 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S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t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y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l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e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s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: 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A 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C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a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g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e 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F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i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g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h</a:t>
            </a:r>
            <a:r>
              <a:rPr b="0" lang="en-US" sz="8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S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u 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G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u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a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n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gj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u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n, 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Li 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H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ai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h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o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n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g, 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C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h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e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n 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Y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u-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S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h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e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n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	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{g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s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u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2, 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h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hl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i, 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y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u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s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h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e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n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g}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@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st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a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nf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or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d.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e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d</a:t>
            </a:r>
            <a:r>
              <a:rPr b="0" lang="en-US" sz="5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C</a:t>
            </a:r>
            <a:r>
              <a:rPr b="0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S</a:t>
            </a:r>
            <a:r>
              <a:rPr b="0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22</a:t>
            </a:r>
            <a:r>
              <a:rPr b="0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9 </a:t>
            </a:r>
            <a:r>
              <a:rPr b="0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M</a:t>
            </a:r>
            <a:r>
              <a:rPr b="0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ac</a:t>
            </a:r>
            <a:r>
              <a:rPr b="0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hi</a:t>
            </a:r>
            <a:r>
              <a:rPr b="0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ne </a:t>
            </a:r>
            <a:r>
              <a:rPr b="0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Le</a:t>
            </a:r>
            <a:r>
              <a:rPr b="0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ar</a:t>
            </a:r>
            <a:r>
              <a:rPr b="0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ni</a:t>
            </a:r>
            <a:r>
              <a:rPr b="0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ng</a:t>
            </a:r>
            <a:r>
              <a:rPr b="0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, </a:t>
            </a:r>
            <a:r>
              <a:rPr b="0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St</a:t>
            </a:r>
            <a:r>
              <a:rPr b="0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an</a:t>
            </a:r>
            <a:r>
              <a:rPr b="0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for</a:t>
            </a:r>
            <a:r>
              <a:rPr b="0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d </a:t>
            </a:r>
            <a:r>
              <a:rPr b="0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U</a:t>
            </a:r>
            <a:r>
              <a:rPr b="0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ni</a:t>
            </a:r>
            <a:r>
              <a:rPr b="0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ve</a:t>
            </a:r>
            <a:r>
              <a:rPr b="0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rsi</a:t>
            </a:r>
            <a:r>
              <a:rPr b="0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411120" y="4511520"/>
            <a:ext cx="12068640" cy="8228520"/>
          </a:xfrm>
          <a:prstGeom prst="roundRect">
            <a:avLst>
              <a:gd name="adj" fmla="val 3786"/>
            </a:avLst>
          </a:prstGeom>
          <a:noFill/>
          <a:ln w="5724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>
            <a:off x="12801600" y="4511520"/>
            <a:ext cx="19636200" cy="8228520"/>
          </a:xfrm>
          <a:prstGeom prst="roundRect">
            <a:avLst>
              <a:gd name="adj" fmla="val 3786"/>
            </a:avLst>
          </a:prstGeom>
          <a:noFill/>
          <a:ln w="5724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"/>
          <p:cNvSpPr/>
          <p:nvPr/>
        </p:nvSpPr>
        <p:spPr>
          <a:xfrm>
            <a:off x="549360" y="4572000"/>
            <a:ext cx="1172592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8480" rIns="78480" tIns="39240" bIns="39240"/>
          <a:p>
            <a:pPr algn="ctr">
              <a:lnSpc>
                <a:spcPct val="100000"/>
              </a:lnSpc>
            </a:pP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In</a:t>
            </a: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tr</a:t>
            </a: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o</a:t>
            </a: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d</a:t>
            </a: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u</a:t>
            </a: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ct</a:t>
            </a: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io</a:t>
            </a: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13373280" y="4572000"/>
            <a:ext cx="1892664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8480" rIns="78480" tIns="39240" bIns="39240"/>
          <a:p>
            <a:pPr algn="ctr">
              <a:lnSpc>
                <a:spcPct val="100000"/>
              </a:lnSpc>
            </a:pP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</a:t>
            </a: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et</a:t>
            </a: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</a:t>
            </a: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ol</a:t>
            </a: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</a:t>
            </a: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22037040" y="13166640"/>
            <a:ext cx="10400760" cy="8290440"/>
          </a:xfrm>
          <a:prstGeom prst="roundRect">
            <a:avLst>
              <a:gd name="adj" fmla="val 3786"/>
            </a:avLst>
          </a:prstGeom>
          <a:noFill/>
          <a:ln w="5724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7"/>
          <p:cNvSpPr/>
          <p:nvPr/>
        </p:nvSpPr>
        <p:spPr>
          <a:xfrm>
            <a:off x="22037040" y="13208040"/>
            <a:ext cx="1026432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8480" rIns="78480" tIns="39240" bIns="39240"/>
          <a:p>
            <a:pPr algn="ctr">
              <a:lnSpc>
                <a:spcPct val="100000"/>
              </a:lnSpc>
            </a:pP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C</a:t>
            </a: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o</a:t>
            </a: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n</a:t>
            </a: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cl</a:t>
            </a: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u</a:t>
            </a: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si</a:t>
            </a: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o</a:t>
            </a: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355320" y="13196880"/>
            <a:ext cx="21315600" cy="8228520"/>
          </a:xfrm>
          <a:prstGeom prst="roundRect">
            <a:avLst>
              <a:gd name="adj" fmla="val 3786"/>
            </a:avLst>
          </a:prstGeom>
          <a:noFill/>
          <a:ln w="5724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9"/>
          <p:cNvSpPr/>
          <p:nvPr/>
        </p:nvSpPr>
        <p:spPr>
          <a:xfrm>
            <a:off x="868680" y="13257360"/>
            <a:ext cx="1892664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8480" rIns="78480" tIns="39240" bIns="39240"/>
          <a:p>
            <a:pPr algn="ctr">
              <a:lnSpc>
                <a:spcPct val="100000"/>
              </a:lnSpc>
            </a:pP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E</a:t>
            </a: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x</a:t>
            </a: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p</a:t>
            </a: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er</a:t>
            </a: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i</a:t>
            </a: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m</a:t>
            </a: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e</a:t>
            </a: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nt</a:t>
            </a: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al </a:t>
            </a: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R</a:t>
            </a: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e</a:t>
            </a: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s</a:t>
            </a: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ul</a:t>
            </a: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3"/>
          <a:stretch/>
        </p:blipFill>
        <p:spPr>
          <a:xfrm>
            <a:off x="29257920" y="274320"/>
            <a:ext cx="3474000" cy="3474000"/>
          </a:xfrm>
          <a:prstGeom prst="rect">
            <a:avLst/>
          </a:prstGeom>
          <a:ln>
            <a:noFill/>
          </a:ln>
        </p:spPr>
      </p:pic>
      <p:sp>
        <p:nvSpPr>
          <p:cNvPr id="53" name="CustomShape 10"/>
          <p:cNvSpPr/>
          <p:nvPr/>
        </p:nvSpPr>
        <p:spPr>
          <a:xfrm>
            <a:off x="623520" y="5433840"/>
            <a:ext cx="11748240" cy="70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ur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ff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nt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ig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pt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ifi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io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n,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k-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s,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s,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io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ur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ff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nt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ur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cti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ifi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io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1"/>
          <p:cNvSpPr/>
          <p:nvPr/>
        </p:nvSpPr>
        <p:spPr>
          <a:xfrm>
            <a:off x="11244240" y="6932520"/>
            <a:ext cx="1803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5" name="" descr=""/>
          <p:cNvPicPr/>
          <p:nvPr/>
        </p:nvPicPr>
        <p:blipFill>
          <a:blip r:embed="rId4"/>
          <a:stretch/>
        </p:blipFill>
        <p:spPr>
          <a:xfrm>
            <a:off x="2247120" y="9052560"/>
            <a:ext cx="8199360" cy="362808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5"/>
          <a:stretch/>
        </p:blipFill>
        <p:spPr>
          <a:xfrm>
            <a:off x="12951360" y="5633280"/>
            <a:ext cx="6674760" cy="6892920"/>
          </a:xfrm>
          <a:prstGeom prst="rect">
            <a:avLst/>
          </a:prstGeom>
          <a:ln>
            <a:noFill/>
          </a:ln>
        </p:spPr>
      </p:pic>
      <p:graphicFrame>
        <p:nvGraphicFramePr>
          <p:cNvPr id="57" name="Table 12"/>
          <p:cNvGraphicFramePr/>
          <p:nvPr/>
        </p:nvGraphicFramePr>
        <p:xfrm>
          <a:off x="7960320" y="14305320"/>
          <a:ext cx="9413280" cy="3708360"/>
        </p:xfrm>
        <a:graphic>
          <a:graphicData uri="http://schemas.openxmlformats.org/drawingml/2006/table">
            <a:tbl>
              <a:tblPr/>
              <a:tblGrid>
                <a:gridCol w="880920"/>
                <a:gridCol w="4209120"/>
                <a:gridCol w="1127160"/>
                <a:gridCol w="1493640"/>
                <a:gridCol w="1702440"/>
              </a:tblGrid>
              <a:tr h="782640">
                <a:tc>
                  <a:txBody>
                    <a:bodyPr lIns="90000" rIns="90000" tIns="46800" bIns="46800" anchor="ctr"/>
                    <a:p>
                      <a:pPr algn="just"/>
                      <a:r>
                        <a:rPr b="1" lang="en-US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Rank</a:t>
                      </a:r>
                      <a:endParaRPr b="1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6666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r>
                        <a:rPr b="1" lang="en-US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Algorithm</a:t>
                      </a:r>
                      <a:endParaRPr b="1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6666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Training Accu.</a:t>
                      </a:r>
                      <a:endParaRPr b="1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6666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Testing Accu.</a:t>
                      </a:r>
                      <a:endParaRPr b="1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6666ff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Confusion Covar.</a:t>
                      </a:r>
                      <a:endParaRPr b="1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6666ff"/>
                    </a:solidFill>
                  </a:tcPr>
                </a:tc>
              </a:tr>
              <a:tr h="487440">
                <a:tc>
                  <a:txBody>
                    <a:bodyPr lIns="90000" rIns="90000" tIns="46800" bIns="46800" anchor="ctr"/>
                    <a:p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0c0e4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Softmax Classification + HOG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0c0e4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0.9680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0c0e4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0.9555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0c0e4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0.9415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0c0e4"/>
                    </a:solidFill>
                  </a:tcPr>
                </a:tc>
              </a:tr>
              <a:tr h="487440">
                <a:tc>
                  <a:txBody>
                    <a:bodyPr lIns="90000" rIns="90000" tIns="46800" bIns="46800" anchor="ctr"/>
                    <a:p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0c0e4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CNN (11 layers)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0c0e4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0.9011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0c0e4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0.8864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0c0e4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*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0c0e4"/>
                    </a:solidFill>
                  </a:tcPr>
                </a:tc>
              </a:tr>
              <a:tr h="487440">
                <a:tc>
                  <a:txBody>
                    <a:bodyPr lIns="90000" rIns="90000" tIns="46800" bIns="46800" anchor="ctr"/>
                    <a:p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0c0e4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Support Vector Machine + HOG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0c0e4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0.8637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0c0e4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0.7876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0c0e4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0.6104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0c0e4"/>
                    </a:solidFill>
                  </a:tcPr>
                </a:tc>
              </a:tr>
              <a:tr h="487440">
                <a:tc>
                  <a:txBody>
                    <a:bodyPr lIns="90000" rIns="90000" tIns="46800" bIns="46800" anchor="ctr"/>
                    <a:p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0c0e4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Random Forests + HOG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0c0e4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just"/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0.9011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0c0e4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just"/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0.7852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0c0e4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0.7356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0c0e4"/>
                    </a:solidFill>
                  </a:tcPr>
                </a:tc>
              </a:tr>
              <a:tr h="487440">
                <a:tc>
                  <a:txBody>
                    <a:bodyPr lIns="90000" rIns="90000" tIns="46800" bIns="46800" anchor="ctr"/>
                    <a:p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0c0e4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Softmax Classification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0c0e4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just"/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0.8531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0c0e4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just"/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0.7189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0c0e4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just"/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0.6123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0c0e4"/>
                    </a:solidFill>
                  </a:tcPr>
                </a:tc>
              </a:tr>
              <a:tr h="488520">
                <a:tc>
                  <a:txBody>
                    <a:bodyPr lIns="90000" rIns="90000" tIns="46800" bIns="46800" anchor="ctr"/>
                    <a:p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0c0e4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K-Nearest Neighbors + HOG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0c0e4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just"/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0.7993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0c0e4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pPr algn="just"/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0.6351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0c0e4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0.7681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0c0e4"/>
                    </a:solidFill>
                  </a:tcPr>
                </a:tc>
              </a:tr>
            </a:tbl>
          </a:graphicData>
        </a:graphic>
      </p:graphicFrame>
      <p:sp>
        <p:nvSpPr>
          <p:cNvPr id="58" name="TextShape 13"/>
          <p:cNvSpPr txBox="1"/>
          <p:nvPr/>
        </p:nvSpPr>
        <p:spPr>
          <a:xfrm>
            <a:off x="1554480" y="14500080"/>
            <a:ext cx="1802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Softmax + HOG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14"/>
          <p:cNvSpPr txBox="1"/>
          <p:nvPr/>
        </p:nvSpPr>
        <p:spPr>
          <a:xfrm>
            <a:off x="1645920" y="17226720"/>
            <a:ext cx="1269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RF + HOG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6"/>
          <a:stretch/>
        </p:blipFill>
        <p:spPr>
          <a:xfrm>
            <a:off x="3785040" y="16690680"/>
            <a:ext cx="4170240" cy="312768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7"/>
          <a:stretch/>
        </p:blipFill>
        <p:spPr>
          <a:xfrm>
            <a:off x="3823920" y="14030640"/>
            <a:ext cx="4114800" cy="3321000"/>
          </a:xfrm>
          <a:prstGeom prst="rect">
            <a:avLst/>
          </a:prstGeom>
          <a:ln>
            <a:noFill/>
          </a:ln>
        </p:spPr>
      </p:pic>
      <p:sp>
        <p:nvSpPr>
          <p:cNvPr id="62" name="TextShape 15"/>
          <p:cNvSpPr txBox="1"/>
          <p:nvPr/>
        </p:nvSpPr>
        <p:spPr>
          <a:xfrm>
            <a:off x="4937760" y="14500080"/>
            <a:ext cx="1459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SVM + HOG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TextShape 16"/>
          <p:cNvSpPr txBox="1"/>
          <p:nvPr/>
        </p:nvSpPr>
        <p:spPr>
          <a:xfrm>
            <a:off x="5223240" y="17226720"/>
            <a:ext cx="1407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kNN + HOG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17"/>
          <p:cNvSpPr/>
          <p:nvPr/>
        </p:nvSpPr>
        <p:spPr>
          <a:xfrm>
            <a:off x="22178880" y="14063040"/>
            <a:ext cx="10258920" cy="40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this classification problem, Softmax classifier with HOG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descriptor outperforms all other ML algorithms, including CNN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SVM.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Softmax + HOG can even beat human judgment with respect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running and cursive styles.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extraction is the key factor to this problem.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18"/>
          <p:cNvSpPr/>
          <p:nvPr/>
        </p:nvSpPr>
        <p:spPr>
          <a:xfrm>
            <a:off x="22037040" y="18699480"/>
            <a:ext cx="1026432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8480" rIns="78480" tIns="39240" bIns="39240"/>
          <a:p>
            <a:pPr algn="ctr">
              <a:lnSpc>
                <a:spcPct val="100000"/>
              </a:lnSpc>
            </a:pP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Future </a:t>
            </a:r>
            <a:r>
              <a:rPr b="1" lang="en-US" sz="5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PMingLiU"/>
              </a:rPr>
              <a:t>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19"/>
          <p:cNvSpPr/>
          <p:nvPr/>
        </p:nvSpPr>
        <p:spPr>
          <a:xfrm>
            <a:off x="22178880" y="19554480"/>
            <a:ext cx="10258920" cy="19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 our models to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classify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Calligraphers’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styles. (maybe new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is needed)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</TotalTime>
  <Application>LibreOffice/5.1.4.2$Linux_x86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2009-03-08T16:20:38Z</dcterms:created>
  <dc:creator>EE368</dc:creator>
  <dc:description/>
  <dc:language>en-US</dc:language>
  <cp:lastModifiedBy/>
  <dcterms:modified xsi:type="dcterms:W3CDTF">2016-12-11T23:00:08Z</dcterms:modified>
  <cp:revision>196</cp:revision>
  <dc:subject/>
  <dc:title>Poster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