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_rels/slide1.xml.rels" ContentType="application/vnd.openxmlformats-package.relationships+xml"/>
  <Override PartName="/ppt/slides/slide1.xml" ContentType="application/vnd.openxmlformats-officedocument.presentationml.slide+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2918400" cy="21945600"/>
  <p:notesSz cx="7315200" cy="96012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a:t>
            </a:r>
            <a:r>
              <a:rPr b="0" lang="en-US" sz="2000" spc="-1" strike="noStrike">
                <a:solidFill>
                  <a:srgbClr val="000000"/>
                </a:solidFill>
                <a:uFill>
                  <a:solidFill>
                    <a:srgbClr val="ffffff"/>
                  </a:solidFill>
                </a:uFill>
                <a:latin typeface="Arial"/>
              </a:rPr>
              <a:t>notes format</a:t>
            </a:r>
            <a:endParaRPr b="0" lang="en-US" sz="2000" spc="-1" strike="noStrike">
              <a:solidFill>
                <a:srgbClr val="000000"/>
              </a:solidFill>
              <a:uFill>
                <a:solidFill>
                  <a:srgbClr val="ffffff"/>
                </a:solidFill>
              </a:uFill>
              <a:latin typeface="Arial"/>
            </a:endParaRPr>
          </a:p>
        </p:txBody>
      </p:sp>
      <p:sp>
        <p:nvSpPr>
          <p:cNvPr id="37"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38"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39"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40" name="PlaceHolder 5"/>
          <p:cNvSpPr>
            <a:spLocks noGrp="1"/>
          </p:cNvSpPr>
          <p:nvPr>
            <p:ph type="sldNum"/>
          </p:nvPr>
        </p:nvSpPr>
        <p:spPr>
          <a:xfrm>
            <a:off x="4399200" y="9555480"/>
            <a:ext cx="3372840" cy="502560"/>
          </a:xfrm>
          <a:prstGeom prst="rect">
            <a:avLst/>
          </a:prstGeom>
        </p:spPr>
        <p:txBody>
          <a:bodyPr lIns="0" rIns="0" tIns="0" bIns="0" anchor="b"/>
          <a:p>
            <a:pPr algn="r"/>
            <a:fld id="{5A3551A2-DCB0-49ED-918D-7D5576E12B73}"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731880" y="4560480"/>
            <a:ext cx="5851080" cy="4319280"/>
          </a:xfrm>
          <a:prstGeom prst="rect">
            <a:avLst/>
          </a:prstGeom>
          <a:noFill/>
          <a:ln>
            <a:noFill/>
          </a:ln>
        </p:spPr>
        <p:style>
          <a:lnRef idx="0"/>
          <a:fillRef idx="0"/>
          <a:effectRef idx="0"/>
          <a:fontRef idx="minor"/>
        </p:style>
      </p:sp>
      <p:sp>
        <p:nvSpPr>
          <p:cNvPr id="101" name="CustomShape 2"/>
          <p:cNvSpPr/>
          <p:nvPr/>
        </p:nvSpPr>
        <p:spPr>
          <a:xfrm>
            <a:off x="4143240" y="9120240"/>
            <a:ext cx="3170160" cy="479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6840" rIns="96840" tIns="48240" bIns="48240" anchor="b"/>
          <a:p>
            <a:pPr algn="r">
              <a:lnSpc>
                <a:spcPct val="100000"/>
              </a:lnSpc>
            </a:pPr>
            <a:fld id="{0F40AA37-2A60-484F-BFF6-D833A6C05DD0}" type="slidenum">
              <a:rPr b="0" lang="en-US" sz="1300" spc="-1" strike="noStrike">
                <a:solidFill>
                  <a:srgbClr val="000000"/>
                </a:solidFill>
                <a:uFill>
                  <a:solidFill>
                    <a:srgbClr val="ffffff"/>
                  </a:solidFill>
                </a:uFill>
                <a:latin typeface="Calibri"/>
                <a:ea typeface="+mn-ea"/>
              </a:rPr>
              <a:t>1</a:t>
            </a:fld>
            <a:endParaRPr b="0" lang="en-US" sz="18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731880" y="4560480"/>
            <a:ext cx="5851080" cy="4319280"/>
          </a:xfrm>
          <a:prstGeom prst="rect">
            <a:avLst/>
          </a:prstGeom>
        </p:spPr>
        <p:txBody>
          <a:bodyPr lIns="96840" rIns="96840" tIns="48240" bIns="48240"/>
          <a:p>
            <a:endParaRPr b="0" lang="en-US"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1645920" y="5135040"/>
            <a:ext cx="29626200" cy="6071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1645920" y="11783160"/>
            <a:ext cx="29626200" cy="6071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1645920" y="5135040"/>
            <a:ext cx="14457240" cy="6071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16826400" y="5135040"/>
            <a:ext cx="14457240" cy="6071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16826400" y="11783160"/>
            <a:ext cx="14457240" cy="6071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1645920" y="11783160"/>
            <a:ext cx="14457240" cy="6071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1645920" y="5135040"/>
            <a:ext cx="29626200" cy="1272780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1645920" y="5135040"/>
            <a:ext cx="29626200" cy="1272780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8482680" y="5134680"/>
            <a:ext cx="15951960" cy="12727800"/>
          </a:xfrm>
          <a:prstGeom prst="rect">
            <a:avLst/>
          </a:prstGeom>
          <a:ln>
            <a:noFill/>
          </a:ln>
        </p:spPr>
      </p:pic>
      <p:pic>
        <p:nvPicPr>
          <p:cNvPr id="35" name="" descr=""/>
          <p:cNvPicPr/>
          <p:nvPr/>
        </p:nvPicPr>
        <p:blipFill>
          <a:blip r:embed="rId3"/>
          <a:stretch/>
        </p:blipFill>
        <p:spPr>
          <a:xfrm>
            <a:off x="8482680" y="5134680"/>
            <a:ext cx="15951960" cy="1272780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1645920" y="5135040"/>
            <a:ext cx="29626200" cy="12727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1645920" y="5135040"/>
            <a:ext cx="29626200" cy="1272780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1645920" y="5135040"/>
            <a:ext cx="14457240" cy="1272780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16826400" y="5135040"/>
            <a:ext cx="14457240" cy="1272780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45920" y="875520"/>
            <a:ext cx="29626200" cy="169873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1645920" y="5135040"/>
            <a:ext cx="14457240" cy="6071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1645920" y="11783160"/>
            <a:ext cx="14457240" cy="6071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16826400" y="5135040"/>
            <a:ext cx="14457240" cy="1272780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1645920" y="5135040"/>
            <a:ext cx="14457240" cy="1272780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16826400" y="5135040"/>
            <a:ext cx="14457240" cy="6071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16826400" y="11783160"/>
            <a:ext cx="14457240" cy="6071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1645920" y="5135040"/>
            <a:ext cx="14457240" cy="6071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16826400" y="5135040"/>
            <a:ext cx="14457240" cy="6071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1645920" y="11783160"/>
            <a:ext cx="29626200" cy="60710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45920" y="875520"/>
            <a:ext cx="29626200" cy="366444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a:t>
            </a:r>
            <a:r>
              <a:rPr b="0" lang="en-US" sz="1800" spc="-1" strike="noStrike">
                <a:solidFill>
                  <a:srgbClr val="000000"/>
                </a:solidFill>
                <a:uFill>
                  <a:solidFill>
                    <a:srgbClr val="ffffff"/>
                  </a:solidFill>
                </a:uFill>
                <a:latin typeface="Arial"/>
              </a:rPr>
              <a:t>text format</a:t>
            </a:r>
            <a:endParaRPr b="0" lang="en-US" sz="18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1645920" y="5135040"/>
            <a:ext cx="29626200" cy="1272780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slideLayout" Target="../slideLayouts/slideLayout1.xml"/><Relationship Id="rId17"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0" y="0"/>
            <a:ext cx="32918040" cy="4022280"/>
          </a:xfrm>
          <a:prstGeom prst="rect">
            <a:avLst/>
          </a:prstGeom>
          <a:solidFill>
            <a:srgbClr val="c00000"/>
          </a:solidFill>
          <a:ln w="25560">
            <a:solidFill>
              <a:srgbClr val="385d8a"/>
            </a:solidFill>
            <a:miter/>
          </a:ln>
        </p:spPr>
        <p:style>
          <a:lnRef idx="0"/>
          <a:fillRef idx="0"/>
          <a:effectRef idx="0"/>
          <a:fontRef idx="minor"/>
        </p:style>
        <p:txBody>
          <a:bodyPr lIns="78480" rIns="78480" tIns="39240" bIns="39240" anchor="ctr"/>
          <a:p>
            <a:pPr algn="ctr">
              <a:lnSpc>
                <a:spcPct val="100000"/>
              </a:lnSpc>
            </a:pPr>
            <a:r>
              <a:rPr b="0" lang="en-US" sz="8200" spc="-1" strike="noStrike">
                <a:solidFill>
                  <a:srgbClr val="ffffff"/>
                </a:solidFill>
                <a:uFill>
                  <a:solidFill>
                    <a:srgbClr val="ffffff"/>
                  </a:solidFill>
                </a:uFill>
                <a:latin typeface="Arial"/>
                <a:ea typeface="DejaVu Sans"/>
              </a:rPr>
              <a:t>Machine Learning Methods for Demosaicing and Denoising          </a:t>
            </a:r>
            <a:endParaRPr b="0" lang="en-US" sz="1800" spc="-1" strike="noStrike">
              <a:solidFill>
                <a:srgbClr val="000000"/>
              </a:solidFill>
              <a:uFill>
                <a:solidFill>
                  <a:srgbClr val="ffffff"/>
                </a:solidFill>
              </a:uFill>
              <a:latin typeface="Arial"/>
            </a:endParaRPr>
          </a:p>
          <a:p>
            <a:pPr algn="ctr">
              <a:lnSpc>
                <a:spcPct val="100000"/>
              </a:lnSpc>
            </a:pPr>
            <a:r>
              <a:rPr b="0" lang="en-US" sz="5100" spc="-1" strike="noStrike">
                <a:solidFill>
                  <a:srgbClr val="ffffff"/>
                </a:solidFill>
                <a:uFill>
                  <a:solidFill>
                    <a:srgbClr val="ffffff"/>
                  </a:solidFill>
                </a:uFill>
                <a:latin typeface="Arial"/>
                <a:ea typeface="DejaVu Sans"/>
              </a:rPr>
              <a:t>Yu-Sheng Chen, Stephanie Sanchez</a:t>
            </a:r>
            <a:endParaRPr b="0" lang="en-US" sz="1800" spc="-1" strike="noStrike">
              <a:solidFill>
                <a:srgbClr val="000000"/>
              </a:solidFill>
              <a:uFill>
                <a:solidFill>
                  <a:srgbClr val="ffffff"/>
                </a:solidFill>
              </a:uFill>
              <a:latin typeface="Arial"/>
            </a:endParaRPr>
          </a:p>
          <a:p>
            <a:pPr algn="ctr">
              <a:lnSpc>
                <a:spcPct val="100000"/>
              </a:lnSpc>
            </a:pPr>
            <a:r>
              <a:rPr b="0" lang="en-US" sz="4100" spc="-1" strike="noStrike">
                <a:solidFill>
                  <a:srgbClr val="ffffff"/>
                </a:solidFill>
                <a:uFill>
                  <a:solidFill>
                    <a:srgbClr val="ffffff"/>
                  </a:solidFill>
                </a:uFill>
                <a:latin typeface="Arial"/>
                <a:ea typeface="DejaVu Sans"/>
              </a:rPr>
              <a:t>ICME, Stanford University</a:t>
            </a:r>
            <a:endParaRPr b="0" lang="en-US" sz="1800" spc="-1" strike="noStrike">
              <a:solidFill>
                <a:srgbClr val="000000"/>
              </a:solidFill>
              <a:uFill>
                <a:solidFill>
                  <a:srgbClr val="ffffff"/>
                </a:solidFill>
              </a:uFill>
              <a:latin typeface="Arial"/>
            </a:endParaRPr>
          </a:p>
        </p:txBody>
      </p:sp>
      <p:sp>
        <p:nvSpPr>
          <p:cNvPr id="42" name="CustomShape 2"/>
          <p:cNvSpPr/>
          <p:nvPr/>
        </p:nvSpPr>
        <p:spPr>
          <a:xfrm>
            <a:off x="404640" y="4281480"/>
            <a:ext cx="6860880" cy="9577080"/>
          </a:xfrm>
          <a:custGeom>
            <a:avLst/>
            <a:gdLst/>
            <a:ahLst/>
            <a:rect l="l" t="t" r="r" b="b"/>
            <a:pathLst>
              <a:path w="19061" h="26606">
                <a:moveTo>
                  <a:pt x="721" y="0"/>
                </a:moveTo>
                <a:cubicBezTo>
                  <a:pt x="360" y="0"/>
                  <a:pt x="0" y="360"/>
                  <a:pt x="0" y="721"/>
                </a:cubicBezTo>
                <a:lnTo>
                  <a:pt x="0" y="25883"/>
                </a:lnTo>
                <a:cubicBezTo>
                  <a:pt x="0" y="26244"/>
                  <a:pt x="360" y="26605"/>
                  <a:pt x="721" y="26605"/>
                </a:cubicBezTo>
                <a:lnTo>
                  <a:pt x="18338" y="26605"/>
                </a:lnTo>
                <a:cubicBezTo>
                  <a:pt x="18699" y="26605"/>
                  <a:pt x="19060" y="26244"/>
                  <a:pt x="19060" y="25883"/>
                </a:cubicBezTo>
                <a:lnTo>
                  <a:pt x="19060" y="721"/>
                </a:lnTo>
                <a:cubicBezTo>
                  <a:pt x="19060" y="360"/>
                  <a:pt x="18699" y="0"/>
                  <a:pt x="18338" y="0"/>
                </a:cubicBezTo>
                <a:lnTo>
                  <a:pt x="721" y="0"/>
                </a:lnTo>
              </a:path>
            </a:pathLst>
          </a:custGeom>
          <a:noFill/>
          <a:ln w="57240">
            <a:solidFill>
              <a:srgbClr val="c00000"/>
            </a:solidFill>
            <a:miter/>
          </a:ln>
        </p:spPr>
        <p:style>
          <a:lnRef idx="0"/>
          <a:fillRef idx="0"/>
          <a:effectRef idx="0"/>
          <a:fontRef idx="minor"/>
        </p:style>
      </p:sp>
      <p:sp>
        <p:nvSpPr>
          <p:cNvPr id="43" name="CustomShape 3"/>
          <p:cNvSpPr/>
          <p:nvPr/>
        </p:nvSpPr>
        <p:spPr>
          <a:xfrm>
            <a:off x="8524800" y="14061960"/>
            <a:ext cx="16255080" cy="7729200"/>
          </a:xfrm>
          <a:custGeom>
            <a:avLst/>
            <a:gdLst/>
            <a:ahLst/>
            <a:rect l="l" t="t" r="r" b="b"/>
            <a:pathLst>
              <a:path w="45156" h="21473">
                <a:moveTo>
                  <a:pt x="813" y="0"/>
                </a:moveTo>
                <a:cubicBezTo>
                  <a:pt x="406" y="0"/>
                  <a:pt x="0" y="406"/>
                  <a:pt x="0" y="813"/>
                </a:cubicBezTo>
                <a:lnTo>
                  <a:pt x="0" y="20658"/>
                </a:lnTo>
                <a:cubicBezTo>
                  <a:pt x="0" y="21065"/>
                  <a:pt x="406" y="21472"/>
                  <a:pt x="813" y="21472"/>
                </a:cubicBezTo>
                <a:lnTo>
                  <a:pt x="44341" y="21472"/>
                </a:lnTo>
                <a:cubicBezTo>
                  <a:pt x="44748" y="21472"/>
                  <a:pt x="45155" y="21065"/>
                  <a:pt x="45155" y="20658"/>
                </a:cubicBezTo>
                <a:lnTo>
                  <a:pt x="45155" y="813"/>
                </a:lnTo>
                <a:cubicBezTo>
                  <a:pt x="45155" y="406"/>
                  <a:pt x="44748" y="0"/>
                  <a:pt x="44341" y="0"/>
                </a:cubicBezTo>
                <a:lnTo>
                  <a:pt x="813" y="0"/>
                </a:lnTo>
              </a:path>
            </a:pathLst>
          </a:custGeom>
          <a:noFill/>
          <a:ln w="57240">
            <a:solidFill>
              <a:srgbClr val="c00000"/>
            </a:solidFill>
            <a:miter/>
          </a:ln>
        </p:spPr>
        <p:style>
          <a:lnRef idx="0"/>
          <a:fillRef idx="0"/>
          <a:effectRef idx="0"/>
          <a:fontRef idx="minor"/>
        </p:style>
      </p:sp>
      <p:sp>
        <p:nvSpPr>
          <p:cNvPr id="44" name="CustomShape 4"/>
          <p:cNvSpPr/>
          <p:nvPr/>
        </p:nvSpPr>
        <p:spPr>
          <a:xfrm>
            <a:off x="685800" y="4456080"/>
            <a:ext cx="6436800" cy="855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78480" rIns="78480" tIns="39240" bIns="39240"/>
          <a:p>
            <a:pPr algn="ctr">
              <a:lnSpc>
                <a:spcPct val="100000"/>
              </a:lnSpc>
            </a:pPr>
            <a:r>
              <a:rPr b="1" lang="en-US" sz="5100" spc="-1" strike="noStrike">
                <a:solidFill>
                  <a:srgbClr val="000000"/>
                </a:solidFill>
                <a:uFill>
                  <a:solidFill>
                    <a:srgbClr val="ffffff"/>
                  </a:solidFill>
                </a:uFill>
                <a:latin typeface="Arial"/>
                <a:ea typeface="DejaVu Sans"/>
              </a:rPr>
              <a:t>Motivation</a:t>
            </a:r>
            <a:endParaRPr b="0" lang="en-US" sz="1800" spc="-1" strike="noStrike">
              <a:solidFill>
                <a:srgbClr val="000000"/>
              </a:solidFill>
              <a:uFill>
                <a:solidFill>
                  <a:srgbClr val="ffffff"/>
                </a:solidFill>
              </a:uFill>
              <a:latin typeface="Arial"/>
            </a:endParaRPr>
          </a:p>
        </p:txBody>
      </p:sp>
      <p:sp>
        <p:nvSpPr>
          <p:cNvPr id="45" name="CustomShape 5"/>
          <p:cNvSpPr/>
          <p:nvPr/>
        </p:nvSpPr>
        <p:spPr>
          <a:xfrm>
            <a:off x="384120" y="14117760"/>
            <a:ext cx="7905600" cy="7673400"/>
          </a:xfrm>
          <a:custGeom>
            <a:avLst/>
            <a:gdLst/>
            <a:ahLst/>
            <a:rect l="l" t="t" r="r" b="b"/>
            <a:pathLst>
              <a:path w="21962" h="21317">
                <a:moveTo>
                  <a:pt x="940" y="0"/>
                </a:moveTo>
                <a:cubicBezTo>
                  <a:pt x="470" y="0"/>
                  <a:pt x="0" y="470"/>
                  <a:pt x="0" y="940"/>
                </a:cubicBezTo>
                <a:lnTo>
                  <a:pt x="0" y="20376"/>
                </a:lnTo>
                <a:cubicBezTo>
                  <a:pt x="0" y="20846"/>
                  <a:pt x="470" y="21316"/>
                  <a:pt x="940" y="21316"/>
                </a:cubicBezTo>
                <a:lnTo>
                  <a:pt x="21021" y="21316"/>
                </a:lnTo>
                <a:cubicBezTo>
                  <a:pt x="21491" y="21316"/>
                  <a:pt x="21961" y="20846"/>
                  <a:pt x="21961" y="20376"/>
                </a:cubicBezTo>
                <a:lnTo>
                  <a:pt x="21961" y="940"/>
                </a:lnTo>
                <a:cubicBezTo>
                  <a:pt x="21961" y="470"/>
                  <a:pt x="21491" y="0"/>
                  <a:pt x="21021" y="0"/>
                </a:cubicBezTo>
                <a:lnTo>
                  <a:pt x="940" y="0"/>
                </a:lnTo>
              </a:path>
            </a:pathLst>
          </a:custGeom>
          <a:noFill/>
          <a:ln w="57240">
            <a:solidFill>
              <a:srgbClr val="c00000"/>
            </a:solidFill>
            <a:miter/>
          </a:ln>
        </p:spPr>
        <p:style>
          <a:lnRef idx="0"/>
          <a:fillRef idx="0"/>
          <a:effectRef idx="0"/>
          <a:fontRef idx="minor"/>
        </p:style>
      </p:sp>
      <p:sp>
        <p:nvSpPr>
          <p:cNvPr id="46" name="CustomShape 6"/>
          <p:cNvSpPr/>
          <p:nvPr/>
        </p:nvSpPr>
        <p:spPr>
          <a:xfrm>
            <a:off x="328680" y="14250960"/>
            <a:ext cx="7459200" cy="855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78480" rIns="78480" tIns="39240" bIns="39240"/>
          <a:p>
            <a:pPr algn="ctr">
              <a:lnSpc>
                <a:spcPct val="100000"/>
              </a:lnSpc>
            </a:pPr>
            <a:r>
              <a:rPr b="1" lang="en-US" sz="5100" spc="-1" strike="noStrike">
                <a:solidFill>
                  <a:srgbClr val="000000"/>
                </a:solidFill>
                <a:uFill>
                  <a:solidFill>
                    <a:srgbClr val="ffffff"/>
                  </a:solidFill>
                </a:uFill>
                <a:latin typeface="Arial"/>
                <a:ea typeface="DejaVu Sans"/>
              </a:rPr>
              <a:t>Related Work</a:t>
            </a:r>
            <a:endParaRPr b="0" lang="en-US" sz="1800" spc="-1" strike="noStrike">
              <a:solidFill>
                <a:srgbClr val="000000"/>
              </a:solidFill>
              <a:uFill>
                <a:solidFill>
                  <a:srgbClr val="ffffff"/>
                </a:solidFill>
              </a:uFill>
              <a:latin typeface="Arial"/>
            </a:endParaRPr>
          </a:p>
        </p:txBody>
      </p:sp>
      <p:pic>
        <p:nvPicPr>
          <p:cNvPr id="47" name="Picture 3" descr=""/>
          <p:cNvPicPr/>
          <p:nvPr/>
        </p:nvPicPr>
        <p:blipFill>
          <a:blip r:embed="rId1"/>
          <a:stretch/>
        </p:blipFill>
        <p:spPr>
          <a:xfrm>
            <a:off x="7775640" y="9475920"/>
            <a:ext cx="2306160" cy="1785600"/>
          </a:xfrm>
          <a:prstGeom prst="rect">
            <a:avLst/>
          </a:prstGeom>
          <a:ln>
            <a:noFill/>
          </a:ln>
        </p:spPr>
      </p:pic>
      <p:pic>
        <p:nvPicPr>
          <p:cNvPr id="48" name="Picture 5" descr=""/>
          <p:cNvPicPr/>
          <p:nvPr/>
        </p:nvPicPr>
        <p:blipFill>
          <a:blip r:embed="rId2"/>
          <a:stretch/>
        </p:blipFill>
        <p:spPr>
          <a:xfrm>
            <a:off x="7924680" y="6122880"/>
            <a:ext cx="2128680" cy="1680840"/>
          </a:xfrm>
          <a:prstGeom prst="rect">
            <a:avLst/>
          </a:prstGeom>
          <a:ln>
            <a:noFill/>
          </a:ln>
        </p:spPr>
      </p:pic>
      <p:pic>
        <p:nvPicPr>
          <p:cNvPr id="49" name="Picture 7" descr=""/>
          <p:cNvPicPr/>
          <p:nvPr/>
        </p:nvPicPr>
        <p:blipFill>
          <a:blip r:embed="rId3"/>
          <a:stretch/>
        </p:blipFill>
        <p:spPr>
          <a:xfrm>
            <a:off x="23120280" y="6024600"/>
            <a:ext cx="2435040" cy="1853640"/>
          </a:xfrm>
          <a:prstGeom prst="rect">
            <a:avLst/>
          </a:prstGeom>
          <a:ln>
            <a:noFill/>
          </a:ln>
        </p:spPr>
      </p:pic>
      <p:sp>
        <p:nvSpPr>
          <p:cNvPr id="50" name="CustomShape 7"/>
          <p:cNvSpPr/>
          <p:nvPr/>
        </p:nvSpPr>
        <p:spPr>
          <a:xfrm>
            <a:off x="15359040" y="4340160"/>
            <a:ext cx="2199960" cy="763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pPr>
            <a:r>
              <a:rPr b="1" lang="en-US" sz="4400" spc="-1" strike="noStrike">
                <a:solidFill>
                  <a:srgbClr val="000000"/>
                </a:solidFill>
                <a:uFill>
                  <a:solidFill>
                    <a:srgbClr val="ffffff"/>
                  </a:solidFill>
                </a:uFill>
                <a:latin typeface="Arial"/>
                <a:ea typeface="DejaVu Sans"/>
              </a:rPr>
              <a:t>Method</a:t>
            </a:r>
            <a:endParaRPr b="0" lang="en-US" sz="1800" spc="-1" strike="noStrike">
              <a:solidFill>
                <a:srgbClr val="000000"/>
              </a:solidFill>
              <a:uFill>
                <a:solidFill>
                  <a:srgbClr val="ffffff"/>
                </a:solidFill>
              </a:uFill>
              <a:latin typeface="Arial"/>
            </a:endParaRPr>
          </a:p>
        </p:txBody>
      </p:sp>
      <p:sp>
        <p:nvSpPr>
          <p:cNvPr id="51" name="CustomShape 8"/>
          <p:cNvSpPr/>
          <p:nvPr/>
        </p:nvSpPr>
        <p:spPr>
          <a:xfrm>
            <a:off x="7918560" y="5457960"/>
            <a:ext cx="2049120" cy="642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lnSpc>
                <a:spcPct val="100000"/>
              </a:lnSpc>
            </a:pPr>
            <a:r>
              <a:rPr b="0" lang="en-US" sz="3600" spc="-1" strike="noStrike">
                <a:solidFill>
                  <a:srgbClr val="000000"/>
                </a:solidFill>
                <a:uFill>
                  <a:solidFill>
                    <a:srgbClr val="ffffff"/>
                  </a:solidFill>
                </a:uFill>
                <a:latin typeface="Arial"/>
                <a:ea typeface="DejaVu Sans"/>
              </a:rPr>
              <a:t>Input</a:t>
            </a:r>
            <a:endParaRPr b="0" lang="en-US" sz="1800" spc="-1" strike="noStrike">
              <a:solidFill>
                <a:srgbClr val="000000"/>
              </a:solidFill>
              <a:uFill>
                <a:solidFill>
                  <a:srgbClr val="ffffff"/>
                </a:solidFill>
              </a:uFill>
              <a:latin typeface="Arial"/>
            </a:endParaRPr>
          </a:p>
        </p:txBody>
      </p:sp>
      <p:sp>
        <p:nvSpPr>
          <p:cNvPr id="52" name="CustomShape 9"/>
          <p:cNvSpPr/>
          <p:nvPr/>
        </p:nvSpPr>
        <p:spPr>
          <a:xfrm>
            <a:off x="7604280" y="8764560"/>
            <a:ext cx="2837880" cy="642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lnSpc>
                <a:spcPct val="100000"/>
              </a:lnSpc>
            </a:pPr>
            <a:r>
              <a:rPr b="0" lang="en-US" sz="3600" spc="-1" strike="noStrike">
                <a:solidFill>
                  <a:srgbClr val="000000"/>
                </a:solidFill>
                <a:uFill>
                  <a:solidFill>
                    <a:srgbClr val="ffffff"/>
                  </a:solidFill>
                </a:uFill>
                <a:latin typeface="Arial"/>
                <a:ea typeface="DejaVu Sans"/>
              </a:rPr>
              <a:t>Bayer+Noise</a:t>
            </a:r>
            <a:endParaRPr b="0" lang="en-US" sz="1800" spc="-1" strike="noStrike">
              <a:solidFill>
                <a:srgbClr val="000000"/>
              </a:solidFill>
              <a:uFill>
                <a:solidFill>
                  <a:srgbClr val="ffffff"/>
                </a:solidFill>
              </a:uFill>
              <a:latin typeface="Arial"/>
            </a:endParaRPr>
          </a:p>
        </p:txBody>
      </p:sp>
      <p:sp>
        <p:nvSpPr>
          <p:cNvPr id="53" name="CustomShape 10"/>
          <p:cNvSpPr/>
          <p:nvPr/>
        </p:nvSpPr>
        <p:spPr>
          <a:xfrm>
            <a:off x="23537880" y="5327640"/>
            <a:ext cx="1599840" cy="642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lnSpc>
                <a:spcPct val="100000"/>
              </a:lnSpc>
            </a:pPr>
            <a:r>
              <a:rPr b="0" lang="en-US" sz="3600" spc="-1" strike="noStrike">
                <a:solidFill>
                  <a:srgbClr val="000000"/>
                </a:solidFill>
                <a:uFill>
                  <a:solidFill>
                    <a:srgbClr val="ffffff"/>
                  </a:solidFill>
                </a:uFill>
                <a:latin typeface="Arial"/>
                <a:ea typeface="DejaVu Sans"/>
              </a:rPr>
              <a:t>Output</a:t>
            </a:r>
            <a:endParaRPr b="0" lang="en-US" sz="1800" spc="-1" strike="noStrike">
              <a:solidFill>
                <a:srgbClr val="000000"/>
              </a:solidFill>
              <a:uFill>
                <a:solidFill>
                  <a:srgbClr val="ffffff"/>
                </a:solidFill>
              </a:uFill>
              <a:latin typeface="Arial"/>
            </a:endParaRPr>
          </a:p>
        </p:txBody>
      </p:sp>
      <p:sp>
        <p:nvSpPr>
          <p:cNvPr id="54" name="CustomShape 11"/>
          <p:cNvSpPr/>
          <p:nvPr/>
        </p:nvSpPr>
        <p:spPr>
          <a:xfrm>
            <a:off x="21834360" y="8818560"/>
            <a:ext cx="5292360" cy="642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lnSpc>
                <a:spcPct val="100000"/>
              </a:lnSpc>
            </a:pPr>
            <a:r>
              <a:rPr b="0" lang="en-US" sz="3600" spc="-1" strike="noStrike">
                <a:solidFill>
                  <a:srgbClr val="000000"/>
                </a:solidFill>
                <a:uFill>
                  <a:solidFill>
                    <a:srgbClr val="ffffff"/>
                  </a:solidFill>
                </a:uFill>
                <a:latin typeface="Arial"/>
                <a:ea typeface="DejaVu Sans"/>
              </a:rPr>
              <a:t>Parameter Opt.</a:t>
            </a:r>
            <a:endParaRPr b="0" lang="en-US" sz="1800" spc="-1" strike="noStrike">
              <a:solidFill>
                <a:srgbClr val="000000"/>
              </a:solidFill>
              <a:uFill>
                <a:solidFill>
                  <a:srgbClr val="ffffff"/>
                </a:solidFill>
              </a:uFill>
              <a:latin typeface="Arial"/>
            </a:endParaRPr>
          </a:p>
        </p:txBody>
      </p:sp>
      <p:sp>
        <p:nvSpPr>
          <p:cNvPr id="55" name="CustomShape 12"/>
          <p:cNvSpPr/>
          <p:nvPr/>
        </p:nvSpPr>
        <p:spPr>
          <a:xfrm>
            <a:off x="26431920" y="4400640"/>
            <a:ext cx="6705360" cy="763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lnSpc>
                <a:spcPct val="100000"/>
              </a:lnSpc>
            </a:pPr>
            <a:r>
              <a:rPr b="1" lang="en-US" sz="4400" spc="-1" strike="noStrike">
                <a:solidFill>
                  <a:srgbClr val="000000"/>
                </a:solidFill>
                <a:uFill>
                  <a:solidFill>
                    <a:srgbClr val="ffffff"/>
                  </a:solidFill>
                </a:uFill>
                <a:latin typeface="Arial"/>
                <a:ea typeface="DejaVu Sans"/>
              </a:rPr>
              <a:t>Parameter</a:t>
            </a:r>
            <a:r>
              <a:rPr b="0" lang="en-US" sz="4400" spc="-1" strike="noStrike">
                <a:solidFill>
                  <a:srgbClr val="000000"/>
                </a:solidFill>
                <a:uFill>
                  <a:solidFill>
                    <a:srgbClr val="ffffff"/>
                  </a:solidFill>
                </a:uFill>
                <a:latin typeface="Arial"/>
                <a:ea typeface="DejaVu Sans"/>
              </a:rPr>
              <a:t> </a:t>
            </a:r>
            <a:r>
              <a:rPr b="1" lang="en-US" sz="4400" spc="-1" strike="noStrike">
                <a:solidFill>
                  <a:srgbClr val="000000"/>
                </a:solidFill>
                <a:uFill>
                  <a:solidFill>
                    <a:srgbClr val="ffffff"/>
                  </a:solidFill>
                </a:uFill>
                <a:latin typeface="Arial"/>
                <a:ea typeface="DejaVu Sans"/>
              </a:rPr>
              <a:t>Search</a:t>
            </a:r>
            <a:endParaRPr b="0" lang="en-US" sz="1800" spc="-1" strike="noStrike">
              <a:solidFill>
                <a:srgbClr val="000000"/>
              </a:solidFill>
              <a:uFill>
                <a:solidFill>
                  <a:srgbClr val="ffffff"/>
                </a:solidFill>
              </a:uFill>
              <a:latin typeface="Arial"/>
            </a:endParaRPr>
          </a:p>
        </p:txBody>
      </p:sp>
      <p:sp>
        <p:nvSpPr>
          <p:cNvPr id="56" name="CustomShape 13"/>
          <p:cNvSpPr/>
          <p:nvPr/>
        </p:nvSpPr>
        <p:spPr>
          <a:xfrm>
            <a:off x="13233240" y="14001840"/>
            <a:ext cx="6333840" cy="763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lnSpc>
                <a:spcPct val="100000"/>
              </a:lnSpc>
            </a:pPr>
            <a:r>
              <a:rPr b="1" lang="en-US" sz="4400" spc="-1" strike="noStrike">
                <a:solidFill>
                  <a:srgbClr val="000000"/>
                </a:solidFill>
                <a:uFill>
                  <a:solidFill>
                    <a:srgbClr val="ffffff"/>
                  </a:solidFill>
                </a:uFill>
                <a:latin typeface="Arial"/>
                <a:ea typeface="DejaVu Sans"/>
              </a:rPr>
              <a:t>Numerical Summary</a:t>
            </a:r>
            <a:endParaRPr b="0" lang="en-US" sz="1800" spc="-1" strike="noStrike">
              <a:solidFill>
                <a:srgbClr val="000000"/>
              </a:solidFill>
              <a:uFill>
                <a:solidFill>
                  <a:srgbClr val="ffffff"/>
                </a:solidFill>
              </a:uFill>
              <a:latin typeface="Arial"/>
            </a:endParaRPr>
          </a:p>
        </p:txBody>
      </p:sp>
      <p:pic>
        <p:nvPicPr>
          <p:cNvPr id="57" name="Picture 20" descr=""/>
          <p:cNvPicPr/>
          <p:nvPr/>
        </p:nvPicPr>
        <p:blipFill>
          <a:blip r:embed="rId4"/>
          <a:stretch/>
        </p:blipFill>
        <p:spPr>
          <a:xfrm>
            <a:off x="22605840" y="9434160"/>
            <a:ext cx="4065480" cy="2410200"/>
          </a:xfrm>
          <a:prstGeom prst="rect">
            <a:avLst/>
          </a:prstGeom>
          <a:ln>
            <a:noFill/>
          </a:ln>
        </p:spPr>
      </p:pic>
      <p:sp>
        <p:nvSpPr>
          <p:cNvPr id="58" name="CustomShape 14"/>
          <p:cNvSpPr/>
          <p:nvPr/>
        </p:nvSpPr>
        <p:spPr>
          <a:xfrm>
            <a:off x="23012640" y="10389600"/>
            <a:ext cx="380520" cy="306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lnSpc>
                <a:spcPct val="100000"/>
              </a:lnSpc>
            </a:pPr>
            <a:r>
              <a:rPr b="1" i="1" lang="en-US" sz="1400" spc="-1" strike="noStrike">
                <a:solidFill>
                  <a:srgbClr val="000000"/>
                </a:solidFill>
                <a:uFill>
                  <a:solidFill>
                    <a:srgbClr val="ffffff"/>
                  </a:solidFill>
                </a:uFill>
                <a:latin typeface="Times New Roman"/>
                <a:ea typeface="Times New Roman"/>
              </a:rPr>
              <a:t>3</a:t>
            </a:r>
            <a:endParaRPr b="0" lang="en-US" sz="1800" spc="-1" strike="noStrike">
              <a:solidFill>
                <a:srgbClr val="000000"/>
              </a:solidFill>
              <a:uFill>
                <a:solidFill>
                  <a:srgbClr val="ffffff"/>
                </a:solidFill>
              </a:uFill>
              <a:latin typeface="Arial"/>
            </a:endParaRPr>
          </a:p>
        </p:txBody>
      </p:sp>
      <p:sp>
        <p:nvSpPr>
          <p:cNvPr id="59" name="CustomShape 15"/>
          <p:cNvSpPr/>
          <p:nvPr/>
        </p:nvSpPr>
        <p:spPr>
          <a:xfrm>
            <a:off x="10949040" y="9137520"/>
            <a:ext cx="1828440" cy="642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lnSpc>
                <a:spcPct val="100000"/>
              </a:lnSpc>
            </a:pPr>
            <a:r>
              <a:rPr b="0" lang="en-US" sz="3600" spc="-1" strike="noStrike">
                <a:solidFill>
                  <a:srgbClr val="000000"/>
                </a:solidFill>
                <a:uFill>
                  <a:solidFill>
                    <a:srgbClr val="ffffff"/>
                  </a:solidFill>
                </a:uFill>
                <a:latin typeface="Arial"/>
                <a:ea typeface="DejaVu Sans"/>
              </a:rPr>
              <a:t>KNN</a:t>
            </a:r>
            <a:endParaRPr b="0" lang="en-US" sz="1800" spc="-1" strike="noStrike">
              <a:solidFill>
                <a:srgbClr val="000000"/>
              </a:solidFill>
              <a:uFill>
                <a:solidFill>
                  <a:srgbClr val="ffffff"/>
                </a:solidFill>
              </a:uFill>
              <a:latin typeface="Arial"/>
            </a:endParaRPr>
          </a:p>
        </p:txBody>
      </p:sp>
      <p:sp>
        <p:nvSpPr>
          <p:cNvPr id="60" name="CustomShape 16"/>
          <p:cNvSpPr/>
          <p:nvPr/>
        </p:nvSpPr>
        <p:spPr>
          <a:xfrm>
            <a:off x="11228400" y="11930040"/>
            <a:ext cx="2660400" cy="642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lnSpc>
                <a:spcPct val="100000"/>
              </a:lnSpc>
            </a:pPr>
            <a:r>
              <a:rPr b="0" lang="en-US" sz="3600" spc="-1" strike="noStrike">
                <a:solidFill>
                  <a:srgbClr val="000000"/>
                </a:solidFill>
                <a:uFill>
                  <a:solidFill>
                    <a:srgbClr val="ffffff"/>
                  </a:solidFill>
                </a:uFill>
                <a:latin typeface="Arial"/>
                <a:ea typeface="DejaVu Sans"/>
              </a:rPr>
              <a:t>Regression</a:t>
            </a:r>
            <a:endParaRPr b="0" lang="en-US" sz="1800" spc="-1" strike="noStrike">
              <a:solidFill>
                <a:srgbClr val="000000"/>
              </a:solidFill>
              <a:uFill>
                <a:solidFill>
                  <a:srgbClr val="ffffff"/>
                </a:solidFill>
              </a:uFill>
              <a:latin typeface="Arial"/>
            </a:endParaRPr>
          </a:p>
        </p:txBody>
      </p:sp>
      <p:pic>
        <p:nvPicPr>
          <p:cNvPr id="61" name="Picture 3" descr=""/>
          <p:cNvPicPr/>
          <p:nvPr/>
        </p:nvPicPr>
        <p:blipFill>
          <a:blip r:embed="rId5"/>
          <a:stretch/>
        </p:blipFill>
        <p:spPr>
          <a:xfrm>
            <a:off x="13930200" y="11007720"/>
            <a:ext cx="6448320" cy="2804760"/>
          </a:xfrm>
          <a:prstGeom prst="rect">
            <a:avLst/>
          </a:prstGeom>
          <a:ln>
            <a:noFill/>
          </a:ln>
        </p:spPr>
      </p:pic>
      <p:pic>
        <p:nvPicPr>
          <p:cNvPr id="62" name="Picture 5" descr=""/>
          <p:cNvPicPr/>
          <p:nvPr/>
        </p:nvPicPr>
        <p:blipFill>
          <a:blip r:embed="rId6"/>
          <a:stretch/>
        </p:blipFill>
        <p:spPr>
          <a:xfrm>
            <a:off x="13900320" y="8182080"/>
            <a:ext cx="6654240" cy="2763360"/>
          </a:xfrm>
          <a:prstGeom prst="rect">
            <a:avLst/>
          </a:prstGeom>
          <a:ln>
            <a:noFill/>
          </a:ln>
        </p:spPr>
      </p:pic>
      <p:sp>
        <p:nvSpPr>
          <p:cNvPr id="63" name="CustomShape 17"/>
          <p:cNvSpPr/>
          <p:nvPr/>
        </p:nvSpPr>
        <p:spPr>
          <a:xfrm>
            <a:off x="8513640" y="15119280"/>
            <a:ext cx="1884240" cy="642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lnSpc>
                <a:spcPct val="100000"/>
              </a:lnSpc>
            </a:pPr>
            <a:r>
              <a:rPr b="0" lang="en-US" sz="3600" spc="-1" strike="noStrike">
                <a:solidFill>
                  <a:srgbClr val="000000"/>
                </a:solidFill>
                <a:uFill>
                  <a:solidFill>
                    <a:srgbClr val="ffffff"/>
                  </a:solidFill>
                </a:uFill>
                <a:latin typeface="Arial"/>
                <a:ea typeface="DejaVu Sans"/>
              </a:rPr>
              <a:t>Original</a:t>
            </a:r>
            <a:endParaRPr b="0" lang="en-US" sz="1800" spc="-1" strike="noStrike">
              <a:solidFill>
                <a:srgbClr val="000000"/>
              </a:solidFill>
              <a:uFill>
                <a:solidFill>
                  <a:srgbClr val="ffffff"/>
                </a:solidFill>
              </a:uFill>
              <a:latin typeface="Arial"/>
            </a:endParaRPr>
          </a:p>
        </p:txBody>
      </p:sp>
      <p:sp>
        <p:nvSpPr>
          <p:cNvPr id="64" name="CustomShape 18"/>
          <p:cNvSpPr/>
          <p:nvPr/>
        </p:nvSpPr>
        <p:spPr>
          <a:xfrm>
            <a:off x="8509320" y="16055280"/>
            <a:ext cx="2312640" cy="581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lnSpc>
                <a:spcPct val="100000"/>
              </a:lnSpc>
            </a:pPr>
            <a:r>
              <a:rPr b="0" lang="en-US" sz="3200" spc="-1" strike="noStrike">
                <a:solidFill>
                  <a:srgbClr val="000000"/>
                </a:solidFill>
                <a:uFill>
                  <a:solidFill>
                    <a:srgbClr val="ffffff"/>
                  </a:solidFill>
                </a:uFill>
                <a:latin typeface="Arial"/>
                <a:ea typeface="DejaVu Sans"/>
              </a:rPr>
              <a:t>ADMM+TV</a:t>
            </a:r>
            <a:endParaRPr b="0" lang="en-US" sz="1800" spc="-1" strike="noStrike">
              <a:solidFill>
                <a:srgbClr val="000000"/>
              </a:solidFill>
              <a:uFill>
                <a:solidFill>
                  <a:srgbClr val="ffffff"/>
                </a:solidFill>
              </a:uFill>
              <a:latin typeface="Arial"/>
            </a:endParaRPr>
          </a:p>
        </p:txBody>
      </p:sp>
      <p:sp>
        <p:nvSpPr>
          <p:cNvPr id="65" name="CustomShape 19"/>
          <p:cNvSpPr/>
          <p:nvPr/>
        </p:nvSpPr>
        <p:spPr>
          <a:xfrm>
            <a:off x="8642880" y="17881200"/>
            <a:ext cx="2045880" cy="581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pPr>
            <a:r>
              <a:rPr b="0" lang="en-US" sz="3200" spc="-1" strike="noStrike">
                <a:solidFill>
                  <a:srgbClr val="000000"/>
                </a:solidFill>
                <a:uFill>
                  <a:solidFill>
                    <a:srgbClr val="ffffff"/>
                  </a:solidFill>
                </a:uFill>
                <a:latin typeface="Arial"/>
                <a:ea typeface="DejaVu Sans"/>
              </a:rPr>
              <a:t>KNN</a:t>
            </a:r>
            <a:endParaRPr b="0" lang="en-US" sz="1800" spc="-1" strike="noStrike">
              <a:solidFill>
                <a:srgbClr val="000000"/>
              </a:solidFill>
              <a:uFill>
                <a:solidFill>
                  <a:srgbClr val="ffffff"/>
                </a:solidFill>
              </a:uFill>
              <a:latin typeface="Arial"/>
            </a:endParaRPr>
          </a:p>
        </p:txBody>
      </p:sp>
      <p:sp>
        <p:nvSpPr>
          <p:cNvPr id="66" name="CustomShape 20"/>
          <p:cNvSpPr/>
          <p:nvPr/>
        </p:nvSpPr>
        <p:spPr>
          <a:xfrm>
            <a:off x="8652960" y="19797120"/>
            <a:ext cx="1653840" cy="581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pPr>
            <a:r>
              <a:rPr b="0" lang="en-US" sz="3200" spc="-1" strike="noStrike">
                <a:solidFill>
                  <a:srgbClr val="000000"/>
                </a:solidFill>
                <a:uFill>
                  <a:solidFill>
                    <a:srgbClr val="ffffff"/>
                  </a:solidFill>
                </a:uFill>
                <a:latin typeface="Arial"/>
                <a:ea typeface="DejaVu Sans"/>
              </a:rPr>
              <a:t>Bilinear</a:t>
            </a:r>
            <a:endParaRPr b="0" lang="en-US" sz="1800" spc="-1" strike="noStrike">
              <a:solidFill>
                <a:srgbClr val="000000"/>
              </a:solidFill>
              <a:uFill>
                <a:solidFill>
                  <a:srgbClr val="ffffff"/>
                </a:solidFill>
              </a:uFill>
              <a:latin typeface="Arial"/>
            </a:endParaRPr>
          </a:p>
        </p:txBody>
      </p:sp>
      <p:sp>
        <p:nvSpPr>
          <p:cNvPr id="67" name="CustomShape 21"/>
          <p:cNvSpPr/>
          <p:nvPr/>
        </p:nvSpPr>
        <p:spPr>
          <a:xfrm>
            <a:off x="8681760" y="20691360"/>
            <a:ext cx="1625040" cy="581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pPr>
            <a:r>
              <a:rPr b="0" lang="en-US" sz="3200" spc="-1" strike="noStrike">
                <a:solidFill>
                  <a:srgbClr val="000000"/>
                </a:solidFill>
                <a:uFill>
                  <a:solidFill>
                    <a:srgbClr val="ffffff"/>
                  </a:solidFill>
                </a:uFill>
                <a:latin typeface="Arial"/>
                <a:ea typeface="DejaVu Sans"/>
              </a:rPr>
              <a:t>Malvar</a:t>
            </a:r>
            <a:endParaRPr b="0" lang="en-US" sz="1800" spc="-1" strike="noStrike">
              <a:solidFill>
                <a:srgbClr val="000000"/>
              </a:solidFill>
              <a:uFill>
                <a:solidFill>
                  <a:srgbClr val="ffffff"/>
                </a:solidFill>
              </a:uFill>
              <a:latin typeface="Arial"/>
            </a:endParaRPr>
          </a:p>
        </p:txBody>
      </p:sp>
      <p:sp>
        <p:nvSpPr>
          <p:cNvPr id="68" name="CustomShape 22"/>
          <p:cNvSpPr/>
          <p:nvPr/>
        </p:nvSpPr>
        <p:spPr>
          <a:xfrm>
            <a:off x="10317240" y="10067760"/>
            <a:ext cx="847440" cy="564840"/>
          </a:xfrm>
          <a:custGeom>
            <a:avLst/>
            <a:gdLst/>
            <a:ahLst/>
            <a:rect l="l" t="t" r="r" b="b"/>
            <a:pathLst>
              <a:path w="2356" h="1571">
                <a:moveTo>
                  <a:pt x="0" y="392"/>
                </a:moveTo>
                <a:lnTo>
                  <a:pt x="1570" y="392"/>
                </a:lnTo>
                <a:lnTo>
                  <a:pt x="1570" y="0"/>
                </a:lnTo>
                <a:lnTo>
                  <a:pt x="2355" y="785"/>
                </a:lnTo>
                <a:lnTo>
                  <a:pt x="1570" y="1570"/>
                </a:lnTo>
                <a:lnTo>
                  <a:pt x="1570" y="1178"/>
                </a:lnTo>
                <a:lnTo>
                  <a:pt x="0" y="1178"/>
                </a:lnTo>
                <a:lnTo>
                  <a:pt x="0" y="392"/>
                </a:lnTo>
              </a:path>
            </a:pathLst>
          </a:custGeom>
          <a:solidFill>
            <a:srgbClr val="c00000"/>
          </a:solidFill>
          <a:ln w="25560">
            <a:solidFill>
              <a:srgbClr val="385d8a"/>
            </a:solidFill>
            <a:miter/>
          </a:ln>
        </p:spPr>
        <p:style>
          <a:lnRef idx="0"/>
          <a:fillRef idx="0"/>
          <a:effectRef idx="0"/>
          <a:fontRef idx="minor"/>
        </p:style>
      </p:sp>
      <p:sp>
        <p:nvSpPr>
          <p:cNvPr id="69" name="CustomShape 23"/>
          <p:cNvSpPr/>
          <p:nvPr/>
        </p:nvSpPr>
        <p:spPr>
          <a:xfrm>
            <a:off x="21667680" y="9907560"/>
            <a:ext cx="849240" cy="564840"/>
          </a:xfrm>
          <a:custGeom>
            <a:avLst/>
            <a:gdLst/>
            <a:ahLst/>
            <a:rect l="l" t="t" r="r" b="b"/>
            <a:pathLst>
              <a:path w="2362" h="1571">
                <a:moveTo>
                  <a:pt x="0" y="392"/>
                </a:moveTo>
                <a:lnTo>
                  <a:pt x="1575" y="392"/>
                </a:lnTo>
                <a:lnTo>
                  <a:pt x="1575" y="0"/>
                </a:lnTo>
                <a:lnTo>
                  <a:pt x="2361" y="785"/>
                </a:lnTo>
                <a:lnTo>
                  <a:pt x="1575" y="1570"/>
                </a:lnTo>
                <a:lnTo>
                  <a:pt x="1575" y="1178"/>
                </a:lnTo>
                <a:lnTo>
                  <a:pt x="0" y="1178"/>
                </a:lnTo>
                <a:lnTo>
                  <a:pt x="0" y="392"/>
                </a:lnTo>
              </a:path>
            </a:pathLst>
          </a:custGeom>
          <a:solidFill>
            <a:srgbClr val="c00000"/>
          </a:solidFill>
          <a:ln w="25560">
            <a:solidFill>
              <a:srgbClr val="385d8a"/>
            </a:solidFill>
            <a:miter/>
          </a:ln>
        </p:spPr>
        <p:style>
          <a:lnRef idx="0"/>
          <a:fillRef idx="0"/>
          <a:effectRef idx="0"/>
          <a:fontRef idx="minor"/>
        </p:style>
      </p:sp>
      <p:sp>
        <p:nvSpPr>
          <p:cNvPr id="70" name="CustomShape 24"/>
          <p:cNvSpPr/>
          <p:nvPr/>
        </p:nvSpPr>
        <p:spPr>
          <a:xfrm rot="16200000">
            <a:off x="23990760" y="8094240"/>
            <a:ext cx="849240" cy="564480"/>
          </a:xfrm>
          <a:custGeom>
            <a:avLst/>
            <a:gdLst/>
            <a:ahLst/>
            <a:rect l="l" t="t" r="r" b="b"/>
            <a:pathLst>
              <a:path w="2362" h="1571">
                <a:moveTo>
                  <a:pt x="0" y="392"/>
                </a:moveTo>
                <a:lnTo>
                  <a:pt x="1575" y="392"/>
                </a:lnTo>
                <a:lnTo>
                  <a:pt x="1575" y="0"/>
                </a:lnTo>
                <a:lnTo>
                  <a:pt x="2361" y="785"/>
                </a:lnTo>
                <a:lnTo>
                  <a:pt x="1575" y="1570"/>
                </a:lnTo>
                <a:lnTo>
                  <a:pt x="1575" y="1177"/>
                </a:lnTo>
                <a:lnTo>
                  <a:pt x="0" y="1177"/>
                </a:lnTo>
                <a:lnTo>
                  <a:pt x="0" y="392"/>
                </a:lnTo>
              </a:path>
            </a:pathLst>
          </a:custGeom>
          <a:solidFill>
            <a:srgbClr val="c00000"/>
          </a:solidFill>
          <a:ln w="25560">
            <a:solidFill>
              <a:srgbClr val="385d8a"/>
            </a:solidFill>
            <a:miter/>
          </a:ln>
        </p:spPr>
        <p:style>
          <a:lnRef idx="0"/>
          <a:fillRef idx="0"/>
          <a:effectRef idx="0"/>
          <a:fontRef idx="minor"/>
        </p:style>
      </p:sp>
      <p:sp>
        <p:nvSpPr>
          <p:cNvPr id="71" name="CustomShape 25"/>
          <p:cNvSpPr/>
          <p:nvPr/>
        </p:nvSpPr>
        <p:spPr>
          <a:xfrm rot="5400000">
            <a:off x="8438040" y="8020800"/>
            <a:ext cx="849240" cy="564480"/>
          </a:xfrm>
          <a:custGeom>
            <a:avLst/>
            <a:gdLst/>
            <a:ahLst/>
            <a:rect l="l" t="t" r="r" b="b"/>
            <a:pathLst>
              <a:path w="2362" h="1571">
                <a:moveTo>
                  <a:pt x="0" y="392"/>
                </a:moveTo>
                <a:lnTo>
                  <a:pt x="1575" y="392"/>
                </a:lnTo>
                <a:lnTo>
                  <a:pt x="1575" y="0"/>
                </a:lnTo>
                <a:lnTo>
                  <a:pt x="2361" y="785"/>
                </a:lnTo>
                <a:lnTo>
                  <a:pt x="1575" y="1570"/>
                </a:lnTo>
                <a:lnTo>
                  <a:pt x="1575" y="1177"/>
                </a:lnTo>
                <a:lnTo>
                  <a:pt x="0" y="1177"/>
                </a:lnTo>
                <a:lnTo>
                  <a:pt x="0" y="392"/>
                </a:lnTo>
              </a:path>
            </a:pathLst>
          </a:custGeom>
          <a:solidFill>
            <a:srgbClr val="c00000"/>
          </a:solidFill>
          <a:ln w="25560">
            <a:solidFill>
              <a:srgbClr val="385d8a"/>
            </a:solidFill>
            <a:miter/>
          </a:ln>
        </p:spPr>
        <p:style>
          <a:lnRef idx="0"/>
          <a:fillRef idx="0"/>
          <a:effectRef idx="0"/>
          <a:fontRef idx="minor"/>
        </p:style>
      </p:sp>
      <p:pic>
        <p:nvPicPr>
          <p:cNvPr id="72" name="Picture 3" descr=""/>
          <p:cNvPicPr/>
          <p:nvPr/>
        </p:nvPicPr>
        <p:blipFill>
          <a:blip r:embed="rId7"/>
          <a:stretch/>
        </p:blipFill>
        <p:spPr>
          <a:xfrm>
            <a:off x="13993920" y="5167440"/>
            <a:ext cx="7040160" cy="2815560"/>
          </a:xfrm>
          <a:prstGeom prst="rect">
            <a:avLst/>
          </a:prstGeom>
          <a:ln>
            <a:noFill/>
          </a:ln>
        </p:spPr>
      </p:pic>
      <p:sp>
        <p:nvSpPr>
          <p:cNvPr id="73" name="CustomShape 26"/>
          <p:cNvSpPr/>
          <p:nvPr/>
        </p:nvSpPr>
        <p:spPr>
          <a:xfrm>
            <a:off x="11098080" y="6253200"/>
            <a:ext cx="2819160" cy="642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lnSpc>
                <a:spcPct val="100000"/>
              </a:lnSpc>
            </a:pPr>
            <a:r>
              <a:rPr b="0" lang="en-US" sz="3600" spc="-1" strike="noStrike">
                <a:solidFill>
                  <a:srgbClr val="000000"/>
                </a:solidFill>
                <a:uFill>
                  <a:solidFill>
                    <a:srgbClr val="ffffff"/>
                  </a:solidFill>
                </a:uFill>
                <a:latin typeface="Arial"/>
                <a:ea typeface="DejaVu Sans"/>
              </a:rPr>
              <a:t>ADMM+TV</a:t>
            </a:r>
            <a:endParaRPr b="0" lang="en-US" sz="1800" spc="-1" strike="noStrike">
              <a:solidFill>
                <a:srgbClr val="000000"/>
              </a:solidFill>
              <a:uFill>
                <a:solidFill>
                  <a:srgbClr val="ffffff"/>
                </a:solidFill>
              </a:uFill>
              <a:latin typeface="Arial"/>
            </a:endParaRPr>
          </a:p>
        </p:txBody>
      </p:sp>
      <p:sp>
        <p:nvSpPr>
          <p:cNvPr id="74" name="CustomShape 27"/>
          <p:cNvSpPr/>
          <p:nvPr/>
        </p:nvSpPr>
        <p:spPr>
          <a:xfrm>
            <a:off x="7410600" y="4270320"/>
            <a:ext cx="19260720" cy="9612000"/>
          </a:xfrm>
          <a:custGeom>
            <a:avLst/>
            <a:gdLst/>
            <a:ahLst/>
            <a:rect l="l" t="t" r="r" b="b"/>
            <a:pathLst>
              <a:path w="53505" h="26702">
                <a:moveTo>
                  <a:pt x="1011" y="0"/>
                </a:moveTo>
                <a:cubicBezTo>
                  <a:pt x="505" y="0"/>
                  <a:pt x="0" y="505"/>
                  <a:pt x="0" y="1011"/>
                </a:cubicBezTo>
                <a:lnTo>
                  <a:pt x="0" y="25690"/>
                </a:lnTo>
                <a:cubicBezTo>
                  <a:pt x="0" y="26195"/>
                  <a:pt x="505" y="26701"/>
                  <a:pt x="1011" y="26701"/>
                </a:cubicBezTo>
                <a:lnTo>
                  <a:pt x="52492" y="26701"/>
                </a:lnTo>
                <a:cubicBezTo>
                  <a:pt x="52998" y="26701"/>
                  <a:pt x="53504" y="26195"/>
                  <a:pt x="53504" y="25690"/>
                </a:cubicBezTo>
                <a:lnTo>
                  <a:pt x="53504" y="1011"/>
                </a:lnTo>
                <a:cubicBezTo>
                  <a:pt x="53504" y="505"/>
                  <a:pt x="52998" y="0"/>
                  <a:pt x="52492" y="0"/>
                </a:cubicBezTo>
                <a:lnTo>
                  <a:pt x="1011" y="0"/>
                </a:lnTo>
              </a:path>
            </a:pathLst>
          </a:custGeom>
          <a:noFill/>
          <a:ln w="57240">
            <a:solidFill>
              <a:srgbClr val="c00000"/>
            </a:solidFill>
            <a:miter/>
          </a:ln>
        </p:spPr>
        <p:style>
          <a:lnRef idx="0"/>
          <a:fillRef idx="0"/>
          <a:effectRef idx="0"/>
          <a:fontRef idx="minor"/>
        </p:style>
      </p:sp>
      <p:sp>
        <p:nvSpPr>
          <p:cNvPr id="75" name="CustomShape 28"/>
          <p:cNvSpPr/>
          <p:nvPr/>
        </p:nvSpPr>
        <p:spPr>
          <a:xfrm>
            <a:off x="26796960" y="4270320"/>
            <a:ext cx="5898960" cy="9542160"/>
          </a:xfrm>
          <a:custGeom>
            <a:avLst/>
            <a:gdLst/>
            <a:ahLst/>
            <a:rect l="l" t="t" r="r" b="b"/>
            <a:pathLst>
              <a:path w="16388" h="26508">
                <a:moveTo>
                  <a:pt x="620" y="0"/>
                </a:moveTo>
                <a:cubicBezTo>
                  <a:pt x="310" y="0"/>
                  <a:pt x="0" y="310"/>
                  <a:pt x="0" y="620"/>
                </a:cubicBezTo>
                <a:lnTo>
                  <a:pt x="0" y="25887"/>
                </a:lnTo>
                <a:cubicBezTo>
                  <a:pt x="0" y="26197"/>
                  <a:pt x="310" y="26507"/>
                  <a:pt x="620" y="26507"/>
                </a:cubicBezTo>
                <a:lnTo>
                  <a:pt x="15767" y="26507"/>
                </a:lnTo>
                <a:cubicBezTo>
                  <a:pt x="16077" y="26507"/>
                  <a:pt x="16387" y="26197"/>
                  <a:pt x="16387" y="25887"/>
                </a:cubicBezTo>
                <a:lnTo>
                  <a:pt x="16387" y="620"/>
                </a:lnTo>
                <a:cubicBezTo>
                  <a:pt x="16387" y="310"/>
                  <a:pt x="16077" y="0"/>
                  <a:pt x="15767" y="0"/>
                </a:cubicBezTo>
                <a:lnTo>
                  <a:pt x="620" y="0"/>
                </a:lnTo>
              </a:path>
            </a:pathLst>
          </a:custGeom>
          <a:noFill/>
          <a:ln w="57240">
            <a:solidFill>
              <a:srgbClr val="c00000"/>
            </a:solidFill>
            <a:miter/>
          </a:ln>
        </p:spPr>
        <p:style>
          <a:lnRef idx="0"/>
          <a:fillRef idx="0"/>
          <a:effectRef idx="0"/>
          <a:fontRef idx="minor"/>
        </p:style>
      </p:sp>
      <p:sp>
        <p:nvSpPr>
          <p:cNvPr id="76" name="CustomShape 29"/>
          <p:cNvSpPr/>
          <p:nvPr/>
        </p:nvSpPr>
        <p:spPr>
          <a:xfrm>
            <a:off x="11275920" y="5118120"/>
            <a:ext cx="10248480" cy="2850840"/>
          </a:xfrm>
          <a:custGeom>
            <a:avLst/>
            <a:gdLst/>
            <a:ahLst/>
            <a:rect l="l" t="t" r="r" b="b"/>
            <a:pathLst>
              <a:path w="28471" h="7921">
                <a:moveTo>
                  <a:pt x="299" y="0"/>
                </a:moveTo>
                <a:cubicBezTo>
                  <a:pt x="149" y="0"/>
                  <a:pt x="0" y="149"/>
                  <a:pt x="0" y="299"/>
                </a:cubicBezTo>
                <a:lnTo>
                  <a:pt x="0" y="7621"/>
                </a:lnTo>
                <a:cubicBezTo>
                  <a:pt x="0" y="7770"/>
                  <a:pt x="149" y="7920"/>
                  <a:pt x="299" y="7920"/>
                </a:cubicBezTo>
                <a:lnTo>
                  <a:pt x="28170" y="7920"/>
                </a:lnTo>
                <a:cubicBezTo>
                  <a:pt x="28320" y="7920"/>
                  <a:pt x="28470" y="7770"/>
                  <a:pt x="28470" y="7621"/>
                </a:cubicBezTo>
                <a:lnTo>
                  <a:pt x="28470" y="299"/>
                </a:lnTo>
                <a:cubicBezTo>
                  <a:pt x="28470" y="149"/>
                  <a:pt x="28320" y="0"/>
                  <a:pt x="28170" y="0"/>
                </a:cubicBezTo>
                <a:lnTo>
                  <a:pt x="299" y="0"/>
                </a:lnTo>
              </a:path>
            </a:pathLst>
          </a:custGeom>
          <a:noFill/>
          <a:ln w="57240">
            <a:solidFill>
              <a:srgbClr val="f79646"/>
            </a:solidFill>
            <a:miter/>
          </a:ln>
        </p:spPr>
        <p:style>
          <a:lnRef idx="0"/>
          <a:fillRef idx="0"/>
          <a:effectRef idx="0"/>
          <a:fontRef idx="minor"/>
        </p:style>
      </p:sp>
      <p:sp>
        <p:nvSpPr>
          <p:cNvPr id="77" name="CustomShape 30"/>
          <p:cNvSpPr/>
          <p:nvPr/>
        </p:nvSpPr>
        <p:spPr>
          <a:xfrm>
            <a:off x="11252160" y="8097840"/>
            <a:ext cx="10258200" cy="2849040"/>
          </a:xfrm>
          <a:custGeom>
            <a:avLst/>
            <a:gdLst/>
            <a:ahLst/>
            <a:rect l="l" t="t" r="r" b="b"/>
            <a:pathLst>
              <a:path w="28497" h="7916">
                <a:moveTo>
                  <a:pt x="299" y="0"/>
                </a:moveTo>
                <a:cubicBezTo>
                  <a:pt x="149" y="0"/>
                  <a:pt x="0" y="149"/>
                  <a:pt x="0" y="299"/>
                </a:cubicBezTo>
                <a:lnTo>
                  <a:pt x="0" y="7616"/>
                </a:lnTo>
                <a:cubicBezTo>
                  <a:pt x="0" y="7765"/>
                  <a:pt x="149" y="7915"/>
                  <a:pt x="299" y="7915"/>
                </a:cubicBezTo>
                <a:lnTo>
                  <a:pt x="28197" y="7915"/>
                </a:lnTo>
                <a:cubicBezTo>
                  <a:pt x="28346" y="7915"/>
                  <a:pt x="28496" y="7765"/>
                  <a:pt x="28496" y="7616"/>
                </a:cubicBezTo>
                <a:lnTo>
                  <a:pt x="28496" y="299"/>
                </a:lnTo>
                <a:cubicBezTo>
                  <a:pt x="28496" y="149"/>
                  <a:pt x="28346" y="0"/>
                  <a:pt x="28197" y="0"/>
                </a:cubicBezTo>
                <a:lnTo>
                  <a:pt x="299" y="0"/>
                </a:lnTo>
              </a:path>
            </a:pathLst>
          </a:custGeom>
          <a:noFill/>
          <a:ln w="57240">
            <a:solidFill>
              <a:srgbClr val="f79646"/>
            </a:solidFill>
            <a:miter/>
          </a:ln>
        </p:spPr>
        <p:style>
          <a:lnRef idx="0"/>
          <a:fillRef idx="0"/>
          <a:effectRef idx="0"/>
          <a:fontRef idx="minor"/>
        </p:style>
      </p:sp>
      <p:sp>
        <p:nvSpPr>
          <p:cNvPr id="78" name="CustomShape 31"/>
          <p:cNvSpPr/>
          <p:nvPr/>
        </p:nvSpPr>
        <p:spPr>
          <a:xfrm>
            <a:off x="11228400" y="11042640"/>
            <a:ext cx="10343880" cy="2717280"/>
          </a:xfrm>
          <a:custGeom>
            <a:avLst/>
            <a:gdLst/>
            <a:ahLst/>
            <a:rect l="l" t="t" r="r" b="b"/>
            <a:pathLst>
              <a:path w="28735" h="7550">
                <a:moveTo>
                  <a:pt x="285" y="0"/>
                </a:moveTo>
                <a:cubicBezTo>
                  <a:pt x="142" y="0"/>
                  <a:pt x="0" y="142"/>
                  <a:pt x="0" y="285"/>
                </a:cubicBezTo>
                <a:lnTo>
                  <a:pt x="0" y="7264"/>
                </a:lnTo>
                <a:cubicBezTo>
                  <a:pt x="0" y="7406"/>
                  <a:pt x="142" y="7549"/>
                  <a:pt x="285" y="7549"/>
                </a:cubicBezTo>
                <a:lnTo>
                  <a:pt x="28449" y="7549"/>
                </a:lnTo>
                <a:cubicBezTo>
                  <a:pt x="28591" y="7549"/>
                  <a:pt x="28734" y="7406"/>
                  <a:pt x="28734" y="7264"/>
                </a:cubicBezTo>
                <a:lnTo>
                  <a:pt x="28734" y="285"/>
                </a:lnTo>
                <a:cubicBezTo>
                  <a:pt x="28734" y="142"/>
                  <a:pt x="28591" y="0"/>
                  <a:pt x="28449" y="0"/>
                </a:cubicBezTo>
                <a:lnTo>
                  <a:pt x="285" y="0"/>
                </a:lnTo>
              </a:path>
            </a:pathLst>
          </a:custGeom>
          <a:noFill/>
          <a:ln w="57240">
            <a:solidFill>
              <a:srgbClr val="f79646"/>
            </a:solidFill>
            <a:miter/>
          </a:ln>
        </p:spPr>
        <p:style>
          <a:lnRef idx="0"/>
          <a:fillRef idx="0"/>
          <a:effectRef idx="0"/>
          <a:fontRef idx="minor"/>
        </p:style>
      </p:sp>
      <p:sp>
        <p:nvSpPr>
          <p:cNvPr id="79" name="CustomShape 32"/>
          <p:cNvSpPr/>
          <p:nvPr/>
        </p:nvSpPr>
        <p:spPr>
          <a:xfrm>
            <a:off x="25237440" y="14038200"/>
            <a:ext cx="7496280" cy="7775280"/>
          </a:xfrm>
          <a:custGeom>
            <a:avLst/>
            <a:gdLst/>
            <a:ahLst/>
            <a:rect l="l" t="t" r="r" b="b"/>
            <a:pathLst>
              <a:path w="20825" h="21600">
                <a:moveTo>
                  <a:pt x="788" y="0"/>
                </a:moveTo>
                <a:cubicBezTo>
                  <a:pt x="394" y="0"/>
                  <a:pt x="0" y="394"/>
                  <a:pt x="0" y="788"/>
                </a:cubicBezTo>
                <a:lnTo>
                  <a:pt x="0" y="20811"/>
                </a:lnTo>
                <a:cubicBezTo>
                  <a:pt x="0" y="21205"/>
                  <a:pt x="394" y="21599"/>
                  <a:pt x="788" y="21599"/>
                </a:cubicBezTo>
                <a:lnTo>
                  <a:pt x="20036" y="21599"/>
                </a:lnTo>
                <a:cubicBezTo>
                  <a:pt x="20430" y="21599"/>
                  <a:pt x="20824" y="21205"/>
                  <a:pt x="20824" y="20811"/>
                </a:cubicBezTo>
                <a:lnTo>
                  <a:pt x="20824" y="788"/>
                </a:lnTo>
                <a:cubicBezTo>
                  <a:pt x="20824" y="394"/>
                  <a:pt x="20430" y="0"/>
                  <a:pt x="20036" y="0"/>
                </a:cubicBezTo>
                <a:lnTo>
                  <a:pt x="788" y="0"/>
                </a:lnTo>
              </a:path>
            </a:pathLst>
          </a:custGeom>
          <a:noFill/>
          <a:ln w="57240">
            <a:solidFill>
              <a:srgbClr val="c00000"/>
            </a:solidFill>
            <a:miter/>
          </a:ln>
        </p:spPr>
        <p:style>
          <a:lnRef idx="0"/>
          <a:fillRef idx="0"/>
          <a:effectRef idx="0"/>
          <a:fontRef idx="minor"/>
        </p:style>
      </p:sp>
      <p:graphicFrame>
        <p:nvGraphicFramePr>
          <p:cNvPr id="80" name="Table 33"/>
          <p:cNvGraphicFramePr/>
          <p:nvPr/>
        </p:nvGraphicFramePr>
        <p:xfrm>
          <a:off x="19040760" y="14990400"/>
          <a:ext cx="4682880" cy="4397040"/>
        </p:xfrm>
        <a:graphic>
          <a:graphicData uri="http://schemas.openxmlformats.org/drawingml/2006/table">
            <a:tbl>
              <a:tblPr/>
              <a:tblGrid>
                <a:gridCol w="2341800"/>
                <a:gridCol w="2341440"/>
              </a:tblGrid>
              <a:tr h="1068840">
                <a:tc>
                  <a:txBody>
                    <a:bodyPr lIns="90000" rIns="90000"/>
                    <a:p>
                      <a:pPr>
                        <a:lnSpc>
                          <a:spcPct val="100000"/>
                        </a:lnSpc>
                      </a:pPr>
                      <a:r>
                        <a:rPr b="1" lang="en-US" sz="3200" spc="-1" strike="noStrike">
                          <a:solidFill>
                            <a:srgbClr val="000000"/>
                          </a:solidFill>
                          <a:uFill>
                            <a:solidFill>
                              <a:srgbClr val="ffffff"/>
                            </a:solidFill>
                          </a:uFill>
                          <a:latin typeface="Calibri"/>
                          <a:ea typeface="DejaVu Sans"/>
                        </a:rPr>
                        <a:t>Method</a:t>
                      </a:r>
                      <a:endParaRPr b="0" lang="en-US" sz="1800" spc="-1" strike="noStrike">
                        <a:solidFill>
                          <a:srgbClr val="000000"/>
                        </a:solidFill>
                        <a:uFill>
                          <a:solidFill>
                            <a:srgbClr val="ffffff"/>
                          </a:solidFill>
                        </a:u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p>
                      <a:pPr>
                        <a:lnSpc>
                          <a:spcPct val="100000"/>
                        </a:lnSpc>
                      </a:pPr>
                      <a:r>
                        <a:rPr b="1" lang="en-US" sz="3200" spc="-1" strike="noStrike">
                          <a:solidFill>
                            <a:srgbClr val="000000"/>
                          </a:solidFill>
                          <a:uFill>
                            <a:solidFill>
                              <a:srgbClr val="ffffff"/>
                            </a:solidFill>
                          </a:uFill>
                          <a:latin typeface="Calibri"/>
                          <a:ea typeface="DejaVu Sans"/>
                        </a:rPr>
                        <a:t>Sum MSE</a:t>
                      </a:r>
                      <a:endParaRPr b="0" lang="en-US" sz="1800" spc="-1" strike="noStrike">
                        <a:solidFill>
                          <a:srgbClr val="000000"/>
                        </a:solidFill>
                        <a:uFill>
                          <a:solidFill>
                            <a:srgbClr val="ffffff"/>
                          </a:solidFill>
                        </a:uFill>
                        <a:latin typeface="Arial"/>
                      </a:endParaRPr>
                    </a:p>
                    <a:p>
                      <a:pPr>
                        <a:lnSpc>
                          <a:spcPct val="100000"/>
                        </a:lnSpc>
                      </a:pPr>
                      <a:r>
                        <a:rPr b="1" lang="en-US" sz="3200" spc="-1" strike="noStrike">
                          <a:solidFill>
                            <a:srgbClr val="000000"/>
                          </a:solidFill>
                          <a:uFill>
                            <a:solidFill>
                              <a:srgbClr val="ffffff"/>
                            </a:solidFill>
                          </a:uFill>
                          <a:latin typeface="Calibri"/>
                          <a:ea typeface="DejaVu Sans"/>
                        </a:rPr>
                        <a:t> </a:t>
                      </a:r>
                      <a:r>
                        <a:rPr b="1" lang="en-US" sz="3200" spc="-1" strike="noStrike">
                          <a:solidFill>
                            <a:srgbClr val="000000"/>
                          </a:solidFill>
                          <a:uFill>
                            <a:solidFill>
                              <a:srgbClr val="ffffff"/>
                            </a:solidFill>
                          </a:uFill>
                          <a:latin typeface="Calibri"/>
                          <a:ea typeface="DejaVu Sans"/>
                        </a:rPr>
                        <a:t>(24 images)</a:t>
                      </a:r>
                      <a:endParaRPr b="0" lang="en-US" sz="1800" spc="-1" strike="noStrike">
                        <a:solidFill>
                          <a:srgbClr val="000000"/>
                        </a:solidFill>
                        <a:uFill>
                          <a:solidFill>
                            <a:srgbClr val="ffffff"/>
                          </a:solidFill>
                        </a:u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r>
              <a:tr h="581400">
                <a:tc>
                  <a:txBody>
                    <a:bodyPr lIns="90000" rIns="90000"/>
                    <a:p>
                      <a:pPr>
                        <a:lnSpc>
                          <a:spcPct val="100000"/>
                        </a:lnSpc>
                      </a:pPr>
                      <a:r>
                        <a:rPr b="0" lang="en-US" sz="3200" spc="-1" strike="noStrike">
                          <a:solidFill>
                            <a:srgbClr val="000000"/>
                          </a:solidFill>
                          <a:uFill>
                            <a:solidFill>
                              <a:srgbClr val="ffffff"/>
                            </a:solidFill>
                          </a:uFill>
                          <a:latin typeface="Calibri"/>
                          <a:ea typeface="DejaVu Sans"/>
                        </a:rPr>
                        <a:t>ADMM+TV</a:t>
                      </a:r>
                      <a:endParaRPr b="0" lang="en-US" sz="1800" spc="-1" strike="noStrike">
                        <a:solidFill>
                          <a:srgbClr val="000000"/>
                        </a:solidFill>
                        <a:uFill>
                          <a:solidFill>
                            <a:srgbClr val="ffffff"/>
                          </a:solidFill>
                        </a:u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p>
                      <a:pPr>
                        <a:lnSpc>
                          <a:spcPct val="100000"/>
                        </a:lnSpc>
                      </a:pPr>
                      <a:r>
                        <a:rPr b="0" lang="en-US" sz="3200" spc="-1" strike="noStrike">
                          <a:solidFill>
                            <a:srgbClr val="000000"/>
                          </a:solidFill>
                          <a:uFill>
                            <a:solidFill>
                              <a:srgbClr val="ffffff"/>
                            </a:solidFill>
                          </a:uFill>
                          <a:latin typeface="Calibri"/>
                          <a:ea typeface="DejaVu Sans"/>
                        </a:rPr>
                        <a:t>0.2527</a:t>
                      </a:r>
                      <a:endParaRPr b="0" lang="en-US" sz="1800" spc="-1" strike="noStrike">
                        <a:solidFill>
                          <a:srgbClr val="000000"/>
                        </a:solidFill>
                        <a:uFill>
                          <a:solidFill>
                            <a:srgbClr val="ffffff"/>
                          </a:solidFill>
                        </a:u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r>
              <a:tr h="686880">
                <a:tc>
                  <a:txBody>
                    <a:bodyPr lIns="90000" rIns="90000"/>
                    <a:p>
                      <a:pPr>
                        <a:lnSpc>
                          <a:spcPct val="100000"/>
                        </a:lnSpc>
                      </a:pPr>
                      <a:r>
                        <a:rPr b="0" lang="en-US" sz="3200" spc="-1" strike="noStrike">
                          <a:solidFill>
                            <a:srgbClr val="000000"/>
                          </a:solidFill>
                          <a:uFill>
                            <a:solidFill>
                              <a:srgbClr val="ffffff"/>
                            </a:solidFill>
                          </a:uFill>
                          <a:latin typeface="Calibri"/>
                          <a:ea typeface="DejaVu Sans"/>
                        </a:rPr>
                        <a:t>kNN</a:t>
                      </a:r>
                      <a:endParaRPr b="0" lang="en-US" sz="1800" spc="-1" strike="noStrike">
                        <a:solidFill>
                          <a:srgbClr val="000000"/>
                        </a:solidFill>
                        <a:uFill>
                          <a:solidFill>
                            <a:srgbClr val="ffffff"/>
                          </a:solidFill>
                        </a:u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p>
                      <a:pPr>
                        <a:lnSpc>
                          <a:spcPct val="100000"/>
                        </a:lnSpc>
                      </a:pPr>
                      <a:r>
                        <a:rPr b="0" lang="en-US" sz="3200" spc="-1" strike="noStrike">
                          <a:solidFill>
                            <a:srgbClr val="000000"/>
                          </a:solidFill>
                          <a:uFill>
                            <a:solidFill>
                              <a:srgbClr val="ffffff"/>
                            </a:solidFill>
                          </a:uFill>
                          <a:latin typeface="Calibri"/>
                          <a:ea typeface="DejaVu Sans"/>
                        </a:rPr>
                        <a:t>0.0248</a:t>
                      </a:r>
                      <a:endParaRPr b="0" lang="en-US" sz="1800" spc="-1" strike="noStrike">
                        <a:solidFill>
                          <a:srgbClr val="000000"/>
                        </a:solidFill>
                        <a:uFill>
                          <a:solidFill>
                            <a:srgbClr val="ffffff"/>
                          </a:solidFill>
                        </a:u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r>
              <a:tr h="686520">
                <a:tc>
                  <a:txBody>
                    <a:bodyPr lIns="90000" rIns="90000"/>
                    <a:p>
                      <a:pPr>
                        <a:lnSpc>
                          <a:spcPct val="100000"/>
                        </a:lnSpc>
                      </a:pPr>
                      <a:r>
                        <a:rPr b="0" lang="en-US" sz="3200" spc="-1" strike="noStrike">
                          <a:solidFill>
                            <a:srgbClr val="000000"/>
                          </a:solidFill>
                          <a:uFill>
                            <a:solidFill>
                              <a:srgbClr val="ffffff"/>
                            </a:solidFill>
                          </a:uFill>
                          <a:latin typeface="Calibri"/>
                          <a:ea typeface="DejaVu Sans"/>
                        </a:rPr>
                        <a:t>Regression</a:t>
                      </a:r>
                      <a:endParaRPr b="0" lang="en-US" sz="1800" spc="-1" strike="noStrike">
                        <a:solidFill>
                          <a:srgbClr val="000000"/>
                        </a:solidFill>
                        <a:uFill>
                          <a:solidFill>
                            <a:srgbClr val="ffffff"/>
                          </a:solidFill>
                        </a:u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p>
                      <a:pPr>
                        <a:lnSpc>
                          <a:spcPct val="100000"/>
                        </a:lnSpc>
                      </a:pPr>
                      <a:r>
                        <a:rPr b="0" lang="en-US" sz="3200" spc="-1" strike="noStrike">
                          <a:solidFill>
                            <a:srgbClr val="000000"/>
                          </a:solidFill>
                          <a:uFill>
                            <a:solidFill>
                              <a:srgbClr val="ffffff"/>
                            </a:solidFill>
                          </a:uFill>
                          <a:latin typeface="Calibri"/>
                          <a:ea typeface="DejaVu Sans"/>
                        </a:rPr>
                        <a:t>0.0303</a:t>
                      </a:r>
                      <a:endParaRPr b="0" lang="en-US" sz="1800" spc="-1" strike="noStrike">
                        <a:solidFill>
                          <a:srgbClr val="000000"/>
                        </a:solidFill>
                        <a:uFill>
                          <a:solidFill>
                            <a:srgbClr val="ffffff"/>
                          </a:solidFill>
                        </a:u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r>
              <a:tr h="688320">
                <a:tc>
                  <a:txBody>
                    <a:bodyPr lIns="90000" rIns="90000"/>
                    <a:p>
                      <a:pPr>
                        <a:lnSpc>
                          <a:spcPct val="100000"/>
                        </a:lnSpc>
                      </a:pPr>
                      <a:r>
                        <a:rPr b="0" lang="en-US" sz="3200" spc="-1" strike="noStrike">
                          <a:solidFill>
                            <a:srgbClr val="000000"/>
                          </a:solidFill>
                          <a:uFill>
                            <a:solidFill>
                              <a:srgbClr val="ffffff"/>
                            </a:solidFill>
                          </a:uFill>
                          <a:latin typeface="Calibri"/>
                          <a:ea typeface="DejaVu Sans"/>
                        </a:rPr>
                        <a:t>Bilinear</a:t>
                      </a:r>
                      <a:endParaRPr b="0" lang="en-US" sz="1800" spc="-1" strike="noStrike">
                        <a:solidFill>
                          <a:srgbClr val="000000"/>
                        </a:solidFill>
                        <a:uFill>
                          <a:solidFill>
                            <a:srgbClr val="ffffff"/>
                          </a:solidFill>
                        </a:u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p>
                      <a:pPr>
                        <a:lnSpc>
                          <a:spcPct val="100000"/>
                        </a:lnSpc>
                      </a:pPr>
                      <a:r>
                        <a:rPr b="0" lang="en-US" sz="3200" spc="-1" strike="noStrike">
                          <a:solidFill>
                            <a:srgbClr val="000000"/>
                          </a:solidFill>
                          <a:uFill>
                            <a:solidFill>
                              <a:srgbClr val="ffffff"/>
                            </a:solidFill>
                          </a:uFill>
                          <a:latin typeface="Calibri"/>
                          <a:ea typeface="DejaVu Sans"/>
                        </a:rPr>
                        <a:t>0.0356</a:t>
                      </a:r>
                      <a:endParaRPr b="0" lang="en-US" sz="1800" spc="-1" strike="noStrike">
                        <a:solidFill>
                          <a:srgbClr val="000000"/>
                        </a:solidFill>
                        <a:uFill>
                          <a:solidFill>
                            <a:srgbClr val="ffffff"/>
                          </a:solidFill>
                        </a:u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r>
              <a:tr h="685440">
                <a:tc>
                  <a:txBody>
                    <a:bodyPr lIns="90000" rIns="90000"/>
                    <a:p>
                      <a:pPr>
                        <a:lnSpc>
                          <a:spcPct val="100000"/>
                        </a:lnSpc>
                      </a:pPr>
                      <a:r>
                        <a:rPr b="0" lang="en-US" sz="3200" spc="-1" strike="noStrike">
                          <a:solidFill>
                            <a:srgbClr val="000000"/>
                          </a:solidFill>
                          <a:uFill>
                            <a:solidFill>
                              <a:srgbClr val="ffffff"/>
                            </a:solidFill>
                          </a:uFill>
                          <a:latin typeface="Calibri"/>
                          <a:ea typeface="DejaVu Sans"/>
                        </a:rPr>
                        <a:t>Malvar</a:t>
                      </a:r>
                      <a:endParaRPr b="0" lang="en-US" sz="1800" spc="-1" strike="noStrike">
                        <a:solidFill>
                          <a:srgbClr val="000000"/>
                        </a:solidFill>
                        <a:uFill>
                          <a:solidFill>
                            <a:srgbClr val="ffffff"/>
                          </a:solidFill>
                        </a:u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p>
                      <a:pPr>
                        <a:lnSpc>
                          <a:spcPct val="100000"/>
                        </a:lnSpc>
                      </a:pPr>
                      <a:r>
                        <a:rPr b="0" lang="en-US" sz="3200" spc="-1" strike="noStrike">
                          <a:solidFill>
                            <a:srgbClr val="000000"/>
                          </a:solidFill>
                          <a:uFill>
                            <a:solidFill>
                              <a:srgbClr val="ffffff"/>
                            </a:solidFill>
                          </a:uFill>
                          <a:latin typeface="Calibri"/>
                          <a:ea typeface="DejaVu Sans"/>
                        </a:rPr>
                        <a:t>0.0584</a:t>
                      </a:r>
                      <a:endParaRPr b="0" lang="en-US" sz="1800" spc="-1" strike="noStrike">
                        <a:solidFill>
                          <a:srgbClr val="000000"/>
                        </a:solidFill>
                        <a:uFill>
                          <a:solidFill>
                            <a:srgbClr val="ffffff"/>
                          </a:solidFill>
                        </a:u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r>
            </a:tbl>
          </a:graphicData>
        </a:graphic>
      </p:graphicFrame>
      <p:sp>
        <p:nvSpPr>
          <p:cNvPr id="81" name="CustomShape 34"/>
          <p:cNvSpPr/>
          <p:nvPr/>
        </p:nvSpPr>
        <p:spPr>
          <a:xfrm>
            <a:off x="660240" y="5192640"/>
            <a:ext cx="6327720" cy="8643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just">
              <a:lnSpc>
                <a:spcPct val="100000"/>
              </a:lnSpc>
            </a:pPr>
            <a:r>
              <a:rPr b="0" lang="en-US" sz="2800" spc="-1" strike="noStrike">
                <a:solidFill>
                  <a:srgbClr val="000000"/>
                </a:solidFill>
                <a:uFill>
                  <a:solidFill>
                    <a:srgbClr val="ffffff"/>
                  </a:solidFill>
                </a:uFill>
                <a:latin typeface="Arial"/>
                <a:ea typeface="DejaVu Sans"/>
              </a:rPr>
              <a:t>Demosaicing is a well known long-standing method. If we consider demosaicing and super-resolution together we notice that both methods utilize a technique to fill in pixel value information.</a:t>
            </a:r>
            <a:endParaRPr b="0" lang="en-US" sz="1800" spc="-1" strike="noStrike">
              <a:solidFill>
                <a:srgbClr val="000000"/>
              </a:solidFill>
              <a:uFill>
                <a:solidFill>
                  <a:srgbClr val="ffffff"/>
                </a:solidFill>
              </a:uFill>
              <a:latin typeface="Arial"/>
            </a:endParaRPr>
          </a:p>
          <a:p>
            <a:pPr algn="just">
              <a:lnSpc>
                <a:spcPct val="100000"/>
              </a:lnSpc>
            </a:pPr>
            <a:r>
              <a:rPr b="0" lang="en-US" sz="2800" spc="-1" strike="noStrike">
                <a:solidFill>
                  <a:srgbClr val="000000"/>
                </a:solidFill>
                <a:uFill>
                  <a:solidFill>
                    <a:srgbClr val="ffffff"/>
                  </a:solidFill>
                </a:uFill>
                <a:latin typeface="Arial"/>
                <a:ea typeface="DejaVu Sans"/>
              </a:rPr>
              <a:t>Therefore, we have implemented a method that utilizes super-resolution techniques such as machine learning methods and solving a least squares problem.</a:t>
            </a:r>
            <a:endParaRPr b="0" lang="en-US" sz="1800" spc="-1" strike="noStrike">
              <a:solidFill>
                <a:srgbClr val="000000"/>
              </a:solidFill>
              <a:uFill>
                <a:solidFill>
                  <a:srgbClr val="ffffff"/>
                </a:solidFill>
              </a:uFill>
              <a:latin typeface="Arial"/>
            </a:endParaRPr>
          </a:p>
          <a:p>
            <a:pPr algn="just">
              <a:lnSpc>
                <a:spcPct val="100000"/>
              </a:lnSpc>
            </a:pPr>
            <a:r>
              <a:rPr b="0" lang="en-US" sz="2800" spc="-1" strike="noStrike">
                <a:solidFill>
                  <a:srgbClr val="000000"/>
                </a:solidFill>
                <a:uFill>
                  <a:solidFill>
                    <a:srgbClr val="ffffff"/>
                  </a:solidFill>
                </a:uFill>
                <a:latin typeface="Arial"/>
                <a:ea typeface="DejaVu Sans"/>
              </a:rPr>
              <a:t>These techniques include k-nearest neighbors (NN), regression(SVR), and alternating directing method of multipliers with a total variation prior (ADMM+TV). </a:t>
            </a:r>
            <a:endParaRPr b="0" lang="en-US" sz="1800" spc="-1" strike="noStrike">
              <a:solidFill>
                <a:srgbClr val="000000"/>
              </a:solidFill>
              <a:uFill>
                <a:solidFill>
                  <a:srgbClr val="ffffff"/>
                </a:solidFill>
              </a:uFill>
              <a:latin typeface="Arial"/>
            </a:endParaRPr>
          </a:p>
          <a:p>
            <a:pPr algn="just">
              <a:lnSpc>
                <a:spcPct val="100000"/>
              </a:lnSpc>
            </a:pPr>
            <a:r>
              <a:rPr b="0" lang="en-US" sz="2800" spc="-1" strike="noStrike">
                <a:solidFill>
                  <a:srgbClr val="000000"/>
                </a:solidFill>
                <a:uFill>
                  <a:solidFill>
                    <a:srgbClr val="ffffff"/>
                  </a:solidFill>
                </a:uFill>
                <a:latin typeface="Arial"/>
                <a:ea typeface="DejaVu Sans"/>
              </a:rPr>
              <a:t>We optimize parameters in each method to minimize the mean sqaured error (MSE) and maximize the peak signal-to-noise ratio (PSNR). </a:t>
            </a:r>
            <a:endParaRPr b="0" lang="en-US" sz="1800" spc="-1" strike="noStrike">
              <a:solidFill>
                <a:srgbClr val="000000"/>
              </a:solidFill>
              <a:uFill>
                <a:solidFill>
                  <a:srgbClr val="ffffff"/>
                </a:solidFill>
              </a:uFill>
              <a:latin typeface="Arial"/>
            </a:endParaRPr>
          </a:p>
        </p:txBody>
      </p:sp>
      <p:sp>
        <p:nvSpPr>
          <p:cNvPr id="82" name="CustomShape 35"/>
          <p:cNvSpPr/>
          <p:nvPr/>
        </p:nvSpPr>
        <p:spPr>
          <a:xfrm>
            <a:off x="685800" y="15249600"/>
            <a:ext cx="7089480" cy="6240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pPr>
            <a:r>
              <a:rPr b="0" lang="en-US" sz="2800" spc="-1" strike="noStrike">
                <a:solidFill>
                  <a:srgbClr val="000000"/>
                </a:solidFill>
                <a:uFill>
                  <a:solidFill>
                    <a:srgbClr val="ffffff"/>
                  </a:solidFill>
                </a:uFill>
                <a:latin typeface="Arial"/>
                <a:ea typeface="DejaVu Sans"/>
              </a:rPr>
              <a:t>Traditional demosaicing methods include bilinear and Malvar interpolation. Bilinear interpolation approximates pixel values by averaging known pixel values in different directions. Malvar uses only linear kernels to perform the demosaicing by optimizing the kernel gain parameters.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Arial"/>
                <a:ea typeface="DejaVu Sans"/>
              </a:rPr>
              <a:t>For super-resolution problem, machine learning methods (kNN,SVR, and SRCNN) are used to predict the missing pixels. Theoretically, the super-resolution problem is very similar to the demosaicing problem. </a:t>
            </a:r>
            <a:endParaRPr b="0" lang="en-US" sz="1800" spc="-1" strike="noStrike">
              <a:solidFill>
                <a:srgbClr val="000000"/>
              </a:solidFill>
              <a:uFill>
                <a:solidFill>
                  <a:srgbClr val="ffffff"/>
                </a:solidFill>
              </a:uFill>
              <a:latin typeface="Arial"/>
            </a:endParaRPr>
          </a:p>
        </p:txBody>
      </p:sp>
      <p:sp>
        <p:nvSpPr>
          <p:cNvPr id="83" name="CustomShape 36"/>
          <p:cNvSpPr/>
          <p:nvPr/>
        </p:nvSpPr>
        <p:spPr>
          <a:xfrm>
            <a:off x="26299080" y="14250960"/>
            <a:ext cx="5410080" cy="763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lnSpc>
                <a:spcPct val="100000"/>
              </a:lnSpc>
            </a:pPr>
            <a:r>
              <a:rPr b="1" lang="en-US" sz="4400" spc="-1" strike="noStrike">
                <a:solidFill>
                  <a:srgbClr val="000000"/>
                </a:solidFill>
                <a:uFill>
                  <a:solidFill>
                    <a:srgbClr val="ffffff"/>
                  </a:solidFill>
                </a:uFill>
                <a:latin typeface="Arial"/>
                <a:ea typeface="DejaVu Sans"/>
              </a:rPr>
              <a:t>Conclusion</a:t>
            </a:r>
            <a:endParaRPr b="0" lang="en-US" sz="1800" spc="-1" strike="noStrike">
              <a:solidFill>
                <a:srgbClr val="000000"/>
              </a:solidFill>
              <a:uFill>
                <a:solidFill>
                  <a:srgbClr val="ffffff"/>
                </a:solidFill>
              </a:uFill>
              <a:latin typeface="Arial"/>
            </a:endParaRPr>
          </a:p>
        </p:txBody>
      </p:sp>
      <p:sp>
        <p:nvSpPr>
          <p:cNvPr id="84" name="CustomShape 37"/>
          <p:cNvSpPr/>
          <p:nvPr/>
        </p:nvSpPr>
        <p:spPr>
          <a:xfrm>
            <a:off x="25603200" y="15051600"/>
            <a:ext cx="6857640" cy="5639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pPr>
            <a:r>
              <a:rPr b="0" lang="en-US" sz="2800" spc="-1" strike="noStrike">
                <a:solidFill>
                  <a:srgbClr val="000000"/>
                </a:solidFill>
                <a:uFill>
                  <a:solidFill>
                    <a:srgbClr val="ffffff"/>
                  </a:solidFill>
                </a:uFill>
                <a:latin typeface="Arial"/>
                <a:ea typeface="DejaVu Sans"/>
              </a:rPr>
              <a:t>1. Bilinear and Malvar methods gives good results with lowest time complexity.</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Arial"/>
                <a:ea typeface="DejaVu Sans"/>
              </a:rPr>
              <a:t>2. ADMM + TV can be used for demosaicking, but the parameter lambda is quite sensitive to the image content.</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Arial"/>
                <a:ea typeface="DejaVu Sans"/>
              </a:rPr>
              <a:t>2. kNN method (example-based) can predict the image details well, while regression method also can improve image quality based on Bilinear’s result.</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Arial"/>
                <a:ea typeface="DejaVu Sans"/>
              </a:rPr>
              <a:t>3. ML methods can be combined with any interpolation techniques</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
        <p:nvSpPr>
          <p:cNvPr id="85" name="CustomShape 38"/>
          <p:cNvSpPr/>
          <p:nvPr/>
        </p:nvSpPr>
        <p:spPr>
          <a:xfrm>
            <a:off x="26351280" y="19991520"/>
            <a:ext cx="5410080" cy="763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lnSpc>
                <a:spcPct val="100000"/>
              </a:lnSpc>
            </a:pPr>
            <a:r>
              <a:rPr b="1" lang="en-US" sz="4400" spc="-1" strike="noStrike">
                <a:solidFill>
                  <a:srgbClr val="000000"/>
                </a:solidFill>
                <a:uFill>
                  <a:solidFill>
                    <a:srgbClr val="ffffff"/>
                  </a:solidFill>
                </a:uFill>
                <a:latin typeface="Arial"/>
                <a:ea typeface="DejaVu Sans"/>
              </a:rPr>
              <a:t>Future Work</a:t>
            </a:r>
            <a:endParaRPr b="0" lang="en-US" sz="1800" spc="-1" strike="noStrike">
              <a:solidFill>
                <a:srgbClr val="000000"/>
              </a:solidFill>
              <a:uFill>
                <a:solidFill>
                  <a:srgbClr val="ffffff"/>
                </a:solidFill>
              </a:uFill>
              <a:latin typeface="Arial"/>
            </a:endParaRPr>
          </a:p>
        </p:txBody>
      </p:sp>
      <p:sp>
        <p:nvSpPr>
          <p:cNvPr id="86" name="CustomShape 39"/>
          <p:cNvSpPr/>
          <p:nvPr/>
        </p:nvSpPr>
        <p:spPr>
          <a:xfrm>
            <a:off x="25603200" y="20763360"/>
            <a:ext cx="6857640" cy="1373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pPr>
            <a:r>
              <a:rPr b="0" lang="en-US" sz="2800" spc="-1" strike="noStrike">
                <a:solidFill>
                  <a:srgbClr val="000000"/>
                </a:solidFill>
                <a:uFill>
                  <a:solidFill>
                    <a:srgbClr val="ffffff"/>
                  </a:solidFill>
                </a:uFill>
                <a:latin typeface="Arial"/>
                <a:ea typeface="DejaVu Sans"/>
              </a:rPr>
              <a:t>1. Deep learning (CNN) approach</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Arial"/>
                <a:ea typeface="DejaVu Sans"/>
              </a:rPr>
              <a:t>2. Test noise robustness for all methods</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pic>
        <p:nvPicPr>
          <p:cNvPr id="87" name="Picture 51" descr=""/>
          <p:cNvPicPr/>
          <p:nvPr/>
        </p:nvPicPr>
        <p:blipFill>
          <a:blip r:embed="rId8"/>
          <a:stretch/>
        </p:blipFill>
        <p:spPr>
          <a:xfrm>
            <a:off x="29257560" y="58680"/>
            <a:ext cx="3472920" cy="3472920"/>
          </a:xfrm>
          <a:prstGeom prst="rect">
            <a:avLst/>
          </a:prstGeom>
          <a:ln>
            <a:noFill/>
          </a:ln>
        </p:spPr>
      </p:pic>
      <p:pic>
        <p:nvPicPr>
          <p:cNvPr id="88" name="Picture 2" descr=""/>
          <p:cNvPicPr/>
          <p:nvPr/>
        </p:nvPicPr>
        <p:blipFill>
          <a:blip r:embed="rId9"/>
          <a:stretch/>
        </p:blipFill>
        <p:spPr>
          <a:xfrm>
            <a:off x="11594160" y="15022800"/>
            <a:ext cx="3893040" cy="6594840"/>
          </a:xfrm>
          <a:prstGeom prst="rect">
            <a:avLst/>
          </a:prstGeom>
          <a:ln>
            <a:noFill/>
          </a:ln>
        </p:spPr>
      </p:pic>
      <p:sp>
        <p:nvSpPr>
          <p:cNvPr id="89" name="CustomShape 40"/>
          <p:cNvSpPr/>
          <p:nvPr/>
        </p:nvSpPr>
        <p:spPr>
          <a:xfrm>
            <a:off x="8602920" y="16930080"/>
            <a:ext cx="279000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Arial"/>
                <a:ea typeface="DejaVu Sans"/>
              </a:rPr>
              <a:t>Optimize</a:t>
            </a:r>
            <a:endParaRPr b="0" lang="en-US" sz="1800" spc="-1" strike="noStrike">
              <a:solidFill>
                <a:srgbClr val="000000"/>
              </a:solidFill>
              <a:uFill>
                <a:solidFill>
                  <a:srgbClr val="ffffff"/>
                </a:solidFill>
              </a:uFill>
              <a:latin typeface="Arial"/>
            </a:endParaRPr>
          </a:p>
        </p:txBody>
      </p:sp>
      <p:sp>
        <p:nvSpPr>
          <p:cNvPr id="90" name="CustomShape 41"/>
          <p:cNvSpPr/>
          <p:nvPr/>
        </p:nvSpPr>
        <p:spPr>
          <a:xfrm>
            <a:off x="8652960" y="18756360"/>
            <a:ext cx="257508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Arial"/>
                <a:ea typeface="DejaVu Sans"/>
              </a:rPr>
              <a:t>Regression</a:t>
            </a:r>
            <a:endParaRPr b="0" lang="en-US" sz="1800" spc="-1" strike="noStrike">
              <a:solidFill>
                <a:srgbClr val="000000"/>
              </a:solidFill>
              <a:uFill>
                <a:solidFill>
                  <a:srgbClr val="ffffff"/>
                </a:solidFill>
              </a:uFill>
              <a:latin typeface="Arial"/>
            </a:endParaRPr>
          </a:p>
        </p:txBody>
      </p:sp>
      <p:sp>
        <p:nvSpPr>
          <p:cNvPr id="91" name="CustomShape 42"/>
          <p:cNvSpPr/>
          <p:nvPr/>
        </p:nvSpPr>
        <p:spPr>
          <a:xfrm>
            <a:off x="15853680" y="16085160"/>
            <a:ext cx="219996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Arial"/>
                <a:ea typeface="DejaVu Sans"/>
              </a:rPr>
              <a:t>λ=0.0005</a:t>
            </a:r>
            <a:endParaRPr b="0" lang="en-US" sz="1800" spc="-1" strike="noStrike">
              <a:solidFill>
                <a:srgbClr val="000000"/>
              </a:solidFill>
              <a:uFill>
                <a:solidFill>
                  <a:srgbClr val="ffffff"/>
                </a:solidFill>
              </a:uFill>
              <a:latin typeface="Arial"/>
            </a:endParaRPr>
          </a:p>
        </p:txBody>
      </p:sp>
      <p:sp>
        <p:nvSpPr>
          <p:cNvPr id="92" name="CustomShape 43"/>
          <p:cNvSpPr/>
          <p:nvPr/>
        </p:nvSpPr>
        <p:spPr>
          <a:xfrm>
            <a:off x="15839280" y="16964280"/>
            <a:ext cx="1871280" cy="5778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3200" spc="-1" strike="noStrike">
                <a:solidFill>
                  <a:srgbClr val="000000"/>
                </a:solidFill>
                <a:uFill>
                  <a:solidFill>
                    <a:srgbClr val="ffffff"/>
                  </a:solidFill>
                </a:uFill>
                <a:latin typeface="Arial"/>
                <a:ea typeface="DejaVu Sans"/>
              </a:rPr>
              <a:t>λ=0.0001</a:t>
            </a:r>
            <a:endParaRPr b="0" lang="en-US" sz="1800" spc="-1" strike="noStrike">
              <a:solidFill>
                <a:srgbClr val="000000"/>
              </a:solidFill>
              <a:uFill>
                <a:solidFill>
                  <a:srgbClr val="ffffff"/>
                </a:solidFill>
              </a:uFill>
              <a:latin typeface="Arial"/>
            </a:endParaRPr>
          </a:p>
        </p:txBody>
      </p:sp>
      <p:pic>
        <p:nvPicPr>
          <p:cNvPr id="93" name="Picture 8" descr=""/>
          <p:cNvPicPr/>
          <p:nvPr/>
        </p:nvPicPr>
        <p:blipFill>
          <a:blip r:embed="rId10"/>
          <a:stretch/>
        </p:blipFill>
        <p:spPr>
          <a:xfrm>
            <a:off x="29809440" y="5162760"/>
            <a:ext cx="2521800" cy="2006280"/>
          </a:xfrm>
          <a:prstGeom prst="rect">
            <a:avLst/>
          </a:prstGeom>
          <a:ln>
            <a:noFill/>
          </a:ln>
        </p:spPr>
      </p:pic>
      <p:pic>
        <p:nvPicPr>
          <p:cNvPr id="94" name="Picture 10" descr=""/>
          <p:cNvPicPr/>
          <p:nvPr/>
        </p:nvPicPr>
        <p:blipFill>
          <a:blip r:embed="rId11"/>
          <a:stretch/>
        </p:blipFill>
        <p:spPr>
          <a:xfrm>
            <a:off x="27006840" y="5162040"/>
            <a:ext cx="2436840" cy="1983600"/>
          </a:xfrm>
          <a:prstGeom prst="rect">
            <a:avLst/>
          </a:prstGeom>
          <a:ln>
            <a:noFill/>
          </a:ln>
        </p:spPr>
      </p:pic>
      <p:pic>
        <p:nvPicPr>
          <p:cNvPr id="95" name="Picture 12" descr=""/>
          <p:cNvPicPr/>
          <p:nvPr/>
        </p:nvPicPr>
        <p:blipFill>
          <a:blip r:embed="rId12"/>
          <a:stretch/>
        </p:blipFill>
        <p:spPr>
          <a:xfrm>
            <a:off x="28254960" y="7177320"/>
            <a:ext cx="2678760" cy="2005560"/>
          </a:xfrm>
          <a:prstGeom prst="rect">
            <a:avLst/>
          </a:prstGeom>
          <a:ln>
            <a:noFill/>
          </a:ln>
        </p:spPr>
      </p:pic>
      <p:sp>
        <p:nvSpPr>
          <p:cNvPr id="96" name="CustomShape 44"/>
          <p:cNvSpPr/>
          <p:nvPr/>
        </p:nvSpPr>
        <p:spPr>
          <a:xfrm>
            <a:off x="17550360" y="19553040"/>
            <a:ext cx="7080120" cy="179676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2800" spc="-1" strike="noStrike">
                <a:solidFill>
                  <a:srgbClr val="000000"/>
                </a:solidFill>
                <a:uFill>
                  <a:solidFill>
                    <a:srgbClr val="ffffff"/>
                  </a:solidFill>
                </a:uFill>
                <a:latin typeface="Arial"/>
                <a:ea typeface="DejaVu Sans"/>
              </a:rPr>
              <a:t>We sum all the MSE over the 24 image Kodak data set. We see that kNN has the best minimized MSE followed by regression and bilinear.</a:t>
            </a:r>
            <a:endParaRPr b="0" lang="en-US" sz="1800" spc="-1" strike="noStrike">
              <a:solidFill>
                <a:srgbClr val="000000"/>
              </a:solidFill>
              <a:uFill>
                <a:solidFill>
                  <a:srgbClr val="ffffff"/>
                </a:solidFill>
              </a:uFill>
              <a:latin typeface="Arial"/>
            </a:endParaRPr>
          </a:p>
        </p:txBody>
      </p:sp>
      <p:pic>
        <p:nvPicPr>
          <p:cNvPr id="97" name="" descr=""/>
          <p:cNvPicPr/>
          <p:nvPr/>
        </p:nvPicPr>
        <p:blipFill>
          <a:blip r:embed="rId13"/>
          <a:stretch/>
        </p:blipFill>
        <p:spPr>
          <a:xfrm>
            <a:off x="26974800" y="9434880"/>
            <a:ext cx="2850840" cy="1967400"/>
          </a:xfrm>
          <a:prstGeom prst="rect">
            <a:avLst/>
          </a:prstGeom>
          <a:ln>
            <a:noFill/>
          </a:ln>
        </p:spPr>
      </p:pic>
      <p:pic>
        <p:nvPicPr>
          <p:cNvPr id="98" name="" descr=""/>
          <p:cNvPicPr/>
          <p:nvPr/>
        </p:nvPicPr>
        <p:blipFill>
          <a:blip r:embed="rId14"/>
          <a:stretch/>
        </p:blipFill>
        <p:spPr>
          <a:xfrm>
            <a:off x="29831400" y="9463680"/>
            <a:ext cx="2820600" cy="1946880"/>
          </a:xfrm>
          <a:prstGeom prst="rect">
            <a:avLst/>
          </a:prstGeom>
          <a:ln>
            <a:noFill/>
          </a:ln>
        </p:spPr>
      </p:pic>
      <p:pic>
        <p:nvPicPr>
          <p:cNvPr id="99" name="" descr=""/>
          <p:cNvPicPr/>
          <p:nvPr/>
        </p:nvPicPr>
        <p:blipFill>
          <a:blip r:embed="rId15"/>
          <a:stretch/>
        </p:blipFill>
        <p:spPr>
          <a:xfrm>
            <a:off x="28288080" y="11581560"/>
            <a:ext cx="2903760" cy="200412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1103</TotalTime>
  <Application>LibreOffice/5.1.6.2$Linux_x86 LibreOffice_project/10m0$Build-2</Application>
  <Words>380</Words>
  <Paragraphs>57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2009-03-08T09:20:38Z</dcterms:created>
  <dc:creator>EE368</dc:creator>
  <dc:description/>
  <dc:language>en-US</dc:language>
  <cp:lastModifiedBy/>
  <dcterms:modified xsi:type="dcterms:W3CDTF">2017-03-15T11:10:51Z</dcterms:modified>
  <cp:revision>282</cp:revision>
  <dc:subject/>
  <dc:title>Poster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