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3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8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1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3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71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2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1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5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055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493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5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Proyek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t>Nama: Yosep Alvin Dionivio Reyvaldi</a:t>
            </a:r>
          </a:p>
          <a:p>
            <a:r>
              <a:t>NIM: A11.2022.14423</a:t>
            </a:r>
          </a:p>
          <a:p>
            <a:r>
              <a:t>Tanggal: 15 Juli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Perbandingan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000" b="1" dirty="0" err="1">
                <a:latin typeface="Arial" panose="020B0604020202020204" pitchFamily="34" charset="0"/>
              </a:rPr>
              <a:t>Regresi</a:t>
            </a:r>
            <a:r>
              <a:rPr lang="en-US" altLang="en-US" sz="3000" b="1" dirty="0">
                <a:latin typeface="Arial" panose="020B0604020202020204" pitchFamily="34" charset="0"/>
              </a:rPr>
              <a:t> Linear</a:t>
            </a:r>
            <a:r>
              <a:rPr lang="en-US" altLang="en-US" sz="3000" dirty="0">
                <a:latin typeface="Arial" panose="020B0604020202020204" pitchFamily="34" charset="0"/>
              </a:rPr>
              <a:t>: Model </a:t>
            </a:r>
            <a:r>
              <a:rPr lang="en-US" altLang="en-US" sz="3000" dirty="0" err="1">
                <a:latin typeface="Arial" panose="020B0604020202020204" pitchFamily="34" charset="0"/>
              </a:rPr>
              <a:t>sederhana</a:t>
            </a:r>
            <a:r>
              <a:rPr lang="en-US" altLang="en-US" sz="3000" dirty="0">
                <a:latin typeface="Arial" panose="020B0604020202020204" pitchFamily="34" charset="0"/>
              </a:rPr>
              <a:t> yang </a:t>
            </a:r>
            <a:r>
              <a:rPr lang="en-US" altLang="en-US" sz="3000" dirty="0" err="1">
                <a:latin typeface="Arial" panose="020B0604020202020204" pitchFamily="34" charset="0"/>
              </a:rPr>
              <a:t>mengasumsikan</a:t>
            </a:r>
            <a:r>
              <a:rPr lang="en-US" altLang="en-US" sz="3000" dirty="0">
                <a:latin typeface="Arial" panose="020B0604020202020204" pitchFamily="34" charset="0"/>
              </a:rPr>
              <a:t> </a:t>
            </a:r>
            <a:r>
              <a:rPr lang="en-US" altLang="en-US" sz="3000" dirty="0" err="1">
                <a:latin typeface="Arial" panose="020B0604020202020204" pitchFamily="34" charset="0"/>
              </a:rPr>
              <a:t>hubungan</a:t>
            </a:r>
            <a:r>
              <a:rPr lang="en-US" altLang="en-US" sz="3000" dirty="0">
                <a:latin typeface="Arial" panose="020B0604020202020204" pitchFamily="34" charset="0"/>
              </a:rPr>
              <a:t> linier </a:t>
            </a:r>
            <a:r>
              <a:rPr lang="en-US" altLang="en-US" sz="3000" dirty="0" err="1">
                <a:latin typeface="Arial" panose="020B0604020202020204" pitchFamily="34" charset="0"/>
              </a:rPr>
              <a:t>antara</a:t>
            </a:r>
            <a:r>
              <a:rPr lang="en-US" altLang="en-US" sz="3000" dirty="0">
                <a:latin typeface="Arial" panose="020B0604020202020204" pitchFamily="34" charset="0"/>
              </a:rPr>
              <a:t> </a:t>
            </a:r>
            <a:r>
              <a:rPr lang="en-US" altLang="en-US" sz="3000" dirty="0" err="1">
                <a:latin typeface="Arial" panose="020B0604020202020204" pitchFamily="34" charset="0"/>
              </a:rPr>
              <a:t>variabel</a:t>
            </a:r>
            <a:r>
              <a:rPr lang="en-US" altLang="en-US" sz="3000" dirty="0">
                <a:latin typeface="Arial" panose="020B0604020202020204" pitchFamily="34" charset="0"/>
              </a:rPr>
              <a:t> input dan output.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b="1" dirty="0">
                <a:latin typeface="Arial" panose="020B0604020202020204" pitchFamily="34" charset="0"/>
              </a:rPr>
              <a:t>Decision Tree Regressor</a:t>
            </a:r>
            <a:r>
              <a:rPr lang="en-US" altLang="en-US" sz="3000" dirty="0">
                <a:latin typeface="Arial" panose="020B0604020202020204" pitchFamily="34" charset="0"/>
              </a:rPr>
              <a:t>: Model yang </a:t>
            </a:r>
            <a:r>
              <a:rPr lang="en-US" altLang="en-US" sz="3000" dirty="0" err="1">
                <a:latin typeface="Arial" panose="020B0604020202020204" pitchFamily="34" charset="0"/>
              </a:rPr>
              <a:t>menggunakan</a:t>
            </a:r>
            <a:r>
              <a:rPr lang="en-US" altLang="en-US" sz="3000" dirty="0">
                <a:latin typeface="Arial" panose="020B0604020202020204" pitchFamily="34" charset="0"/>
              </a:rPr>
              <a:t> </a:t>
            </a:r>
            <a:r>
              <a:rPr lang="en-US" altLang="en-US" sz="3000" dirty="0" err="1">
                <a:latin typeface="Arial" panose="020B0604020202020204" pitchFamily="34" charset="0"/>
              </a:rPr>
              <a:t>struktur</a:t>
            </a:r>
            <a:r>
              <a:rPr lang="en-US" altLang="en-US" sz="3000" dirty="0">
                <a:latin typeface="Arial" panose="020B0604020202020204" pitchFamily="34" charset="0"/>
              </a:rPr>
              <a:t> </a:t>
            </a:r>
            <a:r>
              <a:rPr lang="en-US" altLang="en-US" sz="3000" dirty="0" err="1">
                <a:latin typeface="Arial" panose="020B0604020202020204" pitchFamily="34" charset="0"/>
              </a:rPr>
              <a:t>pohon</a:t>
            </a:r>
            <a:r>
              <a:rPr lang="en-US" altLang="en-US" sz="3000" dirty="0">
                <a:latin typeface="Arial" panose="020B0604020202020204" pitchFamily="34" charset="0"/>
              </a:rPr>
              <a:t> </a:t>
            </a:r>
            <a:r>
              <a:rPr lang="en-US" altLang="en-US" sz="3000" dirty="0" err="1">
                <a:latin typeface="Arial" panose="020B0604020202020204" pitchFamily="34" charset="0"/>
              </a:rPr>
              <a:t>keputusan</a:t>
            </a:r>
            <a:r>
              <a:rPr lang="en-US" altLang="en-US" sz="3000" dirty="0">
                <a:latin typeface="Arial" panose="020B0604020202020204" pitchFamily="34" charset="0"/>
              </a:rPr>
              <a:t> </a:t>
            </a:r>
            <a:r>
              <a:rPr lang="en-US" altLang="en-US" sz="3000" dirty="0" err="1">
                <a:latin typeface="Arial" panose="020B0604020202020204" pitchFamily="34" charset="0"/>
              </a:rPr>
              <a:t>untuk</a:t>
            </a:r>
            <a:r>
              <a:rPr lang="en-US" altLang="en-US" sz="3000" dirty="0">
                <a:latin typeface="Arial" panose="020B0604020202020204" pitchFamily="34" charset="0"/>
              </a:rPr>
              <a:t> </a:t>
            </a:r>
            <a:r>
              <a:rPr lang="en-US" altLang="en-US" sz="3000" dirty="0" err="1">
                <a:latin typeface="Arial" panose="020B0604020202020204" pitchFamily="34" charset="0"/>
              </a:rPr>
              <a:t>mempelajari</a:t>
            </a:r>
            <a:r>
              <a:rPr lang="en-US" altLang="en-US" sz="3000" dirty="0">
                <a:latin typeface="Arial" panose="020B0604020202020204" pitchFamily="34" charset="0"/>
              </a:rPr>
              <a:t> </a:t>
            </a:r>
            <a:r>
              <a:rPr lang="en-US" altLang="en-US" sz="3000" dirty="0" err="1">
                <a:latin typeface="Arial" panose="020B0604020202020204" pitchFamily="34" charset="0"/>
              </a:rPr>
              <a:t>hubungan</a:t>
            </a:r>
            <a:r>
              <a:rPr lang="en-US" altLang="en-US" sz="3000" dirty="0">
                <a:latin typeface="Arial" panose="020B0604020202020204" pitchFamily="34" charset="0"/>
              </a:rPr>
              <a:t> non-linier </a:t>
            </a:r>
            <a:r>
              <a:rPr lang="en-US" altLang="en-US" sz="3000" dirty="0" err="1">
                <a:latin typeface="Arial" panose="020B0604020202020204" pitchFamily="34" charset="0"/>
              </a:rPr>
              <a:t>antara</a:t>
            </a:r>
            <a:r>
              <a:rPr lang="en-US" altLang="en-US" sz="3000" dirty="0">
                <a:latin typeface="Arial" panose="020B0604020202020204" pitchFamily="34" charset="0"/>
              </a:rPr>
              <a:t> </a:t>
            </a:r>
            <a:r>
              <a:rPr lang="en-US" altLang="en-US" sz="3000" dirty="0" err="1">
                <a:latin typeface="Arial" panose="020B0604020202020204" pitchFamily="34" charset="0"/>
              </a:rPr>
              <a:t>variabel</a:t>
            </a:r>
            <a:r>
              <a:rPr lang="en-US" altLang="en-US" sz="3000" dirty="0">
                <a:latin typeface="Arial" panose="020B0604020202020204" pitchFamily="34" charset="0"/>
              </a:rPr>
              <a:t> input dan output.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b="1" dirty="0">
                <a:latin typeface="Arial" panose="020B0604020202020204" pitchFamily="34" charset="0"/>
              </a:rPr>
              <a:t>Random Forest Regressor</a:t>
            </a:r>
            <a:r>
              <a:rPr lang="en-US" altLang="en-US" sz="3000" dirty="0">
                <a:latin typeface="Arial" panose="020B0604020202020204" pitchFamily="34" charset="0"/>
              </a:rPr>
              <a:t>: Model ensemble yang </a:t>
            </a:r>
            <a:r>
              <a:rPr lang="en-US" altLang="en-US" sz="3000" dirty="0" err="1">
                <a:latin typeface="Arial" panose="020B0604020202020204" pitchFamily="34" charset="0"/>
              </a:rPr>
              <a:t>menggunakan</a:t>
            </a:r>
            <a:r>
              <a:rPr lang="en-US" altLang="en-US" sz="3000" dirty="0">
                <a:latin typeface="Arial" panose="020B0604020202020204" pitchFamily="34" charset="0"/>
              </a:rPr>
              <a:t> </a:t>
            </a:r>
            <a:r>
              <a:rPr lang="en-US" altLang="en-US" sz="3000" dirty="0" err="1">
                <a:latin typeface="Arial" panose="020B0604020202020204" pitchFamily="34" charset="0"/>
              </a:rPr>
              <a:t>beberapa</a:t>
            </a:r>
            <a:r>
              <a:rPr lang="en-US" altLang="en-US" sz="3000" dirty="0">
                <a:latin typeface="Arial" panose="020B0604020202020204" pitchFamily="34" charset="0"/>
              </a:rPr>
              <a:t> </a:t>
            </a:r>
            <a:r>
              <a:rPr lang="en-US" altLang="en-US" sz="3000" dirty="0" err="1">
                <a:latin typeface="Arial" panose="020B0604020202020204" pitchFamily="34" charset="0"/>
              </a:rPr>
              <a:t>pohon</a:t>
            </a:r>
            <a:r>
              <a:rPr lang="en-US" altLang="en-US" sz="3000" dirty="0">
                <a:latin typeface="Arial" panose="020B0604020202020204" pitchFamily="34" charset="0"/>
              </a:rPr>
              <a:t> </a:t>
            </a:r>
            <a:r>
              <a:rPr lang="en-US" altLang="en-US" sz="3000" dirty="0" err="1">
                <a:latin typeface="Arial" panose="020B0604020202020204" pitchFamily="34" charset="0"/>
              </a:rPr>
              <a:t>keputusan</a:t>
            </a:r>
            <a:r>
              <a:rPr lang="en-US" altLang="en-US" sz="3000" dirty="0">
                <a:latin typeface="Arial" panose="020B0604020202020204" pitchFamily="34" charset="0"/>
              </a:rPr>
              <a:t> </a:t>
            </a:r>
            <a:r>
              <a:rPr lang="en-US" altLang="en-US" sz="3000" dirty="0" err="1">
                <a:latin typeface="Arial" panose="020B0604020202020204" pitchFamily="34" charset="0"/>
              </a:rPr>
              <a:t>untuk</a:t>
            </a:r>
            <a:r>
              <a:rPr lang="en-US" altLang="en-US" sz="3000" dirty="0">
                <a:latin typeface="Arial" panose="020B0604020202020204" pitchFamily="34" charset="0"/>
              </a:rPr>
              <a:t> </a:t>
            </a:r>
            <a:r>
              <a:rPr lang="en-US" altLang="en-US" sz="3000" dirty="0" err="1">
                <a:latin typeface="Arial" panose="020B0604020202020204" pitchFamily="34" charset="0"/>
              </a:rPr>
              <a:t>meningkatkan</a:t>
            </a:r>
            <a:r>
              <a:rPr lang="en-US" altLang="en-US" sz="3000" dirty="0">
                <a:latin typeface="Arial" panose="020B0604020202020204" pitchFamily="34" charset="0"/>
              </a:rPr>
              <a:t> </a:t>
            </a:r>
            <a:r>
              <a:rPr lang="en-US" altLang="en-US" sz="3000" dirty="0" err="1">
                <a:latin typeface="Arial" panose="020B0604020202020204" pitchFamily="34" charset="0"/>
              </a:rPr>
              <a:t>performa</a:t>
            </a:r>
            <a:r>
              <a:rPr lang="en-US" altLang="en-US" sz="3000" dirty="0">
                <a:latin typeface="Arial" panose="020B0604020202020204" pitchFamily="34" charset="0"/>
              </a:rPr>
              <a:t> dan </a:t>
            </a:r>
            <a:r>
              <a:rPr lang="en-US" altLang="en-US" sz="3000" dirty="0" err="1">
                <a:latin typeface="Arial" panose="020B0604020202020204" pitchFamily="34" charset="0"/>
              </a:rPr>
              <a:t>mengurangi</a:t>
            </a:r>
            <a:r>
              <a:rPr lang="en-US" altLang="en-US" sz="3000" dirty="0">
                <a:latin typeface="Arial" panose="020B0604020202020204" pitchFamily="34" charset="0"/>
              </a:rPr>
              <a:t> overfitting.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Diskusi Hasil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D" b="1" dirty="0" err="1"/>
              <a:t>Analisis</a:t>
            </a:r>
            <a:r>
              <a:rPr lang="en-ID" b="1" dirty="0"/>
              <a:t> Hasil </a:t>
            </a:r>
            <a:r>
              <a:rPr lang="en-ID" b="1" dirty="0" err="1"/>
              <a:t>dari</a:t>
            </a:r>
            <a:r>
              <a:rPr lang="en-ID" b="1" dirty="0"/>
              <a:t> Model yang </a:t>
            </a:r>
            <a:r>
              <a:rPr lang="en-ID" b="1" dirty="0" err="1"/>
              <a:t>Dilatih</a:t>
            </a:r>
            <a:endParaRPr lang="en-ID" b="1" dirty="0"/>
          </a:p>
          <a:p>
            <a:pPr>
              <a:buFont typeface="+mj-lt"/>
              <a:buAutoNum type="arabicPeriod"/>
            </a:pPr>
            <a:r>
              <a:rPr lang="en-ID" b="1" dirty="0" err="1"/>
              <a:t>Regresi</a:t>
            </a:r>
            <a:r>
              <a:rPr lang="en-ID" b="1" dirty="0"/>
              <a:t> Linear</a:t>
            </a:r>
            <a:r>
              <a:rPr lang="en-ID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b="1" dirty="0"/>
              <a:t>Mean Squared Error (MSE)</a:t>
            </a:r>
            <a:r>
              <a:rPr lang="en-ID" dirty="0"/>
              <a:t>: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MSE yang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model </a:t>
            </a:r>
            <a:r>
              <a:rPr lang="en-ID" dirty="0" err="1"/>
              <a:t>regresi</a:t>
            </a:r>
            <a:r>
              <a:rPr lang="en-ID" dirty="0"/>
              <a:t> linear, </a:t>
            </a:r>
            <a:r>
              <a:rPr lang="en-ID" dirty="0" err="1"/>
              <a:t>tergantung</a:t>
            </a:r>
            <a:r>
              <a:rPr lang="en-ID" dirty="0"/>
              <a:t> pada </a:t>
            </a:r>
            <a:r>
              <a:rPr lang="en-ID" dirty="0" err="1"/>
              <a:t>kualitas</a:t>
            </a:r>
            <a:r>
              <a:rPr lang="en-ID" dirty="0"/>
              <a:t> data dan </a:t>
            </a:r>
            <a:r>
              <a:rPr lang="en-ID" dirty="0" err="1"/>
              <a:t>asumsi</a:t>
            </a:r>
            <a:r>
              <a:rPr lang="en-ID" dirty="0"/>
              <a:t> </a:t>
            </a:r>
            <a:r>
              <a:rPr lang="en-ID" dirty="0" err="1"/>
              <a:t>linearitas</a:t>
            </a:r>
            <a:r>
              <a:rPr lang="en-ID" dirty="0"/>
              <a:t> yang </a:t>
            </a:r>
            <a:r>
              <a:rPr lang="en-ID" dirty="0" err="1"/>
              <a:t>terpenuhi</a:t>
            </a:r>
            <a:r>
              <a:rPr lang="en-ID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b="1" dirty="0"/>
              <a:t>R-squared (R²)</a:t>
            </a:r>
            <a:r>
              <a:rPr lang="en-ID" dirty="0"/>
              <a:t>: Model </a:t>
            </a:r>
            <a:r>
              <a:rPr lang="en-ID" dirty="0" err="1"/>
              <a:t>regresi</a:t>
            </a:r>
            <a:r>
              <a:rPr lang="en-ID" dirty="0"/>
              <a:t> linear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R²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rendah</a:t>
            </a:r>
            <a:r>
              <a:rPr lang="en-ID" dirty="0"/>
              <a:t> </a:t>
            </a:r>
            <a:r>
              <a:rPr lang="en-ID" dirty="0" err="1"/>
              <a:t>dibandingkan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model non-linear </a:t>
            </a:r>
            <a:r>
              <a:rPr lang="en-ID" dirty="0" err="1"/>
              <a:t>lainnya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fitur-fitur</a:t>
            </a:r>
            <a:r>
              <a:rPr lang="en-ID" dirty="0"/>
              <a:t> dan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 </a:t>
            </a:r>
            <a:r>
              <a:rPr lang="en-ID" dirty="0" err="1"/>
              <a:t>bersifat</a:t>
            </a:r>
            <a:r>
              <a:rPr lang="en-ID" dirty="0"/>
              <a:t> non-linear.</a:t>
            </a:r>
          </a:p>
          <a:p>
            <a:pPr>
              <a:buFont typeface="+mj-lt"/>
              <a:buAutoNum type="arabicPeriod"/>
            </a:pPr>
            <a:r>
              <a:rPr lang="en-ID" b="1" dirty="0"/>
              <a:t>Decision Tree Regressor</a:t>
            </a:r>
            <a:r>
              <a:rPr lang="en-ID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b="1" dirty="0"/>
              <a:t>MSE</a:t>
            </a:r>
            <a:r>
              <a:rPr lang="en-ID" dirty="0"/>
              <a:t>: Decision Tree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MSE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rendah</a:t>
            </a:r>
            <a:r>
              <a:rPr lang="en-ID" dirty="0"/>
              <a:t> </a:t>
            </a:r>
            <a:r>
              <a:rPr lang="en-ID" dirty="0" err="1"/>
              <a:t>dibandingkan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regresi</a:t>
            </a:r>
            <a:r>
              <a:rPr lang="en-ID" dirty="0"/>
              <a:t> linear </a:t>
            </a:r>
            <a:r>
              <a:rPr lang="en-ID" dirty="0" err="1"/>
              <a:t>jika</a:t>
            </a:r>
            <a:r>
              <a:rPr lang="en-ID" dirty="0"/>
              <a:t> data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 non-linear yang </a:t>
            </a:r>
            <a:r>
              <a:rPr lang="en-ID" dirty="0" err="1"/>
              <a:t>kompleks</a:t>
            </a:r>
            <a:r>
              <a:rPr lang="en-ID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b="1" dirty="0"/>
              <a:t>R²</a:t>
            </a:r>
            <a:r>
              <a:rPr lang="en-ID" dirty="0"/>
              <a:t>: Decision Tree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menjelaskan</a:t>
            </a:r>
            <a:r>
              <a:rPr lang="en-ID" dirty="0"/>
              <a:t> </a:t>
            </a:r>
            <a:r>
              <a:rPr lang="en-ID" dirty="0" err="1"/>
              <a:t>variasi</a:t>
            </a:r>
            <a:r>
              <a:rPr lang="en-ID" dirty="0"/>
              <a:t> data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(R²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) </a:t>
            </a:r>
            <a:r>
              <a:rPr lang="en-ID" dirty="0" err="1"/>
              <a:t>jika</a:t>
            </a:r>
            <a:r>
              <a:rPr lang="en-ID" dirty="0"/>
              <a:t> model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menyesuaikan</a:t>
            </a:r>
            <a:r>
              <a:rPr lang="en-ID" dirty="0"/>
              <a:t> </a:t>
            </a:r>
            <a:r>
              <a:rPr lang="en-ID" dirty="0" err="1"/>
              <a:t>diri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 yang </a:t>
            </a:r>
            <a:r>
              <a:rPr lang="en-ID" dirty="0" err="1"/>
              <a:t>kompleks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data.</a:t>
            </a:r>
          </a:p>
          <a:p>
            <a:pPr>
              <a:buFont typeface="+mj-lt"/>
              <a:buAutoNum type="arabicPeriod"/>
            </a:pPr>
            <a:r>
              <a:rPr lang="en-ID" b="1" dirty="0"/>
              <a:t>Random Forest Regressor</a:t>
            </a:r>
            <a:r>
              <a:rPr lang="en-ID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b="1" dirty="0"/>
              <a:t>MSE</a:t>
            </a:r>
            <a:r>
              <a:rPr lang="en-ID" dirty="0"/>
              <a:t>: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MSE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rendah</a:t>
            </a:r>
            <a:r>
              <a:rPr lang="en-ID" dirty="0"/>
              <a:t> </a:t>
            </a:r>
            <a:r>
              <a:rPr lang="en-ID" dirty="0" err="1"/>
              <a:t>dibandingkan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Decision Tree </a:t>
            </a:r>
            <a:r>
              <a:rPr lang="en-ID" dirty="0" err="1"/>
              <a:t>tunggal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Random Forest </a:t>
            </a:r>
            <a:r>
              <a:rPr lang="en-ID" dirty="0" err="1"/>
              <a:t>mengurangi</a:t>
            </a:r>
            <a:r>
              <a:rPr lang="en-ID" dirty="0"/>
              <a:t> overfitting dan </a:t>
            </a:r>
            <a:r>
              <a:rPr lang="en-ID" dirty="0" err="1"/>
              <a:t>mengintegrasikan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pohon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b="1" dirty="0"/>
              <a:t>R²</a:t>
            </a:r>
            <a:r>
              <a:rPr lang="en-ID" dirty="0"/>
              <a:t>: Random Forest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R²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daripada</a:t>
            </a:r>
            <a:r>
              <a:rPr lang="en-ID" dirty="0"/>
              <a:t> Decision Tree </a:t>
            </a:r>
            <a:r>
              <a:rPr lang="en-ID" dirty="0" err="1"/>
              <a:t>tunggal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menggabungkan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pohon</a:t>
            </a:r>
            <a:r>
              <a:rPr lang="en-ID" dirty="0"/>
              <a:t>.</a:t>
            </a:r>
          </a:p>
          <a:p>
            <a:r>
              <a:rPr lang="en-ID" b="1" dirty="0" err="1"/>
              <a:t>Interpretasi</a:t>
            </a:r>
            <a:r>
              <a:rPr lang="en-ID" b="1" dirty="0"/>
              <a:t> Hasil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Pilihan</a:t>
            </a:r>
            <a:r>
              <a:rPr lang="en-ID" b="1" dirty="0"/>
              <a:t> Model</a:t>
            </a:r>
            <a:r>
              <a:rPr lang="en-ID" dirty="0"/>
              <a:t>: </a:t>
            </a:r>
            <a:r>
              <a:rPr lang="en-ID" dirty="0" err="1"/>
              <a:t>Pilihlah</a:t>
            </a:r>
            <a:r>
              <a:rPr lang="en-ID" dirty="0"/>
              <a:t> model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evaluasi</a:t>
            </a:r>
            <a:r>
              <a:rPr lang="en-ID" dirty="0"/>
              <a:t> MSE dan R² yang </a:t>
            </a:r>
            <a:r>
              <a:rPr lang="en-ID" dirty="0" err="1"/>
              <a:t>terbaik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Anda. Model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MSE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rendah</a:t>
            </a:r>
            <a:r>
              <a:rPr lang="en-ID" dirty="0"/>
              <a:t> dan R²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performa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Overfitting</a:t>
            </a:r>
            <a:r>
              <a:rPr lang="en-ID" dirty="0"/>
              <a:t>: </a:t>
            </a:r>
            <a:r>
              <a:rPr lang="en-ID" dirty="0" err="1"/>
              <a:t>Perhatikan</a:t>
            </a:r>
            <a:r>
              <a:rPr lang="en-ID" dirty="0"/>
              <a:t> </a:t>
            </a:r>
            <a:r>
              <a:rPr lang="en-ID" dirty="0" err="1"/>
              <a:t>tanda-tanda</a:t>
            </a:r>
            <a:r>
              <a:rPr lang="en-ID" dirty="0"/>
              <a:t> overfitting, </a:t>
            </a:r>
            <a:r>
              <a:rPr lang="en-ID" dirty="0" err="1"/>
              <a:t>terutama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model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perbedaan</a:t>
            </a:r>
            <a:r>
              <a:rPr lang="en-ID" dirty="0"/>
              <a:t> yang </a:t>
            </a:r>
            <a:r>
              <a:rPr lang="en-ID" dirty="0" err="1"/>
              <a:t>signifikan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evaluasi</a:t>
            </a:r>
            <a:r>
              <a:rPr lang="en-ID" dirty="0"/>
              <a:t> pada data </a:t>
            </a:r>
            <a:r>
              <a:rPr lang="en-ID" dirty="0" err="1"/>
              <a:t>latih</a:t>
            </a:r>
            <a:r>
              <a:rPr lang="en-ID" dirty="0"/>
              <a:t> dan data uji.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terutama</a:t>
            </a:r>
            <a:r>
              <a:rPr lang="en-ID" dirty="0"/>
              <a:t> pada model Decision Tree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diatur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Kesimpulan</a:t>
            </a:r>
            <a:r>
              <a:rPr lang="en-ID" dirty="0"/>
              <a:t>: </a:t>
            </a:r>
            <a:r>
              <a:rPr lang="en-ID" dirty="0" err="1"/>
              <a:t>Pilihlah</a:t>
            </a:r>
            <a:r>
              <a:rPr lang="en-ID" dirty="0"/>
              <a:t> model yang paling </a:t>
            </a:r>
            <a:r>
              <a:rPr lang="en-ID" dirty="0" err="1"/>
              <a:t>cocok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trade-off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kompleksitas</a:t>
            </a:r>
            <a:r>
              <a:rPr lang="en-ID" dirty="0"/>
              <a:t> model, </a:t>
            </a:r>
            <a:r>
              <a:rPr lang="en-ID" dirty="0" err="1"/>
              <a:t>interpretasi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, dan </a:t>
            </a:r>
            <a:r>
              <a:rPr lang="en-ID" dirty="0" err="1"/>
              <a:t>performa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. Model </a:t>
            </a:r>
            <a:r>
              <a:rPr lang="en-ID" dirty="0" err="1"/>
              <a:t>seperti</a:t>
            </a:r>
            <a:r>
              <a:rPr lang="en-ID" dirty="0"/>
              <a:t> Random Forest </a:t>
            </a:r>
            <a:r>
              <a:rPr lang="en-ID" dirty="0" err="1"/>
              <a:t>sering</a:t>
            </a:r>
            <a:r>
              <a:rPr lang="en-ID" dirty="0"/>
              <a:t> kali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yang solid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kemampuannya</a:t>
            </a:r>
            <a:r>
              <a:rPr lang="en-ID" dirty="0"/>
              <a:t> </a:t>
            </a:r>
            <a:r>
              <a:rPr lang="en-ID" dirty="0" err="1"/>
              <a:t>mengatasi</a:t>
            </a:r>
            <a:r>
              <a:rPr lang="en-ID" dirty="0"/>
              <a:t> overfitting dan </a:t>
            </a:r>
            <a:r>
              <a:rPr lang="en-ID" dirty="0" err="1"/>
              <a:t>mempertahankan</a:t>
            </a:r>
            <a:r>
              <a:rPr lang="en-ID" dirty="0"/>
              <a:t> </a:t>
            </a:r>
            <a:r>
              <a:rPr lang="en-ID" dirty="0" err="1"/>
              <a:t>interpretasi</a:t>
            </a:r>
            <a:r>
              <a:rPr lang="en-ID" dirty="0"/>
              <a:t> yang </a:t>
            </a:r>
            <a:r>
              <a:rPr lang="en-ID" dirty="0" err="1"/>
              <a:t>baik</a:t>
            </a:r>
            <a:r>
              <a:rPr lang="en-ID" dirty="0"/>
              <a:t>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Kesimpulan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model machine learning,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kesimpulan</a:t>
            </a:r>
            <a:r>
              <a:rPr lang="en-ID" dirty="0"/>
              <a:t> </a:t>
            </a:r>
            <a:r>
              <a:rPr lang="en-ID" dirty="0" err="1"/>
              <a:t>akhir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diambil</a:t>
            </a:r>
            <a:r>
              <a:rPr lang="en-ID" dirty="0"/>
              <a:t>:</a:t>
            </a:r>
          </a:p>
          <a:p>
            <a:pPr>
              <a:buFont typeface="+mj-lt"/>
              <a:buAutoNum type="arabicPeriod"/>
            </a:pPr>
            <a:r>
              <a:rPr lang="en-ID" b="1" dirty="0" err="1"/>
              <a:t>Pemilihan</a:t>
            </a:r>
            <a:r>
              <a:rPr lang="en-ID" b="1" dirty="0"/>
              <a:t> Model</a:t>
            </a:r>
            <a:r>
              <a:rPr lang="en-ID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dirty="0"/>
              <a:t>Setelah </a:t>
            </a:r>
            <a:r>
              <a:rPr lang="en-ID" dirty="0" err="1"/>
              <a:t>melatih</a:t>
            </a:r>
            <a:r>
              <a:rPr lang="en-ID" dirty="0"/>
              <a:t> dan </a:t>
            </a:r>
            <a:r>
              <a:rPr lang="en-ID" dirty="0" err="1"/>
              <a:t>mengevaluasi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model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Regresi</a:t>
            </a:r>
            <a:r>
              <a:rPr lang="en-ID" dirty="0"/>
              <a:t> Linear, Decision Tree, dan Random Forest,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disimpulkan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Random Forest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performa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dataset yang </a:t>
            </a:r>
            <a:r>
              <a:rPr lang="en-ID" dirty="0" err="1"/>
              <a:t>tersedia</a:t>
            </a:r>
            <a:r>
              <a:rPr lang="en-ID" dirty="0"/>
              <a:t>. Model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risiko</a:t>
            </a:r>
            <a:r>
              <a:rPr lang="en-ID" dirty="0"/>
              <a:t> overfitting yang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pada Decision Tree </a:t>
            </a:r>
            <a:r>
              <a:rPr lang="en-ID" dirty="0" err="1"/>
              <a:t>tunggal</a:t>
            </a:r>
            <a:r>
              <a:rPr lang="en-ID" dirty="0"/>
              <a:t> dan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stabil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R²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dan MSE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rendah</a:t>
            </a:r>
            <a:r>
              <a:rPr lang="en-ID" dirty="0"/>
              <a:t>.</a:t>
            </a:r>
          </a:p>
          <a:p>
            <a:pPr>
              <a:buFont typeface="+mj-lt"/>
              <a:buAutoNum type="arabicPeriod"/>
            </a:pPr>
            <a:r>
              <a:rPr lang="en-ID" b="1" dirty="0" err="1"/>
              <a:t>Evaluasi</a:t>
            </a:r>
            <a:r>
              <a:rPr lang="en-ID" b="1" dirty="0"/>
              <a:t> Model</a:t>
            </a:r>
            <a:r>
              <a:rPr lang="en-ID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dirty="0"/>
              <a:t>Model Random Forest </a:t>
            </a:r>
            <a:r>
              <a:rPr lang="en-ID" dirty="0" err="1"/>
              <a:t>menghasilkan</a:t>
            </a:r>
            <a:r>
              <a:rPr lang="en-ID" dirty="0"/>
              <a:t> Mean Squared Error (MSE) yang </a:t>
            </a:r>
            <a:r>
              <a:rPr lang="en-ID" dirty="0" err="1"/>
              <a:t>rendah</a:t>
            </a:r>
            <a:r>
              <a:rPr lang="en-ID" dirty="0"/>
              <a:t>,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kemampuannya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 yang </a:t>
            </a:r>
            <a:r>
              <a:rPr lang="en-ID" dirty="0" err="1"/>
              <a:t>akurat</a:t>
            </a:r>
            <a:r>
              <a:rPr lang="en-ID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dirty="0"/>
              <a:t>R-squared (R²) </a:t>
            </a:r>
            <a:r>
              <a:rPr lang="en-ID" dirty="0" err="1"/>
              <a:t>dari</a:t>
            </a:r>
            <a:r>
              <a:rPr lang="en-ID" dirty="0"/>
              <a:t> Random Forest juga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model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menjelaskan</a:t>
            </a:r>
            <a:r>
              <a:rPr lang="en-ID" dirty="0"/>
              <a:t> </a:t>
            </a:r>
            <a:r>
              <a:rPr lang="en-ID" dirty="0" err="1"/>
              <a:t>variasi</a:t>
            </a:r>
            <a:r>
              <a:rPr lang="en-ID" dirty="0"/>
              <a:t> yang </a:t>
            </a:r>
            <a:r>
              <a:rPr lang="en-ID" dirty="0" err="1"/>
              <a:t>signifikan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data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kemampuan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daripada</a:t>
            </a:r>
            <a:r>
              <a:rPr lang="en-ID" dirty="0"/>
              <a:t> model </a:t>
            </a:r>
            <a:r>
              <a:rPr lang="en-ID" dirty="0" err="1"/>
              <a:t>Regresi</a:t>
            </a:r>
            <a:r>
              <a:rPr lang="en-ID" dirty="0"/>
              <a:t> Linear dan Decision Tree.</a:t>
            </a:r>
          </a:p>
          <a:p>
            <a:pPr>
              <a:buFont typeface="+mj-lt"/>
              <a:buAutoNum type="arabicPeriod"/>
            </a:pPr>
            <a:r>
              <a:rPr lang="en-ID" b="1" dirty="0" err="1"/>
              <a:t>Interpretasi</a:t>
            </a:r>
            <a:r>
              <a:rPr lang="en-ID" b="1" dirty="0"/>
              <a:t> Hasil</a:t>
            </a:r>
            <a:r>
              <a:rPr lang="en-ID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dirty="0"/>
              <a:t>Fitur-</a:t>
            </a:r>
            <a:r>
              <a:rPr lang="en-ID" dirty="0" err="1"/>
              <a:t>fitur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model,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luas</a:t>
            </a:r>
            <a:r>
              <a:rPr lang="en-ID" dirty="0"/>
              <a:t> </a:t>
            </a:r>
            <a:r>
              <a:rPr lang="en-ID" dirty="0" err="1"/>
              <a:t>tanah</a:t>
            </a:r>
            <a:r>
              <a:rPr lang="en-ID" dirty="0"/>
              <a:t>,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kamar</a:t>
            </a:r>
            <a:r>
              <a:rPr lang="en-ID" dirty="0"/>
              <a:t>, dan </a:t>
            </a:r>
            <a:r>
              <a:rPr lang="en-ID" dirty="0" err="1"/>
              <a:t>lokasi</a:t>
            </a:r>
            <a:r>
              <a:rPr lang="en-ID" dirty="0"/>
              <a:t>,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pengaruh</a:t>
            </a:r>
            <a:r>
              <a:rPr lang="en-ID" dirty="0"/>
              <a:t> </a:t>
            </a:r>
            <a:r>
              <a:rPr lang="en-ID" dirty="0" err="1"/>
              <a:t>signifikan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model yang </a:t>
            </a:r>
            <a:r>
              <a:rPr lang="en-ID" dirty="0" err="1"/>
              <a:t>dilatih</a:t>
            </a:r>
            <a:r>
              <a:rPr lang="en-ID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dirty="0" err="1"/>
              <a:t>Variabel-variabel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kontribusi</a:t>
            </a:r>
            <a:r>
              <a:rPr lang="en-ID" dirty="0"/>
              <a:t> yang </a:t>
            </a:r>
            <a:r>
              <a:rPr lang="en-ID" dirty="0" err="1"/>
              <a:t>kuat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, dan </a:t>
            </a:r>
            <a:r>
              <a:rPr lang="en-ID" dirty="0" err="1"/>
              <a:t>interpretasi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faktor-faktor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memengaruhi</a:t>
            </a:r>
            <a:r>
              <a:rPr lang="en-ID" dirty="0"/>
              <a:t> </a:t>
            </a:r>
            <a:r>
              <a:rPr lang="en-ID" dirty="0" err="1"/>
              <a:t>penentuan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 di pasar </a:t>
            </a:r>
            <a:r>
              <a:rPr lang="en-ID" dirty="0" err="1"/>
              <a:t>properti</a:t>
            </a:r>
            <a:r>
              <a:rPr lang="en-ID" dirty="0"/>
              <a:t>.</a:t>
            </a:r>
          </a:p>
          <a:p>
            <a:pPr>
              <a:buFont typeface="+mj-lt"/>
              <a:buAutoNum type="arabicPeriod"/>
            </a:pPr>
            <a:r>
              <a:rPr lang="en-ID" b="1" dirty="0" err="1"/>
              <a:t>Rekomendasi</a:t>
            </a:r>
            <a:r>
              <a:rPr lang="en-ID" b="1" dirty="0"/>
              <a:t> dan </a:t>
            </a:r>
            <a:r>
              <a:rPr lang="en-ID" b="1" dirty="0" err="1"/>
              <a:t>Pengembangan</a:t>
            </a:r>
            <a:r>
              <a:rPr lang="en-ID" b="1" dirty="0"/>
              <a:t> Masa </a:t>
            </a:r>
            <a:r>
              <a:rPr lang="en-ID" b="1" dirty="0" err="1"/>
              <a:t>Depan</a:t>
            </a:r>
            <a:r>
              <a:rPr lang="en-ID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masa </a:t>
            </a:r>
            <a:r>
              <a:rPr lang="en-ID" dirty="0" err="1"/>
              <a:t>depan</a:t>
            </a:r>
            <a:r>
              <a:rPr lang="en-ID" dirty="0"/>
              <a:t>,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dipertimbangkan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memperluas</a:t>
            </a:r>
            <a:r>
              <a:rPr lang="en-ID" dirty="0"/>
              <a:t> dataset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yang </a:t>
            </a:r>
            <a:r>
              <a:rPr lang="en-ID" dirty="0" err="1"/>
              <a:t>relevan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menggabungkan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yang </a:t>
            </a:r>
            <a:r>
              <a:rPr lang="en-ID" dirty="0" err="1"/>
              <a:t>berbeda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akurasi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dirty="0" err="1"/>
              <a:t>Melakukan</a:t>
            </a:r>
            <a:r>
              <a:rPr lang="en-ID" dirty="0"/>
              <a:t> tuning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lanjut</a:t>
            </a:r>
            <a:r>
              <a:rPr lang="en-ID" dirty="0"/>
              <a:t> pada parameter model </a:t>
            </a:r>
            <a:r>
              <a:rPr lang="en-ID" dirty="0" err="1"/>
              <a:t>seperti</a:t>
            </a:r>
            <a:r>
              <a:rPr lang="en-ID" dirty="0"/>
              <a:t> Random Forest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memperbaiki</a:t>
            </a:r>
            <a:r>
              <a:rPr lang="en-ID" dirty="0"/>
              <a:t> </a:t>
            </a:r>
            <a:r>
              <a:rPr lang="en-ID" dirty="0" err="1"/>
              <a:t>performa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lanjut</a:t>
            </a:r>
            <a:r>
              <a:rPr lang="en-ID" dirty="0"/>
              <a:t> dan </a:t>
            </a:r>
            <a:r>
              <a:rPr lang="en-ID" dirty="0" err="1"/>
              <a:t>mengoptimalkan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.</a:t>
            </a:r>
          </a:p>
          <a:p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demikian</a:t>
            </a:r>
            <a:r>
              <a:rPr lang="en-ID" dirty="0"/>
              <a:t>, </a:t>
            </a:r>
            <a:r>
              <a:rPr lang="en-ID" dirty="0" err="1"/>
              <a:t>kesimpulan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model Random Forest </a:t>
            </a:r>
            <a:r>
              <a:rPr lang="en-ID" dirty="0" err="1"/>
              <a:t>efektif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fitur-fitur</a:t>
            </a:r>
            <a:r>
              <a:rPr lang="en-ID" dirty="0"/>
              <a:t> yang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dataset,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performa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dibandingkan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model lain yang </a:t>
            </a:r>
            <a:r>
              <a:rPr lang="en-ID" dirty="0" err="1"/>
              <a:t>dievaluasi</a:t>
            </a:r>
            <a:r>
              <a:rPr lang="en-ID" dirty="0"/>
              <a:t>.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wawasan</a:t>
            </a:r>
            <a:r>
              <a:rPr lang="en-ID" dirty="0"/>
              <a:t> yang </a:t>
            </a:r>
            <a:r>
              <a:rPr lang="en-ID" dirty="0" err="1"/>
              <a:t>berharga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machine learning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 dan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pengambilan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di </a:t>
            </a:r>
            <a:r>
              <a:rPr lang="en-ID" dirty="0" err="1"/>
              <a:t>bidang</a:t>
            </a:r>
            <a:r>
              <a:rPr lang="en-ID" dirty="0"/>
              <a:t> </a:t>
            </a:r>
            <a:r>
              <a:rPr lang="en-ID" dirty="0" err="1"/>
              <a:t>properti</a:t>
            </a:r>
            <a:r>
              <a:rPr lang="en-ID" dirty="0"/>
              <a:t>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Ringkasan Proyek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err="1"/>
              <a:t>Deskripsi</a:t>
            </a:r>
            <a:r>
              <a:rPr dirty="0"/>
              <a:t> </a:t>
            </a:r>
            <a:r>
              <a:rPr dirty="0" err="1"/>
              <a:t>singkat</a:t>
            </a:r>
            <a:r>
              <a:rPr dirty="0"/>
              <a:t> </a:t>
            </a:r>
            <a:r>
              <a:rPr dirty="0" err="1"/>
              <a:t>tentang</a:t>
            </a:r>
            <a:r>
              <a:rPr dirty="0"/>
              <a:t> </a:t>
            </a:r>
            <a:r>
              <a:rPr dirty="0" err="1"/>
              <a:t>proyek</a:t>
            </a:r>
            <a:r>
              <a:rPr dirty="0"/>
              <a:t> dan </a:t>
            </a:r>
            <a:r>
              <a:rPr dirty="0" err="1"/>
              <a:t>tujuannya</a:t>
            </a:r>
            <a:r>
              <a:rPr dirty="0"/>
              <a:t>.</a:t>
            </a:r>
            <a:endParaRPr lang="en-US" dirty="0"/>
          </a:p>
          <a:p>
            <a:pPr marL="0" indent="0" algn="ctr">
              <a:buNone/>
            </a:pPr>
            <a:r>
              <a:rPr lang="en-ID" dirty="0"/>
              <a:t>    </a:t>
            </a:r>
            <a:r>
              <a:rPr lang="en-ID" sz="2000" dirty="0" err="1"/>
              <a:t>Proyek</a:t>
            </a:r>
            <a:r>
              <a:rPr lang="en-ID" sz="2000" dirty="0"/>
              <a:t> Machine Learning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bertujuan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memprediksi</a:t>
            </a:r>
            <a:r>
              <a:rPr lang="en-ID" sz="2000" dirty="0"/>
              <a:t> </a:t>
            </a:r>
            <a:r>
              <a:rPr lang="en-ID" sz="2000" dirty="0" err="1"/>
              <a:t>harga</a:t>
            </a:r>
            <a:r>
              <a:rPr lang="en-ID" sz="2000" dirty="0"/>
              <a:t> </a:t>
            </a:r>
            <a:r>
              <a:rPr lang="en-ID" sz="2000" dirty="0" err="1"/>
              <a:t>rumah</a:t>
            </a:r>
            <a:r>
              <a:rPr lang="en-ID" sz="2000" dirty="0"/>
              <a:t> </a:t>
            </a:r>
            <a:r>
              <a:rPr lang="en-ID" sz="2000" dirty="0" err="1"/>
              <a:t>berdasarkan</a:t>
            </a:r>
            <a:r>
              <a:rPr lang="en-ID" sz="2000" dirty="0"/>
              <a:t> </a:t>
            </a:r>
            <a:r>
              <a:rPr lang="en-ID" sz="2000" dirty="0" err="1"/>
              <a:t>berbagai</a:t>
            </a:r>
            <a:r>
              <a:rPr lang="en-ID" sz="2000" dirty="0"/>
              <a:t> </a:t>
            </a:r>
            <a:r>
              <a:rPr lang="en-ID" sz="2000" dirty="0" err="1"/>
              <a:t>fitur</a:t>
            </a:r>
            <a:r>
              <a:rPr lang="en-ID" sz="2000" dirty="0"/>
              <a:t> </a:t>
            </a:r>
            <a:r>
              <a:rPr lang="en-ID" sz="2000" dirty="0" err="1"/>
              <a:t>seperti</a:t>
            </a:r>
            <a:r>
              <a:rPr lang="en-ID" sz="2000" dirty="0"/>
              <a:t> </a:t>
            </a:r>
            <a:r>
              <a:rPr lang="en-ID" sz="2000" dirty="0" err="1"/>
              <a:t>luas</a:t>
            </a:r>
            <a:r>
              <a:rPr lang="en-ID" sz="2000" dirty="0"/>
              <a:t> </a:t>
            </a:r>
            <a:r>
              <a:rPr lang="en-ID" sz="2000" dirty="0" err="1"/>
              <a:t>tanah</a:t>
            </a:r>
            <a:r>
              <a:rPr lang="en-ID" sz="2000" dirty="0"/>
              <a:t>, </a:t>
            </a:r>
            <a:r>
              <a:rPr lang="en-ID" sz="2000" dirty="0" err="1"/>
              <a:t>jumlah</a:t>
            </a:r>
            <a:r>
              <a:rPr lang="en-ID" sz="2000" dirty="0"/>
              <a:t> </a:t>
            </a:r>
            <a:r>
              <a:rPr lang="en-ID" sz="2000" dirty="0" err="1"/>
              <a:t>kamar</a:t>
            </a:r>
            <a:r>
              <a:rPr lang="en-ID" sz="2000" dirty="0"/>
              <a:t>, dan </a:t>
            </a:r>
            <a:r>
              <a:rPr lang="en-ID" sz="2000" dirty="0" err="1"/>
              <a:t>lokasi</a:t>
            </a:r>
            <a:r>
              <a:rPr lang="en-ID" sz="2000" dirty="0"/>
              <a:t>.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menggunakan</a:t>
            </a:r>
            <a:r>
              <a:rPr lang="en-ID" sz="2000" dirty="0"/>
              <a:t> </a:t>
            </a:r>
            <a:r>
              <a:rPr lang="en-ID" sz="2000" dirty="0" err="1"/>
              <a:t>teknik</a:t>
            </a:r>
            <a:r>
              <a:rPr lang="en-ID" sz="2000" dirty="0"/>
              <a:t> machine learning,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membangun</a:t>
            </a:r>
            <a:r>
              <a:rPr lang="en-ID" sz="2000" dirty="0"/>
              <a:t> model yang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memberikan</a:t>
            </a:r>
            <a:r>
              <a:rPr lang="en-ID" sz="2000" dirty="0"/>
              <a:t> </a:t>
            </a:r>
            <a:r>
              <a:rPr lang="en-ID" sz="2000" dirty="0" err="1"/>
              <a:t>estimasi</a:t>
            </a:r>
            <a:r>
              <a:rPr lang="en-ID" sz="2000" dirty="0"/>
              <a:t> </a:t>
            </a:r>
            <a:r>
              <a:rPr lang="en-ID" sz="2000" dirty="0" err="1"/>
              <a:t>harga</a:t>
            </a:r>
            <a:r>
              <a:rPr lang="en-ID" sz="2000" dirty="0"/>
              <a:t> </a:t>
            </a:r>
            <a:r>
              <a:rPr lang="en-ID" sz="2000" dirty="0" err="1"/>
              <a:t>rumah</a:t>
            </a:r>
            <a:r>
              <a:rPr lang="en-ID" sz="2000" dirty="0"/>
              <a:t> yang </a:t>
            </a:r>
            <a:r>
              <a:rPr lang="en-ID" sz="2000" dirty="0" err="1"/>
              <a:t>akurat</a:t>
            </a:r>
            <a:r>
              <a:rPr lang="en-ID" sz="2000" dirty="0"/>
              <a:t> </a:t>
            </a:r>
            <a:r>
              <a:rPr lang="en-ID" sz="2000" dirty="0" err="1"/>
              <a:t>berdasarkan</a:t>
            </a:r>
            <a:r>
              <a:rPr lang="en-ID" sz="2000" dirty="0"/>
              <a:t> dataset yang </a:t>
            </a:r>
            <a:r>
              <a:rPr lang="en-ID" sz="2000" dirty="0" err="1"/>
              <a:t>tersedia</a:t>
            </a:r>
            <a:r>
              <a:rPr lang="en-ID" sz="2000" dirty="0"/>
              <a:t>.</a:t>
            </a: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Permasalahan dan Tujuan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D" b="1" dirty="0" err="1"/>
              <a:t>Deskripsi</a:t>
            </a:r>
            <a:r>
              <a:rPr lang="en-ID" b="1" dirty="0"/>
              <a:t> </a:t>
            </a:r>
            <a:r>
              <a:rPr lang="en-ID" b="1" dirty="0" err="1"/>
              <a:t>Proyek</a:t>
            </a:r>
            <a:r>
              <a:rPr lang="en-ID" b="1" dirty="0"/>
              <a:t>:</a:t>
            </a:r>
          </a:p>
          <a:p>
            <a:pPr marL="0" indent="0">
              <a:buNone/>
            </a:pPr>
            <a:r>
              <a:rPr lang="en-ID" dirty="0"/>
              <a:t>  </a:t>
            </a:r>
            <a:r>
              <a:rPr lang="en-ID" dirty="0" err="1"/>
              <a:t>Proyek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bertujuan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 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luas</a:t>
            </a:r>
            <a:r>
              <a:rPr lang="en-ID" dirty="0"/>
              <a:t> </a:t>
            </a:r>
            <a:r>
              <a:rPr lang="en-ID" dirty="0" err="1"/>
              <a:t>tanah</a:t>
            </a:r>
            <a:r>
              <a:rPr lang="en-ID" dirty="0"/>
              <a:t>,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kamar</a:t>
            </a:r>
            <a:r>
              <a:rPr lang="en-ID" dirty="0"/>
              <a:t>, dan </a:t>
            </a:r>
            <a:r>
              <a:rPr lang="en-ID" dirty="0" err="1"/>
              <a:t>lokasi</a:t>
            </a:r>
            <a:r>
              <a:rPr lang="en-ID" dirty="0"/>
              <a:t>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dataset yang </a:t>
            </a:r>
            <a:r>
              <a:rPr lang="en-ID" dirty="0" err="1"/>
              <a:t>relevan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membangun</a:t>
            </a:r>
            <a:r>
              <a:rPr lang="en-ID" dirty="0"/>
              <a:t> model machine learning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yang </a:t>
            </a:r>
            <a:r>
              <a:rPr lang="en-ID" dirty="0" err="1"/>
              <a:t>akurat</a:t>
            </a:r>
            <a:r>
              <a:rPr lang="en-ID" dirty="0"/>
              <a:t>. </a:t>
            </a:r>
            <a:r>
              <a:rPr lang="en-ID" dirty="0" err="1"/>
              <a:t>Proyek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diharapkan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proses </a:t>
            </a:r>
            <a:r>
              <a:rPr lang="en-ID" dirty="0" err="1"/>
              <a:t>penilaian</a:t>
            </a:r>
            <a:r>
              <a:rPr lang="en-ID" dirty="0"/>
              <a:t> </a:t>
            </a:r>
            <a:r>
              <a:rPr lang="en-ID" dirty="0" err="1"/>
              <a:t>properti</a:t>
            </a:r>
            <a:r>
              <a:rPr lang="en-ID" dirty="0"/>
              <a:t> dan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estimasi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akurat</a:t>
            </a:r>
            <a:r>
              <a:rPr lang="en-ID" dirty="0"/>
              <a:t>.</a:t>
            </a:r>
          </a:p>
          <a:p>
            <a:r>
              <a:rPr lang="en-ID" b="1" dirty="0" err="1"/>
              <a:t>Tujuan</a:t>
            </a:r>
            <a:r>
              <a:rPr lang="en-ID" b="1" dirty="0"/>
              <a:t> </a:t>
            </a:r>
            <a:r>
              <a:rPr lang="en-ID" b="1" dirty="0" err="1"/>
              <a:t>Proyek</a:t>
            </a:r>
            <a:r>
              <a:rPr lang="en-ID" b="1" dirty="0"/>
              <a:t>:</a:t>
            </a:r>
          </a:p>
          <a:p>
            <a:pPr>
              <a:buFont typeface="+mj-lt"/>
              <a:buAutoNum type="arabicPeriod"/>
            </a:pPr>
            <a:r>
              <a:rPr lang="en-ID" dirty="0" err="1"/>
              <a:t>Mengumpulkan</a:t>
            </a:r>
            <a:r>
              <a:rPr lang="en-ID" dirty="0"/>
              <a:t> dan </a:t>
            </a:r>
            <a:r>
              <a:rPr lang="en-ID" dirty="0" err="1"/>
              <a:t>memahami</a:t>
            </a:r>
            <a:r>
              <a:rPr lang="en-ID" dirty="0"/>
              <a:t> data </a:t>
            </a:r>
            <a:r>
              <a:rPr lang="en-ID" dirty="0" err="1"/>
              <a:t>terkait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.</a:t>
            </a:r>
          </a:p>
          <a:p>
            <a:pPr>
              <a:buFont typeface="+mj-lt"/>
              <a:buAutoNum type="arabicPeriod"/>
            </a:pP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eksplorasi</a:t>
            </a:r>
            <a:r>
              <a:rPr lang="en-ID" dirty="0"/>
              <a:t> data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mengidentifikasi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 dan </a:t>
            </a:r>
            <a:r>
              <a:rPr lang="en-ID" dirty="0" err="1"/>
              <a:t>hubungan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.</a:t>
            </a:r>
          </a:p>
          <a:p>
            <a:pPr>
              <a:buFont typeface="+mj-lt"/>
              <a:buAutoNum type="arabicPeriod"/>
            </a:pP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pra-pemrosesan</a:t>
            </a:r>
            <a:r>
              <a:rPr lang="en-ID" dirty="0"/>
              <a:t> data agar </a:t>
            </a:r>
            <a:r>
              <a:rPr lang="en-ID" dirty="0" err="1"/>
              <a:t>siap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model machine learning.</a:t>
            </a:r>
          </a:p>
          <a:p>
            <a:pPr>
              <a:buFont typeface="+mj-lt"/>
              <a:buAutoNum type="arabicPeriod"/>
            </a:pPr>
            <a:r>
              <a:rPr lang="en-ID" dirty="0" err="1"/>
              <a:t>Memilih</a:t>
            </a:r>
            <a:r>
              <a:rPr lang="en-ID" dirty="0"/>
              <a:t> dan </a:t>
            </a:r>
            <a:r>
              <a:rPr lang="en-ID" dirty="0" err="1"/>
              <a:t>melatih</a:t>
            </a:r>
            <a:r>
              <a:rPr lang="en-ID" dirty="0"/>
              <a:t> model machine learning yang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.</a:t>
            </a:r>
          </a:p>
          <a:p>
            <a:pPr>
              <a:buFont typeface="+mj-lt"/>
              <a:buAutoNum type="arabicPeriod"/>
            </a:pPr>
            <a:r>
              <a:rPr lang="en-ID" dirty="0" err="1"/>
              <a:t>Mengevaluasi</a:t>
            </a:r>
            <a:r>
              <a:rPr lang="en-ID" dirty="0"/>
              <a:t> </a:t>
            </a:r>
            <a:r>
              <a:rPr lang="en-ID" dirty="0" err="1"/>
              <a:t>performa</a:t>
            </a:r>
            <a:r>
              <a:rPr lang="en-ID" dirty="0"/>
              <a:t> model dan </a:t>
            </a:r>
            <a:r>
              <a:rPr lang="en-ID" dirty="0" err="1"/>
              <a:t>membandingkan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model lain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diperlukan</a:t>
            </a:r>
            <a:r>
              <a:rPr lang="en-ID" dirty="0"/>
              <a:t>.</a:t>
            </a:r>
          </a:p>
          <a:p>
            <a:pPr>
              <a:buFont typeface="+mj-lt"/>
              <a:buAutoNum type="arabicPeriod"/>
            </a:pP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 yang </a:t>
            </a:r>
            <a:r>
              <a:rPr lang="en-ID" dirty="0" err="1"/>
              <a:t>akurat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model yang </a:t>
            </a:r>
            <a:r>
              <a:rPr lang="en-ID" dirty="0" err="1"/>
              <a:t>dilatih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Deskripsi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D" b="1" dirty="0" err="1"/>
              <a:t>Sumber</a:t>
            </a:r>
            <a:r>
              <a:rPr lang="en-ID" b="1" dirty="0"/>
              <a:t> Data</a:t>
            </a:r>
          </a:p>
          <a:p>
            <a:r>
              <a:rPr lang="en-ID" dirty="0"/>
              <a:t>Dataset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diambil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[</a:t>
            </a:r>
            <a:r>
              <a:rPr lang="en-ID" dirty="0" err="1"/>
              <a:t>sumber</a:t>
            </a:r>
            <a:r>
              <a:rPr lang="en-ID" dirty="0"/>
              <a:t> data], yang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 </a:t>
            </a:r>
            <a:r>
              <a:rPr lang="en-ID" dirty="0" err="1"/>
              <a:t>beserta</a:t>
            </a:r>
            <a:r>
              <a:rPr lang="en-ID" dirty="0"/>
              <a:t> </a:t>
            </a:r>
            <a:r>
              <a:rPr lang="en-ID" dirty="0" err="1"/>
              <a:t>fitur-fitur</a:t>
            </a:r>
            <a:r>
              <a:rPr lang="en-ID" dirty="0"/>
              <a:t> </a:t>
            </a:r>
            <a:r>
              <a:rPr lang="en-ID" dirty="0" err="1"/>
              <a:t>terkait</a:t>
            </a:r>
            <a:r>
              <a:rPr lang="en-ID" dirty="0"/>
              <a:t>. Data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dikumpulkan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dan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dan </a:t>
            </a:r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.</a:t>
            </a:r>
          </a:p>
          <a:p>
            <a:r>
              <a:rPr lang="en-ID" b="1" dirty="0" err="1"/>
              <a:t>Jumlah</a:t>
            </a:r>
            <a:r>
              <a:rPr lang="en-ID" b="1" dirty="0"/>
              <a:t> Data</a:t>
            </a:r>
          </a:p>
          <a:p>
            <a:r>
              <a:rPr lang="en-ID" dirty="0"/>
              <a:t>Dataset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[</a:t>
            </a:r>
            <a:r>
              <a:rPr lang="en-ID" dirty="0" err="1"/>
              <a:t>jumlah</a:t>
            </a:r>
            <a:r>
              <a:rPr lang="en-ID" dirty="0"/>
              <a:t> data] data </a:t>
            </a:r>
            <a:r>
              <a:rPr lang="en-ID" dirty="0" err="1"/>
              <a:t>rumah</a:t>
            </a:r>
            <a:r>
              <a:rPr lang="en-ID" dirty="0"/>
              <a:t>. Data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meliputi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diperlukan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:</a:t>
            </a:r>
          </a:p>
          <a:p>
            <a:r>
              <a:rPr lang="en-ID" b="1" dirty="0"/>
              <a:t>Fitur-Fitur yang Ada</a:t>
            </a:r>
          </a:p>
          <a:p>
            <a:pPr>
              <a:buFont typeface="+mj-lt"/>
              <a:buAutoNum type="arabicPeriod"/>
            </a:pPr>
            <a:r>
              <a:rPr lang="en-ID" b="1" dirty="0"/>
              <a:t>Luas Tanah (m²)</a:t>
            </a:r>
            <a:r>
              <a:rPr lang="en-ID" dirty="0"/>
              <a:t>: Luas </a:t>
            </a:r>
            <a:r>
              <a:rPr lang="en-ID" dirty="0" err="1"/>
              <a:t>tanah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meter </a:t>
            </a:r>
            <a:r>
              <a:rPr lang="en-ID" dirty="0" err="1"/>
              <a:t>persegi</a:t>
            </a:r>
            <a:r>
              <a:rPr lang="en-ID" dirty="0"/>
              <a:t>.</a:t>
            </a:r>
          </a:p>
          <a:p>
            <a:pPr>
              <a:buFont typeface="+mj-lt"/>
              <a:buAutoNum type="arabicPeriod"/>
            </a:pPr>
            <a:r>
              <a:rPr lang="en-ID" b="1" dirty="0"/>
              <a:t>Luas </a:t>
            </a:r>
            <a:r>
              <a:rPr lang="en-ID" b="1" dirty="0" err="1"/>
              <a:t>Bangunan</a:t>
            </a:r>
            <a:r>
              <a:rPr lang="en-ID" b="1" dirty="0"/>
              <a:t> (m²)</a:t>
            </a:r>
            <a:r>
              <a:rPr lang="en-ID" dirty="0"/>
              <a:t>: Luas </a:t>
            </a:r>
            <a:r>
              <a:rPr lang="en-ID" dirty="0" err="1"/>
              <a:t>bangunan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meter </a:t>
            </a:r>
            <a:r>
              <a:rPr lang="en-ID" dirty="0" err="1"/>
              <a:t>persegi</a:t>
            </a:r>
            <a:r>
              <a:rPr lang="en-ID" dirty="0"/>
              <a:t>.</a:t>
            </a:r>
          </a:p>
          <a:p>
            <a:pPr>
              <a:buFont typeface="+mj-lt"/>
              <a:buAutoNum type="arabicPeriod"/>
            </a:pPr>
            <a:r>
              <a:rPr lang="en-ID" b="1" dirty="0" err="1"/>
              <a:t>Jumlah</a:t>
            </a:r>
            <a:r>
              <a:rPr lang="en-ID" b="1" dirty="0"/>
              <a:t> Kamar </a:t>
            </a:r>
            <a:r>
              <a:rPr lang="en-ID" b="1" dirty="0" err="1"/>
              <a:t>Tidur</a:t>
            </a:r>
            <a:r>
              <a:rPr lang="en-ID" dirty="0"/>
              <a:t>: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kamar</a:t>
            </a:r>
            <a:r>
              <a:rPr lang="en-ID" dirty="0"/>
              <a:t> </a:t>
            </a:r>
            <a:r>
              <a:rPr lang="en-ID" dirty="0" err="1"/>
              <a:t>tidur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.</a:t>
            </a:r>
          </a:p>
          <a:p>
            <a:pPr>
              <a:buFont typeface="+mj-lt"/>
              <a:buAutoNum type="arabicPeriod"/>
            </a:pPr>
            <a:r>
              <a:rPr lang="en-ID" b="1" dirty="0" err="1"/>
              <a:t>Jumlah</a:t>
            </a:r>
            <a:r>
              <a:rPr lang="en-ID" b="1" dirty="0"/>
              <a:t> Kamar Mandi</a:t>
            </a:r>
            <a:r>
              <a:rPr lang="en-ID" dirty="0"/>
              <a:t>: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kamar</a:t>
            </a:r>
            <a:r>
              <a:rPr lang="en-ID" dirty="0"/>
              <a:t> mandi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.</a:t>
            </a:r>
          </a:p>
          <a:p>
            <a:pPr>
              <a:buFont typeface="+mj-lt"/>
              <a:buAutoNum type="arabicPeriod"/>
            </a:pPr>
            <a:r>
              <a:rPr lang="en-ID" b="1" dirty="0" err="1"/>
              <a:t>Jumlah</a:t>
            </a:r>
            <a:r>
              <a:rPr lang="en-ID" b="1" dirty="0"/>
              <a:t> </a:t>
            </a:r>
            <a:r>
              <a:rPr lang="en-ID" b="1" dirty="0" err="1"/>
              <a:t>Lantai</a:t>
            </a:r>
            <a:r>
              <a:rPr lang="en-ID" dirty="0"/>
              <a:t>: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lantai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pada </a:t>
            </a:r>
            <a:r>
              <a:rPr lang="en-ID" dirty="0" err="1"/>
              <a:t>rumah</a:t>
            </a:r>
            <a:r>
              <a:rPr lang="en-ID" dirty="0"/>
              <a:t>.</a:t>
            </a:r>
          </a:p>
          <a:p>
            <a:pPr>
              <a:buFont typeface="+mj-lt"/>
              <a:buAutoNum type="arabicPeriod"/>
            </a:pPr>
            <a:r>
              <a:rPr lang="en-ID" b="1" dirty="0" err="1"/>
              <a:t>Sertifikat</a:t>
            </a:r>
            <a:r>
              <a:rPr lang="en-ID" dirty="0"/>
              <a:t>: </a:t>
            </a:r>
            <a:r>
              <a:rPr lang="en-ID" dirty="0" err="1"/>
              <a:t>Tipe</a:t>
            </a:r>
            <a:r>
              <a:rPr lang="en-ID" dirty="0"/>
              <a:t> </a:t>
            </a:r>
            <a:r>
              <a:rPr lang="en-ID" dirty="0" err="1"/>
              <a:t>sertifikat</a:t>
            </a:r>
            <a:r>
              <a:rPr lang="en-ID" dirty="0"/>
              <a:t> </a:t>
            </a:r>
            <a:r>
              <a:rPr lang="en-ID" dirty="0" err="1"/>
              <a:t>tanah</a:t>
            </a:r>
            <a:r>
              <a:rPr lang="en-ID" dirty="0"/>
              <a:t> (</a:t>
            </a:r>
            <a:r>
              <a:rPr lang="en-ID" dirty="0" err="1"/>
              <a:t>contoh</a:t>
            </a:r>
            <a:r>
              <a:rPr lang="en-ID" dirty="0"/>
              <a:t>: SHM, SHGB).</a:t>
            </a:r>
          </a:p>
          <a:p>
            <a:pPr>
              <a:buFont typeface="+mj-lt"/>
              <a:buAutoNum type="arabicPeriod"/>
            </a:pPr>
            <a:r>
              <a:rPr lang="en-ID" b="1" dirty="0"/>
              <a:t>Status </a:t>
            </a:r>
            <a:r>
              <a:rPr lang="en-ID" b="1" dirty="0" err="1"/>
              <a:t>Rumah</a:t>
            </a:r>
            <a:r>
              <a:rPr lang="en-ID" dirty="0"/>
              <a:t>: Status </a:t>
            </a:r>
            <a:r>
              <a:rPr lang="en-ID" dirty="0" err="1"/>
              <a:t>kepemilikan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 (</a:t>
            </a:r>
            <a:r>
              <a:rPr lang="en-ID" dirty="0" err="1"/>
              <a:t>baru</a:t>
            </a:r>
            <a:r>
              <a:rPr lang="en-ID" dirty="0"/>
              <a:t>, second).</a:t>
            </a:r>
          </a:p>
          <a:p>
            <a:pPr>
              <a:buFont typeface="+mj-lt"/>
              <a:buAutoNum type="arabicPeriod"/>
            </a:pPr>
            <a:r>
              <a:rPr lang="en-ID" b="1" dirty="0" err="1"/>
              <a:t>Umur</a:t>
            </a:r>
            <a:r>
              <a:rPr lang="en-ID" b="1" dirty="0"/>
              <a:t> </a:t>
            </a:r>
            <a:r>
              <a:rPr lang="en-ID" b="1" dirty="0" err="1"/>
              <a:t>Bangunan</a:t>
            </a:r>
            <a:r>
              <a:rPr lang="en-ID" b="1" dirty="0"/>
              <a:t> (</a:t>
            </a:r>
            <a:r>
              <a:rPr lang="en-ID" b="1" dirty="0" err="1"/>
              <a:t>tahun</a:t>
            </a:r>
            <a:r>
              <a:rPr lang="en-ID" b="1" dirty="0"/>
              <a:t>)</a:t>
            </a:r>
            <a:r>
              <a:rPr lang="en-ID" dirty="0"/>
              <a:t>: </a:t>
            </a:r>
            <a:r>
              <a:rPr lang="en-ID" dirty="0" err="1"/>
              <a:t>Umur</a:t>
            </a:r>
            <a:r>
              <a:rPr lang="en-ID" dirty="0"/>
              <a:t> </a:t>
            </a:r>
            <a:r>
              <a:rPr lang="en-ID" dirty="0" err="1"/>
              <a:t>bangunan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tahun</a:t>
            </a:r>
            <a:r>
              <a:rPr lang="en-ID" dirty="0"/>
              <a:t>.</a:t>
            </a:r>
          </a:p>
          <a:p>
            <a:pPr>
              <a:buFont typeface="+mj-lt"/>
              <a:buAutoNum type="arabicPeriod"/>
            </a:pPr>
            <a:r>
              <a:rPr lang="en-ID" b="1" dirty="0"/>
              <a:t>Lokasi</a:t>
            </a:r>
            <a:r>
              <a:rPr lang="en-ID" dirty="0"/>
              <a:t>: Lokasi </a:t>
            </a:r>
            <a:r>
              <a:rPr lang="en-ID" dirty="0" err="1"/>
              <a:t>rumah</a:t>
            </a:r>
            <a:r>
              <a:rPr lang="en-ID" dirty="0"/>
              <a:t> (</a:t>
            </a:r>
            <a:r>
              <a:rPr lang="en-ID" dirty="0" err="1"/>
              <a:t>misalnya</a:t>
            </a:r>
            <a:r>
              <a:rPr lang="en-ID" dirty="0"/>
              <a:t>, </a:t>
            </a:r>
            <a:r>
              <a:rPr lang="en-ID" dirty="0" err="1"/>
              <a:t>daerah</a:t>
            </a:r>
            <a:r>
              <a:rPr lang="en-ID" dirty="0"/>
              <a:t>, </a:t>
            </a:r>
            <a:r>
              <a:rPr lang="en-ID" dirty="0" err="1"/>
              <a:t>kota</a:t>
            </a:r>
            <a:r>
              <a:rPr lang="en-ID" dirty="0"/>
              <a:t>).</a:t>
            </a:r>
          </a:p>
          <a:p>
            <a:pPr>
              <a:buFont typeface="+mj-lt"/>
              <a:buAutoNum type="arabicPeriod"/>
            </a:pPr>
            <a:r>
              <a:rPr lang="en-ID" b="1" dirty="0"/>
              <a:t>Harga</a:t>
            </a:r>
            <a:r>
              <a:rPr lang="en-ID" dirty="0"/>
              <a:t>: Harga </a:t>
            </a:r>
            <a:r>
              <a:rPr lang="en-ID" dirty="0" err="1"/>
              <a:t>rumah</a:t>
            </a:r>
            <a:r>
              <a:rPr lang="en-ID" dirty="0"/>
              <a:t> (target variable)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satuan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, </a:t>
            </a:r>
            <a:r>
              <a:rPr lang="en-ID" dirty="0" err="1"/>
              <a:t>misalnya</a:t>
            </a:r>
            <a:r>
              <a:rPr lang="en-ID" dirty="0"/>
              <a:t> </a:t>
            </a:r>
            <a:r>
              <a:rPr lang="en-ID" dirty="0" err="1"/>
              <a:t>juta</a:t>
            </a:r>
            <a:r>
              <a:rPr lang="en-ID" dirty="0"/>
              <a:t> rupiah.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D" dirty="0" err="1"/>
              <a:t>Visualisasi</a:t>
            </a:r>
            <a:r>
              <a:rPr lang="en-ID" dirty="0"/>
              <a:t> dan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data.</a:t>
            </a:r>
          </a:p>
          <a:p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visualisasi</a:t>
            </a:r>
            <a:r>
              <a:rPr lang="en-ID" dirty="0"/>
              <a:t> dan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data,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teknik</a:t>
            </a:r>
            <a:r>
              <a:rPr lang="en-ID" dirty="0"/>
              <a:t> yang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Exploratory Data Analysis (EDA).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langkah-langkahnya</a:t>
            </a:r>
            <a:r>
              <a:rPr lang="en-ID" dirty="0"/>
              <a:t>:</a:t>
            </a:r>
          </a:p>
          <a:p>
            <a:pPr>
              <a:buFont typeface="+mj-lt"/>
              <a:buAutoNum type="arabicPeriod"/>
            </a:pPr>
            <a:r>
              <a:rPr lang="en-ID" b="1" dirty="0" err="1"/>
              <a:t>Memuat</a:t>
            </a:r>
            <a:r>
              <a:rPr lang="en-ID" b="1" dirty="0"/>
              <a:t> dan </a:t>
            </a:r>
            <a:r>
              <a:rPr lang="en-ID" b="1" dirty="0" err="1"/>
              <a:t>Memeriksa</a:t>
            </a:r>
            <a:r>
              <a:rPr lang="en-ID" b="1" dirty="0"/>
              <a:t> Data</a:t>
            </a:r>
            <a:r>
              <a:rPr lang="en-ID" dirty="0"/>
              <a:t>: </a:t>
            </a:r>
            <a:r>
              <a:rPr lang="en-ID" dirty="0" err="1"/>
              <a:t>Mulailah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memuat</a:t>
            </a:r>
            <a:r>
              <a:rPr lang="en-ID" dirty="0"/>
              <a:t> dataset dan </a:t>
            </a:r>
            <a:r>
              <a:rPr lang="en-ID" dirty="0" err="1"/>
              <a:t>memeriksanya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data </a:t>
            </a:r>
            <a:r>
              <a:rPr lang="en-ID" dirty="0" err="1"/>
              <a:t>terbaca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.</a:t>
            </a:r>
          </a:p>
          <a:p>
            <a:pPr>
              <a:buFont typeface="+mj-lt"/>
              <a:buAutoNum type="arabicPeriod"/>
            </a:pPr>
            <a:r>
              <a:rPr lang="en-ID" b="1" dirty="0" err="1"/>
              <a:t>Statistik</a:t>
            </a:r>
            <a:r>
              <a:rPr lang="en-ID" b="1" dirty="0"/>
              <a:t> </a:t>
            </a:r>
            <a:r>
              <a:rPr lang="en-ID" b="1" dirty="0" err="1"/>
              <a:t>Deskriptif</a:t>
            </a:r>
            <a:r>
              <a:rPr lang="en-ID" dirty="0"/>
              <a:t>: </a:t>
            </a:r>
            <a:r>
              <a:rPr lang="en-ID" dirty="0" err="1"/>
              <a:t>Hitung</a:t>
            </a:r>
            <a:r>
              <a:rPr lang="en-ID" dirty="0"/>
              <a:t> </a:t>
            </a:r>
            <a:r>
              <a:rPr lang="en-ID" dirty="0" err="1"/>
              <a:t>statistik</a:t>
            </a:r>
            <a:r>
              <a:rPr lang="en-ID" dirty="0"/>
              <a:t> </a:t>
            </a:r>
            <a:r>
              <a:rPr lang="en-ID" dirty="0" err="1"/>
              <a:t>deskriptif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rata-rata, median, dan </a:t>
            </a:r>
            <a:r>
              <a:rPr lang="en-ID" dirty="0" err="1"/>
              <a:t>deviasi</a:t>
            </a:r>
            <a:r>
              <a:rPr lang="en-ID" dirty="0"/>
              <a:t> </a:t>
            </a:r>
            <a:r>
              <a:rPr lang="en-ID" dirty="0" err="1"/>
              <a:t>standar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numerik</a:t>
            </a:r>
            <a:r>
              <a:rPr lang="en-ID" dirty="0"/>
              <a:t>.</a:t>
            </a:r>
          </a:p>
          <a:p>
            <a:pPr>
              <a:buFont typeface="+mj-lt"/>
              <a:buAutoNum type="arabicPeriod"/>
            </a:pPr>
            <a:r>
              <a:rPr lang="en-ID" b="1" dirty="0" err="1"/>
              <a:t>Visualisasi</a:t>
            </a:r>
            <a:r>
              <a:rPr lang="en-ID" b="1" dirty="0"/>
              <a:t> </a:t>
            </a:r>
            <a:r>
              <a:rPr lang="en-ID" b="1" dirty="0" err="1"/>
              <a:t>Distribusi</a:t>
            </a:r>
            <a:r>
              <a:rPr lang="en-ID" dirty="0"/>
              <a:t>: </a:t>
            </a:r>
            <a:r>
              <a:rPr lang="en-ID" dirty="0" err="1"/>
              <a:t>Gunakan</a:t>
            </a:r>
            <a:r>
              <a:rPr lang="en-ID" dirty="0"/>
              <a:t> histogram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distribusi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target (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)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prediktor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luas</a:t>
            </a:r>
            <a:r>
              <a:rPr lang="en-ID" dirty="0"/>
              <a:t> </a:t>
            </a:r>
            <a:r>
              <a:rPr lang="en-ID" dirty="0" err="1"/>
              <a:t>tanah</a:t>
            </a:r>
            <a:r>
              <a:rPr lang="en-ID" dirty="0"/>
              <a:t> dan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kamar</a:t>
            </a:r>
            <a:r>
              <a:rPr lang="en-ID" dirty="0"/>
              <a:t>.</a:t>
            </a:r>
          </a:p>
          <a:p>
            <a:pPr>
              <a:buFont typeface="+mj-lt"/>
              <a:buAutoNum type="arabicPeriod"/>
            </a:pPr>
            <a:r>
              <a:rPr lang="en-ID" b="1" dirty="0" err="1"/>
              <a:t>Hubungan</a:t>
            </a:r>
            <a:r>
              <a:rPr lang="en-ID" b="1" dirty="0"/>
              <a:t> Antara </a:t>
            </a:r>
            <a:r>
              <a:rPr lang="en-ID" b="1" dirty="0" err="1"/>
              <a:t>Variabel</a:t>
            </a:r>
            <a:r>
              <a:rPr lang="en-ID" dirty="0"/>
              <a:t>: </a:t>
            </a:r>
            <a:r>
              <a:rPr lang="en-ID" dirty="0" err="1"/>
              <a:t>Gunakan</a:t>
            </a:r>
            <a:r>
              <a:rPr lang="en-ID" dirty="0"/>
              <a:t> scatter plot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memeriksa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numerik</a:t>
            </a:r>
            <a:r>
              <a:rPr lang="en-ID" dirty="0"/>
              <a:t>, </a:t>
            </a:r>
            <a:r>
              <a:rPr lang="en-ID" dirty="0" err="1"/>
              <a:t>misalnya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luas</a:t>
            </a:r>
            <a:r>
              <a:rPr lang="en-ID" dirty="0"/>
              <a:t> </a:t>
            </a:r>
            <a:r>
              <a:rPr lang="en-ID" dirty="0" err="1"/>
              <a:t>tanah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kamar</a:t>
            </a:r>
            <a:r>
              <a:rPr lang="en-ID" dirty="0"/>
              <a:t>.</a:t>
            </a:r>
          </a:p>
          <a:p>
            <a:pPr>
              <a:buFont typeface="+mj-lt"/>
              <a:buAutoNum type="arabicPeriod"/>
            </a:pPr>
            <a:r>
              <a:rPr lang="en-ID" b="1" dirty="0" err="1"/>
              <a:t>Penanganan</a:t>
            </a:r>
            <a:r>
              <a:rPr lang="en-ID" b="1" dirty="0"/>
              <a:t> Data yang </a:t>
            </a:r>
            <a:r>
              <a:rPr lang="en-ID" b="1" dirty="0" err="1"/>
              <a:t>Hilang</a:t>
            </a:r>
            <a:r>
              <a:rPr lang="en-ID" b="1" dirty="0"/>
              <a:t> </a:t>
            </a:r>
            <a:r>
              <a:rPr lang="en-ID" b="1" dirty="0" err="1"/>
              <a:t>atau</a:t>
            </a:r>
            <a:r>
              <a:rPr lang="en-ID" b="1" dirty="0"/>
              <a:t> Outlier</a:t>
            </a:r>
            <a:r>
              <a:rPr lang="en-ID" dirty="0"/>
              <a:t>: </a:t>
            </a:r>
            <a:r>
              <a:rPr lang="en-ID" dirty="0" err="1"/>
              <a:t>Identifikasi</a:t>
            </a:r>
            <a:r>
              <a:rPr lang="en-ID" dirty="0"/>
              <a:t> dan </a:t>
            </a:r>
            <a:r>
              <a:rPr lang="en-ID" dirty="0" err="1"/>
              <a:t>tangani</a:t>
            </a:r>
            <a:r>
              <a:rPr lang="en-ID" dirty="0"/>
              <a:t> </a:t>
            </a:r>
            <a:r>
              <a:rPr lang="en-ID" dirty="0" err="1"/>
              <a:t>nilai-nilai</a:t>
            </a:r>
            <a:r>
              <a:rPr lang="en-ID" dirty="0"/>
              <a:t> yang </a:t>
            </a:r>
            <a:r>
              <a:rPr lang="en-ID" dirty="0" err="1"/>
              <a:t>hilang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outlier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,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mempengaruhi</a:t>
            </a:r>
            <a:r>
              <a:rPr lang="en-ID" dirty="0"/>
              <a:t> </a:t>
            </a:r>
            <a:r>
              <a:rPr lang="en-ID" dirty="0" err="1"/>
              <a:t>performa</a:t>
            </a:r>
            <a:r>
              <a:rPr lang="en-ID" dirty="0"/>
              <a:t> model.</a:t>
            </a:r>
          </a:p>
          <a:p>
            <a:pPr marL="0" indent="0">
              <a:buNone/>
            </a:pPr>
            <a:endParaRPr lang="en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Proses </a:t>
            </a:r>
            <a:r>
              <a:rPr dirty="0" err="1"/>
              <a:t>Pra-pemrosesan</a:t>
            </a:r>
            <a:r>
              <a:rPr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D" b="1" dirty="0" err="1"/>
              <a:t>Pembersihan</a:t>
            </a:r>
            <a:r>
              <a:rPr lang="en-ID" b="1" dirty="0"/>
              <a:t> Data</a:t>
            </a:r>
          </a:p>
          <a:p>
            <a:pPr>
              <a:buFont typeface="+mj-lt"/>
              <a:buAutoNum type="arabicPeriod"/>
            </a:pPr>
            <a:r>
              <a:rPr lang="en-ID" b="1" dirty="0" err="1"/>
              <a:t>Identifikasi</a:t>
            </a:r>
            <a:r>
              <a:rPr lang="en-ID" b="1" dirty="0"/>
              <a:t> Data yang </a:t>
            </a:r>
            <a:r>
              <a:rPr lang="en-ID" b="1" dirty="0" err="1"/>
              <a:t>Tidak</a:t>
            </a:r>
            <a:r>
              <a:rPr lang="en-ID" b="1" dirty="0"/>
              <a:t> Valid</a:t>
            </a:r>
            <a:r>
              <a:rPr lang="en-ID" dirty="0"/>
              <a:t>: </a:t>
            </a:r>
            <a:r>
              <a:rPr lang="en-ID" dirty="0" err="1"/>
              <a:t>Periksa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entri</a:t>
            </a:r>
            <a:r>
              <a:rPr lang="en-ID" dirty="0"/>
              <a:t> data yang </a:t>
            </a:r>
            <a:r>
              <a:rPr lang="en-ID" dirty="0" err="1"/>
              <a:t>tidak</a:t>
            </a:r>
            <a:r>
              <a:rPr lang="en-ID" dirty="0"/>
              <a:t> valid,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nilai-nilai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masuk</a:t>
            </a:r>
            <a:r>
              <a:rPr lang="en-ID" dirty="0"/>
              <a:t> </a:t>
            </a:r>
            <a:r>
              <a:rPr lang="en-ID" dirty="0" err="1"/>
              <a:t>akal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format yang salah.</a:t>
            </a:r>
          </a:p>
          <a:p>
            <a:pPr>
              <a:buFont typeface="+mj-lt"/>
              <a:buAutoNum type="arabicPeriod"/>
            </a:pPr>
            <a:r>
              <a:rPr lang="en-ID" b="1" dirty="0" err="1"/>
              <a:t>Penanganan</a:t>
            </a:r>
            <a:r>
              <a:rPr lang="en-ID" b="1" dirty="0"/>
              <a:t> Data </a:t>
            </a:r>
            <a:r>
              <a:rPr lang="en-ID" b="1" dirty="0" err="1"/>
              <a:t>Duplikat</a:t>
            </a:r>
            <a:r>
              <a:rPr lang="en-ID" dirty="0"/>
              <a:t>: </a:t>
            </a:r>
            <a:r>
              <a:rPr lang="en-ID" dirty="0" err="1"/>
              <a:t>Hapus</a:t>
            </a:r>
            <a:r>
              <a:rPr lang="en-ID" dirty="0"/>
              <a:t> baris data yang </a:t>
            </a:r>
            <a:r>
              <a:rPr lang="en-ID" dirty="0" err="1"/>
              <a:t>duplikat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.</a:t>
            </a:r>
          </a:p>
          <a:p>
            <a:r>
              <a:rPr lang="en-ID" b="1" dirty="0" err="1"/>
              <a:t>Penanganan</a:t>
            </a:r>
            <a:r>
              <a:rPr lang="en-ID" b="1" dirty="0"/>
              <a:t> Data yang </a:t>
            </a:r>
            <a:r>
              <a:rPr lang="en-ID" b="1" dirty="0" err="1"/>
              <a:t>Hilang</a:t>
            </a:r>
            <a:endParaRPr lang="en-ID" b="1" dirty="0"/>
          </a:p>
          <a:p>
            <a:pPr>
              <a:buFont typeface="+mj-lt"/>
              <a:buAutoNum type="arabicPeriod"/>
            </a:pPr>
            <a:r>
              <a:rPr lang="en-ID" b="1" dirty="0" err="1"/>
              <a:t>Identifikasi</a:t>
            </a:r>
            <a:r>
              <a:rPr lang="en-ID" b="1" dirty="0"/>
              <a:t> Data yang </a:t>
            </a:r>
            <a:r>
              <a:rPr lang="en-ID" b="1" dirty="0" err="1"/>
              <a:t>Hilang</a:t>
            </a:r>
            <a:r>
              <a:rPr lang="en-ID" dirty="0"/>
              <a:t>: </a:t>
            </a:r>
            <a:r>
              <a:rPr lang="en-ID" dirty="0" err="1"/>
              <a:t>Temukan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mana </a:t>
            </a:r>
            <a:r>
              <a:rPr lang="en-ID" dirty="0" err="1"/>
              <a:t>saja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yang </a:t>
            </a:r>
            <a:r>
              <a:rPr lang="en-ID" dirty="0" err="1"/>
              <a:t>hilang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missing values.</a:t>
            </a:r>
          </a:p>
          <a:p>
            <a:pPr>
              <a:buFont typeface="+mj-lt"/>
              <a:buAutoNum type="arabicPeriod"/>
            </a:pPr>
            <a:r>
              <a:rPr lang="en-ID" b="1" dirty="0"/>
              <a:t>Strategi </a:t>
            </a:r>
            <a:r>
              <a:rPr lang="en-ID" b="1" dirty="0" err="1"/>
              <a:t>Penanganan</a:t>
            </a:r>
            <a:r>
              <a:rPr lang="en-ID" dirty="0"/>
              <a:t>: </a:t>
            </a:r>
            <a:r>
              <a:rPr lang="en-ID" dirty="0" err="1"/>
              <a:t>Pilih</a:t>
            </a:r>
            <a:r>
              <a:rPr lang="en-ID" dirty="0"/>
              <a:t> strategi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mengatasi</a:t>
            </a:r>
            <a:r>
              <a:rPr lang="en-ID" dirty="0"/>
              <a:t> data yang </a:t>
            </a:r>
            <a:r>
              <a:rPr lang="en-ID" dirty="0" err="1"/>
              <a:t>hilang</a:t>
            </a:r>
            <a:r>
              <a:rPr lang="en-ID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dirty="0"/>
              <a:t>Isi data yang </a:t>
            </a:r>
            <a:r>
              <a:rPr lang="en-ID" dirty="0" err="1"/>
              <a:t>hilang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rata-rata </a:t>
            </a:r>
            <a:r>
              <a:rPr lang="en-ID" dirty="0" err="1"/>
              <a:t>atau</a:t>
            </a:r>
            <a:r>
              <a:rPr lang="en-ID" dirty="0"/>
              <a:t> median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numerik</a:t>
            </a:r>
            <a:r>
              <a:rPr lang="en-ID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dirty="0"/>
              <a:t>Isi data </a:t>
            </a:r>
            <a:r>
              <a:rPr lang="en-ID" dirty="0" err="1"/>
              <a:t>kategorikal</a:t>
            </a:r>
            <a:r>
              <a:rPr lang="en-ID" dirty="0"/>
              <a:t> yang </a:t>
            </a:r>
            <a:r>
              <a:rPr lang="en-ID" dirty="0" err="1"/>
              <a:t>hilang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yang paling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imputasi</a:t>
            </a:r>
            <a:r>
              <a:rPr lang="en-ID" dirty="0"/>
              <a:t>.</a:t>
            </a:r>
          </a:p>
          <a:p>
            <a:r>
              <a:rPr lang="en-ID" b="1" dirty="0" err="1"/>
              <a:t>Transformasi</a:t>
            </a:r>
            <a:r>
              <a:rPr lang="en-ID" b="1" dirty="0"/>
              <a:t> Fitur</a:t>
            </a:r>
          </a:p>
          <a:p>
            <a:pPr>
              <a:buFont typeface="+mj-lt"/>
              <a:buAutoNum type="arabicPeriod"/>
            </a:pPr>
            <a:r>
              <a:rPr lang="en-ID" b="1" dirty="0" err="1"/>
              <a:t>Normalisasi</a:t>
            </a:r>
            <a:r>
              <a:rPr lang="en-ID" b="1" dirty="0"/>
              <a:t> </a:t>
            </a:r>
            <a:r>
              <a:rPr lang="en-ID" b="1" dirty="0" err="1"/>
              <a:t>atau</a:t>
            </a:r>
            <a:r>
              <a:rPr lang="en-ID" b="1" dirty="0"/>
              <a:t> </a:t>
            </a:r>
            <a:r>
              <a:rPr lang="en-ID" b="1" dirty="0" err="1"/>
              <a:t>Standarisasi</a:t>
            </a:r>
            <a:r>
              <a:rPr lang="en-ID" dirty="0"/>
              <a:t>: Skala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numerik</a:t>
            </a:r>
            <a:r>
              <a:rPr lang="en-ID" dirty="0"/>
              <a:t> agar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skala</a:t>
            </a:r>
            <a:r>
              <a:rPr lang="en-ID" dirty="0"/>
              <a:t> yang </a:t>
            </a:r>
            <a:r>
              <a:rPr lang="en-ID" dirty="0" err="1"/>
              <a:t>serupa</a:t>
            </a:r>
            <a:r>
              <a:rPr lang="en-ID" dirty="0"/>
              <a:t>, </a:t>
            </a:r>
            <a:r>
              <a:rPr lang="en-ID" dirty="0" err="1"/>
              <a:t>misalnya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Min-Max Scaling </a:t>
            </a:r>
            <a:r>
              <a:rPr lang="en-ID" dirty="0" err="1"/>
              <a:t>atau</a:t>
            </a:r>
            <a:r>
              <a:rPr lang="en-ID" dirty="0"/>
              <a:t> Standard Scaling.</a:t>
            </a:r>
          </a:p>
          <a:p>
            <a:pPr>
              <a:buFont typeface="+mj-lt"/>
              <a:buAutoNum type="arabicPeriod"/>
            </a:pPr>
            <a:r>
              <a:rPr lang="en-ID" b="1" dirty="0"/>
              <a:t>Encoding </a:t>
            </a:r>
            <a:r>
              <a:rPr lang="en-ID" b="1" dirty="0" err="1"/>
              <a:t>Variabel</a:t>
            </a:r>
            <a:r>
              <a:rPr lang="en-ID" b="1" dirty="0"/>
              <a:t> </a:t>
            </a:r>
            <a:r>
              <a:rPr lang="en-ID" b="1" dirty="0" err="1"/>
              <a:t>Kategorikal</a:t>
            </a:r>
            <a:r>
              <a:rPr lang="en-ID" dirty="0"/>
              <a:t>: </a:t>
            </a:r>
            <a:r>
              <a:rPr lang="en-ID" dirty="0" err="1"/>
              <a:t>Ubah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kategorikal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diproses</a:t>
            </a:r>
            <a:r>
              <a:rPr lang="en-ID" dirty="0"/>
              <a:t> oleh </a:t>
            </a:r>
            <a:r>
              <a:rPr lang="en-ID" dirty="0" err="1"/>
              <a:t>algoritma</a:t>
            </a:r>
            <a:r>
              <a:rPr lang="en-ID" dirty="0"/>
              <a:t> machine learning, </a:t>
            </a:r>
            <a:r>
              <a:rPr lang="en-ID" dirty="0" err="1"/>
              <a:t>misalnya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One-Hot Encoding </a:t>
            </a:r>
            <a:r>
              <a:rPr lang="en-ID" dirty="0" err="1"/>
              <a:t>atau</a:t>
            </a:r>
            <a:r>
              <a:rPr lang="en-ID" dirty="0"/>
              <a:t> Label Encoding.</a:t>
            </a:r>
          </a:p>
          <a:p>
            <a:pPr>
              <a:buFont typeface="+mj-lt"/>
              <a:buAutoNum type="arabicPeriod"/>
            </a:pPr>
            <a:r>
              <a:rPr lang="en-ID" b="1" dirty="0" err="1"/>
              <a:t>Transformasi</a:t>
            </a:r>
            <a:r>
              <a:rPr lang="en-ID" b="1" dirty="0"/>
              <a:t> </a:t>
            </a:r>
            <a:r>
              <a:rPr lang="en-ID" b="1" dirty="0" err="1"/>
              <a:t>Variabel</a:t>
            </a:r>
            <a:r>
              <a:rPr lang="en-ID" dirty="0"/>
              <a:t>: </a:t>
            </a:r>
            <a:r>
              <a:rPr lang="en-ID" dirty="0" err="1"/>
              <a:t>Lakukan</a:t>
            </a:r>
            <a:r>
              <a:rPr lang="en-ID" dirty="0"/>
              <a:t> </a:t>
            </a:r>
            <a:r>
              <a:rPr lang="en-ID" dirty="0" err="1"/>
              <a:t>transformasi</a:t>
            </a:r>
            <a:r>
              <a:rPr lang="en-ID" dirty="0"/>
              <a:t> pada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diperlukan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transformasi</a:t>
            </a:r>
            <a:r>
              <a:rPr lang="en-ID" dirty="0"/>
              <a:t> log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distribusi</a:t>
            </a:r>
            <a:r>
              <a:rPr lang="en-ID" dirty="0"/>
              <a:t> yang miring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penghapusan</a:t>
            </a:r>
            <a:r>
              <a:rPr lang="en-ID" dirty="0"/>
              <a:t> outlier yang </a:t>
            </a:r>
            <a:r>
              <a:rPr lang="en-ID" dirty="0" err="1"/>
              <a:t>ekstrem</a:t>
            </a:r>
            <a:r>
              <a:rPr lang="en-ID" dirty="0"/>
              <a:t>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Pemilihan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D" b="1" dirty="0"/>
              <a:t>Model yang </a:t>
            </a:r>
            <a:r>
              <a:rPr lang="en-ID" b="1" dirty="0" err="1"/>
              <a:t>Dipilih</a:t>
            </a:r>
            <a:r>
              <a:rPr lang="en-ID" b="1" dirty="0"/>
              <a:t>: </a:t>
            </a:r>
            <a:r>
              <a:rPr lang="en-ID" b="1" dirty="0" err="1"/>
              <a:t>Regresi</a:t>
            </a:r>
            <a:r>
              <a:rPr lang="en-ID" b="1" dirty="0"/>
              <a:t> Linear</a:t>
            </a:r>
          </a:p>
          <a:p>
            <a:r>
              <a:rPr lang="en-ID" b="1" dirty="0" err="1"/>
              <a:t>Alasan</a:t>
            </a:r>
            <a:r>
              <a:rPr lang="en-ID" b="1" dirty="0"/>
              <a:t> </a:t>
            </a:r>
            <a:r>
              <a:rPr lang="en-ID" b="1" dirty="0" err="1"/>
              <a:t>Pemilihan</a:t>
            </a:r>
            <a:r>
              <a:rPr lang="en-ID" b="1" dirty="0"/>
              <a:t>:</a:t>
            </a:r>
            <a:endParaRPr lang="en-ID" dirty="0"/>
          </a:p>
          <a:p>
            <a:pPr>
              <a:buFont typeface="+mj-lt"/>
              <a:buAutoNum type="arabicPeriod"/>
            </a:pPr>
            <a:r>
              <a:rPr lang="en-ID" b="1" dirty="0" err="1"/>
              <a:t>Kesesuaian</a:t>
            </a:r>
            <a:r>
              <a:rPr lang="en-ID" b="1" dirty="0"/>
              <a:t> </a:t>
            </a:r>
            <a:r>
              <a:rPr lang="en-ID" b="1" dirty="0" err="1"/>
              <a:t>dengan</a:t>
            </a:r>
            <a:r>
              <a:rPr lang="en-ID" b="1" dirty="0"/>
              <a:t> </a:t>
            </a:r>
            <a:r>
              <a:rPr lang="en-ID" b="1" dirty="0" err="1"/>
              <a:t>Masalah</a:t>
            </a:r>
            <a:r>
              <a:rPr lang="en-ID" dirty="0"/>
              <a:t>: </a:t>
            </a:r>
            <a:r>
              <a:rPr lang="en-ID" dirty="0" err="1"/>
              <a:t>Regresi</a:t>
            </a:r>
            <a:r>
              <a:rPr lang="en-ID" dirty="0"/>
              <a:t> linear </a:t>
            </a:r>
            <a:r>
              <a:rPr lang="en-ID" dirty="0" err="1"/>
              <a:t>cocok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kontinu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, </a:t>
            </a:r>
            <a:r>
              <a:rPr lang="en-ID" dirty="0" err="1"/>
              <a:t>karena</a:t>
            </a:r>
            <a:r>
              <a:rPr lang="en-ID" dirty="0"/>
              <a:t> model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mengasumsikan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linear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input (</a:t>
            </a:r>
            <a:r>
              <a:rPr lang="en-ID" dirty="0" err="1"/>
              <a:t>fitur</a:t>
            </a:r>
            <a:r>
              <a:rPr lang="en-ID" dirty="0"/>
              <a:t>) dan </a:t>
            </a:r>
            <a:r>
              <a:rPr lang="en-ID" dirty="0" err="1"/>
              <a:t>variabel</a:t>
            </a:r>
            <a:r>
              <a:rPr lang="en-ID" dirty="0"/>
              <a:t> output (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).</a:t>
            </a:r>
          </a:p>
          <a:p>
            <a:pPr>
              <a:buFont typeface="+mj-lt"/>
              <a:buAutoNum type="arabicPeriod"/>
            </a:pPr>
            <a:r>
              <a:rPr lang="en-ID" b="1" dirty="0" err="1"/>
              <a:t>Keterbacaan</a:t>
            </a:r>
            <a:r>
              <a:rPr lang="en-ID" b="1" dirty="0"/>
              <a:t> dan </a:t>
            </a:r>
            <a:r>
              <a:rPr lang="en-ID" b="1" dirty="0" err="1"/>
              <a:t>Interpretasi</a:t>
            </a:r>
            <a:r>
              <a:rPr lang="en-ID" dirty="0"/>
              <a:t>: </a:t>
            </a:r>
            <a:r>
              <a:rPr lang="en-ID" dirty="0" err="1"/>
              <a:t>Regresi</a:t>
            </a:r>
            <a:r>
              <a:rPr lang="en-ID" dirty="0"/>
              <a:t> linear </a:t>
            </a:r>
            <a:r>
              <a:rPr lang="en-ID" dirty="0" err="1"/>
              <a:t>relatif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dipahami</a:t>
            </a:r>
            <a:r>
              <a:rPr lang="en-ID" dirty="0"/>
              <a:t> dan </a:t>
            </a:r>
            <a:r>
              <a:rPr lang="en-ID" dirty="0" err="1"/>
              <a:t>diinterpretasi</a:t>
            </a:r>
            <a:r>
              <a:rPr lang="en-ID" dirty="0"/>
              <a:t> </a:t>
            </a:r>
            <a:r>
              <a:rPr lang="en-ID" dirty="0" err="1"/>
              <a:t>hasilnya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cocok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menjelaskan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input dan output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pihak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terbiasa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model </a:t>
            </a:r>
            <a:r>
              <a:rPr lang="en-ID" dirty="0" err="1"/>
              <a:t>kompleks</a:t>
            </a:r>
            <a:r>
              <a:rPr lang="en-ID" dirty="0"/>
              <a:t>.</a:t>
            </a:r>
          </a:p>
          <a:p>
            <a:pPr>
              <a:buFont typeface="+mj-lt"/>
              <a:buAutoNum type="arabicPeriod"/>
            </a:pPr>
            <a:r>
              <a:rPr lang="en-ID" b="1" dirty="0"/>
              <a:t>Performa yang </a:t>
            </a:r>
            <a:r>
              <a:rPr lang="en-ID" b="1" dirty="0" err="1"/>
              <a:t>Dapat</a:t>
            </a:r>
            <a:r>
              <a:rPr lang="en-ID" b="1" dirty="0"/>
              <a:t> </a:t>
            </a:r>
            <a:r>
              <a:rPr lang="en-ID" b="1" dirty="0" err="1"/>
              <a:t>Diterima</a:t>
            </a:r>
            <a:r>
              <a:rPr lang="en-ID" dirty="0"/>
              <a:t>: </a:t>
            </a:r>
            <a:r>
              <a:rPr lang="en-ID" dirty="0" err="1"/>
              <a:t>Meskipun</a:t>
            </a:r>
            <a:r>
              <a:rPr lang="en-ID" dirty="0"/>
              <a:t> </a:t>
            </a:r>
            <a:r>
              <a:rPr lang="en-ID" dirty="0" err="1"/>
              <a:t>sederhana</a:t>
            </a:r>
            <a:r>
              <a:rPr lang="en-ID" dirty="0"/>
              <a:t>, </a:t>
            </a:r>
            <a:r>
              <a:rPr lang="en-ID" dirty="0" err="1"/>
              <a:t>regresi</a:t>
            </a:r>
            <a:r>
              <a:rPr lang="en-ID" dirty="0"/>
              <a:t> linear </a:t>
            </a:r>
            <a:r>
              <a:rPr lang="en-ID" dirty="0" err="1"/>
              <a:t>sering</a:t>
            </a:r>
            <a:r>
              <a:rPr lang="en-ID" dirty="0"/>
              <a:t> kali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yang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asumsi-asumsi</a:t>
            </a:r>
            <a:r>
              <a:rPr lang="en-ID" dirty="0"/>
              <a:t> yang </a:t>
            </a:r>
            <a:r>
              <a:rPr lang="en-ID" dirty="0" err="1"/>
              <a:t>diperlukan</a:t>
            </a:r>
            <a:r>
              <a:rPr lang="en-ID" dirty="0"/>
              <a:t> (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linearitas</a:t>
            </a:r>
            <a:r>
              <a:rPr lang="en-ID" dirty="0"/>
              <a:t> dan </a:t>
            </a:r>
            <a:r>
              <a:rPr lang="en-ID" dirty="0" err="1"/>
              <a:t>independensi</a:t>
            </a:r>
            <a:r>
              <a:rPr lang="en-ID" dirty="0"/>
              <a:t>) </a:t>
            </a:r>
            <a:r>
              <a:rPr lang="en-ID" dirty="0" err="1"/>
              <a:t>terpenuhi</a:t>
            </a:r>
            <a:r>
              <a:rPr lang="en-ID" dirty="0"/>
              <a:t>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preprocessing</a:t>
            </a:r>
            <a:r>
              <a:rPr lang="en-ID" dirty="0"/>
              <a:t> yang </a:t>
            </a:r>
            <a:r>
              <a:rPr lang="en-ID" dirty="0" err="1"/>
              <a:t>tepat</a:t>
            </a:r>
            <a:r>
              <a:rPr lang="en-ID" dirty="0"/>
              <a:t>, model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 yang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akurat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.</a:t>
            </a:r>
          </a:p>
          <a:p>
            <a:pPr>
              <a:buFont typeface="+mj-lt"/>
              <a:buAutoNum type="arabicPeriod"/>
            </a:pPr>
            <a:r>
              <a:rPr lang="en-ID" b="1" dirty="0" err="1"/>
              <a:t>Kecepatan</a:t>
            </a:r>
            <a:r>
              <a:rPr lang="en-ID" b="1" dirty="0"/>
              <a:t> </a:t>
            </a:r>
            <a:r>
              <a:rPr lang="en-ID" b="1" dirty="0" err="1"/>
              <a:t>Pelatihan</a:t>
            </a:r>
            <a:r>
              <a:rPr lang="en-ID" dirty="0"/>
              <a:t>: </a:t>
            </a:r>
            <a:r>
              <a:rPr lang="en-ID" dirty="0" err="1"/>
              <a:t>Regresi</a:t>
            </a:r>
            <a:r>
              <a:rPr lang="en-ID" dirty="0"/>
              <a:t> linear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keunggulan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kecepatan</a:t>
            </a:r>
            <a:r>
              <a:rPr lang="en-ID" dirty="0"/>
              <a:t> </a:t>
            </a:r>
            <a:r>
              <a:rPr lang="en-ID" dirty="0" err="1"/>
              <a:t>pelatihan</a:t>
            </a:r>
            <a:r>
              <a:rPr lang="en-ID" dirty="0"/>
              <a:t> dan </a:t>
            </a:r>
            <a:r>
              <a:rPr lang="en-ID" dirty="0" err="1"/>
              <a:t>inferensi</a:t>
            </a:r>
            <a:r>
              <a:rPr lang="en-ID" dirty="0"/>
              <a:t>, yang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pertimbangan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dataset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besar</a:t>
            </a:r>
            <a:endParaRPr lang="en-ID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dan Validation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04AF44F-0952-40B3-992E-6E08BEC3E0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717684"/>
            <a:ext cx="801052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Langkah-Langkah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Pelatihan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dan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Validasi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Memisahkan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Pisahkan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dataset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menjadi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latih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(training data) dan data uji (test data). Data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latih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digunakan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melatih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sedangkan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uji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digunakan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menguji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secara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independen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Pelatihan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Inisialisasikan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regresi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linear.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Latih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menggunakan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latih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memanggil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fit()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pada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objek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model.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Validasi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Lakukan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prediksi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menggunakan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uji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memanggil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predict()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pada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objek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model yang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telah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dilatih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menggunakan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metrik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sesuai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seperti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Mean Squared Error (MSE), R-squared (R²),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metrik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lain yang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relevan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tergantung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pada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tujuan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Evaluasi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Hasil </a:t>
            </a:r>
            <a:r>
              <a:rPr dirty="0" err="1"/>
              <a:t>evaluasi</a:t>
            </a:r>
            <a:r>
              <a:rPr dirty="0"/>
              <a:t> model.</a:t>
            </a:r>
            <a:endParaRPr lang="en-US" dirty="0"/>
          </a:p>
          <a:p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mengevaluasi</a:t>
            </a:r>
            <a:r>
              <a:rPr lang="en-ID" dirty="0"/>
              <a:t> model </a:t>
            </a:r>
            <a:r>
              <a:rPr lang="en-ID" dirty="0" err="1"/>
              <a:t>regresi</a:t>
            </a:r>
            <a:r>
              <a:rPr lang="en-ID" dirty="0"/>
              <a:t> linear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dilatih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metrik</a:t>
            </a:r>
            <a:r>
              <a:rPr lang="en-ID" dirty="0"/>
              <a:t> </a:t>
            </a:r>
            <a:r>
              <a:rPr lang="en-ID" dirty="0" err="1"/>
              <a:t>evaluasi</a:t>
            </a:r>
            <a:r>
              <a:rPr lang="en-ID" dirty="0"/>
              <a:t> yang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Mean Squared Error (MSE) dan R-squared (R²).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menginterpretasikan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evaluasi</a:t>
            </a:r>
            <a:r>
              <a:rPr lang="en-ID" dirty="0"/>
              <a:t> model:</a:t>
            </a:r>
          </a:p>
          <a:p>
            <a:r>
              <a:rPr lang="en-ID" b="1" dirty="0"/>
              <a:t>Mean Squared Error (MSE)</a:t>
            </a:r>
          </a:p>
          <a:p>
            <a:r>
              <a:rPr lang="en-ID" dirty="0"/>
              <a:t>Mean Squared Error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metrik</a:t>
            </a:r>
            <a:r>
              <a:rPr lang="en-ID" dirty="0"/>
              <a:t> yang </a:t>
            </a:r>
            <a:r>
              <a:rPr lang="en-ID" dirty="0" err="1"/>
              <a:t>mengukur</a:t>
            </a:r>
            <a:r>
              <a:rPr lang="en-ID" dirty="0"/>
              <a:t> rata-rata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kuadrat</a:t>
            </a:r>
            <a:r>
              <a:rPr lang="en-ID" dirty="0"/>
              <a:t> </a:t>
            </a:r>
            <a:r>
              <a:rPr lang="en-ID" dirty="0" err="1"/>
              <a:t>selisih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 (</a:t>
            </a:r>
            <a:r>
              <a:rPr lang="en-ID" dirty="0" err="1"/>
              <a:t>y_pred</a:t>
            </a:r>
            <a:r>
              <a:rPr lang="en-ID" dirty="0"/>
              <a:t>)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sebenarnya</a:t>
            </a:r>
            <a:r>
              <a:rPr lang="en-ID" dirty="0"/>
              <a:t> (</a:t>
            </a:r>
            <a:r>
              <a:rPr lang="en-ID" dirty="0" err="1"/>
              <a:t>y_test</a:t>
            </a:r>
            <a:r>
              <a:rPr lang="en-ID" dirty="0"/>
              <a:t>).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rendah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MSE,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performa</a:t>
            </a:r>
            <a:r>
              <a:rPr lang="en-ID" dirty="0"/>
              <a:t> model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.</a:t>
            </a:r>
          </a:p>
          <a:p>
            <a:r>
              <a:rPr lang="en-ID" b="1" dirty="0"/>
              <a:t>R-squared (R²)</a:t>
            </a:r>
          </a:p>
          <a:p>
            <a:r>
              <a:rPr lang="en-ID" dirty="0"/>
              <a:t>R-squared </a:t>
            </a:r>
            <a:r>
              <a:rPr lang="en-ID" dirty="0" err="1"/>
              <a:t>atau</a:t>
            </a:r>
            <a:r>
              <a:rPr lang="en-ID" dirty="0"/>
              <a:t> Coefficient of Determination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metrik</a:t>
            </a:r>
            <a:r>
              <a:rPr lang="en-ID" dirty="0"/>
              <a:t> </a:t>
            </a:r>
            <a:r>
              <a:rPr lang="en-ID" dirty="0" err="1"/>
              <a:t>evaluasi</a:t>
            </a:r>
            <a:r>
              <a:rPr lang="en-ID" dirty="0"/>
              <a:t> yang </a:t>
            </a:r>
            <a:r>
              <a:rPr lang="en-ID" dirty="0" err="1"/>
              <a:t>menjelaskan</a:t>
            </a:r>
            <a:r>
              <a:rPr lang="en-ID" dirty="0"/>
              <a:t> </a:t>
            </a:r>
            <a:r>
              <a:rPr lang="en-ID" dirty="0" err="1"/>
              <a:t>seberapa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variabilitas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target (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)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dijelaskan</a:t>
            </a:r>
            <a:r>
              <a:rPr lang="en-ID" dirty="0"/>
              <a:t> oleh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prediktor</a:t>
            </a:r>
            <a:r>
              <a:rPr lang="en-ID" dirty="0"/>
              <a:t> (</a:t>
            </a:r>
            <a:r>
              <a:rPr lang="en-ID" dirty="0" err="1"/>
              <a:t>fitur-fitur</a:t>
            </a:r>
            <a:r>
              <a:rPr lang="en-ID" dirty="0"/>
              <a:t> lain). Nilai R² </a:t>
            </a:r>
            <a:r>
              <a:rPr lang="en-ID" dirty="0" err="1"/>
              <a:t>berkisar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0 </a:t>
            </a:r>
            <a:r>
              <a:rPr lang="en-ID" dirty="0" err="1"/>
              <a:t>hingga</a:t>
            </a:r>
            <a:r>
              <a:rPr lang="en-ID" dirty="0"/>
              <a:t> 1,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nilainya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model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menjelaskan</a:t>
            </a:r>
            <a:r>
              <a:rPr lang="en-ID" dirty="0"/>
              <a:t> </a:t>
            </a:r>
            <a:r>
              <a:rPr lang="en-ID" dirty="0" err="1"/>
              <a:t>variasi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data target.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21</TotalTime>
  <Words>1814</Words>
  <Application>Microsoft Office PowerPoint</Application>
  <PresentationFormat>On-screen Show (4:3)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Unicode MS</vt:lpstr>
      <vt:lpstr>Century Gothic</vt:lpstr>
      <vt:lpstr>Garamond</vt:lpstr>
      <vt:lpstr>Savon</vt:lpstr>
      <vt:lpstr>Proyek Machine Learning</vt:lpstr>
      <vt:lpstr>Ringkasan Proyek</vt:lpstr>
      <vt:lpstr>Permasalahan dan Tujuan</vt:lpstr>
      <vt:lpstr>Deskripsi Dataset</vt:lpstr>
      <vt:lpstr>Exploratory Data Analysis (EDA)</vt:lpstr>
      <vt:lpstr>Proses Pra-pemrosesan Data</vt:lpstr>
      <vt:lpstr>Pemilihan Model</vt:lpstr>
      <vt:lpstr>Training dan Validation</vt:lpstr>
      <vt:lpstr>Evaluasi Model</vt:lpstr>
      <vt:lpstr>Perbandingan Model</vt:lpstr>
      <vt:lpstr>Diskusi Hasil</vt:lpstr>
      <vt:lpstr>Kesimpulan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Proyek Machine Learning</dc:title>
  <dc:subject/>
  <dc:creator/>
  <cp:keywords/>
  <dc:description>generated using python-pptx</dc:description>
  <cp:lastModifiedBy>eustasia</cp:lastModifiedBy>
  <cp:revision>2</cp:revision>
  <dcterms:created xsi:type="dcterms:W3CDTF">2013-01-27T09:14:16Z</dcterms:created>
  <dcterms:modified xsi:type="dcterms:W3CDTF">2024-07-15T10:19:29Z</dcterms:modified>
  <cp:category/>
</cp:coreProperties>
</file>