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1"/>
  </p:notesMasterIdLst>
  <p:handoutMasterIdLst>
    <p:handoutMasterId r:id="rId22"/>
  </p:handoutMasterIdLst>
  <p:sldIdLst>
    <p:sldId id="545" r:id="rId2"/>
    <p:sldId id="547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9" r:id="rId14"/>
    <p:sldId id="560" r:id="rId15"/>
    <p:sldId id="562" r:id="rId16"/>
    <p:sldId id="563" r:id="rId17"/>
    <p:sldId id="564" r:id="rId18"/>
    <p:sldId id="566" r:id="rId19"/>
    <p:sldId id="574" r:id="rId20"/>
  </p:sldIdLst>
  <p:sldSz cx="12192000" cy="6858000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CC"/>
    <a:srgbClr val="CCFFCC"/>
    <a:srgbClr val="FFCCFF"/>
    <a:srgbClr val="FFCC99"/>
    <a:srgbClr val="99CCFF"/>
    <a:srgbClr val="008000"/>
    <a:srgbClr val="CC6600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5" autoAdjust="0"/>
    <p:restoredTop sz="95663" autoAdjust="0"/>
  </p:normalViewPr>
  <p:slideViewPr>
    <p:cSldViewPr>
      <p:cViewPr varScale="1">
        <p:scale>
          <a:sx n="106" d="100"/>
          <a:sy n="106" d="100"/>
        </p:scale>
        <p:origin x="11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Syaqir Nazrullah Bin Nazaree" userId="3b379f09-9669-4b41-a196-9122d2aa9dfb" providerId="ADAL" clId="{BB2BD938-87EB-4301-B107-98C535525DFB}"/>
    <pc:docChg chg="delSld">
      <pc:chgData name="Muhammad Syaqir Nazrullah Bin Nazaree" userId="3b379f09-9669-4b41-a196-9122d2aa9dfb" providerId="ADAL" clId="{BB2BD938-87EB-4301-B107-98C535525DFB}" dt="2025-02-11T12:49:50.685" v="15" actId="47"/>
      <pc:docMkLst>
        <pc:docMk/>
      </pc:docMkLst>
      <pc:sldChg chg="del">
        <pc:chgData name="Muhammad Syaqir Nazrullah Bin Nazaree" userId="3b379f09-9669-4b41-a196-9122d2aa9dfb" providerId="ADAL" clId="{BB2BD938-87EB-4301-B107-98C535525DFB}" dt="2025-02-11T12:48:37.101" v="1" actId="2696"/>
        <pc:sldMkLst>
          <pc:docMk/>
          <pc:sldMk cId="0" sldId="258"/>
        </pc:sldMkLst>
      </pc:sldChg>
      <pc:sldChg chg="del">
        <pc:chgData name="Muhammad Syaqir Nazrullah Bin Nazaree" userId="3b379f09-9669-4b41-a196-9122d2aa9dfb" providerId="ADAL" clId="{BB2BD938-87EB-4301-B107-98C535525DFB}" dt="2025-02-11T12:48:33.219" v="0" actId="2696"/>
        <pc:sldMkLst>
          <pc:docMk/>
          <pc:sldMk cId="0" sldId="538"/>
        </pc:sldMkLst>
      </pc:sldChg>
      <pc:sldChg chg="del">
        <pc:chgData name="Muhammad Syaqir Nazrullah Bin Nazaree" userId="3b379f09-9669-4b41-a196-9122d2aa9dfb" providerId="ADAL" clId="{BB2BD938-87EB-4301-B107-98C535525DFB}" dt="2025-02-11T12:49:07.245" v="5" actId="2696"/>
        <pc:sldMkLst>
          <pc:docMk/>
          <pc:sldMk cId="2970599023" sldId="541"/>
        </pc:sldMkLst>
      </pc:sldChg>
      <pc:sldChg chg="del">
        <pc:chgData name="Muhammad Syaqir Nazrullah Bin Nazaree" userId="3b379f09-9669-4b41-a196-9122d2aa9dfb" providerId="ADAL" clId="{BB2BD938-87EB-4301-B107-98C535525DFB}" dt="2025-02-11T12:48:42.267" v="2" actId="2696"/>
        <pc:sldMkLst>
          <pc:docMk/>
          <pc:sldMk cId="2819818494" sldId="542"/>
        </pc:sldMkLst>
      </pc:sldChg>
      <pc:sldChg chg="del">
        <pc:chgData name="Muhammad Syaqir Nazrullah Bin Nazaree" userId="3b379f09-9669-4b41-a196-9122d2aa9dfb" providerId="ADAL" clId="{BB2BD938-87EB-4301-B107-98C535525DFB}" dt="2025-02-11T12:48:44.283" v="3" actId="2696"/>
        <pc:sldMkLst>
          <pc:docMk/>
          <pc:sldMk cId="906666219" sldId="543"/>
        </pc:sldMkLst>
      </pc:sldChg>
      <pc:sldChg chg="del">
        <pc:chgData name="Muhammad Syaqir Nazrullah Bin Nazaree" userId="3b379f09-9669-4b41-a196-9122d2aa9dfb" providerId="ADAL" clId="{BB2BD938-87EB-4301-B107-98C535525DFB}" dt="2025-02-11T12:48:48.800" v="4" actId="2696"/>
        <pc:sldMkLst>
          <pc:docMk/>
          <pc:sldMk cId="875926766" sldId="544"/>
        </pc:sldMkLst>
      </pc:sldChg>
      <pc:sldChg chg="del">
        <pc:chgData name="Muhammad Syaqir Nazrullah Bin Nazaree" userId="3b379f09-9669-4b41-a196-9122d2aa9dfb" providerId="ADAL" clId="{BB2BD938-87EB-4301-B107-98C535525DFB}" dt="2025-02-11T12:49:14.208" v="6" actId="2696"/>
        <pc:sldMkLst>
          <pc:docMk/>
          <pc:sldMk cId="2764823015" sldId="546"/>
        </pc:sldMkLst>
      </pc:sldChg>
      <pc:sldChg chg="del">
        <pc:chgData name="Muhammad Syaqir Nazrullah Bin Nazaree" userId="3b379f09-9669-4b41-a196-9122d2aa9dfb" providerId="ADAL" clId="{BB2BD938-87EB-4301-B107-98C535525DFB}" dt="2025-02-11T12:49:50.685" v="15" actId="47"/>
        <pc:sldMkLst>
          <pc:docMk/>
          <pc:sldMk cId="1687656930" sldId="570"/>
        </pc:sldMkLst>
      </pc:sldChg>
      <pc:sldChg chg="del">
        <pc:chgData name="Muhammad Syaqir Nazrullah Bin Nazaree" userId="3b379f09-9669-4b41-a196-9122d2aa9dfb" providerId="ADAL" clId="{BB2BD938-87EB-4301-B107-98C535525DFB}" dt="2025-02-11T12:49:46.277" v="14" actId="47"/>
        <pc:sldMkLst>
          <pc:docMk/>
          <pc:sldMk cId="3338981269" sldId="576"/>
        </pc:sldMkLst>
      </pc:sldChg>
      <pc:sldChg chg="del">
        <pc:chgData name="Muhammad Syaqir Nazrullah Bin Nazaree" userId="3b379f09-9669-4b41-a196-9122d2aa9dfb" providerId="ADAL" clId="{BB2BD938-87EB-4301-B107-98C535525DFB}" dt="2025-02-11T12:49:45.571" v="13" actId="47"/>
        <pc:sldMkLst>
          <pc:docMk/>
          <pc:sldMk cId="4060319574" sldId="581"/>
        </pc:sldMkLst>
      </pc:sldChg>
      <pc:sldChg chg="del">
        <pc:chgData name="Muhammad Syaqir Nazrullah Bin Nazaree" userId="3b379f09-9669-4b41-a196-9122d2aa9dfb" providerId="ADAL" clId="{BB2BD938-87EB-4301-B107-98C535525DFB}" dt="2025-02-11T12:49:44.951" v="12" actId="47"/>
        <pc:sldMkLst>
          <pc:docMk/>
          <pc:sldMk cId="90555167" sldId="585"/>
        </pc:sldMkLst>
      </pc:sldChg>
      <pc:sldChg chg="del">
        <pc:chgData name="Muhammad Syaqir Nazrullah Bin Nazaree" userId="3b379f09-9669-4b41-a196-9122d2aa9dfb" providerId="ADAL" clId="{BB2BD938-87EB-4301-B107-98C535525DFB}" dt="2025-02-11T12:49:44.218" v="11" actId="47"/>
        <pc:sldMkLst>
          <pc:docMk/>
          <pc:sldMk cId="1348623784" sldId="589"/>
        </pc:sldMkLst>
      </pc:sldChg>
      <pc:sldChg chg="del">
        <pc:chgData name="Muhammad Syaqir Nazrullah Bin Nazaree" userId="3b379f09-9669-4b41-a196-9122d2aa9dfb" providerId="ADAL" clId="{BB2BD938-87EB-4301-B107-98C535525DFB}" dt="2025-02-11T12:49:43.486" v="10" actId="47"/>
        <pc:sldMkLst>
          <pc:docMk/>
          <pc:sldMk cId="1627829430" sldId="604"/>
        </pc:sldMkLst>
      </pc:sldChg>
      <pc:sldChg chg="del">
        <pc:chgData name="Muhammad Syaqir Nazrullah Bin Nazaree" userId="3b379f09-9669-4b41-a196-9122d2aa9dfb" providerId="ADAL" clId="{BB2BD938-87EB-4301-B107-98C535525DFB}" dt="2025-02-11T12:49:41.072" v="9" actId="47"/>
        <pc:sldMkLst>
          <pc:docMk/>
          <pc:sldMk cId="2937998613" sldId="605"/>
        </pc:sldMkLst>
      </pc:sldChg>
      <pc:sldChg chg="del">
        <pc:chgData name="Muhammad Syaqir Nazrullah Bin Nazaree" userId="3b379f09-9669-4b41-a196-9122d2aa9dfb" providerId="ADAL" clId="{BB2BD938-87EB-4301-B107-98C535525DFB}" dt="2025-02-11T12:49:40.175" v="8" actId="47"/>
        <pc:sldMkLst>
          <pc:docMk/>
          <pc:sldMk cId="1661493569" sldId="606"/>
        </pc:sldMkLst>
      </pc:sldChg>
      <pc:sldChg chg="del">
        <pc:chgData name="Muhammad Syaqir Nazrullah Bin Nazaree" userId="3b379f09-9669-4b41-a196-9122d2aa9dfb" providerId="ADAL" clId="{BB2BD938-87EB-4301-B107-98C535525DFB}" dt="2025-02-11T12:49:37.993" v="7" actId="2696"/>
        <pc:sldMkLst>
          <pc:docMk/>
          <pc:sldMk cId="411501902" sldId="607"/>
        </pc:sldMkLst>
      </pc:sldChg>
    </pc:docChg>
  </pc:docChgLst>
  <pc:docChgLst>
    <pc:chgData name="Nurul Aida Bt Osman - Dr (ACAD/UTP)" userId="1dc71bab-6cb1-4e0c-99ab-540fae4cc04d" providerId="ADAL" clId="{C3479A4C-CD35-42BB-9D40-3E65697262C4}"/>
    <pc:docChg chg="modSld">
      <pc:chgData name="Nurul Aida Bt Osman - Dr (ACAD/UTP)" userId="1dc71bab-6cb1-4e0c-99ab-540fae4cc04d" providerId="ADAL" clId="{C3479A4C-CD35-42BB-9D40-3E65697262C4}" dt="2022-02-08T08:09:40.979" v="12" actId="20577"/>
      <pc:docMkLst>
        <pc:docMk/>
      </pc:docMkLst>
      <pc:sldChg chg="modSp mod">
        <pc:chgData name="Nurul Aida Bt Osman - Dr (ACAD/UTP)" userId="1dc71bab-6cb1-4e0c-99ab-540fae4cc04d" providerId="ADAL" clId="{C3479A4C-CD35-42BB-9D40-3E65697262C4}" dt="2022-02-08T08:09:40.979" v="12" actId="20577"/>
        <pc:sldMkLst>
          <pc:docMk/>
          <pc:sldMk cId="0" sldId="5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facts</a:t>
            </a:r>
          </a:p>
        </p:txBody>
      </p:sp>
      <p:sp>
        <p:nvSpPr>
          <p:cNvPr id="1434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838200" y="1454410"/>
            <a:ext cx="10515600" cy="504031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It is easy in Prolog to define a </a:t>
            </a:r>
            <a:r>
              <a:rPr lang="en-US" altLang="zh-TW" sz="2400" dirty="0">
                <a:solidFill>
                  <a:srgbClr val="FF0000"/>
                </a:solidFill>
              </a:rPr>
              <a:t>relation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The user can </a:t>
            </a:r>
            <a:r>
              <a:rPr lang="en-US" altLang="zh-TW" sz="2400" dirty="0">
                <a:solidFill>
                  <a:srgbClr val="FF0000"/>
                </a:solidFill>
              </a:rPr>
              <a:t>easily query</a:t>
            </a:r>
            <a:r>
              <a:rPr lang="en-US" altLang="zh-TW" sz="2400" dirty="0"/>
              <a:t> the Prolog system about relations defined in the program.</a:t>
            </a:r>
          </a:p>
          <a:p>
            <a:pPr eaLnBrk="1" hangingPunct="1"/>
            <a:r>
              <a:rPr lang="en-US" altLang="zh-TW" sz="2400" dirty="0"/>
              <a:t>A Prolog program consists of </a:t>
            </a:r>
            <a:r>
              <a:rPr lang="en-US" altLang="zh-TW" sz="2400" dirty="0">
                <a:solidFill>
                  <a:srgbClr val="FF0000"/>
                </a:solidFill>
              </a:rPr>
              <a:t>clauses</a:t>
            </a:r>
            <a:r>
              <a:rPr lang="en-US" altLang="zh-TW" sz="2400" dirty="0"/>
              <a:t>. Each clause terminates with a full stop.</a:t>
            </a:r>
          </a:p>
          <a:p>
            <a:pPr eaLnBrk="1" hangingPunct="1"/>
            <a:r>
              <a:rPr lang="en-US" altLang="zh-TW" sz="2400" dirty="0"/>
              <a:t>The arguments of relations can be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Atoms</a:t>
            </a:r>
            <a:r>
              <a:rPr lang="en-US" altLang="zh-TW" sz="2400" dirty="0"/>
              <a:t>: concrete objects or constants 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Variables</a:t>
            </a:r>
            <a:r>
              <a:rPr lang="en-US" altLang="zh-TW" sz="2400" dirty="0"/>
              <a:t>: general objects such as X and Y</a:t>
            </a:r>
          </a:p>
          <a:p>
            <a:pPr eaLnBrk="1" hangingPunct="1"/>
            <a:r>
              <a:rPr lang="en-US" altLang="zh-TW" sz="2400" dirty="0"/>
              <a:t>Questions to the system consist of one or more </a:t>
            </a:r>
            <a:r>
              <a:rPr lang="en-US" altLang="zh-TW" sz="2400" dirty="0">
                <a:solidFill>
                  <a:srgbClr val="FF0000"/>
                </a:solidFill>
              </a:rPr>
              <a:t>goals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An </a:t>
            </a:r>
            <a:r>
              <a:rPr lang="en-US" altLang="zh-TW" sz="2400" dirty="0">
                <a:solidFill>
                  <a:srgbClr val="FF0000"/>
                </a:solidFill>
              </a:rPr>
              <a:t>answer</a:t>
            </a:r>
            <a:r>
              <a:rPr lang="en-US" altLang="zh-TW" sz="2400" dirty="0"/>
              <a:t> to a question can be either positive (succeeded) or negative (failed).</a:t>
            </a:r>
          </a:p>
          <a:p>
            <a:pPr eaLnBrk="1" hangingPunct="1"/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FF0000"/>
                </a:solidFill>
              </a:rPr>
              <a:t>several answers</a:t>
            </a:r>
            <a:r>
              <a:rPr lang="en-US" altLang="zh-TW" sz="2400" dirty="0"/>
              <a:t> satisfy the question then Prolog will find as many of them as desired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73310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0A4554-02F3-4458-BC49-F158E210D86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628776"/>
            <a:ext cx="7783512" cy="5040313"/>
          </a:xfrm>
        </p:spPr>
        <p:txBody>
          <a:bodyPr/>
          <a:lstStyle/>
          <a:p>
            <a:pPr marL="269875" indent="-269875"/>
            <a:r>
              <a:rPr lang="en-US" altLang="zh-TW" sz="2400"/>
              <a:t>Define the </a:t>
            </a:r>
            <a:r>
              <a:rPr lang="en-US" altLang="zh-TW" sz="2400">
                <a:latin typeface="Arial" panose="020B0604020202020204" pitchFamily="34" charset="0"/>
              </a:rPr>
              <a:t>“</a:t>
            </a:r>
            <a:r>
              <a:rPr lang="en-US" altLang="zh-TW" sz="2400"/>
              <a:t>predecessor</a:t>
            </a:r>
            <a:r>
              <a:rPr lang="en-US" altLang="zh-TW" sz="2400">
                <a:latin typeface="Arial" panose="020B0604020202020204" pitchFamily="34" charset="0"/>
              </a:rPr>
              <a:t>”</a:t>
            </a:r>
            <a:r>
              <a:rPr lang="en-US" altLang="zh-TW" sz="2400"/>
              <a:t> relation</a:t>
            </a:r>
          </a:p>
          <a:p>
            <a:pPr marL="993775" lvl="1" indent="-274638">
              <a:buNone/>
            </a:pPr>
            <a:r>
              <a:rPr lang="en-US" altLang="zh-TW" sz="1800" b="1">
                <a:solidFill>
                  <a:srgbClr val="0070C0"/>
                </a:solidFill>
              </a:rPr>
              <a:t>predecessor( X, Z):- parent( X, Z).</a:t>
            </a:r>
            <a:endParaRPr lang="en-US" altLang="zh-TW" sz="1800">
              <a:solidFill>
                <a:srgbClr val="0070C0"/>
              </a:solidFill>
            </a:endParaRPr>
          </a:p>
          <a:p>
            <a:pPr marL="993775" lvl="1" indent="-274638">
              <a:buNone/>
            </a:pPr>
            <a:r>
              <a:rPr lang="en-US" altLang="zh-TW" sz="1800" b="1">
                <a:solidFill>
                  <a:srgbClr val="00B050"/>
                </a:solidFill>
              </a:rPr>
              <a:t>predecessor( X, Z):-</a:t>
            </a:r>
          </a:p>
          <a:p>
            <a:pPr marL="993775" lvl="1" indent="-274638">
              <a:buNone/>
            </a:pPr>
            <a:r>
              <a:rPr lang="en-US" altLang="zh-TW" sz="1800" b="1">
                <a:solidFill>
                  <a:srgbClr val="00B050"/>
                </a:solidFill>
              </a:rPr>
              <a:t>        parent( X, Y), predecessor( Y, Z).</a:t>
            </a:r>
          </a:p>
          <a:p>
            <a:pPr marL="993775" lvl="1" indent="-274638">
              <a:buNone/>
            </a:pPr>
            <a:endParaRPr lang="en-US" altLang="zh-TW" sz="1800" b="1">
              <a:solidFill>
                <a:srgbClr val="00B050"/>
              </a:solidFill>
            </a:endParaRPr>
          </a:p>
          <a:p>
            <a:pPr marL="993775" lvl="1" indent="-274638"/>
            <a:r>
              <a:rPr lang="en-US" altLang="zh-TW" sz="1800">
                <a:solidFill>
                  <a:srgbClr val="FF0000"/>
                </a:solidFill>
              </a:rPr>
              <a:t>For all </a:t>
            </a:r>
            <a:r>
              <a:rPr lang="en-US" altLang="zh-TW" sz="1800"/>
              <a:t>X and Z,</a:t>
            </a:r>
          </a:p>
          <a:p>
            <a:pPr marL="993775" lvl="1" indent="-274638">
              <a:buNone/>
            </a:pPr>
            <a:r>
              <a:rPr lang="en-US" altLang="zh-TW" sz="1800"/>
              <a:t>      X is a predecessor of Z if</a:t>
            </a:r>
          </a:p>
          <a:p>
            <a:pPr marL="993775" lvl="1" indent="-274638">
              <a:buNone/>
            </a:pPr>
            <a:r>
              <a:rPr lang="en-US" altLang="zh-TW" sz="1800"/>
              <a:t>      there is a Y such that</a:t>
            </a:r>
          </a:p>
          <a:p>
            <a:pPr marL="993775" lvl="1" indent="-274638">
              <a:buNone/>
            </a:pPr>
            <a:r>
              <a:rPr lang="en-US" altLang="zh-TW" sz="1800"/>
              <a:t>      (1) X is a parent of Y and</a:t>
            </a:r>
          </a:p>
          <a:p>
            <a:pPr marL="993775" lvl="1" indent="-274638">
              <a:buNone/>
            </a:pPr>
            <a:r>
              <a:rPr lang="en-US" altLang="zh-TW" sz="1800"/>
              <a:t>      (2) Y is a predecessor of Z.</a:t>
            </a:r>
          </a:p>
          <a:p>
            <a:pPr marL="993775" lvl="1" indent="-274638">
              <a:buNone/>
            </a:pPr>
            <a:endParaRPr lang="en-US" altLang="zh-TW" sz="1800"/>
          </a:p>
          <a:p>
            <a:pPr marL="993775" lvl="1" indent="-274638"/>
            <a:r>
              <a:rPr lang="en-US" altLang="zh-TW" sz="1800"/>
              <a:t>?- predecessor( pam, X).</a:t>
            </a:r>
          </a:p>
          <a:p>
            <a:pPr marL="269875" indent="-269875"/>
            <a:endParaRPr lang="en-US" altLang="zh-TW" sz="180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960097" y="2852937"/>
            <a:ext cx="3096307" cy="3529013"/>
            <a:chOff x="3429" y="1253"/>
            <a:chExt cx="2133" cy="222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534" name="Line 22"/>
            <p:cNvSpPr>
              <a:spLocks noChangeShapeType="1"/>
            </p:cNvSpPr>
            <p:nvPr/>
          </p:nvSpPr>
          <p:spPr bwMode="auto">
            <a:xfrm>
              <a:off x="4488" y="2059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2535" name="Oval 23"/>
            <p:cNvSpPr>
              <a:spLocks noChangeArrowheads="1"/>
            </p:cNvSpPr>
            <p:nvPr/>
          </p:nvSpPr>
          <p:spPr bwMode="auto">
            <a:xfrm>
              <a:off x="4339" y="2379"/>
              <a:ext cx="303" cy="24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zh-TW" sz="1400">
                <a:ea typeface="新細明體" charset="-120"/>
              </a:endParaRPr>
            </a:p>
          </p:txBody>
        </p:sp>
        <p:sp>
          <p:nvSpPr>
            <p:cNvPr id="22536" name="Text Box 25"/>
            <p:cNvSpPr txBox="1">
              <a:spLocks noChangeArrowheads="1"/>
            </p:cNvSpPr>
            <p:nvPr/>
          </p:nvSpPr>
          <p:spPr bwMode="auto">
            <a:xfrm>
              <a:off x="3853" y="1537"/>
              <a:ext cx="528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 dirty="0">
                  <a:ea typeface="新細明體" charset="-120"/>
                </a:rPr>
                <a:t>parent</a:t>
              </a:r>
            </a:p>
          </p:txBody>
        </p:sp>
        <p:sp>
          <p:nvSpPr>
            <p:cNvPr id="22537" name="Oval 26"/>
            <p:cNvSpPr>
              <a:spLocks noChangeArrowheads="1"/>
            </p:cNvSpPr>
            <p:nvPr/>
          </p:nvSpPr>
          <p:spPr bwMode="auto">
            <a:xfrm>
              <a:off x="4332" y="1253"/>
              <a:ext cx="303" cy="24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22538" name="Line 27"/>
            <p:cNvSpPr>
              <a:spLocks noChangeShapeType="1"/>
            </p:cNvSpPr>
            <p:nvPr/>
          </p:nvSpPr>
          <p:spPr bwMode="auto">
            <a:xfrm>
              <a:off x="4489" y="1497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2539" name="Oval 28"/>
            <p:cNvSpPr>
              <a:spLocks noChangeArrowheads="1"/>
            </p:cNvSpPr>
            <p:nvPr/>
          </p:nvSpPr>
          <p:spPr bwMode="auto">
            <a:xfrm>
              <a:off x="4332" y="1822"/>
              <a:ext cx="303" cy="24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Y1</a:t>
              </a:r>
            </a:p>
          </p:txBody>
        </p:sp>
        <p:cxnSp>
          <p:nvCxnSpPr>
            <p:cNvPr id="22540" name="AutoShape 29"/>
            <p:cNvCxnSpPr>
              <a:cxnSpLocks noChangeShapeType="1"/>
              <a:stCxn id="22537" idx="6"/>
              <a:endCxn id="22543" idx="6"/>
            </p:cNvCxnSpPr>
            <p:nvPr/>
          </p:nvCxnSpPr>
          <p:spPr bwMode="auto">
            <a:xfrm flipH="1">
              <a:off x="4637" y="1375"/>
              <a:ext cx="7" cy="1979"/>
            </a:xfrm>
            <a:prstGeom prst="curvedConnector3">
              <a:avLst>
                <a:gd name="adj1" fmla="val -2763538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2541" name="Text Box 30"/>
            <p:cNvSpPr txBox="1">
              <a:spLocks noChangeArrowheads="1"/>
            </p:cNvSpPr>
            <p:nvPr/>
          </p:nvSpPr>
          <p:spPr bwMode="auto">
            <a:xfrm>
              <a:off x="4669" y="2160"/>
              <a:ext cx="893" cy="19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TW" sz="1400" dirty="0">
                  <a:ea typeface="新細明體" charset="-120"/>
                </a:rPr>
                <a:t>predecessor</a:t>
              </a:r>
            </a:p>
          </p:txBody>
        </p:sp>
        <p:sp>
          <p:nvSpPr>
            <p:cNvPr id="22542" name="Line 31"/>
            <p:cNvSpPr>
              <a:spLocks noChangeShapeType="1"/>
            </p:cNvSpPr>
            <p:nvPr/>
          </p:nvSpPr>
          <p:spPr bwMode="auto">
            <a:xfrm>
              <a:off x="4474" y="2913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2543" name="Oval 32"/>
            <p:cNvSpPr>
              <a:spLocks noChangeArrowheads="1"/>
            </p:cNvSpPr>
            <p:nvPr/>
          </p:nvSpPr>
          <p:spPr bwMode="auto">
            <a:xfrm>
              <a:off x="4325" y="3232"/>
              <a:ext cx="304" cy="24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Z</a:t>
              </a:r>
            </a:p>
          </p:txBody>
        </p:sp>
        <p:sp>
          <p:nvSpPr>
            <p:cNvPr id="22544" name="Text Box 33"/>
            <p:cNvSpPr txBox="1">
              <a:spLocks noChangeArrowheads="1"/>
            </p:cNvSpPr>
            <p:nvPr/>
          </p:nvSpPr>
          <p:spPr bwMode="auto">
            <a:xfrm>
              <a:off x="4332" y="2631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dirty="0">
                  <a:ea typeface="新細明體" charset="-120"/>
                </a:rPr>
                <a:t>:</a:t>
              </a:r>
            </a:p>
          </p:txBody>
        </p:sp>
        <p:cxnSp>
          <p:nvCxnSpPr>
            <p:cNvPr id="22546" name="AutoShape 35"/>
            <p:cNvCxnSpPr>
              <a:cxnSpLocks noChangeShapeType="1"/>
              <a:stCxn id="22539" idx="2"/>
              <a:endCxn id="22543" idx="2"/>
            </p:cNvCxnSpPr>
            <p:nvPr/>
          </p:nvCxnSpPr>
          <p:spPr bwMode="auto">
            <a:xfrm rot="10800000" flipV="1">
              <a:off x="4317" y="1944"/>
              <a:ext cx="6" cy="1410"/>
            </a:xfrm>
            <a:prstGeom prst="curvedConnector3">
              <a:avLst>
                <a:gd name="adj1" fmla="val 2894398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2545" name="Text Box 34"/>
            <p:cNvSpPr txBox="1">
              <a:spLocks noChangeArrowheads="1"/>
            </p:cNvSpPr>
            <p:nvPr/>
          </p:nvSpPr>
          <p:spPr bwMode="auto">
            <a:xfrm>
              <a:off x="3429" y="2568"/>
              <a:ext cx="805" cy="19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400" dirty="0">
                  <a:ea typeface="新細明體" charset="-120"/>
                </a:rPr>
                <a:t>predecessor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7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4E507-ECA1-45E4-B864-8C53C5DF303C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277936"/>
            <a:ext cx="3778250" cy="4338637"/>
          </a:xfrm>
        </p:spPr>
        <p:txBody>
          <a:bodyPr/>
          <a:lstStyle/>
          <a:p>
            <a:pPr marL="269875" indent="-269875">
              <a:lnSpc>
                <a:spcPct val="80000"/>
              </a:lnSpc>
              <a:buNone/>
            </a:pPr>
            <a:r>
              <a:rPr lang="en-US" altLang="zh-TW" sz="1400" dirty="0"/>
              <a:t>% The family program.</a:t>
            </a:r>
          </a:p>
          <a:p>
            <a:pPr marL="269875" indent="-269875">
              <a:lnSpc>
                <a:spcPct val="80000"/>
              </a:lnSpc>
              <a:buNone/>
            </a:pPr>
            <a:endParaRPr lang="en-US" altLang="zh-TW" sz="1400" dirty="0"/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parent( pam, bob). 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parent( tom, bob).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parent( tom, </a:t>
            </a:r>
            <a:r>
              <a:rPr lang="en-US" altLang="zh-TW" sz="1800" dirty="0" err="1"/>
              <a:t>liz</a:t>
            </a:r>
            <a:r>
              <a:rPr lang="en-US" altLang="zh-TW" sz="1800" dirty="0"/>
              <a:t>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parent( bob, </a:t>
            </a:r>
            <a:r>
              <a:rPr lang="en-US" altLang="zh-TW" sz="1800" dirty="0" err="1"/>
              <a:t>ann</a:t>
            </a:r>
            <a:r>
              <a:rPr lang="en-US" altLang="zh-TW" sz="1800" dirty="0"/>
              <a:t>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parent( bob, pat).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parent( pat, </a:t>
            </a:r>
            <a:r>
              <a:rPr lang="en-US" altLang="zh-TW" sz="1800" dirty="0" err="1"/>
              <a:t>jim</a:t>
            </a:r>
            <a:r>
              <a:rPr lang="en-US" altLang="zh-TW" sz="1800" dirty="0"/>
              <a:t>).</a:t>
            </a:r>
          </a:p>
          <a:p>
            <a:pPr marL="269875" indent="-269875">
              <a:lnSpc>
                <a:spcPct val="80000"/>
              </a:lnSpc>
              <a:buNone/>
            </a:pPr>
            <a:endParaRPr lang="en-US" altLang="zh-TW" sz="1800" dirty="0"/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female( pam).            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female( </a:t>
            </a:r>
            <a:r>
              <a:rPr lang="en-US" altLang="zh-TW" sz="1800" dirty="0" err="1"/>
              <a:t>liz</a:t>
            </a:r>
            <a:r>
              <a:rPr lang="en-US" altLang="zh-TW" sz="1800" dirty="0"/>
              <a:t>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female( </a:t>
            </a:r>
            <a:r>
              <a:rPr lang="en-US" altLang="zh-TW" sz="1800" dirty="0" err="1"/>
              <a:t>ann</a:t>
            </a:r>
            <a:r>
              <a:rPr lang="en-US" altLang="zh-TW" sz="1800" dirty="0"/>
              <a:t>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female( pat).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male( tom).              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male( bob).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male( </a:t>
            </a:r>
            <a:r>
              <a:rPr lang="en-US" altLang="zh-TW" sz="1800" dirty="0" err="1"/>
              <a:t>jim</a:t>
            </a:r>
            <a:r>
              <a:rPr lang="en-US" altLang="zh-TW" sz="1800" dirty="0"/>
              <a:t>).</a:t>
            </a:r>
          </a:p>
          <a:p>
            <a:pPr marL="269875" indent="-269875">
              <a:lnSpc>
                <a:spcPct val="80000"/>
              </a:lnSpc>
              <a:buNone/>
            </a:pPr>
            <a:endParaRPr lang="en-US" altLang="zh-TW" sz="1800" dirty="0"/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offspring( Y, X)  :-</a:t>
            </a:r>
          </a:p>
          <a:p>
            <a:pPr marL="269875" indent="-269875">
              <a:lnSpc>
                <a:spcPct val="80000"/>
              </a:lnSpc>
              <a:buNone/>
            </a:pPr>
            <a:r>
              <a:rPr lang="en-US" altLang="zh-TW" sz="1800" dirty="0"/>
              <a:t>   parent( X, Y).  </a:t>
            </a:r>
          </a:p>
        </p:txBody>
      </p:sp>
      <p:sp>
        <p:nvSpPr>
          <p:cNvPr id="25605" name="Rectangle 18"/>
          <p:cNvSpPr>
            <a:spLocks noGrp="1" noChangeArrowheads="1"/>
          </p:cNvSpPr>
          <p:nvPr>
            <p:ph type="body" sz="half" idx="2"/>
          </p:nvPr>
        </p:nvSpPr>
        <p:spPr>
          <a:xfrm>
            <a:off x="6248400" y="1277936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mother( X, Y)  :-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X, Y),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female( X).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grandparent( X, Z)  :-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X, Y),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Y, Z).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sister( X, Y)  :-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Z, X),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Z, Y),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female( X),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   </a:t>
            </a:r>
            <a:r>
              <a:rPr lang="en-US" altLang="zh-TW" sz="1800" dirty="0">
                <a:solidFill>
                  <a:srgbClr val="FF0000"/>
                </a:solidFill>
              </a:rPr>
              <a:t>X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\=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Y.</a:t>
            </a:r>
            <a:r>
              <a:rPr lang="en-US" altLang="zh-TW" sz="1800" dirty="0"/>
              <a:t>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predecessor( X, Z)  :-   % </a:t>
            </a:r>
            <a:r>
              <a:rPr lang="en-US" altLang="zh-TW" sz="1800" dirty="0">
                <a:solidFill>
                  <a:srgbClr val="FF0000"/>
                </a:solidFill>
              </a:rPr>
              <a:t>Rule pr1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X, Z).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predecessor( X, Z)  :-   % </a:t>
            </a:r>
            <a:r>
              <a:rPr lang="en-US" altLang="zh-TW" sz="1800" dirty="0">
                <a:solidFill>
                  <a:srgbClr val="FF0000"/>
                </a:solidFill>
              </a:rPr>
              <a:t>Rule pr2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parent( X, Y),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predecessor( Y, Z).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15307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B1BF1A-E323-42E0-BB49-2FA13142A7CB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Procedure: </a:t>
            </a:r>
          </a:p>
          <a:p>
            <a:pPr lvl="1" eaLnBrk="1" hangingPunct="1"/>
            <a:r>
              <a:rPr lang="en-US" altLang="zh-TW" sz="2400" dirty="0"/>
              <a:t>In figure 1.8, there are two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predecessor relation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clauses.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hlink"/>
                </a:solidFill>
              </a:rPr>
              <a:t>predecessor( X, Z)  :- parent( X, Z).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solidFill>
                  <a:schemeClr val="hlink"/>
                </a:solidFill>
              </a:rPr>
              <a:t>predecessor( X, Z)  :- parent( X, Y), predecessor( Y, Z).</a:t>
            </a:r>
          </a:p>
          <a:p>
            <a:pPr lvl="1" eaLnBrk="1" hangingPunct="1"/>
            <a:r>
              <a:rPr lang="en-US" altLang="zh-TW" sz="2400" dirty="0"/>
              <a:t>Such a set of clauses is called a </a:t>
            </a:r>
            <a:r>
              <a:rPr lang="en-US" altLang="zh-TW" sz="2400" b="1" dirty="0">
                <a:solidFill>
                  <a:srgbClr val="FF0000"/>
                </a:solidFill>
              </a:rPr>
              <a:t>procedure</a:t>
            </a:r>
            <a:r>
              <a:rPr lang="en-US" altLang="zh-TW" sz="2400" dirty="0"/>
              <a:t>.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800" dirty="0"/>
              <a:t>Comments: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/* This is a comment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% This is also a comment</a:t>
            </a:r>
          </a:p>
        </p:txBody>
      </p:sp>
    </p:spTree>
    <p:extLst>
      <p:ext uri="{BB962C8B-B14F-4D97-AF65-F5344CB8AC3E}">
        <p14:creationId xmlns:p14="http://schemas.microsoft.com/office/powerpoint/2010/main" val="172067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2B1E25-A69F-4E53-A06E-75B9E30C1552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Representation of list</a:t>
            </a:r>
          </a:p>
        </p:txBody>
      </p:sp>
      <p:sp>
        <p:nvSpPr>
          <p:cNvPr id="614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A list is a sequence of any number of items.</a:t>
            </a:r>
          </a:p>
          <a:p>
            <a:pPr eaLnBrk="1" hangingPunct="1"/>
            <a:r>
              <a:rPr lang="en-US" altLang="zh-TW" sz="2800" dirty="0"/>
              <a:t>For example:</a:t>
            </a:r>
          </a:p>
          <a:p>
            <a:pPr lvl="1" eaLnBrk="1" hangingPunct="1"/>
            <a:r>
              <a:rPr lang="en-US" altLang="zh-TW" sz="2400" dirty="0"/>
              <a:t>[ </a:t>
            </a:r>
            <a:r>
              <a:rPr lang="en-US" altLang="zh-TW" sz="2400" dirty="0" err="1"/>
              <a:t>ann</a:t>
            </a:r>
            <a:r>
              <a:rPr lang="en-US" altLang="zh-TW" sz="2400" dirty="0"/>
              <a:t>, tennis, tom, skiing]</a:t>
            </a:r>
          </a:p>
          <a:p>
            <a:pPr eaLnBrk="1" hangingPunct="1"/>
            <a:r>
              <a:rPr lang="en-US" altLang="zh-TW" sz="2800" dirty="0"/>
              <a:t>A list is either empty or non-empty.</a:t>
            </a:r>
          </a:p>
          <a:p>
            <a:pPr lvl="1" eaLnBrk="1" hangingPunct="1"/>
            <a:r>
              <a:rPr lang="en-US" altLang="zh-TW" sz="2400" dirty="0"/>
              <a:t>Empty: []</a:t>
            </a:r>
          </a:p>
          <a:p>
            <a:pPr lvl="1" eaLnBrk="1" hangingPunct="1"/>
            <a:r>
              <a:rPr lang="en-US" altLang="zh-TW" sz="2400" dirty="0"/>
              <a:t>Non-empty:</a:t>
            </a:r>
          </a:p>
          <a:p>
            <a:pPr lvl="2" eaLnBrk="1" hangingPunct="1"/>
            <a:r>
              <a:rPr lang="en-US" altLang="zh-TW" sz="2000" dirty="0"/>
              <a:t>The first term, called the </a:t>
            </a:r>
            <a:r>
              <a:rPr lang="en-US" altLang="zh-TW" sz="2000" dirty="0">
                <a:solidFill>
                  <a:schemeClr val="hlink"/>
                </a:solidFill>
              </a:rPr>
              <a:t>head</a:t>
            </a:r>
            <a:r>
              <a:rPr lang="en-US" altLang="zh-TW" sz="2000" dirty="0"/>
              <a:t> of the list</a:t>
            </a:r>
          </a:p>
          <a:p>
            <a:pPr lvl="2" eaLnBrk="1" hangingPunct="1"/>
            <a:r>
              <a:rPr lang="en-US" altLang="zh-TW" sz="2000" dirty="0"/>
              <a:t>The remaining part of the list, called the </a:t>
            </a:r>
            <a:r>
              <a:rPr lang="en-US" altLang="zh-TW" sz="2000" dirty="0">
                <a:solidFill>
                  <a:schemeClr val="hlink"/>
                </a:solidFill>
              </a:rPr>
              <a:t>tail</a:t>
            </a:r>
          </a:p>
          <a:p>
            <a:pPr lvl="2" eaLnBrk="1" hangingPunct="1"/>
            <a:r>
              <a:rPr lang="en-US" altLang="zh-TW" sz="2000" dirty="0">
                <a:solidFill>
                  <a:schemeClr val="hlink"/>
                </a:solidFill>
              </a:rPr>
              <a:t>Example: </a:t>
            </a:r>
            <a:r>
              <a:rPr lang="en-US" altLang="zh-TW" sz="2000" dirty="0"/>
              <a:t>[ </a:t>
            </a:r>
            <a:r>
              <a:rPr lang="en-US" altLang="zh-TW" sz="2000" dirty="0" err="1"/>
              <a:t>ann</a:t>
            </a:r>
            <a:r>
              <a:rPr lang="en-US" altLang="zh-TW" sz="2000" dirty="0"/>
              <a:t>, tennis, tom, skiing]</a:t>
            </a:r>
          </a:p>
          <a:p>
            <a:pPr lvl="3" eaLnBrk="1" hangingPunct="1"/>
            <a:r>
              <a:rPr lang="en-US" altLang="zh-TW" sz="1800" dirty="0"/>
              <a:t>Head: </a:t>
            </a:r>
            <a:r>
              <a:rPr lang="en-US" altLang="zh-TW" sz="1800" dirty="0" err="1"/>
              <a:t>ann</a:t>
            </a:r>
            <a:endParaRPr lang="en-US" altLang="zh-TW" sz="1800" dirty="0"/>
          </a:p>
          <a:p>
            <a:pPr lvl="3" eaLnBrk="1" hangingPunct="1"/>
            <a:r>
              <a:rPr lang="en-US" altLang="zh-TW" sz="1800" dirty="0"/>
              <a:t>Tail: [ tennis, tom, skiing]</a:t>
            </a:r>
          </a:p>
          <a:p>
            <a:pPr lvl="3" eaLnBrk="1" hangingPunct="1"/>
            <a:endParaRPr lang="en-US" altLang="zh-TW" sz="1600" dirty="0"/>
          </a:p>
          <a:p>
            <a:pPr lvl="3" eaLnBrk="1" hangingPunct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75899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D4F541-9AC6-4715-A58C-888BEC6031D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Representation of list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865" y="1379539"/>
            <a:ext cx="6470471" cy="41148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In general, </a:t>
            </a:r>
          </a:p>
          <a:p>
            <a:pPr lvl="1" eaLnBrk="1" hangingPunct="1"/>
            <a:r>
              <a:rPr lang="en-US" altLang="zh-TW" sz="2400" dirty="0"/>
              <a:t>the head can be anything (for example: a tree or a variable)</a:t>
            </a:r>
          </a:p>
          <a:p>
            <a:pPr lvl="1" eaLnBrk="1" hangingPunct="1"/>
            <a:r>
              <a:rPr lang="en-US" altLang="zh-TW" sz="2400" dirty="0"/>
              <a:t>the tail has to be a list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The head and the tail are then combined into a structure by a special </a:t>
            </a:r>
            <a:r>
              <a:rPr lang="en-US" altLang="zh-TW" sz="2400" dirty="0" err="1"/>
              <a:t>functor</a:t>
            </a:r>
            <a:endParaRPr lang="en-US" altLang="zh-TW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b="1" dirty="0"/>
              <a:t>.(head, Tail)</a:t>
            </a:r>
          </a:p>
          <a:p>
            <a:pPr lvl="1" eaLnBrk="1" hangingPunct="1"/>
            <a:r>
              <a:rPr lang="en-US" altLang="zh-TW" sz="2000" dirty="0"/>
              <a:t>For example: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L = .(</a:t>
            </a:r>
            <a:r>
              <a:rPr lang="en-US" altLang="zh-TW" sz="2000" dirty="0" err="1">
                <a:solidFill>
                  <a:srgbClr val="0070C0"/>
                </a:solidFill>
              </a:rPr>
              <a:t>ann</a:t>
            </a:r>
            <a:r>
              <a:rPr lang="en-US" altLang="zh-TW" sz="2000" dirty="0">
                <a:solidFill>
                  <a:srgbClr val="0070C0"/>
                </a:solidFill>
              </a:rPr>
              <a:t>, .(tennis, .(tom, .( skiing, [])))).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L = [ </a:t>
            </a:r>
            <a:r>
              <a:rPr lang="en-US" altLang="zh-TW" sz="2000" dirty="0" err="1">
                <a:solidFill>
                  <a:srgbClr val="0070C0"/>
                </a:solidFill>
              </a:rPr>
              <a:t>ann</a:t>
            </a:r>
            <a:r>
              <a:rPr lang="en-US" altLang="zh-TW" sz="2000" dirty="0">
                <a:solidFill>
                  <a:srgbClr val="0070C0"/>
                </a:solidFill>
              </a:rPr>
              <a:t>, tennis, tom, skiing].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   are the same in Prolog.</a:t>
            </a:r>
          </a:p>
        </p:txBody>
      </p:sp>
      <p:grpSp>
        <p:nvGrpSpPr>
          <p:cNvPr id="7173" name="Group 23"/>
          <p:cNvGrpSpPr>
            <a:grpSpLocks/>
          </p:cNvGrpSpPr>
          <p:nvPr/>
        </p:nvGrpSpPr>
        <p:grpSpPr bwMode="auto">
          <a:xfrm>
            <a:off x="8305800" y="1868486"/>
            <a:ext cx="2928938" cy="3241675"/>
            <a:chOff x="113" y="2205"/>
            <a:chExt cx="1845" cy="2042"/>
          </a:xfrm>
        </p:grpSpPr>
        <p:sp>
          <p:nvSpPr>
            <p:cNvPr id="7174" name="Text Box 4"/>
            <p:cNvSpPr txBox="1">
              <a:spLocks noChangeArrowheads="1"/>
            </p:cNvSpPr>
            <p:nvPr/>
          </p:nvSpPr>
          <p:spPr bwMode="auto">
            <a:xfrm>
              <a:off x="1066" y="3113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1338" y="3566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793" y="2659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1610" y="4016"/>
              <a:ext cx="348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[] 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521" y="2205"/>
              <a:ext cx="27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 . </a:t>
              </a:r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113" y="2659"/>
              <a:ext cx="384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ann</a:t>
              </a: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340" y="3113"/>
              <a:ext cx="556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tennis</a:t>
              </a: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703" y="3566"/>
              <a:ext cx="400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tom</a:t>
              </a: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864" y="4009"/>
              <a:ext cx="537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skiing</a:t>
              </a:r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>
              <a:off x="431" y="2432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 flipH="1">
              <a:off x="703" y="2886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 flipH="1">
              <a:off x="975" y="3339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 flipH="1">
              <a:off x="1247" y="3793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703" y="2432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996" y="2885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1264" y="3347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1542" y="3802"/>
              <a:ext cx="181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54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25FD82-05A3-4654-A970-5B857FCBA5C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Representation of list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Summarize:</a:t>
            </a:r>
          </a:p>
          <a:p>
            <a:pPr lvl="1" eaLnBrk="1" hangingPunct="1"/>
            <a:r>
              <a:rPr lang="en-US" altLang="zh-TW" sz="2400" dirty="0"/>
              <a:t>A list is a data structure that is either empty or consists of two parts: a</a:t>
            </a:r>
            <a:r>
              <a:rPr lang="en-US" altLang="zh-TW" sz="2400" dirty="0">
                <a:solidFill>
                  <a:schemeClr val="hlink"/>
                </a:solidFill>
              </a:rPr>
              <a:t> head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and a </a:t>
            </a:r>
            <a:r>
              <a:rPr lang="en-US" altLang="zh-TW" sz="2400" dirty="0">
                <a:solidFill>
                  <a:schemeClr val="hlink"/>
                </a:solidFill>
              </a:rPr>
              <a:t>tail</a:t>
            </a:r>
            <a:r>
              <a:rPr lang="en-US" altLang="zh-TW" sz="2400" dirty="0"/>
              <a:t>. </a:t>
            </a:r>
          </a:p>
          <a:p>
            <a:pPr lvl="1" eaLnBrk="1" hangingPunct="1"/>
            <a:r>
              <a:rPr lang="en-US" altLang="zh-TW" sz="2400" dirty="0">
                <a:solidFill>
                  <a:srgbClr val="00B050"/>
                </a:solidFill>
              </a:rPr>
              <a:t>The tail itself has to be a list.</a:t>
            </a:r>
          </a:p>
          <a:p>
            <a:pPr lvl="1" eaLnBrk="1" hangingPunct="1"/>
            <a:r>
              <a:rPr lang="en-US" altLang="zh-TW" sz="2400" dirty="0"/>
              <a:t>List are handled in Prolog as a special case of </a:t>
            </a:r>
            <a:r>
              <a:rPr lang="en-US" altLang="zh-TW" sz="2400" dirty="0">
                <a:solidFill>
                  <a:srgbClr val="FF0000"/>
                </a:solidFill>
              </a:rPr>
              <a:t>binary trees</a:t>
            </a:r>
            <a:r>
              <a:rPr lang="en-US" altLang="zh-TW" sz="2400" dirty="0"/>
              <a:t>.</a:t>
            </a:r>
          </a:p>
          <a:p>
            <a:pPr lvl="1" eaLnBrk="1" hangingPunct="1"/>
            <a:r>
              <a:rPr lang="en-US" altLang="zh-TW" sz="2400" dirty="0"/>
              <a:t>Prolog accept lists written as:</a:t>
            </a:r>
          </a:p>
          <a:p>
            <a:pPr lvl="2" eaLnBrk="1" hangingPunct="1"/>
            <a:r>
              <a:rPr lang="en-US" altLang="zh-TW" dirty="0">
                <a:solidFill>
                  <a:srgbClr val="0070C0"/>
                </a:solidFill>
              </a:rPr>
              <a:t>[Item1, Item2,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…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</a:p>
          <a:p>
            <a:pPr lvl="2" eaLnBrk="1" hangingPunct="1"/>
            <a:r>
              <a:rPr lang="en-US" altLang="zh-TW" dirty="0">
                <a:solidFill>
                  <a:srgbClr val="0070C0"/>
                </a:solidFill>
              </a:rPr>
              <a:t>[Head | Tail]</a:t>
            </a:r>
          </a:p>
          <a:p>
            <a:pPr lvl="2" eaLnBrk="1" hangingPunct="1"/>
            <a:r>
              <a:rPr lang="en-US" altLang="zh-TW" dirty="0">
                <a:solidFill>
                  <a:srgbClr val="0070C0"/>
                </a:solidFill>
              </a:rPr>
              <a:t>[Item1, Item2,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…</a:t>
            </a:r>
            <a:r>
              <a:rPr lang="en-US" altLang="zh-TW" dirty="0">
                <a:solidFill>
                  <a:srgbClr val="0070C0"/>
                </a:solidFill>
              </a:rPr>
              <a:t>| Other]</a:t>
            </a:r>
          </a:p>
        </p:txBody>
      </p:sp>
    </p:spTree>
    <p:extLst>
      <p:ext uri="{BB962C8B-B14F-4D97-AF65-F5344CB8AC3E}">
        <p14:creationId xmlns:p14="http://schemas.microsoft.com/office/powerpoint/2010/main" val="163785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E1B4B-B12A-473D-8506-D61E22AB1ECA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Some operations on lists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most common operations on lists are:</a:t>
            </a:r>
          </a:p>
          <a:p>
            <a:pPr lvl="1" eaLnBrk="1" hangingPunct="1"/>
            <a:r>
              <a:rPr lang="en-US" altLang="zh-TW" dirty="0">
                <a:solidFill>
                  <a:schemeClr val="hlink"/>
                </a:solidFill>
              </a:rPr>
              <a:t>Checking </a:t>
            </a:r>
            <a:r>
              <a:rPr lang="en-US" altLang="zh-TW" dirty="0"/>
              <a:t>whether some object is an </a:t>
            </a:r>
            <a:r>
              <a:rPr lang="en-US" altLang="zh-TW" dirty="0">
                <a:solidFill>
                  <a:srgbClr val="00B050"/>
                </a:solidFill>
              </a:rPr>
              <a:t>element</a:t>
            </a:r>
            <a:r>
              <a:rPr lang="en-US" altLang="zh-TW" dirty="0"/>
              <a:t> of a list, which corresponds to checking for the set membership;</a:t>
            </a:r>
          </a:p>
          <a:p>
            <a:pPr lvl="1" eaLnBrk="1" hangingPunct="1"/>
            <a:r>
              <a:rPr lang="en-US" altLang="zh-TW" dirty="0">
                <a:solidFill>
                  <a:schemeClr val="hlink"/>
                </a:solidFill>
              </a:rPr>
              <a:t>Concatenation </a:t>
            </a:r>
            <a:r>
              <a:rPr lang="en-US" altLang="zh-TW" dirty="0"/>
              <a:t>of two lists, obtaining a third list, which may correspond to the union of sets;</a:t>
            </a:r>
          </a:p>
          <a:p>
            <a:pPr lvl="1" eaLnBrk="1" hangingPunct="1"/>
            <a:r>
              <a:rPr lang="en-US" altLang="zh-TW" dirty="0">
                <a:solidFill>
                  <a:schemeClr val="hlink"/>
                </a:solidFill>
              </a:rPr>
              <a:t>Adding</a:t>
            </a:r>
            <a:r>
              <a:rPr lang="en-US" altLang="zh-TW" dirty="0"/>
              <a:t> a new object to a list, or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</a:rPr>
              <a:t>   deleting</a:t>
            </a:r>
            <a:r>
              <a:rPr lang="en-US" altLang="zh-TW" dirty="0"/>
              <a:t> some object form it.</a:t>
            </a:r>
          </a:p>
        </p:txBody>
      </p:sp>
    </p:spTree>
    <p:extLst>
      <p:ext uri="{BB962C8B-B14F-4D97-AF65-F5344CB8AC3E}">
        <p14:creationId xmlns:p14="http://schemas.microsoft.com/office/powerpoint/2010/main" val="368657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BF98ED-B6DC-4FDA-ADA0-9BCD31FEE44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Membership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The membership relation: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b="1" dirty="0"/>
              <a:t>member( X, L)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where X is an object and L is list.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The goal </a:t>
            </a:r>
            <a:r>
              <a:rPr lang="en-US" altLang="zh-TW" sz="2400" b="1" dirty="0"/>
              <a:t>member( X, L) </a:t>
            </a:r>
            <a:r>
              <a:rPr lang="en-US" altLang="zh-TW" sz="2400" dirty="0"/>
              <a:t>is true if X occurs in L.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For 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    </a:t>
            </a:r>
            <a:r>
              <a:rPr lang="en-US" altLang="zh-TW" sz="2400" b="1" dirty="0"/>
              <a:t>member( b, [a, b, c]) </a:t>
            </a:r>
            <a:r>
              <a:rPr lang="en-US" altLang="zh-TW" sz="2400" dirty="0"/>
              <a:t>is true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b="1" dirty="0"/>
              <a:t>    member( b, [a, [b, c]])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chemeClr val="hlink"/>
                </a:solidFill>
              </a:rPr>
              <a:t>not</a:t>
            </a:r>
            <a:r>
              <a:rPr lang="en-US" altLang="zh-TW" sz="2400" dirty="0"/>
              <a:t> true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b="1" dirty="0"/>
              <a:t>    member( [b, c] , [a, [b, c]]) </a:t>
            </a:r>
            <a:r>
              <a:rPr lang="en-US" altLang="zh-TW" sz="2400" dirty="0"/>
              <a:t>is true</a:t>
            </a:r>
          </a:p>
          <a:p>
            <a:pPr lvl="1" eaLnBrk="1" hangingPunct="1"/>
            <a:endParaRPr lang="en-US" altLang="zh-TW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1660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A665BC-6B5B-4D58-BF31-328A10818729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Concatenation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dirty="0">
                <a:solidFill>
                  <a:srgbClr val="0070C0"/>
                </a:solidFill>
              </a:rPr>
              <a:t>concatenation</a:t>
            </a:r>
            <a:r>
              <a:rPr lang="en-US" altLang="zh-TW" sz="2800" dirty="0"/>
              <a:t> relation: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b="1" dirty="0" err="1"/>
              <a:t>conc</a:t>
            </a:r>
            <a:r>
              <a:rPr lang="en-US" altLang="zh-TW" sz="2400" b="1" dirty="0"/>
              <a:t>( L1, L2, L3)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here L1 and L2 are two lists, and L3 is their concatenation.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For 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    </a:t>
            </a:r>
            <a:r>
              <a:rPr lang="en-US" altLang="zh-TW" sz="2400" b="1" dirty="0" err="1"/>
              <a:t>conc</a:t>
            </a:r>
            <a:r>
              <a:rPr lang="en-US" altLang="zh-TW" sz="2400" b="1" dirty="0"/>
              <a:t>( [a, b], [c, d], [a, b, c, d]) </a:t>
            </a:r>
            <a:r>
              <a:rPr lang="en-US" altLang="zh-TW" sz="2400" dirty="0"/>
              <a:t>is true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b="1" dirty="0"/>
              <a:t>    </a:t>
            </a:r>
            <a:r>
              <a:rPr lang="en-US" altLang="zh-TW" sz="2400" b="1" dirty="0" err="1"/>
              <a:t>conc</a:t>
            </a:r>
            <a:r>
              <a:rPr lang="en-US" altLang="zh-TW" sz="2400" b="1" dirty="0"/>
              <a:t>( [a, b], [c, d], [a, b, a, c, d]) </a:t>
            </a:r>
            <a:r>
              <a:rPr lang="en-US" altLang="zh-TW" sz="2400" dirty="0"/>
              <a:t>is </a:t>
            </a:r>
            <a:r>
              <a:rPr lang="en-US" altLang="zh-TW" sz="2400" dirty="0">
                <a:solidFill>
                  <a:schemeClr val="hlink"/>
                </a:solidFill>
              </a:rPr>
              <a:t>not</a:t>
            </a:r>
            <a:r>
              <a:rPr lang="en-US" altLang="zh-TW" sz="2400" dirty="0"/>
              <a:t> true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800" b="1" dirty="0"/>
              <a:t>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5990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F6DD65-D253-4C1E-97BA-E5221C6BB565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Adding an item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6"/>
            <a:ext cx="11277599" cy="482441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FF0000"/>
                </a:solidFill>
              </a:rPr>
              <a:t>add an item</a:t>
            </a:r>
            <a:r>
              <a:rPr lang="en-US" altLang="zh-TW" sz="2400" dirty="0"/>
              <a:t> to a list, it is easiest to put the new item </a:t>
            </a:r>
            <a:r>
              <a:rPr lang="en-US" altLang="zh-TW" sz="2400" dirty="0">
                <a:solidFill>
                  <a:srgbClr val="FF0000"/>
                </a:solidFill>
              </a:rPr>
              <a:t>in front of the list</a:t>
            </a:r>
            <a:r>
              <a:rPr lang="en-US" altLang="zh-TW" sz="2400" dirty="0"/>
              <a:t> so that it become the new head.</a:t>
            </a:r>
          </a:p>
          <a:p>
            <a:pPr eaLnBrk="1" hangingPunct="1"/>
            <a:r>
              <a:rPr lang="en-US" altLang="zh-TW" sz="2400" dirty="0"/>
              <a:t>If X is the new item and the list to which X is added is L then the resulting list is simply: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     </a:t>
            </a:r>
            <a:r>
              <a:rPr lang="en-US" altLang="zh-TW" sz="2400" b="1" dirty="0"/>
              <a:t>[X|L].</a:t>
            </a:r>
          </a:p>
          <a:p>
            <a:pPr eaLnBrk="1" hangingPunct="1"/>
            <a:r>
              <a:rPr lang="en-US" altLang="zh-TW" sz="2400" dirty="0"/>
              <a:t>So we actually need </a:t>
            </a:r>
            <a:r>
              <a:rPr lang="en-US" altLang="zh-TW" sz="2400" dirty="0">
                <a:solidFill>
                  <a:schemeClr val="hlink"/>
                </a:solidFill>
              </a:rPr>
              <a:t>no</a:t>
            </a:r>
            <a:r>
              <a:rPr lang="en-US" altLang="zh-TW" sz="2400" dirty="0"/>
              <a:t> procedure for adding a new element in front of the list.</a:t>
            </a:r>
          </a:p>
          <a:p>
            <a:pPr eaLnBrk="1" hangingPunct="1"/>
            <a:r>
              <a:rPr lang="en-US" altLang="zh-TW" sz="2400" dirty="0"/>
              <a:t>If we want to define such a procedure: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    </a:t>
            </a:r>
            <a:r>
              <a:rPr lang="en-US" altLang="zh-TW" sz="2400" b="1" dirty="0"/>
              <a:t>add(X, L,[X|L]).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| ?- </a:t>
            </a:r>
            <a:r>
              <a:rPr lang="en-US" altLang="zh-TW" sz="2000" dirty="0">
                <a:solidFill>
                  <a:srgbClr val="FF0000"/>
                </a:solidFill>
              </a:rPr>
              <a:t>add(4, [1,2,3],Y).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1    1  Call: add(4,[1,2,3],_29) 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   1    1  Exit: add(4,[1,2,3],[4,1,2,3]) 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Y = [4,1,2,3]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686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D9D29-5C1A-4D1B-9A83-A7AFF192B531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1" y="1628776"/>
            <a:ext cx="7313613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>
                <a:solidFill>
                  <a:srgbClr val="00B050"/>
                </a:solidFill>
              </a:rPr>
              <a:t>Rules</a:t>
            </a:r>
            <a:r>
              <a:rPr lang="en-US" altLang="zh-TW" sz="2400"/>
              <a:t>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 </a:t>
            </a:r>
            <a:r>
              <a:rPr lang="en-US" altLang="zh-TW" sz="2000">
                <a:solidFill>
                  <a:srgbClr val="FF0000"/>
                </a:solidFill>
              </a:rPr>
              <a:t>condition</a:t>
            </a:r>
            <a:r>
              <a:rPr lang="en-US" altLang="zh-TW" sz="2000"/>
              <a:t> part (body)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/>
              <a:t>the right-hand side of the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 </a:t>
            </a:r>
            <a:r>
              <a:rPr lang="en-US" altLang="zh-TW" sz="2000">
                <a:solidFill>
                  <a:srgbClr val="FF0000"/>
                </a:solidFill>
              </a:rPr>
              <a:t>conclusion</a:t>
            </a:r>
            <a:r>
              <a:rPr lang="en-US" altLang="zh-TW" sz="2000"/>
              <a:t> part (head)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/>
              <a:t>the left-hand side of the rule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90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b="1"/>
              <a:t>offspring( Y, X) </a:t>
            </a:r>
            <a:r>
              <a:rPr lang="en-US" altLang="zh-TW" sz="1900" b="1">
                <a:solidFill>
                  <a:srgbClr val="FF0000"/>
                </a:solidFill>
              </a:rPr>
              <a:t>:-</a:t>
            </a:r>
            <a:r>
              <a:rPr lang="en-US" altLang="zh-TW" sz="1900" b="1"/>
              <a:t> parent( X, 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/>
              <a:t>The rule is general in the sense that it is applicable to any objects X and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/>
              <a:t>A special case of the general rule: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>
                <a:solidFill>
                  <a:srgbClr val="00B050"/>
                </a:solidFill>
              </a:rPr>
              <a:t>offspring( liz, tom) :- parent( tom, liz).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/>
              <a:t>?- offspring( liz, tom).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/>
              <a:t>?- offspring( X, Y).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680177" y="5157193"/>
            <a:ext cx="2647950" cy="1439863"/>
            <a:chOff x="930" y="2750"/>
            <a:chExt cx="1668" cy="9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9" y="2750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 dirty="0">
                  <a:ea typeface="新細明體" charset="-120"/>
                </a:rPr>
                <a:t>X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592" y="3022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1429" y="3385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</a:t>
              </a:r>
            </a:p>
          </p:txBody>
        </p:sp>
        <p:cxnSp>
          <p:nvCxnSpPr>
            <p:cNvPr id="9" name="AutoShape 21"/>
            <p:cNvCxnSpPr>
              <a:cxnSpLocks noChangeShapeType="1"/>
              <a:stCxn id="8" idx="6"/>
              <a:endCxn id="6" idx="6"/>
            </p:cNvCxnSpPr>
            <p:nvPr/>
          </p:nvCxnSpPr>
          <p:spPr bwMode="auto">
            <a:xfrm flipV="1">
              <a:off x="1754" y="2886"/>
              <a:ext cx="1" cy="635"/>
            </a:xfrm>
            <a:prstGeom prst="curvedConnector3">
              <a:avLst>
                <a:gd name="adj1" fmla="val 13500005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930" y="3067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1927" y="3067"/>
              <a:ext cx="671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offspring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4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628776"/>
            <a:ext cx="7313612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mother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mother( X, Y) :- parent( X, Y), female( 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For all X and Y,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the mother of Y if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a parent of Y </a:t>
            </a:r>
            <a:r>
              <a:rPr lang="en-US" altLang="zh-TW" sz="2000" dirty="0">
                <a:solidFill>
                  <a:srgbClr val="FF0000"/>
                </a:solidFill>
              </a:rPr>
              <a:t>and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a female.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367809" y="4005064"/>
            <a:ext cx="2486025" cy="1728788"/>
            <a:chOff x="2699" y="2432"/>
            <a:chExt cx="1566" cy="108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367" name="Text Box 30"/>
            <p:cNvSpPr txBox="1">
              <a:spLocks noChangeArrowheads="1"/>
            </p:cNvSpPr>
            <p:nvPr/>
          </p:nvSpPr>
          <p:spPr bwMode="auto">
            <a:xfrm>
              <a:off x="2699" y="2931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198" y="2432"/>
              <a:ext cx="1067" cy="1089"/>
              <a:chOff x="3198" y="2432"/>
              <a:chExt cx="1067" cy="1089"/>
            </a:xfrm>
            <a:grpFill/>
          </p:grpSpPr>
          <p:sp>
            <p:nvSpPr>
              <p:cNvPr id="15369" name="Oval 26"/>
              <p:cNvSpPr>
                <a:spLocks noChangeArrowheads="1"/>
              </p:cNvSpPr>
              <p:nvPr/>
            </p:nvSpPr>
            <p:spPr bwMode="auto">
              <a:xfrm>
                <a:off x="3198" y="2614"/>
                <a:ext cx="316" cy="27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TW" sz="1400">
                    <a:ea typeface="新細明體" charset="-120"/>
                  </a:rPr>
                  <a:t>X</a:t>
                </a:r>
              </a:p>
            </p:txBody>
          </p:sp>
          <p:sp>
            <p:nvSpPr>
              <p:cNvPr id="15370" name="Line 27"/>
              <p:cNvSpPr>
                <a:spLocks noChangeShapeType="1"/>
              </p:cNvSpPr>
              <p:nvPr/>
            </p:nvSpPr>
            <p:spPr bwMode="auto">
              <a:xfrm>
                <a:off x="3361" y="2886"/>
                <a:ext cx="0" cy="3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5371" name="Oval 28"/>
              <p:cNvSpPr>
                <a:spLocks noChangeArrowheads="1"/>
              </p:cNvSpPr>
              <p:nvPr/>
            </p:nvSpPr>
            <p:spPr bwMode="auto">
              <a:xfrm>
                <a:off x="3198" y="3249"/>
                <a:ext cx="316" cy="27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TW" sz="1400">
                    <a:ea typeface="新細明體" charset="-120"/>
                  </a:rPr>
                  <a:t>Y</a:t>
                </a:r>
              </a:p>
            </p:txBody>
          </p:sp>
          <p:cxnSp>
            <p:nvCxnSpPr>
              <p:cNvPr id="15372" name="AutoShape 29"/>
              <p:cNvCxnSpPr>
                <a:cxnSpLocks noChangeShapeType="1"/>
                <a:stCxn id="15369" idx="6"/>
                <a:endCxn id="15371" idx="6"/>
              </p:cNvCxnSpPr>
              <p:nvPr/>
            </p:nvCxnSpPr>
            <p:spPr bwMode="auto">
              <a:xfrm>
                <a:off x="3523" y="2750"/>
                <a:ext cx="1" cy="635"/>
              </a:xfrm>
              <a:prstGeom prst="curvedConnector3">
                <a:avLst>
                  <a:gd name="adj1" fmla="val 13500005"/>
                </a:avLst>
              </a:prstGeom>
              <a:grp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lg" len="lg"/>
              </a:ln>
            </p:spPr>
          </p:cxnSp>
          <p:sp>
            <p:nvSpPr>
              <p:cNvPr id="15373" name="Text Box 31"/>
              <p:cNvSpPr txBox="1">
                <a:spLocks noChangeArrowheads="1"/>
              </p:cNvSpPr>
              <p:nvPr/>
            </p:nvSpPr>
            <p:spPr bwMode="auto">
              <a:xfrm>
                <a:off x="3696" y="2931"/>
                <a:ext cx="569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>
                    <a:ea typeface="新細明體" charset="-120"/>
                  </a:rPr>
                  <a:t>mother</a:t>
                </a:r>
              </a:p>
            </p:txBody>
          </p:sp>
          <p:sp>
            <p:nvSpPr>
              <p:cNvPr id="15374" name="Text Box 32"/>
              <p:cNvSpPr txBox="1">
                <a:spLocks noChangeArrowheads="1"/>
              </p:cNvSpPr>
              <p:nvPr/>
            </p:nvSpPr>
            <p:spPr bwMode="auto">
              <a:xfrm>
                <a:off x="3561" y="2432"/>
                <a:ext cx="553" cy="233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>
                    <a:ea typeface="新細明體" charset="-120"/>
                  </a:rPr>
                  <a:t>female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95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628776"/>
            <a:ext cx="7313612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Define the </a:t>
            </a:r>
            <a:r>
              <a:rPr lang="en-US" altLang="zh-TW" sz="2400">
                <a:latin typeface="Arial" panose="020B0604020202020204" pitchFamily="34" charset="0"/>
              </a:rPr>
              <a:t>“</a:t>
            </a:r>
            <a:r>
              <a:rPr lang="en-US" altLang="zh-TW" sz="2400"/>
              <a:t>grandparent</a:t>
            </a:r>
            <a:r>
              <a:rPr lang="en-US" altLang="zh-TW" sz="2400">
                <a:latin typeface="Arial" panose="020B0604020202020204" pitchFamily="34" charset="0"/>
              </a:rPr>
              <a:t>”</a:t>
            </a:r>
            <a:r>
              <a:rPr lang="en-US" altLang="zh-TW" sz="240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/>
              <a:t>grandparent( X, Z) :-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/>
              <a:t>		      parent( X, Y)</a:t>
            </a:r>
            <a:r>
              <a:rPr lang="en-US" altLang="zh-TW" sz="2000" b="1">
                <a:solidFill>
                  <a:srgbClr val="FF0000"/>
                </a:solidFill>
              </a:rPr>
              <a:t>,</a:t>
            </a:r>
            <a:r>
              <a:rPr lang="en-US" altLang="zh-TW" sz="2000" b="1"/>
              <a:t> parent( Y, Z).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b="1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83113" y="3430589"/>
            <a:ext cx="3013075" cy="2427287"/>
            <a:chOff x="1927" y="2161"/>
            <a:chExt cx="1898" cy="152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Z</a:t>
              </a:r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1928" y="3113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927" y="2478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16394" name="Oval 14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16395" name="Line 15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6396" name="Oval 16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</a:t>
              </a:r>
            </a:p>
          </p:txBody>
        </p:sp>
        <p:cxnSp>
          <p:nvCxnSpPr>
            <p:cNvPr id="16397" name="AutoShape 17"/>
            <p:cNvCxnSpPr>
              <a:cxnSpLocks noChangeShapeType="1"/>
              <a:stCxn id="16394" idx="6"/>
              <a:endCxn id="16391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16398" name="Text Box 18"/>
            <p:cNvSpPr txBox="1">
              <a:spLocks noChangeArrowheads="1"/>
            </p:cNvSpPr>
            <p:nvPr/>
          </p:nvSpPr>
          <p:spPr bwMode="auto">
            <a:xfrm>
              <a:off x="2925" y="2750"/>
              <a:ext cx="900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grandparent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57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1" y="1628776"/>
            <a:ext cx="7313613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Define the </a:t>
            </a:r>
            <a:r>
              <a:rPr lang="en-US" altLang="zh-TW" sz="2400">
                <a:latin typeface="Arial" panose="020B0604020202020204" pitchFamily="34" charset="0"/>
              </a:rPr>
              <a:t>“</a:t>
            </a:r>
            <a:r>
              <a:rPr lang="en-US" altLang="zh-TW" sz="2400"/>
              <a:t>sister</a:t>
            </a:r>
            <a:r>
              <a:rPr lang="en-US" altLang="zh-TW" sz="2400">
                <a:latin typeface="Arial" panose="020B0604020202020204" pitchFamily="34" charset="0"/>
              </a:rPr>
              <a:t>”</a:t>
            </a:r>
            <a:r>
              <a:rPr lang="en-US" altLang="zh-TW" sz="240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/>
              <a:t>sister( X, Y) :-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/>
              <a:t>		    parent( Z, X)</a:t>
            </a:r>
            <a:r>
              <a:rPr lang="en-US" altLang="zh-TW" sz="2000" b="1">
                <a:solidFill>
                  <a:srgbClr val="FF0000"/>
                </a:solidFill>
              </a:rPr>
              <a:t>,</a:t>
            </a:r>
            <a:r>
              <a:rPr lang="en-US" altLang="zh-TW" sz="2000" b="1"/>
              <a:t> parent( Z, Y)</a:t>
            </a:r>
            <a:r>
              <a:rPr lang="en-US" altLang="zh-TW" sz="2000" b="1">
                <a:solidFill>
                  <a:srgbClr val="FF0000"/>
                </a:solidFill>
              </a:rPr>
              <a:t>,</a:t>
            </a:r>
            <a:r>
              <a:rPr lang="en-US" altLang="zh-TW" sz="2000" b="1"/>
              <a:t> female(X).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For any X and Y,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 X is a sister of Y if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 (1) both X and Y have the same parent, and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/>
              <a:t>         (2) X is female.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?- sister( ann, pat).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?- sister( X, pat).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?- sister( pat, pat).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>
                <a:solidFill>
                  <a:srgbClr val="00B050"/>
                </a:solidFill>
              </a:rPr>
              <a:t>Pat is a sister to herself?!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04062" y="4221163"/>
            <a:ext cx="3070225" cy="1881187"/>
            <a:chOff x="2654" y="2523"/>
            <a:chExt cx="1934" cy="11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>
              <a:off x="3878" y="2795"/>
              <a:ext cx="272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4014" y="320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4060" y="2795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a typeface="新細明體" charset="-120"/>
                </a:rPr>
                <a:t>parent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016" y="2840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3651" y="252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Z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H="1">
              <a:off x="3515" y="2795"/>
              <a:ext cx="227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3288" y="320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3560" y="3475"/>
              <a:ext cx="464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a typeface="新細明體" charset="-120"/>
                </a:rPr>
                <a:t>sister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2654" y="3294"/>
              <a:ext cx="553" cy="23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a typeface="新細明體" charset="-120"/>
                </a:rPr>
                <a:t>female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3606" y="3339"/>
              <a:ext cx="40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9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3768" y="1556915"/>
            <a:ext cx="82311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To correct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sister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sister( X, Y) :-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/>
              <a:t>		    parent( Z, X)</a:t>
            </a:r>
            <a:r>
              <a:rPr lang="en-US" altLang="zh-TW" sz="2000" b="1" dirty="0">
                <a:solidFill>
                  <a:srgbClr val="FF0000"/>
                </a:solidFill>
              </a:rPr>
              <a:t>,</a:t>
            </a:r>
            <a:r>
              <a:rPr lang="en-US" altLang="zh-TW" sz="2000" b="1" dirty="0"/>
              <a:t> parent( Z, Y)</a:t>
            </a:r>
            <a:r>
              <a:rPr lang="en-US" altLang="zh-TW" sz="2000" b="1" dirty="0">
                <a:solidFill>
                  <a:srgbClr val="FF0000"/>
                </a:solidFill>
              </a:rPr>
              <a:t>,</a:t>
            </a:r>
            <a:r>
              <a:rPr lang="en-US" altLang="zh-TW" sz="2000" b="1" dirty="0"/>
              <a:t> female(X)</a:t>
            </a:r>
            <a:r>
              <a:rPr lang="en-US" altLang="zh-TW" sz="2000" b="1" dirty="0">
                <a:solidFill>
                  <a:srgbClr val="FF0000"/>
                </a:solidFill>
              </a:rPr>
              <a:t>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/>
              <a:t>         </a:t>
            </a:r>
            <a:r>
              <a:rPr lang="en-US" altLang="zh-TW" sz="2000" b="1" dirty="0">
                <a:solidFill>
                  <a:srgbClr val="00B0F0"/>
                </a:solidFill>
              </a:rPr>
              <a:t>different( X, 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different (X, Y) is satisfied if and only if X and Y are not equal. </a:t>
            </a:r>
            <a:r>
              <a:rPr lang="en-US" altLang="zh-TW" sz="2000" dirty="0">
                <a:solidFill>
                  <a:srgbClr val="C00000"/>
                </a:solidFill>
              </a:rPr>
              <a:t>(Please try to define this function)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95799" y="4077072"/>
            <a:ext cx="3070225" cy="1881187"/>
            <a:chOff x="2654" y="2523"/>
            <a:chExt cx="1934" cy="118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3878" y="2795"/>
              <a:ext cx="272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4014" y="320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4060" y="2795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a typeface="新細明體" charset="-120"/>
                </a:rPr>
                <a:t>parent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016" y="2840"/>
              <a:ext cx="52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3651" y="252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Z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3515" y="2795"/>
              <a:ext cx="227" cy="40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3288" y="320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560" y="3475"/>
              <a:ext cx="464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a typeface="新細明體" charset="-120"/>
                </a:rPr>
                <a:t>sister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654" y="3294"/>
              <a:ext cx="553" cy="23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>
                  <a:ea typeface="新細明體" charset="-120"/>
                </a:rPr>
                <a:t>female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3606" y="3339"/>
              <a:ext cx="40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96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60097"/>
            <a:ext cx="8763000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Prolog clauses consist 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Body: a list of goal separated by commas (,)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Prolog clauses are of three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Facts:</a:t>
            </a:r>
            <a:r>
              <a:rPr lang="en-US" altLang="zh-TW" sz="20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declare things that are always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facts are clauses that have a head and the empty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Rules:</a:t>
            </a:r>
            <a:r>
              <a:rPr lang="en-US" altLang="zh-TW" sz="20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declare things that are true depending on a given condition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rules have the head and the (non-empty)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Questions:</a:t>
            </a:r>
            <a:r>
              <a:rPr lang="en-US" altLang="zh-TW" sz="20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/>
              <a:t>the user can ask the program what things are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questions only have the body</a:t>
            </a:r>
          </a:p>
        </p:txBody>
      </p:sp>
    </p:spTree>
    <p:extLst>
      <p:ext uri="{BB962C8B-B14F-4D97-AF65-F5344CB8AC3E}">
        <p14:creationId xmlns:p14="http://schemas.microsoft.com/office/powerpoint/2010/main" val="125229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763000" cy="5040313"/>
          </a:xfrm>
        </p:spPr>
        <p:txBody>
          <a:bodyPr/>
          <a:lstStyle/>
          <a:p>
            <a:pPr marL="269875" indent="-269875"/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variable</a:t>
            </a:r>
            <a:r>
              <a:rPr lang="en-US" altLang="zh-TW" sz="2000" dirty="0"/>
              <a:t> can be substituted by another object.</a:t>
            </a:r>
          </a:p>
          <a:p>
            <a:pPr marL="269875" indent="-269875"/>
            <a:endParaRPr lang="en-US" altLang="zh-TW" sz="2000" dirty="0"/>
          </a:p>
          <a:p>
            <a:pPr marL="269875" indent="-269875"/>
            <a:r>
              <a:rPr lang="en-US" altLang="zh-TW" sz="2000" dirty="0"/>
              <a:t>Variables are assumed to be universally quantified and are read as </a:t>
            </a:r>
            <a:r>
              <a:rPr lang="en-US" altLang="zh-TW" sz="2000" dirty="0">
                <a:latin typeface="Arial" panose="020B0604020202020204" pitchFamily="34" charset="0"/>
              </a:rPr>
              <a:t>“</a:t>
            </a:r>
            <a:r>
              <a:rPr lang="en-US" altLang="zh-TW" sz="2000" dirty="0">
                <a:solidFill>
                  <a:srgbClr val="FF0000"/>
                </a:solidFill>
              </a:rPr>
              <a:t>for all</a:t>
            </a:r>
            <a:r>
              <a:rPr lang="en-US" altLang="zh-TW" sz="2000" dirty="0">
                <a:latin typeface="Arial" panose="020B0604020202020204" pitchFamily="34" charset="0"/>
              </a:rPr>
              <a:t>”</a:t>
            </a:r>
            <a:r>
              <a:rPr lang="en-US" altLang="zh-TW" sz="2000" dirty="0"/>
              <a:t>.</a:t>
            </a:r>
          </a:p>
          <a:p>
            <a:pPr marL="993775" lvl="1" indent="-274638"/>
            <a:r>
              <a:rPr lang="en-US" altLang="zh-TW" sz="2000" dirty="0"/>
              <a:t>For example:</a:t>
            </a:r>
          </a:p>
          <a:p>
            <a:pPr marL="1592263" lvl="2" indent="-419100">
              <a:buNone/>
            </a:pPr>
            <a:r>
              <a:rPr lang="en-US" altLang="zh-TW" sz="2000" b="1" dirty="0" err="1"/>
              <a:t>hasachild</a:t>
            </a:r>
            <a:r>
              <a:rPr lang="en-US" altLang="zh-TW" sz="2000" b="1" dirty="0"/>
              <a:t>( X) :- parent( X, Y).</a:t>
            </a:r>
          </a:p>
          <a:p>
            <a:pPr marL="1592263" lvl="2" indent="-419100">
              <a:buNone/>
            </a:pPr>
            <a:r>
              <a:rPr lang="en-US" altLang="zh-TW" sz="2000" dirty="0"/>
              <a:t>can be read in two way</a:t>
            </a:r>
          </a:p>
          <a:p>
            <a:pPr marL="1592263" lvl="2" indent="-419100">
              <a:buNone/>
            </a:pPr>
            <a:r>
              <a:rPr lang="en-US" altLang="zh-TW" sz="2000" dirty="0"/>
              <a:t>(a) </a:t>
            </a:r>
            <a:r>
              <a:rPr lang="en-US" altLang="zh-TW" sz="2000" dirty="0">
                <a:solidFill>
                  <a:srgbClr val="C00000"/>
                </a:solidFill>
              </a:rPr>
              <a:t>For all </a:t>
            </a:r>
            <a:r>
              <a:rPr lang="en-US" altLang="zh-TW" sz="2000" dirty="0"/>
              <a:t>X and Y,</a:t>
            </a:r>
          </a:p>
          <a:p>
            <a:pPr marL="1592263" lvl="2" indent="-419100">
              <a:buNone/>
            </a:pPr>
            <a:r>
              <a:rPr lang="en-US" altLang="zh-TW" sz="2000" dirty="0"/>
              <a:t>     if X is a parent of Y then X has a child.</a:t>
            </a:r>
          </a:p>
          <a:p>
            <a:pPr marL="1592263" lvl="2" indent="-419100">
              <a:buNone/>
            </a:pPr>
            <a:r>
              <a:rPr lang="en-US" altLang="zh-TW" sz="2000" dirty="0"/>
              <a:t>(b) </a:t>
            </a:r>
            <a:r>
              <a:rPr lang="en-US" altLang="zh-TW" sz="2000" dirty="0">
                <a:solidFill>
                  <a:srgbClr val="C00000"/>
                </a:solidFill>
              </a:rPr>
              <a:t>For all </a:t>
            </a:r>
            <a:r>
              <a:rPr lang="en-US" altLang="zh-TW" sz="2000" dirty="0"/>
              <a:t>X,</a:t>
            </a:r>
          </a:p>
          <a:p>
            <a:pPr marL="1592263" lvl="2" indent="-419100">
              <a:buNone/>
            </a:pPr>
            <a:r>
              <a:rPr lang="en-US" altLang="zh-TW" sz="2000" dirty="0"/>
              <a:t>     X has a child if there is </a:t>
            </a:r>
            <a:r>
              <a:rPr lang="en-US" altLang="zh-TW" sz="2000" dirty="0">
                <a:solidFill>
                  <a:srgbClr val="0070C0"/>
                </a:solidFill>
              </a:rPr>
              <a:t>some</a:t>
            </a:r>
            <a:r>
              <a:rPr lang="en-US" altLang="zh-TW" sz="2000" dirty="0"/>
              <a:t> Y such that X is a parent of Y.</a:t>
            </a:r>
          </a:p>
        </p:txBody>
      </p:sp>
    </p:spTree>
    <p:extLst>
      <p:ext uri="{BB962C8B-B14F-4D97-AF65-F5344CB8AC3E}">
        <p14:creationId xmlns:p14="http://schemas.microsoft.com/office/powerpoint/2010/main" val="284307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628776"/>
            <a:ext cx="7313612" cy="5040313"/>
          </a:xfrm>
        </p:spPr>
        <p:txBody>
          <a:bodyPr/>
          <a:lstStyle/>
          <a:p>
            <a:pPr marL="269875" indent="-269875"/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predecessor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</a:t>
            </a:r>
          </a:p>
          <a:p>
            <a:pPr marL="269875" indent="-269875"/>
            <a:endParaRPr lang="en-US" altLang="zh-TW" sz="240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75050" y="2708276"/>
            <a:ext cx="2971913" cy="1281113"/>
            <a:chOff x="839" y="1752"/>
            <a:chExt cx="1952" cy="90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533" name="Text Box 5"/>
            <p:cNvSpPr txBox="1">
              <a:spLocks noChangeArrowheads="1"/>
            </p:cNvSpPr>
            <p:nvPr/>
          </p:nvSpPr>
          <p:spPr bwMode="auto">
            <a:xfrm>
              <a:off x="839" y="2069"/>
              <a:ext cx="551" cy="2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21534" name="Oval 7"/>
            <p:cNvSpPr>
              <a:spLocks noChangeArrowheads="1"/>
            </p:cNvSpPr>
            <p:nvPr/>
          </p:nvSpPr>
          <p:spPr bwMode="auto">
            <a:xfrm>
              <a:off x="1338" y="1752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21535" name="Line 8"/>
            <p:cNvSpPr>
              <a:spLocks noChangeShapeType="1"/>
            </p:cNvSpPr>
            <p:nvPr/>
          </p:nvSpPr>
          <p:spPr bwMode="auto">
            <a:xfrm>
              <a:off x="1501" y="2024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1536" name="Oval 9"/>
            <p:cNvSpPr>
              <a:spLocks noChangeArrowheads="1"/>
            </p:cNvSpPr>
            <p:nvPr/>
          </p:nvSpPr>
          <p:spPr bwMode="auto">
            <a:xfrm>
              <a:off x="1338" y="2387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</a:t>
              </a:r>
            </a:p>
          </p:txBody>
        </p:sp>
        <p:cxnSp>
          <p:nvCxnSpPr>
            <p:cNvPr id="21537" name="AutoShape 10"/>
            <p:cNvCxnSpPr>
              <a:cxnSpLocks noChangeShapeType="1"/>
              <a:stCxn id="21534" idx="6"/>
              <a:endCxn id="21536" idx="6"/>
            </p:cNvCxnSpPr>
            <p:nvPr/>
          </p:nvCxnSpPr>
          <p:spPr bwMode="auto">
            <a:xfrm>
              <a:off x="1663" y="1888"/>
              <a:ext cx="1" cy="635"/>
            </a:xfrm>
            <a:prstGeom prst="curvedConnector3">
              <a:avLst>
                <a:gd name="adj1" fmla="val 13500005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38" name="Text Box 11"/>
            <p:cNvSpPr txBox="1">
              <a:spLocks noChangeArrowheads="1"/>
            </p:cNvSpPr>
            <p:nvPr/>
          </p:nvSpPr>
          <p:spPr bwMode="auto">
            <a:xfrm>
              <a:off x="1836" y="2069"/>
              <a:ext cx="955" cy="2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predecessor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75050" y="4365625"/>
            <a:ext cx="2973498" cy="2159000"/>
            <a:chOff x="1927" y="2161"/>
            <a:chExt cx="1953" cy="1529"/>
          </a:xfrm>
          <a:solidFill>
            <a:srgbClr val="FFCCCC"/>
          </a:solidFill>
        </p:grpSpPr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1525" name="Oval 15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Z</a:t>
              </a:r>
            </a:p>
          </p:txBody>
        </p:sp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928" y="3113"/>
              <a:ext cx="551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1927" y="2478"/>
              <a:ext cx="551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21528" name="Oval 18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21529" name="Line 19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1530" name="Oval 20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</a:t>
              </a:r>
            </a:p>
          </p:txBody>
        </p:sp>
        <p:cxnSp>
          <p:nvCxnSpPr>
            <p:cNvPr id="21531" name="AutoShape 21"/>
            <p:cNvCxnSpPr>
              <a:cxnSpLocks noChangeShapeType="1"/>
              <a:stCxn id="21528" idx="6"/>
              <a:endCxn id="21525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32" name="Text Box 22"/>
            <p:cNvSpPr txBox="1">
              <a:spLocks noChangeArrowheads="1"/>
            </p:cNvSpPr>
            <p:nvPr/>
          </p:nvSpPr>
          <p:spPr bwMode="auto">
            <a:xfrm>
              <a:off x="2925" y="2750"/>
              <a:ext cx="955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predecessor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104064" y="2779714"/>
            <a:ext cx="2901691" cy="3241675"/>
            <a:chOff x="3107" y="1434"/>
            <a:chExt cx="2001" cy="2171"/>
          </a:xfrm>
          <a:solidFill>
            <a:srgbClr val="FFFF00"/>
          </a:solidFill>
        </p:grpSpPr>
        <p:sp>
          <p:nvSpPr>
            <p:cNvPr id="21512" name="Line 25"/>
            <p:cNvSpPr>
              <a:spLocks noChangeShapeType="1"/>
            </p:cNvSpPr>
            <p:nvPr/>
          </p:nvSpPr>
          <p:spPr bwMode="auto">
            <a:xfrm>
              <a:off x="3768" y="2334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1513" name="Oval 26"/>
            <p:cNvSpPr>
              <a:spLocks noChangeArrowheads="1"/>
            </p:cNvSpPr>
            <p:nvPr/>
          </p:nvSpPr>
          <p:spPr bwMode="auto">
            <a:xfrm>
              <a:off x="3613" y="269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Y2</a:t>
              </a:r>
            </a:p>
          </p:txBody>
        </p:sp>
        <p:sp>
          <p:nvSpPr>
            <p:cNvPr id="21514" name="Text Box 27"/>
            <p:cNvSpPr txBox="1">
              <a:spLocks noChangeArrowheads="1"/>
            </p:cNvSpPr>
            <p:nvPr/>
          </p:nvSpPr>
          <p:spPr bwMode="auto">
            <a:xfrm>
              <a:off x="3108" y="2386"/>
              <a:ext cx="578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21515" name="Text Box 28"/>
            <p:cNvSpPr txBox="1">
              <a:spLocks noChangeArrowheads="1"/>
            </p:cNvSpPr>
            <p:nvPr/>
          </p:nvSpPr>
          <p:spPr bwMode="auto">
            <a:xfrm>
              <a:off x="3107" y="1751"/>
              <a:ext cx="578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  <p:sp>
          <p:nvSpPr>
            <p:cNvPr id="21516" name="Oval 29"/>
            <p:cNvSpPr>
              <a:spLocks noChangeArrowheads="1"/>
            </p:cNvSpPr>
            <p:nvPr/>
          </p:nvSpPr>
          <p:spPr bwMode="auto">
            <a:xfrm>
              <a:off x="3606" y="1434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X</a:t>
              </a:r>
            </a:p>
          </p:txBody>
        </p:sp>
        <p:sp>
          <p:nvSpPr>
            <p:cNvPr id="21517" name="Line 30"/>
            <p:cNvSpPr>
              <a:spLocks noChangeShapeType="1"/>
            </p:cNvSpPr>
            <p:nvPr/>
          </p:nvSpPr>
          <p:spPr bwMode="auto">
            <a:xfrm>
              <a:off x="3769" y="1706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1518" name="Oval 31"/>
            <p:cNvSpPr>
              <a:spLocks noChangeArrowheads="1"/>
            </p:cNvSpPr>
            <p:nvPr/>
          </p:nvSpPr>
          <p:spPr bwMode="auto">
            <a:xfrm>
              <a:off x="3606" y="2069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Y1</a:t>
              </a:r>
            </a:p>
          </p:txBody>
        </p:sp>
        <p:cxnSp>
          <p:nvCxnSpPr>
            <p:cNvPr id="21519" name="AutoShape 32"/>
            <p:cNvCxnSpPr>
              <a:cxnSpLocks noChangeShapeType="1"/>
              <a:stCxn id="21516" idx="6"/>
              <a:endCxn id="21522" idx="6"/>
            </p:cNvCxnSpPr>
            <p:nvPr/>
          </p:nvCxnSpPr>
          <p:spPr bwMode="auto">
            <a:xfrm>
              <a:off x="3931" y="1570"/>
              <a:ext cx="26" cy="1899"/>
            </a:xfrm>
            <a:prstGeom prst="curvedConnector3">
              <a:avLst>
                <a:gd name="adj1" fmla="val 619231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20" name="Text Box 33"/>
            <p:cNvSpPr txBox="1">
              <a:spLocks noChangeArrowheads="1"/>
            </p:cNvSpPr>
            <p:nvPr/>
          </p:nvSpPr>
          <p:spPr bwMode="auto">
            <a:xfrm>
              <a:off x="4105" y="2387"/>
              <a:ext cx="1003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predecessor</a:t>
              </a:r>
            </a:p>
          </p:txBody>
        </p:sp>
        <p:sp>
          <p:nvSpPr>
            <p:cNvPr id="21521" name="Line 34"/>
            <p:cNvSpPr>
              <a:spLocks noChangeShapeType="1"/>
            </p:cNvSpPr>
            <p:nvPr/>
          </p:nvSpPr>
          <p:spPr bwMode="auto">
            <a:xfrm>
              <a:off x="3787" y="2976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>
                <a:ea typeface="新細明體" charset="-120"/>
              </a:endParaRPr>
            </a:p>
          </p:txBody>
        </p:sp>
        <p:sp>
          <p:nvSpPr>
            <p:cNvPr id="21522" name="Oval 35"/>
            <p:cNvSpPr>
              <a:spLocks noChangeArrowheads="1"/>
            </p:cNvSpPr>
            <p:nvPr/>
          </p:nvSpPr>
          <p:spPr bwMode="auto">
            <a:xfrm>
              <a:off x="3632" y="333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>
                  <a:ea typeface="新細明體" charset="-120"/>
                </a:rPr>
                <a:t>Z</a:t>
              </a:r>
            </a:p>
          </p:txBody>
        </p:sp>
        <p:sp>
          <p:nvSpPr>
            <p:cNvPr id="21523" name="Text Box 36"/>
            <p:cNvSpPr txBox="1">
              <a:spLocks noChangeArrowheads="1"/>
            </p:cNvSpPr>
            <p:nvPr/>
          </p:nvSpPr>
          <p:spPr bwMode="auto">
            <a:xfrm>
              <a:off x="3127" y="3028"/>
              <a:ext cx="578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>
                  <a:ea typeface="新細明體" charset="-120"/>
                </a:rPr>
                <a:t>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522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41212</TotalTime>
  <Words>1724</Words>
  <Application>Microsoft Office PowerPoint</Application>
  <PresentationFormat>Widescreen</PresentationFormat>
  <Paragraphs>289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Wingdings</vt:lpstr>
      <vt:lpstr>dan-berkeley-nlp-v1</vt:lpstr>
      <vt:lpstr>Defining relations by facts</vt:lpstr>
      <vt:lpstr>Defining relations by rules</vt:lpstr>
      <vt:lpstr>Defining relations by rules</vt:lpstr>
      <vt:lpstr>Defining relations by rules</vt:lpstr>
      <vt:lpstr>Defining relations by rules</vt:lpstr>
      <vt:lpstr>Defining relations by rules</vt:lpstr>
      <vt:lpstr>Defining relations by rules</vt:lpstr>
      <vt:lpstr>Defining relations by rules</vt:lpstr>
      <vt:lpstr>Recursive rules</vt:lpstr>
      <vt:lpstr>Recursive rules</vt:lpstr>
      <vt:lpstr>Recursive rules</vt:lpstr>
      <vt:lpstr>Recursive rules</vt:lpstr>
      <vt:lpstr>Representation of list</vt:lpstr>
      <vt:lpstr>Representation of list</vt:lpstr>
      <vt:lpstr>Representation of list</vt:lpstr>
      <vt:lpstr>Some operations on lists</vt:lpstr>
      <vt:lpstr>Membership</vt:lpstr>
      <vt:lpstr>Concatenation</vt:lpstr>
      <vt:lpstr>Adding an item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Muhammad Syaqir Nazrullah Bin Nazaree</cp:lastModifiedBy>
  <cp:revision>2341</cp:revision>
  <cp:lastPrinted>2014-01-28T19:38:34Z</cp:lastPrinted>
  <dcterms:created xsi:type="dcterms:W3CDTF">2004-08-27T04:16:05Z</dcterms:created>
  <dcterms:modified xsi:type="dcterms:W3CDTF">2025-02-11T12:49:55Z</dcterms:modified>
</cp:coreProperties>
</file>