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notesMaster" Target="notesMasters/notesMaster1.xml" /><Relationship Id="rId59" Type="http://schemas.openxmlformats.org/officeDocument/2006/relationships/viewProps" Target="viewProps.xml" /><Relationship Id="rId5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openxmlformats.org/officeDocument/2006/relationships/tableStyles" Target="tableStyles.xml" /><Relationship Id="rId6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Slide Image Placeholder 1" /><p:cNvSpPr><a:spLocks noGrp="1" noRot="1" noChangeAspect="1" /></p:cNvSpPr><p:nvPr><p:ph type="sldImg" /></p:nvPr></p:nvSpPr><p:spPr /></p:sp><p:sp><p:nvSpPr><p:cNvPr id="3" name="Notes Placeholder 2" /><p:cNvSpPr><a:spLocks noGrp="1" /></p:cNvSpPr><p:nvPr><p:ph type="body" idx="1" /></p:nvPr></p:nvSpPr><p:spPr /><p:txBody><a:bodyPr /><a:lstStyle /><a:p><a:pPr lvl="0" marL="0" indent="0"><a:buNone /></a:pPr><a:r><a:rPr /><a:t>What</a:t></a:r><a:r><a:rPr /><a:t> </a:t></a:r><a:r><a:rPr /><a:t>kind</a:t></a:r><a:r><a:rPr /><a:t> </a:t></a:r><a:r><a:rPr /><a:t>of</a:t></a:r><a:r><a:rPr /><a:t> </a:t></a:r><a:r><a:rPr /><a:t>energy</a:t></a:r><a:r><a:rPr /><a:t> </a:t></a:r><a14:m><m:oMath xmlns:m="http://schemas.openxmlformats.org/officeDocument/2006/math"><m:sSub><m:e><m:r><m:t>ϵ</m:t></m:r></m:e><m:sub><m:r><m:t>i</m:t></m:r></m:sub></m:sSub></m:oMath></a14:m><a:r><a:rPr /><a:t> </a:t></a:r><a:r><a:rPr /><a:t>is</a:t></a:r><a:r><a:rPr /><a:t> </a:t></a:r><a:r><a:rPr /><a:t>depends</a:t></a:r><a:r><a:rPr /><a:t> </a:t></a:r><a:r><a:rPr /><a:t>on</a:t></a:r><a:r><a:rPr /><a:t> </a:t></a:r><a:r><a:rPr /><a:t>how</a:t></a:r><a:r><a:rPr /><a:t> </a:t></a:r><a:r><a:rPr /><a:t>state</a:t></a:r><a:r><a:rPr /><a:t> </a:t></a:r><a14:m><m:oMath xmlns:m="http://schemas.openxmlformats.org/officeDocument/2006/math"><m:r><m:t>i</m:t></m:r></m:oMath></a14:m><a:r><a:rPr /><a:t> </a:t></a:r><a:r><a:rPr /><a:t>is</a:t></a:r><a:r><a:rPr /><a:t> </a:t></a:r><a:r><a:rPr /><a:t>represented:</a:t></a:r></a:p><a:p><a:pPr lvl="0" marL="0" indent="0"><a:buNone /></a:pPr></a:p><a:p><a:pPr lvl="1" /><a:r><a:rPr /><a:t>Free</a:t></a:r><a:r><a:rPr /><a:t> </a:t></a:r><a:r><a:rPr /><a:t>energy</a:t></a:r><a:r><a:rPr /><a:t> </a:t></a:r><a:r><a:rPr /><a:t>for</a:t></a:r><a:r><a:rPr /><a:t> </a:t></a:r><a:r><a:rPr /><a:t>coarse</a:t></a:r><a:r><a:rPr /><a:t> </a:t></a:r><a:r><a:rPr /><a:t>grained</a:t></a:r><a:r><a:rPr /><a:t> </a:t></a:r><a:r><a:rPr /><a:t>representations</a:t></a:r></a:p><a:p><a:pPr lvl="0" marL="0" indent="0"><a:buNone /></a:pPr></a:p><a:p><a:pPr lvl="1" /><a:r><a:rPr /><a:t>Hamiltonian</a:t></a:r><a:r><a:rPr /><a:t> </a:t></a:r><a:r><a:rPr /><a:t>for</a:t></a:r><a:r><a:rPr /><a:t> </a:t></a:r><a:r><a:rPr /><a:t>canonical</a:t></a:r><a:r><a:rPr /><a:t> </a:t></a:r><a:r><a:rPr /><a:t>ensemble</a:t></a:r><a:r><a:rPr /><a:t> </a:t></a:r><a:r><a:rPr /><a:t>in</a:t></a:r><a:r><a:rPr /><a:t> </a:t></a:r><a:r><a:rPr /><a:t>phase</a:t></a:r><a:r><a:rPr /><a:t> </a:t></a:r><a:r><a:rPr /><a:t>space</a:t></a:r></a:p><a:p><a:pPr lvl="0" marL="0" indent="0"><a:buNone /></a:pPr></a:p><a:p><a:pPr lvl="1" /><a:r><a:rPr /><a:t>Potential</a:t></a:r><a:r><a:rPr /><a:t> </a:t></a:r><a:r><a:rPr /><a:t>energy</a:t></a:r><a:r><a:rPr /><a:t> </a:t></a:r><a:r><a:rPr /><a:t>for</a:t></a:r><a:r><a:rPr /><a:t> </a:t></a:r><a:r><a:rPr /><a:t>canonical</a:t></a:r><a:r><a:rPr /><a:t> </a:t></a:r><a:r><a:rPr /><a:t>ensemble</a:t></a:r><a:r><a:rPr /><a:t> </a:t></a:r><a:r><a:rPr /><a:t>in</a:t></a:r><a:r><a:rPr /><a:t> </a:t></a:r><a:r><a:rPr /><a:t>configuration</a:t></a:r><a:r><a:rPr /><a:t> </a:t></a:r><a:r><a:rPr /><a:t>space</a:t></a:r></a:p></p:txBody></p:sp><p:sp><p:nvSpPr><p:cNvPr id="4" name="Slide Number Placeholder 3" /><p:cNvSpPr><a:spLocks noGrp="1" /></p:cNvSpPr><p:nvPr><p:ph type="sldNum" sz="quarter" idx="10" /></p:nvPr></p:nvSpPr><p:spPr /><p:txBody><a:bodyPr /><a:lstStyle /><a:p><a:fld id="{18BDFEC3-8487-43E8-A154-7C12CBC1FFF2}" type="slidenum"><a:rPr lang="en-US" /><a:t>8</a:t></a:fld><a:endParaRPr lang="en-US" /></a:p></p:txBody></p:sp></p:spTree></p:cSld>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33011/livecoms.1.1.5957" TargetMode="External" /><Relationship Id="rId3" Type="http://schemas.openxmlformats.org/officeDocument/2006/relationships/hyperlink" Target="https://peastman.github.io/statmech/" TargetMode="External" /><Relationship Id="rId4" Type="http://schemas.openxmlformats.org/officeDocument/2006/relationships/hyperlink" Target="https://doi.org/10.33011/livecoms.1.1.5067" TargetMode="External" /><Relationship Id="rId5" Type="http://schemas.openxmlformats.org/officeDocument/2006/relationships/hyperlink" Target="https://doi.org/10.1021/acs.jctc.8b00391" TargetMode="External" /><Relationship Id="rId6" Type="http://schemas.openxmlformats.org/officeDocument/2006/relationships/hyperlink" Target="https://doi.org/10.1016/j.febslet.2006.05.015" TargetMode="External" /><Relationship Id="rId7" Type="http://schemas.openxmlformats.org/officeDocument/2006/relationships/hyperlink" Target="https://doi.org/10.1016/j.bbamem.2016.02.004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Computational</a:t>
            </a:r>
            <a:r>
              <a:rPr/>
              <a:t> </a:t>
            </a:r>
            <a:r>
              <a:rPr/>
              <a:t>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Considered</a:t>
            </a:r>
            <a:r>
              <a:rPr/>
              <a:t> </a:t>
            </a:r>
            <a:r>
              <a:rPr/>
              <a:t>CHARMMful</a:t>
            </a:r>
            <a:br/>
            <a:br/>
            <a:r>
              <a:rPr/>
              <a:t>Josh</a:t>
            </a:r>
            <a:r>
              <a:rPr/>
              <a:t> </a:t>
            </a:r>
            <a:r>
              <a:rPr/>
              <a:t>Mitchell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Z</m:t>
                          </m:r>
                        </m:den>
                      </m:f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Which states are most important</a:t>
                </a:r>
              </a:p>
              <a:p>
                <a:pPr lvl="1">
                  <a:buAutoNum type="arabicPeriod"/>
                </a:pPr>
                <a:r>
                  <a:rPr/>
                  <a:t>How important are those states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Fast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just find the minimum energy state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m:t>m</m:t>
                          </m:r>
                          <m:r>
                            <m:rPr>
                              <m:sty m:val="p"/>
                            </m:rPr>
                            <m:t>i</m:t>
                          </m:r>
                          <m:r>
                            <m:rPr>
                              <m:sty m:val="p"/>
                            </m:rPr>
                            <m:t>n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n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n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:r>
                  <a:rPr/>
                  <a:t>Entropic effects must be part of the energy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Energy function doesn’t need much detail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Z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need to </a:t>
                </a:r>
                <a:r>
                  <a:rPr i="1"/>
                  <a:t>sample</a:t>
                </a:r>
                <a:r>
                  <a:rPr/>
                  <a:t> from the entire Boltzmann distribution with a detailed energy function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curse of dimensionality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chignol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(Satoh et al. 2006)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Levinthal’s</a:t>
            </a:r>
            <a:r>
              <a:rPr/>
              <a:t> </a:t>
            </a:r>
            <a:r>
              <a:rPr/>
              <a:t>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~50 KDa, 500 residue protein</a:t>
            </a:r>
          </a:p>
          <a:p>
            <a:pPr lvl="0" marL="0" indent="0">
              <a:buNone/>
            </a:pPr>
            <a:r>
              <a:rPr/>
              <a:t>Assume each residue is either α-helix or β-sheet</a:t>
            </a:r>
          </a:p>
          <a:p>
            <a:pPr lvl="0" marL="0" indent="0">
              <a:buNone/>
            </a:pPr>
            <a:r>
              <a:rPr/>
              <a:t>500 binary dimensions</a:t>
            </a:r>
          </a:p>
          <a:p>
            <a:pPr lvl="0" marL="0" indent="0">
              <a:buNone/>
            </a:pPr>
            <a:r>
              <a:rPr/>
              <a:t>Looking for 1 folded state in 2</a:t>
            </a:r>
            <a:r>
              <a:rPr baseline="30000"/>
              <a:t>500</a:t>
            </a:r>
            <a:r>
              <a:rPr/>
              <a:t> (~10</a:t>
            </a:r>
            <a:r>
              <a:rPr baseline="30000"/>
              <a:t>150</a:t>
            </a:r>
            <a:r>
              <a:rPr/>
              <a:t>) possible states</a:t>
            </a:r>
          </a:p>
          <a:p>
            <a:pPr lvl="0" marL="0" indent="0">
              <a:buNone/>
            </a:pPr>
            <a:r>
              <a:rPr/>
              <a:t>Yet, nature can do it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Molecular</a:t>
            </a:r>
            <a:r>
              <a:rPr/>
              <a:t> </a:t>
            </a:r>
            <a:r>
              <a:rPr/>
              <a:t>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 forces from the energy function (“force field”)</a:t>
            </a:r>
          </a:p>
          <a:p>
            <a:pPr lvl="0" marL="0" indent="0">
              <a:buNone/>
            </a:pPr>
            <a:r>
              <a:rPr/>
              <a:t>Step the system through time with classical mechanics</a:t>
            </a:r>
          </a:p>
          <a:p>
            <a:pPr lvl="0" marL="0" indent="0">
              <a:buNone/>
            </a:pPr>
            <a:r>
              <a:rPr/>
              <a:t>Let the shape of the probability distribution guide your sampling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Kinetics are unreliable</a:t>
            </a:r>
          </a:p>
          <a:p>
            <a:pPr lvl="0" marL="0" indent="0">
              <a:buNone/>
            </a:pPr>
            <a:r>
              <a:rPr/>
              <a:t>Produces lots of noisy data</a:t>
            </a:r>
          </a:p>
          <a:p>
            <a:pPr lvl="0" marL="0" indent="0">
              <a:buNone/>
            </a:pPr>
            <a:r>
              <a:rPr/>
              <a:t>Humans are good at finding patterns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 like experiments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I’m looking for a non-crystallographic, highly populated state</a:t>
            </a:r>
          </a:p>
          <a:p>
            <a:pPr lvl="0" marL="1270000" indent="0">
              <a:buNone/>
            </a:pPr>
            <a:r>
              <a:rPr sz="2000"/>
              <a:t>I’m looking for the important states in solution near the crystal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I’m looking for the folded state from an extended model or homology model</a:t>
            </a:r>
          </a:p>
          <a:p>
            <a:pPr lvl="0" marL="1270000" indent="0">
              <a:buNone/>
            </a:pPr>
            <a:r>
              <a:rPr sz="2000"/>
              <a:t>I wanna measure the free energy of this process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it’s computationally feasible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 everything seems reasonable</a:t>
            </a:r>
          </a:p>
          <a:p>
            <a:pPr lvl="0" marL="1270000" indent="0">
              <a:buNone/>
            </a:pPr>
            <a:r>
              <a:rPr sz="2000"/>
              <a:t>The good, the bad and the user in soft matter simulations (Wong-ekkabut and Karttunen 2016)</a:t>
            </a:r>
          </a:p>
          <a:p>
            <a:pPr lvl="0" marL="0" indent="0">
              <a:buNone/>
            </a:pPr>
            <a:r>
              <a:rPr/>
              <a:t>Make sure it’s not just a statistical fluke</a:t>
            </a:r>
          </a:p>
          <a:p>
            <a:pPr lvl="0" marL="1270000" indent="0">
              <a:buNone/>
            </a:pPr>
            <a:r>
              <a:rPr sz="2000"/>
              <a:t>Best practices for quantification of uncertainty and sampling quality in molecular simulations (Grossfield et al. 2018)</a:t>
            </a:r>
          </a:p>
          <a:p>
            <a:pPr lvl="0" marL="0" indent="0">
              <a:buNone/>
            </a:pPr>
            <a:r>
              <a:rPr/>
              <a:t>Run replicas</a:t>
            </a:r>
          </a:p>
          <a:p>
            <a:pPr lvl="0" marL="1270000" indent="0">
              <a:buNone/>
            </a:pPr>
            <a:r>
              <a:rPr sz="2000"/>
              <a:t>Avoiding False Positive Conclusions in Molecular Simulation: The Importance of Replicas (Knapp, Ospina, and Deane 2018)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sample from the Boltzmann distribution</a:t>
            </a:r>
          </a:p>
          <a:p>
            <a:pPr lvl="1"/>
            <a:r>
              <a:rPr/>
              <a:t>Simulation is the method, not the goal</a:t>
            </a:r>
          </a:p>
          <a:p>
            <a:pPr lvl="1"/>
            <a:r>
              <a:rPr/>
              <a:t>Know what you’re looking for</a:t>
            </a:r>
          </a:p>
          <a:p>
            <a:pPr lvl="1"/>
            <a:r>
              <a:rPr/>
              <a:t>Check you’ve found it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Questions about sampling?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Anyone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really nice way to think about entropy is only a few algebraic manipulations away!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 i="1"/>
              <a:t>is</a:t>
            </a:r>
            <a:r>
              <a:rPr/>
              <a:t> </a:t>
            </a:r>
            <a:r>
              <a:rPr/>
              <a:t>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Z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exp</m:t>
                      </m:r>
                      <m:r>
                        <m:t>(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  <m:r>
                            <m:t>T</m:t>
                          </m:r>
                        </m:den>
                      </m:f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Z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  <m:r>
                            <m:t>T</m:t>
                          </m:r>
                        </m:den>
                      </m:f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 i="1"/>
              <a:t>is</a:t>
            </a:r>
            <a:r>
              <a:rPr/>
              <a:t> </a:t>
            </a:r>
            <a:r>
              <a:rPr/>
              <a:t>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r</m:t>
                          </m:r>
                          <m:r>
                            <m:rPr>
                              <m:sty m:val="p"/>
                            </m:rPr>
                            <m:t>e</m:t>
                          </m:r>
                          <m:r>
                            <m:rPr>
                              <m:sty m:val="p"/>
                            </m:rPr>
                            <m:t>l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entropy?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have a state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that comprises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microstates, each of probability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Computational methods can be…</a:t>
            </a:r>
          </a:p>
          <a:p>
            <a:pPr lvl="1"/>
            <a:r>
              <a:rPr/>
              <a:t>Complementary to experiment</a:t>
            </a:r>
          </a:p>
          <a:p>
            <a:pPr lvl="1"/>
            <a:r>
              <a:rPr/>
              <a:t>Faster/cheaper than experiment</a:t>
            </a:r>
          </a:p>
          <a:p>
            <a:pPr lvl="1"/>
            <a:r>
              <a:rPr/>
              <a:t>More detailed than experiment</a:t>
            </a:r>
          </a:p>
          <a:p>
            <a:pPr lvl="0" marL="0" indent="0">
              <a:buNone/>
            </a:pPr>
            <a:r>
              <a:rPr/>
              <a:t>Though usually not at the same time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entropy?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have a state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that comprises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microstates, each of probability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r>
                        <m:t>T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:r>
                  <a:rPr/>
                  <a:t>In reality, not all the microstates have the same energy, but this is the gist.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Z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  </m:t>
                      </m:r>
                      <m:r>
                        <m:t>  </m:t>
                      </m:r>
                      <m:r>
                        <m:t>  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r>
                        <m:t>ϵ</m:t>
                      </m:r>
                      <m:r>
                        <m:t>=</m:t>
                      </m:r>
                      <m:r>
                        <m:t>Δ</m:t>
                      </m:r>
                      <m:r>
                        <m:t>[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)</m:t>
                      </m:r>
                      <m:r>
                        <m:t>]</m:t>
                      </m:r>
                      <m:r>
                        <m:t>−</m:t>
                      </m:r>
                      <m:r>
                        <m:t>T</m:t>
                      </m:r>
                      <m:r>
                        <m:t>Δ</m:t>
                      </m:r>
                      <m:r>
                        <m:t>[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Ω</m:t>
                      </m:r>
                      <m:r>
                        <m:t>)</m:t>
                      </m:r>
                      <m:r>
                        <m:t>]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Anyone</a:t>
            </a:r>
            <a:r>
              <a:rPr/>
              <a:t> </a:t>
            </a:r>
            <a:r>
              <a:rPr/>
              <a:t>recognise</a:t>
            </a:r>
            <a:r>
              <a:rPr/>
              <a:t> </a:t>
            </a:r>
            <a:r>
              <a:rPr/>
              <a:t>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r>
                        <m:t>ϵ</m:t>
                      </m:r>
                      <m:r>
                        <m:t>=</m:t>
                      </m:r>
                      <m:r>
                        <m:t>Δ</m:t>
                      </m:r>
                      <m:r>
                        <m:t>[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)</m:t>
                      </m:r>
                      <m:r>
                        <m:t>]</m:t>
                      </m:r>
                      <m:r>
                        <m:t>−</m:t>
                      </m:r>
                      <m:r>
                        <m:t>T</m:t>
                      </m:r>
                      <m:r>
                        <m:t>Δ</m:t>
                      </m:r>
                      <m:r>
                        <m:t>[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Ω</m:t>
                      </m:r>
                      <m:r>
                        <m:t>)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=</m:t>
                      </m:r>
                      <m:r>
                        <m:t>ϵ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H</m:t>
                      </m:r>
                      <m:r>
                        <m:t>=</m:t>
                      </m:r>
                      <m:r>
                        <m:t>−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T</m:t>
                      </m:r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)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=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r>
                        <m:t>Ω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r>
                        <m:t>G</m:t>
                      </m:r>
                      <m:r>
                        <m:t>=</m:t>
                      </m:r>
                      <m:r>
                        <m:t>Δ</m:t>
                      </m:r>
                      <m:r>
                        <m:t>H</m:t>
                      </m:r>
                      <m:r>
                        <m:t>−</m:t>
                      </m:r>
                      <m:r>
                        <m:t>T</m:t>
                      </m:r>
                      <m:r>
                        <m:t>Δ</m:t>
                      </m:r>
                      <m:r>
                        <m:t>S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stat</a:t>
            </a:r>
            <a:r>
              <a:rPr/>
              <a:t> </a:t>
            </a:r>
            <a:r>
              <a:rPr/>
              <a:t>mech!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promise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fields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it model all the parts of my system?</a:t>
            </a:r>
          </a:p>
          <a:p>
            <a:pPr lvl="0" marL="0" indent="0">
              <a:buNone/>
            </a:pPr>
            <a:r>
              <a:rPr/>
              <a:t>Does it accurately produce the kind of data I’m looking for?</a:t>
            </a:r>
          </a:p>
          <a:p>
            <a:pPr lvl="0" marL="0" indent="0">
              <a:buNone/>
            </a:pPr>
            <a:r>
              <a:rPr/>
              <a:t>Has it been validated by people other than the authors?</a:t>
            </a:r>
          </a:p>
          <a:p>
            <a:pPr lvl="0" marL="0" indent="0">
              <a:buNone/>
            </a:pPr>
            <a:r>
              <a:rPr/>
              <a:t>Can I trust the parameters I have in the format I use?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confuse force field and software!</a:t>
            </a:r>
          </a:p>
          <a:p>
            <a:pPr lvl="0" marL="0" indent="0">
              <a:buNone/>
            </a:pPr>
            <a:r>
              <a:rPr/>
              <a:t>Don’t mix parameters from different force fields!</a:t>
            </a:r>
          </a:p>
          <a:p>
            <a:pPr lvl="0" marL="0" indent="0">
              <a:buNone/>
            </a:pPr>
            <a:r>
              <a:rPr/>
              <a:t>Most force fields are not parameterised for kinetics!</a:t>
            </a:r>
          </a:p>
          <a:p>
            <a:pPr lvl="0" marL="0" indent="0">
              <a:buNone/>
            </a:pPr>
            <a:r>
              <a:rPr/>
              <a:t>Most force fields are only parameterised at one temperature!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CHARMM22*</a:t>
            </a:r>
          </a:p>
          <a:p>
            <a:pPr lvl="0" marL="1270000" indent="0">
              <a:buNone/>
            </a:pPr>
            <a:r>
              <a:rPr sz="2000"/>
              <a:t>Extremely well validated force field for vanilla proteins. Reasonable accuracy even for IDPs and loop regions, despite not being parametrised for this. CHARMM22 modified by Shaw group.</a:t>
            </a:r>
          </a:p>
          <a:p>
            <a:pPr lvl="0" marL="0" indent="0">
              <a:buNone/>
            </a:pPr>
            <a:r>
              <a:rPr b="1"/>
              <a:t>CHARMM36m</a:t>
            </a:r>
          </a:p>
          <a:p>
            <a:pPr lvl="0" marL="1270000" indent="0">
              <a:buNone/>
            </a:pPr>
            <a:r>
              <a:rPr sz="2000"/>
              <a:t>CHARMM36 modified for better performance with IDPs and loop regions. Distributed in many formats by the authors.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Lets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statistically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Great supplementary DNA and metallic ion parameters</a:t>
            </a:r>
          </a:p>
          <a:p>
            <a:pPr lvl="0" marL="0" indent="0">
              <a:buNone/>
            </a:pPr>
            <a:r>
              <a:rPr b="1"/>
              <a:t>AMBER99SB-</a:t>
            </a:r>
            <a:r>
              <a:rPr b="1" i="1"/>
              <a:t>disp</a:t>
            </a:r>
          </a:p>
          <a:p>
            <a:pPr lvl="0" marL="1270000" indent="0">
              <a:buNone/>
            </a:pPr>
            <a:r>
              <a:rPr sz="2000"/>
              <a:t>AMBER99SB-ILDN with torsion and protein-water VDW optimisations by Shaw group. 4-point water model (slow). State-of-the-art IDP/loop accuracy (according to authors).</a:t>
            </a:r>
          </a:p>
          <a:p>
            <a:pPr lvl="0" marL="0" indent="0">
              <a:buNone/>
            </a:pPr>
            <a:r>
              <a:rPr b="1"/>
              <a:t>AMBER99SB*-ildn</a:t>
            </a:r>
          </a:p>
          <a:p>
            <a:pPr lvl="0" marL="1270000" indent="0">
              <a:buNone/>
            </a:pPr>
            <a:r>
              <a:rPr sz="2000"/>
              <a:t>AMBER99SB with optimised torsions. Solid, widely used AMBER force field. Predates the IDP revolution. Several daughter force fields with improved performance.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MARTINI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Coarse grained!</a:t>
            </a:r>
          </a:p>
          <a:p>
            <a:pPr lvl="0" marL="0" indent="0">
              <a:buNone/>
            </a:pPr>
            <a:r>
              <a:rPr/>
              <a:t>1000-fold faster than atomic MD</a:t>
            </a:r>
          </a:p>
          <a:p>
            <a:pPr lvl="0" marL="0" indent="0">
              <a:buNone/>
            </a:pPr>
            <a:r>
              <a:rPr/>
              <a:t>Converged MARTINI probably more accurate than unconverged atomic force fields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GROMOS 54a7</a:t>
            </a:r>
          </a:p>
          <a:p>
            <a:pPr lvl="0" marL="1270000" indent="0">
              <a:buNone/>
            </a:pPr>
            <a:r>
              <a:rPr sz="2000"/>
              <a:t>Great for arbitrary chemicals (ATB). Outdated for proteins.</a:t>
            </a:r>
          </a:p>
          <a:p>
            <a:pPr lvl="0" marL="0" indent="0">
              <a:buNone/>
            </a:pPr>
            <a:r>
              <a:rPr b="1"/>
              <a:t>OPLS 3e</a:t>
            </a:r>
          </a:p>
          <a:p>
            <a:pPr lvl="0" marL="1270000" indent="0">
              <a:buNone/>
            </a:pPr>
            <a:r>
              <a:rPr sz="2000"/>
              <a:t>Schrödinger’s proprietary force field. Claims experimental accuracy for binding free energies of arbitrary drug molecules to proteins. Expensive to license. Proteins under-validated.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fields?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traps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 the paper!</a:t>
            </a:r>
          </a:p>
          <a:p>
            <a:pPr lvl="0" marL="0" indent="0">
              <a:buNone/>
            </a:pPr>
            <a:r>
              <a:rPr/>
              <a:t>Use same VDW cutoff range and method.</a:t>
            </a:r>
          </a:p>
          <a:p>
            <a:pPr lvl="0" marL="0" indent="0">
              <a:buNone/>
            </a:pPr>
            <a:r>
              <a:rPr/>
              <a:t>PME is usually OK if force field uses other long-range electrostatic treatment.</a:t>
            </a:r>
          </a:p>
          <a:p>
            <a:pPr lvl="0" marL="0" indent="0">
              <a:buNone/>
            </a:pPr>
            <a:r>
              <a:rPr/>
              <a:t>Use same water model.</a:t>
            </a:r>
          </a:p>
          <a:p>
            <a:pPr lvl="0" marL="0" indent="0">
              <a:buNone/>
            </a:pPr>
            <a:r>
              <a:rPr/>
              <a:t>Use same constraints (everyone breaks this rule and it might be OK)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Thermostats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ever use Berendsen thermostats or barostats in production!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Thermostat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 use Bussi’s stochastic velocity rescaling thermostat for everything (</a:t>
            </a:r>
            <a:r>
              <a:rPr sz="1800">
                <a:latin typeface="Courier"/>
              </a:rPr>
              <a:t>v-rescale</a:t>
            </a:r>
            <a:r>
              <a:rPr/>
              <a:t> in GROMACS). Use a Nosé–Hoover chain if that’s unavailable.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Barostat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a Monte Carlo barostat if available (unless you really care about how the box changes shape). Coming soon to GROMACS.</a:t>
            </a:r>
          </a:p>
          <a:p>
            <a:pPr lvl="0" marL="0" indent="0">
              <a:buNone/>
            </a:pPr>
            <a:r>
              <a:rPr/>
              <a:t>If not, or if you care about box dynamics:</a:t>
            </a:r>
          </a:p>
          <a:p>
            <a:pPr lvl="1"/>
            <a:r>
              <a:rPr/>
              <a:t>Use Berendsen or Monte Carlo for equilibration</a:t>
            </a:r>
          </a:p>
          <a:p>
            <a:pPr lvl="1"/>
            <a:r>
              <a:rPr/>
              <a:t>Use Parrinello-Rahman or MTTK for production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OK to make it as big as possible, as long as your simulation doesn’t crash.</a:t>
            </a:r>
          </a:p>
          <a:p>
            <a:pPr lvl="0" marL="0" indent="0">
              <a:buNone/>
            </a:pPr>
            <a:r>
              <a:rPr/>
              <a:t>If your simulation crashes, try reducing the step size.</a:t>
            </a:r>
          </a:p>
          <a:p>
            <a:pPr lvl="0" marL="0" indent="0">
              <a:buNone/>
            </a:pPr>
            <a:r>
              <a:rPr/>
              <a:t>Atomic production simulations should never need to be below 1 fs, or 2 fs with constraints.</a:t>
            </a:r>
          </a:p>
          <a:p>
            <a:pPr lvl="0" marL="0" indent="0">
              <a:buNone/>
            </a:pPr>
            <a:r>
              <a:rPr/>
              <a:t>Adjacent frames are very similar - don’t be afraid to drop them!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Protein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Non-monovalent</a:t>
            </a:r>
            <a:r>
              <a:rPr/>
              <a:t> </a:t>
            </a:r>
            <a:r>
              <a:rPr/>
              <a:t>metal</a:t>
            </a:r>
            <a:r>
              <a:rPr/>
              <a:t> </a:t>
            </a:r>
            <a:r>
              <a:rPr/>
              <a:t>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 of orbitals is important IRL, but force fields are spherically symmetric!</a:t>
            </a:r>
          </a:p>
          <a:p>
            <a:pPr lvl="0" marL="0" indent="0">
              <a:buNone/>
            </a:pPr>
            <a:r>
              <a:rPr/>
              <a:t>Some work has been done on introducing virtual particles to correct this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 box lets you have less water and faster simulation</a:t>
            </a:r>
          </a:p>
          <a:p>
            <a:pPr lvl="0" marL="0" indent="0">
              <a:buNone/>
            </a:pPr>
            <a:r>
              <a:rPr/>
              <a:t>Too small box introduces finite size artifacts</a:t>
            </a:r>
          </a:p>
          <a:p>
            <a:pPr lvl="0" marL="0" indent="0">
              <a:buNone/>
            </a:pPr>
            <a:r>
              <a:rPr/>
              <a:t>Keep your periodic image distance larger than VdW cutoff</a:t>
            </a:r>
          </a:p>
          <a:p>
            <a:pPr lvl="0" marL="0" indent="0">
              <a:buNone/>
            </a:pPr>
            <a:r>
              <a:rPr/>
              <a:t>Rhombic Dodecahedral boxes have about 0.707 times the volume of a cubic box</a:t>
            </a:r>
          </a:p>
          <a:p>
            <a:pPr lvl="0" marL="0" indent="0">
              <a:buNone/>
            </a:pPr>
            <a:r>
              <a:rPr/>
              <a:t>Orientation of protein can change PI distance!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Protonation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 at start of simulation.</a:t>
            </a:r>
          </a:p>
          <a:p>
            <a:pPr lvl="0" marL="0" indent="0">
              <a:buNone/>
            </a:pPr>
            <a:r>
              <a:rPr/>
              <a:t>If you’re doing experiments near the P</a:t>
            </a:r>
            <a:r>
              <a:rPr i="1"/>
              <a:t>K</a:t>
            </a:r>
            <a:r>
              <a:rPr baseline="-25000"/>
              <a:t>a</a:t>
            </a:r>
            <a:r>
              <a:rPr/>
              <a:t> of something, be careful!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Enhanced</a:t>
            </a:r>
            <a:r>
              <a:rPr/>
              <a:t> </a:t>
            </a:r>
            <a:r>
              <a:rPr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Enhanced sampling is good.</a:t>
            </a:r>
          </a:p>
          <a:p>
            <a:pPr lvl="0" marL="0" indent="0">
              <a:buNone/>
            </a:pPr>
            <a:r>
              <a:rPr/>
              <a:t>Replica exchange is good.</a:t>
            </a:r>
          </a:p>
          <a:p>
            <a:pPr lvl="0" marL="0" indent="0">
              <a:buNone/>
            </a:pPr>
            <a:r>
              <a:rPr/>
              <a:t>Biased sampling methods are good if you have a good reaction coordinate.</a:t>
            </a:r>
          </a:p>
          <a:p>
            <a:pPr lvl="0" marL="0" indent="0">
              <a:buNone/>
            </a:pPr>
            <a:r>
              <a:rPr/>
              <a:t>Ensemble sampling methods will probably be good very soon.</a:t>
            </a:r>
          </a:p>
          <a:p>
            <a:pPr lvl="0" marL="0" indent="0">
              <a:buNone/>
            </a:pPr>
            <a:r>
              <a:rPr/>
              <a:t>Be careful with accelerated MD.</a:t>
            </a:r>
          </a:p>
          <a:p>
            <a:pPr lvl="0" marL="0" indent="0">
              <a:buNone/>
            </a:pPr>
            <a:r>
              <a:rPr/>
              <a:t>Make sure you should know what you’re doing!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Further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references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Braun, Efrem, Justin Gilmer, Heather B. Mayes, David L. Mobley, Jacob I. Monroe, Samarjeet Prasad, and Daniel M. Zuckerman. 2018. “Best Practices for Foundations in Molecular Simulations [Article V1.0].” </a:t>
            </a:r>
            <a:r>
              <a:rPr i="1"/>
              <a:t>Living Journal of Computational Molecular Science</a:t>
            </a:r>
            <a:r>
              <a:rPr/>
              <a:t> 1 (1): 5957. </a:t>
            </a:r>
            <a:r>
              <a:rPr>
                <a:hlinkClick r:id="rId2"/>
              </a:rPr>
              <a:t>https://doi.org/10.33011/livecoms.1.1.5957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Eastman, Peter. 2015. “Introduction to Statistical Mechanics.” 2015. </a:t>
            </a:r>
            <a:r>
              <a:rPr>
                <a:hlinkClick r:id="rId3"/>
              </a:rPr>
              <a:t>https://peastman.github.io/statmech/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Grossfield, Alan, Paul N. Patrone, Daniel R. Roe, Andrew J. Schultz, Daniel Siderius, and Daniel M. Zuckerman. 2018. “Best Practices for Quantification of Uncertainty and Sampling Quality in Molecular Simulations [Article V1.0].” </a:t>
            </a:r>
            <a:r>
              <a:rPr i="1"/>
              <a:t>Living Journal of Computational Molecular Science</a:t>
            </a:r>
            <a:r>
              <a:rPr/>
              <a:t> 1 (1): 5067. </a:t>
            </a:r>
            <a:r>
              <a:rPr>
                <a:hlinkClick r:id="rId4"/>
              </a:rPr>
              <a:t>https://doi.org/10.33011/livecoms.1.1.5067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Knapp, Bernhard, Luis Ospina, and Charlotte M. Deane. 2018. “Avoiding False Positive Conclusions in Molecular Simulation: The Importance of Replicas.” </a:t>
            </a:r>
            <a:r>
              <a:rPr i="1"/>
              <a:t>Journal of Chemical Theory and Computation</a:t>
            </a:r>
            <a:r>
              <a:rPr/>
              <a:t> 14 (12): 6127–38. </a:t>
            </a:r>
            <a:r>
              <a:rPr>
                <a:hlinkClick r:id="rId5"/>
              </a:rPr>
              <a:t>https://doi.org/10.1021/acs.jctc.8b00391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Satoh, Daisuke, Kentaro Shimizu, Shugo Nakamura, and Tohru Terada. 2006. “Folding Free-Energy Landscape of a 10-Residue Mini-Protein, Chignolin.” </a:t>
            </a:r>
            <a:r>
              <a:rPr i="1"/>
              <a:t>FEBS Letters</a:t>
            </a:r>
            <a:r>
              <a:rPr/>
              <a:t> 580 (14): 3422–6. </a:t>
            </a:r>
            <a:r>
              <a:rPr>
                <a:hlinkClick r:id="rId6"/>
              </a:rPr>
              <a:t>https://doi.org/10.1016/j.febslet.2006.05.015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Wong-ekkabut, Jirasak, and Mikko Karttunen. 2016. “The Good, the Bad and the User in Soft Matter Simulations.” </a:t>
            </a:r>
            <a:r>
              <a:rPr i="1"/>
              <a:t>Biochimica et Biophysica Acta (BBA) - Biomembranes</a:t>
            </a:r>
            <a:r>
              <a:rPr/>
              <a:t> 1858 (10): 2529–38. </a:t>
            </a:r>
            <a:r>
              <a:rPr>
                <a:hlinkClick r:id="rId7"/>
              </a:rPr>
              <a:t>https://doi.org/10.1016/j.bbamem.2016.02.004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Folded</a:t>
            </a:r>
            <a:r>
              <a:rPr/>
              <a:t> </a:t>
            </a:r>
            <a:r>
              <a:rPr/>
              <a:t>proteins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funnel-shaped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figures/folded_pro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40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maths?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Boltzmann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β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Z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probability of state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at equilibrium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the exponential function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b>
                          <m:e>
                            <m:r>
                              <m:t>K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 incorporates the temperature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energy of state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. . 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j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rPr>
                              <m:nor/>
                              <m:sty m:val="p"/>
                            </m:rPr>
                            <m:t>exp</m:t>
                          </m:r>
                        </m:e>
                      </m:nary>
                      <m:r>
                        <m:t>(</m:t>
                      </m:r>
                      <m:r>
                        <m:t>−</m:t>
                      </m:r>
                      <m:r>
                        <m:t>β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Boltzmann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figures/prob_and_en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5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Josh Mitchell</dc:creator>
  <cp:keywords/>
  <dcterms:created xsi:type="dcterms:W3CDTF">2019-11-08T06:21:24Z</dcterms:created>
  <dcterms:modified xsi:type="dcterms:W3CDTF">2019-11-08T06:21:24Z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gin">
    <vt:lpwstr>0.1</vt:lpwstr>
  </property>
  <property fmtid="{D5CDD505-2E9C-101B-9397-08002B2CF9AE}" pid="3" name="nocite">
    <vt:lpwstr>@Braun2018Best; @Eastman2015Introduction</vt:lpwstr>
  </property>
  <property fmtid="{D5CDD505-2E9C-101B-9397-08002B2CF9AE}" pid="4" name="references">
    <vt:lpwstr/>
  </property>
  <property fmtid="{D5CDD505-2E9C-101B-9397-08002B2CF9AE}" pid="5" name="revealjs-url">
    <vt:lpwstr>reveal.js</vt:lpwstr>
  </property>
  <property fmtid="{D5CDD505-2E9C-101B-9397-08002B2CF9AE}" pid="6" name="slideNumber">
    <vt:lpwstr>"c"</vt:lpwstr>
  </property>
  <property fmtid="{D5CDD505-2E9C-101B-9397-08002B2CF9AE}" pid="7" name="subtitle">
    <vt:lpwstr>Considered CHARMMful</vt:lpwstr>
  </property>
</Properties>
</file>