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e.iitk.ac.in/users/piyush/courses/pml_winter16/slides_lec1.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e.iitk.ac.in/users/piyush/courses/pml_winter16/slides_lec1.pd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mbyG85GZ0PI&amp;hd=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deep-math-machine-learning-ai/different-types-of-machine-learning-and-their-types-34760b9128a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dcaeafe1f_0_4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Google Shape;89;g3dcaeafe1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dcaeafe1f_0_9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Google Shape;95;g3dcaeafe1f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https://www.cse.iitk.ac.in/users/piyush/courses/pml_winter16/slides_lec1.pdf</a:t>
            </a:r>
            <a:endParaRPr/>
          </a:p>
          <a:p>
            <a:pPr indent="0" lvl="0" marL="0" rtl="0">
              <a:spcBef>
                <a:spcPts val="0"/>
              </a:spcBef>
              <a:spcAft>
                <a:spcPts val="0"/>
              </a:spcAft>
              <a:buNone/>
            </a:pPr>
            <a:r>
              <a:t/>
            </a:r>
            <a:endParaRPr/>
          </a:p>
          <a:p>
            <a:pPr indent="0" lvl="0" marL="0">
              <a:spcBef>
                <a:spcPts val="0"/>
              </a:spcBef>
              <a:spcAft>
                <a:spcPts val="0"/>
              </a:spcAft>
              <a:buNone/>
            </a:pPr>
            <a:r>
              <a:rPr lang="en"/>
              <a:t>https://www.youtube.com/watch?v=mbyG85GZ0PI&amp;hd=1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dcaeafe1f_0_10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Google Shape;104;g3dcaeafe1f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https://www.cse.iitk.ac.in/users/piyush/courses/pml_winter16/slides_lec1.pdf</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dcaeafe1f_0_109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3dcaeafe1f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https://www.youtube.com/watch?v=mbyG85GZ0PI&amp;hd=1</a:t>
            </a:r>
            <a:endParaRPr/>
          </a:p>
          <a:p>
            <a:pPr indent="0" lvl="0" marL="0" rtl="0">
              <a:spcBef>
                <a:spcPts val="0"/>
              </a:spcBef>
              <a:spcAft>
                <a:spcPts val="0"/>
              </a:spcAft>
              <a:buNone/>
            </a:pPr>
            <a:r>
              <a:t/>
            </a:r>
            <a:endParaRPr/>
          </a:p>
          <a:p>
            <a:pPr indent="0" lvl="0" marL="0">
              <a:spcBef>
                <a:spcPts val="0"/>
              </a:spcBef>
              <a:spcAft>
                <a:spcPts val="0"/>
              </a:spcAft>
              <a:buNone/>
            </a:pPr>
            <a:r>
              <a:rPr lang="en"/>
              <a:t>(Chapman &amp; Hall_CRC machine learning &amp; pattern recognition series) Marsland, Stephen-Machine Learning _ an algorithmic perspective-CRC Press (2015) - page 5(Types of 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dcaeafe8d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Google Shape;120;g3dcaeafe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https://medium.com/deep-math-machine-learning-ai/different-types-of-machine-learning-and-their-types-34760b9128a2</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caeafe1f_0_110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dcaeafe1f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(Chapman &amp; Hall_CRC machine learning &amp; pattern recognition series) Marsland, Stephen-Machine Learning _ an algorithmic perspective-CRC Press (2015) page 10 (ML process)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dcaeafe1f_0_11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Google Shape;143;g3dcaeafe1f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Understanding how to use ML algorithms is fine in theory, but without testing the programs on data, and seeing what the parameters do to derive insights from the data, you won’t get the complete picture. In general, writing the code for yourself is always the best way to check that </a:t>
            </a:r>
            <a:r>
              <a:rPr b="1" lang="en"/>
              <a:t>you</a:t>
            </a:r>
            <a:r>
              <a:rPr lang="en"/>
              <a:t> understand what the algorithm is doing, and finding the unexpected details.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dcaeafe8d_0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3dcaeafe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Ask to come back with challenges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 to Machine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Contents	</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spcBef>
                <a:spcPts val="1000"/>
              </a:spcBef>
              <a:spcAft>
                <a:spcPts val="0"/>
              </a:spcAft>
              <a:buSzPts val="1500"/>
              <a:buChar char="●"/>
            </a:pPr>
            <a:r>
              <a:rPr lang="en" sz="1500"/>
              <a:t>Define Machine Learning</a:t>
            </a:r>
            <a:endParaRPr sz="1500"/>
          </a:p>
          <a:p>
            <a:pPr indent="-323850" lvl="0" marL="457200" rtl="0">
              <a:spcBef>
                <a:spcPts val="1600"/>
              </a:spcBef>
              <a:spcAft>
                <a:spcPts val="0"/>
              </a:spcAft>
              <a:buSzPts val="1500"/>
              <a:buChar char="●"/>
            </a:pPr>
            <a:r>
              <a:rPr lang="en" sz="1500"/>
              <a:t>Basic premise of learning and its variations</a:t>
            </a:r>
            <a:endParaRPr sz="1500"/>
          </a:p>
          <a:p>
            <a:pPr indent="-323850" lvl="0" marL="457200" rtl="0">
              <a:spcBef>
                <a:spcPts val="1600"/>
              </a:spcBef>
              <a:spcAft>
                <a:spcPts val="0"/>
              </a:spcAft>
              <a:buSzPts val="1500"/>
              <a:buChar char="●"/>
            </a:pPr>
            <a:r>
              <a:rPr lang="en" sz="1500"/>
              <a:t>Process of machine learning</a:t>
            </a:r>
            <a:endParaRPr sz="1500"/>
          </a:p>
          <a:p>
            <a:pPr indent="-323850" lvl="0" marL="457200" rtl="0">
              <a:spcBef>
                <a:spcPts val="1600"/>
              </a:spcBef>
              <a:spcAft>
                <a:spcPts val="1600"/>
              </a:spcAft>
              <a:buSzPts val="1500"/>
              <a:buChar char="●"/>
            </a:pPr>
            <a:r>
              <a:rPr lang="en" sz="1500"/>
              <a:t>Available packages and APIs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Machine Learning</a:t>
            </a:r>
            <a:endParaRPr/>
          </a:p>
        </p:txBody>
      </p:sp>
      <p:sp>
        <p:nvSpPr>
          <p:cNvPr id="98" name="Google Shape;98;p15"/>
          <p:cNvSpPr txBox="1"/>
          <p:nvPr>
            <p:ph idx="1" type="body"/>
          </p:nvPr>
        </p:nvSpPr>
        <p:spPr>
          <a:xfrm>
            <a:off x="729450" y="1853850"/>
            <a:ext cx="7688700" cy="309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A science of getting computers to automatically learn rules from the data without being </a:t>
            </a:r>
            <a:r>
              <a:rPr lang="en" sz="1400"/>
              <a:t>explicitly</a:t>
            </a:r>
            <a:r>
              <a:rPr lang="en" sz="1400"/>
              <a:t> programmed.</a:t>
            </a:r>
            <a:endParaRPr sz="1400"/>
          </a:p>
          <a:p>
            <a:pPr indent="0" lvl="0" marL="0" rtl="0" algn="ctr">
              <a:spcBef>
                <a:spcPts val="1600"/>
              </a:spcBef>
              <a:spcAft>
                <a:spcPts val="0"/>
              </a:spcAft>
              <a:buNone/>
            </a:pPr>
            <a:r>
              <a:rPr i="1" lang="en"/>
              <a:t>Traditional Way: </a:t>
            </a:r>
            <a:r>
              <a:rPr lang="en"/>
              <a:t>Writing programs with hard coded logic</a:t>
            </a:r>
            <a:endParaRPr/>
          </a:p>
          <a:p>
            <a:pPr indent="0" lvl="0" marL="0" rtl="0">
              <a:spcBef>
                <a:spcPts val="1600"/>
              </a:spcBef>
              <a:spcAft>
                <a:spcPts val="0"/>
              </a:spcAft>
              <a:buNone/>
            </a:pPr>
            <a:r>
              <a:t/>
            </a:r>
            <a:endParaRPr/>
          </a:p>
          <a:p>
            <a:pPr indent="457200" lvl="0" marL="1371600">
              <a:spcBef>
                <a:spcPts val="1600"/>
              </a:spcBef>
              <a:spcAft>
                <a:spcPts val="1600"/>
              </a:spcAft>
              <a:buNone/>
            </a:pPr>
            <a:r>
              <a:rPr lang="en"/>
              <a:t>INPUT						  OUTPUT</a:t>
            </a:r>
            <a:endParaRPr/>
          </a:p>
        </p:txBody>
      </p:sp>
      <p:sp>
        <p:nvSpPr>
          <p:cNvPr id="99" name="Google Shape;99;p15"/>
          <p:cNvSpPr txBox="1"/>
          <p:nvPr/>
        </p:nvSpPr>
        <p:spPr>
          <a:xfrm>
            <a:off x="3381300" y="3264350"/>
            <a:ext cx="2385000" cy="843300"/>
          </a:xfrm>
          <a:prstGeom prst="rect">
            <a:avLst/>
          </a:prstGeom>
          <a:solidFill>
            <a:srgbClr val="45818E"/>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algn="ctr">
              <a:spcBef>
                <a:spcPts val="0"/>
              </a:spcBef>
              <a:spcAft>
                <a:spcPts val="0"/>
              </a:spcAft>
              <a:buNone/>
            </a:pPr>
            <a:r>
              <a:rPr lang="en">
                <a:solidFill>
                  <a:srgbClr val="F3F3F3"/>
                </a:solidFill>
              </a:rPr>
              <a:t>Hard Coded Set of rules</a:t>
            </a:r>
            <a:endParaRPr>
              <a:solidFill>
                <a:srgbClr val="F3F3F3"/>
              </a:solidFill>
            </a:endParaRPr>
          </a:p>
          <a:p>
            <a:pPr indent="0" lvl="0" marL="0" algn="ctr">
              <a:spcBef>
                <a:spcPts val="0"/>
              </a:spcBef>
              <a:spcAft>
                <a:spcPts val="0"/>
              </a:spcAft>
              <a:buNone/>
            </a:pPr>
            <a:r>
              <a:rPr lang="en">
                <a:solidFill>
                  <a:srgbClr val="F3F3F3"/>
                </a:solidFill>
              </a:rPr>
              <a:t>(Computer programs)</a:t>
            </a:r>
            <a:endParaRPr>
              <a:solidFill>
                <a:srgbClr val="F3F3F3"/>
              </a:solidFill>
            </a:endParaRPr>
          </a:p>
        </p:txBody>
      </p:sp>
      <p:cxnSp>
        <p:nvCxnSpPr>
          <p:cNvPr id="100" name="Google Shape;100;p15"/>
          <p:cNvCxnSpPr/>
          <p:nvPr/>
        </p:nvCxnSpPr>
        <p:spPr>
          <a:xfrm>
            <a:off x="2420950" y="3686000"/>
            <a:ext cx="936000" cy="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5"/>
          <p:cNvCxnSpPr/>
          <p:nvPr/>
        </p:nvCxnSpPr>
        <p:spPr>
          <a:xfrm>
            <a:off x="5773750" y="3686000"/>
            <a:ext cx="936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Machine Learning	</a:t>
            </a:r>
            <a:endParaRPr/>
          </a:p>
        </p:txBody>
      </p:sp>
      <p:sp>
        <p:nvSpPr>
          <p:cNvPr id="107" name="Google Shape;107;p16"/>
          <p:cNvSpPr txBox="1"/>
          <p:nvPr>
            <p:ph idx="1" type="body"/>
          </p:nvPr>
        </p:nvSpPr>
        <p:spPr>
          <a:xfrm>
            <a:off x="729450" y="2078875"/>
            <a:ext cx="7688700" cy="259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a:t>Machine Learning: </a:t>
            </a:r>
            <a:r>
              <a:rPr lang="en"/>
              <a:t>Learn rules from the data</a:t>
            </a:r>
            <a:endParaRPr/>
          </a:p>
          <a:p>
            <a:pPr indent="0" lvl="0" marL="0" rtl="0">
              <a:spcBef>
                <a:spcPts val="1600"/>
              </a:spcBef>
              <a:spcAft>
                <a:spcPts val="0"/>
              </a:spcAft>
              <a:buNone/>
            </a:pPr>
            <a:r>
              <a:t/>
            </a:r>
            <a:endParaRPr/>
          </a:p>
          <a:p>
            <a:pPr indent="0" lvl="0" marL="0" rtl="0">
              <a:lnSpc>
                <a:spcPct val="100000"/>
              </a:lnSpc>
              <a:spcBef>
                <a:spcPts val="1600"/>
              </a:spcBef>
              <a:spcAft>
                <a:spcPts val="0"/>
              </a:spcAft>
              <a:buNone/>
            </a:pPr>
            <a:r>
              <a:rPr lang="en"/>
              <a:t>	Data in the form of									Final</a:t>
            </a:r>
            <a:endParaRPr/>
          </a:p>
          <a:p>
            <a:pPr indent="0" lvl="0" marL="0" rtl="0">
              <a:lnSpc>
                <a:spcPct val="100000"/>
              </a:lnSpc>
              <a:spcBef>
                <a:spcPts val="0"/>
              </a:spcBef>
              <a:spcAft>
                <a:spcPts val="0"/>
              </a:spcAft>
              <a:buNone/>
            </a:pPr>
            <a:r>
              <a:rPr lang="en"/>
              <a:t>	Multiple observations								</a:t>
            </a:r>
            <a:r>
              <a:rPr lang="en"/>
              <a:t>Hypothesis</a:t>
            </a:r>
            <a:endParaRPr/>
          </a:p>
          <a:p>
            <a:pPr indent="457200" lvl="0" marL="0" rtl="0">
              <a:lnSpc>
                <a:spcPct val="115000"/>
              </a:lnSpc>
              <a:spcBef>
                <a:spcPts val="0"/>
              </a:spcBef>
              <a:spcAft>
                <a:spcPts val="0"/>
              </a:spcAft>
              <a:buNone/>
            </a:pPr>
            <a:r>
              <a:rPr lang="en"/>
              <a:t>(x1, y1).....(xn, yn)</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t/>
            </a:r>
            <a:endParaRPr/>
          </a:p>
          <a:p>
            <a:pPr indent="0" lvl="0" marL="0">
              <a:lnSpc>
                <a:spcPct val="100000"/>
              </a:lnSpc>
              <a:spcBef>
                <a:spcPts val="0"/>
              </a:spcBef>
              <a:spcAft>
                <a:spcPts val="0"/>
              </a:spcAft>
              <a:buNone/>
            </a:pPr>
            <a:r>
              <a:rPr lang="en"/>
              <a:t>Starting with a question that might be answerable using the data, the rules extracted by the algorithm must generalize for the future as well</a:t>
            </a:r>
            <a:endParaRPr/>
          </a:p>
        </p:txBody>
      </p:sp>
      <p:sp>
        <p:nvSpPr>
          <p:cNvPr id="108" name="Google Shape;108;p16"/>
          <p:cNvSpPr txBox="1"/>
          <p:nvPr/>
        </p:nvSpPr>
        <p:spPr>
          <a:xfrm>
            <a:off x="3379500" y="2767625"/>
            <a:ext cx="2385000" cy="843300"/>
          </a:xfrm>
          <a:prstGeom prst="rect">
            <a:avLst/>
          </a:prstGeom>
          <a:solidFill>
            <a:srgbClr val="45818E"/>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Machine Learning Algorithm</a:t>
            </a:r>
            <a:endParaRPr>
              <a:solidFill>
                <a:srgbClr val="F3F3F3"/>
              </a:solidFill>
            </a:endParaRPr>
          </a:p>
        </p:txBody>
      </p:sp>
      <p:cxnSp>
        <p:nvCxnSpPr>
          <p:cNvPr id="109" name="Google Shape;109;p16"/>
          <p:cNvCxnSpPr/>
          <p:nvPr/>
        </p:nvCxnSpPr>
        <p:spPr>
          <a:xfrm>
            <a:off x="2420950" y="3228800"/>
            <a:ext cx="936000" cy="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6"/>
          <p:cNvCxnSpPr/>
          <p:nvPr/>
        </p:nvCxnSpPr>
        <p:spPr>
          <a:xfrm>
            <a:off x="5773750" y="3228800"/>
            <a:ext cx="936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Basic Premise of Learning</a:t>
            </a:r>
            <a:endParaRPr/>
          </a:p>
        </p:txBody>
      </p:sp>
      <p:sp>
        <p:nvSpPr>
          <p:cNvPr id="116" name="Google Shape;116;p17"/>
          <p:cNvSpPr txBox="1"/>
          <p:nvPr>
            <p:ph idx="1" type="body"/>
          </p:nvPr>
        </p:nvSpPr>
        <p:spPr>
          <a:xfrm>
            <a:off x="729450" y="1850275"/>
            <a:ext cx="7688700" cy="145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t>Broader Picture</a:t>
            </a:r>
            <a:endParaRPr b="1" sz="1400"/>
          </a:p>
          <a:p>
            <a:pPr indent="0" lvl="0" marL="0" rtl="0">
              <a:spcBef>
                <a:spcPts val="0"/>
              </a:spcBef>
              <a:spcAft>
                <a:spcPts val="0"/>
              </a:spcAft>
              <a:buNone/>
            </a:pPr>
            <a:r>
              <a:rPr lang="en" sz="1400"/>
              <a:t>	Using a set of observations to uncover an underlying process and getting better at it through practice.</a:t>
            </a:r>
            <a:endParaRPr sz="1400"/>
          </a:p>
          <a:p>
            <a:pPr indent="-317500" lvl="0" marL="457200" rtl="0">
              <a:spcBef>
                <a:spcPts val="1000"/>
              </a:spcBef>
              <a:spcAft>
                <a:spcPts val="0"/>
              </a:spcAft>
              <a:buSzPts val="1400"/>
              <a:buChar char="★"/>
            </a:pPr>
            <a:r>
              <a:rPr i="1" lang="en" sz="1400"/>
              <a:t>But how does a program/software know how to improve or rather how do we know whether or not the machine is learning ?</a:t>
            </a:r>
            <a:endParaRPr sz="1400"/>
          </a:p>
        </p:txBody>
      </p:sp>
      <p:sp>
        <p:nvSpPr>
          <p:cNvPr id="117" name="Google Shape;117;p17"/>
          <p:cNvSpPr txBox="1"/>
          <p:nvPr/>
        </p:nvSpPr>
        <p:spPr>
          <a:xfrm>
            <a:off x="3119825" y="3303900"/>
            <a:ext cx="3252300" cy="13659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1000"/>
              </a:spcBef>
              <a:spcAft>
                <a:spcPts val="0"/>
              </a:spcAft>
              <a:buClr>
                <a:schemeClr val="accent1"/>
              </a:buClr>
              <a:buSzPts val="1400"/>
              <a:buFont typeface="Lato"/>
              <a:buChar char="●"/>
            </a:pPr>
            <a:r>
              <a:rPr lang="en">
                <a:solidFill>
                  <a:schemeClr val="accent1"/>
                </a:solidFill>
                <a:latin typeface="Lato"/>
                <a:ea typeface="Lato"/>
                <a:cs typeface="Lato"/>
                <a:sym typeface="Lato"/>
              </a:rPr>
              <a:t>Supervised Learning</a:t>
            </a:r>
            <a:endParaRPr>
              <a:solidFill>
                <a:schemeClr val="accent1"/>
              </a:solidFill>
              <a:latin typeface="Lato"/>
              <a:ea typeface="Lato"/>
              <a:cs typeface="Lato"/>
              <a:sym typeface="Lato"/>
            </a:endParaRPr>
          </a:p>
          <a:p>
            <a:pPr indent="-317500" lvl="0" marL="457200" rtl="0">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Unsupervised Learning</a:t>
            </a:r>
            <a:endParaRPr>
              <a:solidFill>
                <a:schemeClr val="accent1"/>
              </a:solidFill>
              <a:latin typeface="Lato"/>
              <a:ea typeface="Lato"/>
              <a:cs typeface="Lato"/>
              <a:sym typeface="Lato"/>
            </a:endParaRPr>
          </a:p>
          <a:p>
            <a:pPr indent="-317500" lvl="0" marL="457200" rtl="0">
              <a:lnSpc>
                <a:spcPct val="115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Reinforcement Learning</a:t>
            </a:r>
            <a:endParaRPr>
              <a:solidFill>
                <a:schemeClr val="accent1"/>
              </a:solidFill>
              <a:latin typeface="Lato"/>
              <a:ea typeface="Lato"/>
              <a:cs typeface="Lato"/>
              <a:sym typeface="Lato"/>
            </a:endParaRPr>
          </a:p>
          <a:p>
            <a:pPr indent="0" lvl="0" marL="0" rt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grpSp>
        <p:nvGrpSpPr>
          <p:cNvPr id="122" name="Google Shape;122;p18"/>
          <p:cNvGrpSpPr/>
          <p:nvPr/>
        </p:nvGrpSpPr>
        <p:grpSpPr>
          <a:xfrm>
            <a:off x="2237325" y="2055925"/>
            <a:ext cx="4975875" cy="2738250"/>
            <a:chOff x="2416800" y="1718875"/>
            <a:chExt cx="4975875" cy="2738250"/>
          </a:xfrm>
        </p:grpSpPr>
        <p:sp>
          <p:nvSpPr>
            <p:cNvPr id="123" name="Google Shape;123;p18"/>
            <p:cNvSpPr/>
            <p:nvPr/>
          </p:nvSpPr>
          <p:spPr>
            <a:xfrm>
              <a:off x="3999900" y="1718875"/>
              <a:ext cx="1709700" cy="3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Machine Learning</a:t>
              </a:r>
              <a:endParaRPr/>
            </a:p>
          </p:txBody>
        </p:sp>
        <p:sp>
          <p:nvSpPr>
            <p:cNvPr id="124" name="Google Shape;124;p18"/>
            <p:cNvSpPr/>
            <p:nvPr/>
          </p:nvSpPr>
          <p:spPr>
            <a:xfrm>
              <a:off x="2416800" y="2328475"/>
              <a:ext cx="1392600" cy="3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Supervised</a:t>
              </a:r>
              <a:endParaRPr/>
            </a:p>
          </p:txBody>
        </p:sp>
        <p:sp>
          <p:nvSpPr>
            <p:cNvPr id="125" name="Google Shape;125;p18"/>
            <p:cNvSpPr/>
            <p:nvPr/>
          </p:nvSpPr>
          <p:spPr>
            <a:xfrm>
              <a:off x="4189225" y="2328475"/>
              <a:ext cx="1392600" cy="3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Unsupervised</a:t>
              </a:r>
              <a:endParaRPr/>
            </a:p>
          </p:txBody>
        </p:sp>
        <p:sp>
          <p:nvSpPr>
            <p:cNvPr id="126" name="Google Shape;126;p18"/>
            <p:cNvSpPr/>
            <p:nvPr/>
          </p:nvSpPr>
          <p:spPr>
            <a:xfrm>
              <a:off x="2418675" y="2933350"/>
              <a:ext cx="1392600" cy="3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Regression</a:t>
              </a:r>
              <a:endParaRPr/>
            </a:p>
          </p:txBody>
        </p:sp>
        <p:sp>
          <p:nvSpPr>
            <p:cNvPr id="127" name="Google Shape;127;p18"/>
            <p:cNvSpPr/>
            <p:nvPr/>
          </p:nvSpPr>
          <p:spPr>
            <a:xfrm>
              <a:off x="5961825" y="2328475"/>
              <a:ext cx="1392600" cy="3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Reinforcement</a:t>
              </a:r>
              <a:endParaRPr/>
            </a:p>
          </p:txBody>
        </p:sp>
        <p:sp>
          <p:nvSpPr>
            <p:cNvPr id="128" name="Google Shape;128;p18"/>
            <p:cNvSpPr/>
            <p:nvPr/>
          </p:nvSpPr>
          <p:spPr>
            <a:xfrm>
              <a:off x="2418675" y="3538225"/>
              <a:ext cx="1392600" cy="3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Classification</a:t>
              </a:r>
              <a:endParaRPr/>
            </a:p>
          </p:txBody>
        </p:sp>
        <p:sp>
          <p:nvSpPr>
            <p:cNvPr id="129" name="Google Shape;129;p18"/>
            <p:cNvSpPr/>
            <p:nvPr/>
          </p:nvSpPr>
          <p:spPr>
            <a:xfrm>
              <a:off x="4171275" y="2933350"/>
              <a:ext cx="1392600" cy="3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Clustering</a:t>
              </a:r>
              <a:endParaRPr/>
            </a:p>
          </p:txBody>
        </p:sp>
        <p:sp>
          <p:nvSpPr>
            <p:cNvPr id="130" name="Google Shape;130;p18"/>
            <p:cNvSpPr/>
            <p:nvPr/>
          </p:nvSpPr>
          <p:spPr>
            <a:xfrm>
              <a:off x="4171275" y="3538225"/>
              <a:ext cx="1392600" cy="38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Association</a:t>
              </a:r>
              <a:endParaRPr/>
            </a:p>
          </p:txBody>
        </p:sp>
        <p:sp>
          <p:nvSpPr>
            <p:cNvPr id="131" name="Google Shape;131;p18"/>
            <p:cNvSpPr/>
            <p:nvPr/>
          </p:nvSpPr>
          <p:spPr>
            <a:xfrm>
              <a:off x="2418675" y="4071625"/>
              <a:ext cx="1392600" cy="3855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Task Driven</a:t>
              </a:r>
              <a:endParaRPr/>
            </a:p>
          </p:txBody>
        </p:sp>
        <p:sp>
          <p:nvSpPr>
            <p:cNvPr id="132" name="Google Shape;132;p18"/>
            <p:cNvSpPr/>
            <p:nvPr/>
          </p:nvSpPr>
          <p:spPr>
            <a:xfrm>
              <a:off x="4171275" y="4071625"/>
              <a:ext cx="1392600" cy="3855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Data Driven</a:t>
              </a:r>
              <a:endParaRPr/>
            </a:p>
          </p:txBody>
        </p:sp>
        <p:sp>
          <p:nvSpPr>
            <p:cNvPr id="133" name="Google Shape;133;p18"/>
            <p:cNvSpPr/>
            <p:nvPr/>
          </p:nvSpPr>
          <p:spPr>
            <a:xfrm>
              <a:off x="6000075" y="2928625"/>
              <a:ext cx="1392600" cy="12753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Algorithm learns to adapt and react to an environment</a:t>
              </a:r>
              <a:endParaRPr/>
            </a:p>
          </p:txBody>
        </p:sp>
      </p:grpSp>
      <p:sp>
        <p:nvSpPr>
          <p:cNvPr id="134" name="Google Shape;13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Basic Premise of Learning </a:t>
            </a:r>
            <a:r>
              <a:rPr b="0" lang="en"/>
              <a:t>Cntd..</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Process of Machine Learning</a:t>
            </a:r>
            <a:endParaRPr/>
          </a:p>
        </p:txBody>
      </p:sp>
      <p:sp>
        <p:nvSpPr>
          <p:cNvPr id="140" name="Google Shape;140;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Data Collection and Preparation</a:t>
            </a:r>
            <a:endParaRPr sz="1400"/>
          </a:p>
          <a:p>
            <a:pPr indent="-317500" lvl="0" marL="457200" rtl="0">
              <a:spcBef>
                <a:spcPts val="0"/>
              </a:spcBef>
              <a:spcAft>
                <a:spcPts val="0"/>
              </a:spcAft>
              <a:buSzPts val="1400"/>
              <a:buChar char="●"/>
            </a:pPr>
            <a:r>
              <a:rPr lang="en" sz="1400"/>
              <a:t>Feature Selection</a:t>
            </a:r>
            <a:endParaRPr sz="1400"/>
          </a:p>
          <a:p>
            <a:pPr indent="-317500" lvl="0" marL="457200" rtl="0">
              <a:spcBef>
                <a:spcPts val="0"/>
              </a:spcBef>
              <a:spcAft>
                <a:spcPts val="0"/>
              </a:spcAft>
              <a:buSzPts val="1400"/>
              <a:buChar char="●"/>
            </a:pPr>
            <a:r>
              <a:rPr lang="en" sz="1400"/>
              <a:t>Choice of Algorithm</a:t>
            </a:r>
            <a:endParaRPr sz="1400"/>
          </a:p>
          <a:p>
            <a:pPr indent="-317500" lvl="0" marL="457200" rtl="0">
              <a:spcBef>
                <a:spcPts val="0"/>
              </a:spcBef>
              <a:spcAft>
                <a:spcPts val="0"/>
              </a:spcAft>
              <a:buSzPts val="1400"/>
              <a:buChar char="●"/>
            </a:pPr>
            <a:r>
              <a:rPr lang="en" sz="1400"/>
              <a:t>Parameter and Model Selection</a:t>
            </a:r>
            <a:endParaRPr sz="1400"/>
          </a:p>
          <a:p>
            <a:pPr indent="-317500" lvl="0" marL="457200" rtl="0">
              <a:spcBef>
                <a:spcPts val="0"/>
              </a:spcBef>
              <a:spcAft>
                <a:spcPts val="0"/>
              </a:spcAft>
              <a:buSzPts val="1400"/>
              <a:buChar char="●"/>
            </a:pPr>
            <a:r>
              <a:rPr lang="en" sz="1400"/>
              <a:t>Training</a:t>
            </a:r>
            <a:endParaRPr sz="1400"/>
          </a:p>
          <a:p>
            <a:pPr indent="-317500" lvl="0" marL="457200" rtl="0">
              <a:spcBef>
                <a:spcPts val="0"/>
              </a:spcBef>
              <a:spcAft>
                <a:spcPts val="0"/>
              </a:spcAft>
              <a:buSzPts val="1400"/>
              <a:buChar char="●"/>
            </a:pPr>
            <a:r>
              <a:rPr lang="en" sz="1400"/>
              <a:t>Evaluation</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Packages for ML In Python</a:t>
            </a:r>
            <a:endParaRPr/>
          </a:p>
        </p:txBody>
      </p:sp>
      <p:sp>
        <p:nvSpPr>
          <p:cNvPr id="146" name="Google Shape;14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Numpy</a:t>
            </a:r>
            <a:endParaRPr sz="1400"/>
          </a:p>
          <a:p>
            <a:pPr indent="-317500" lvl="0" marL="457200" rtl="0">
              <a:spcBef>
                <a:spcPts val="0"/>
              </a:spcBef>
              <a:spcAft>
                <a:spcPts val="0"/>
              </a:spcAft>
              <a:buSzPts val="1400"/>
              <a:buChar char="●"/>
            </a:pPr>
            <a:r>
              <a:rPr lang="en" sz="1400"/>
              <a:t>Pandas</a:t>
            </a:r>
            <a:endParaRPr sz="1400"/>
          </a:p>
          <a:p>
            <a:pPr indent="-317500" lvl="0" marL="457200" rtl="0">
              <a:spcBef>
                <a:spcPts val="0"/>
              </a:spcBef>
              <a:spcAft>
                <a:spcPts val="0"/>
              </a:spcAft>
              <a:buSzPts val="1400"/>
              <a:buChar char="●"/>
            </a:pPr>
            <a:r>
              <a:rPr lang="en" sz="1400"/>
              <a:t>SkLearn</a:t>
            </a:r>
            <a:endParaRPr sz="1400"/>
          </a:p>
          <a:p>
            <a:pPr indent="-317500" lvl="0" marL="457200" rtl="0">
              <a:spcBef>
                <a:spcPts val="0"/>
              </a:spcBef>
              <a:spcAft>
                <a:spcPts val="0"/>
              </a:spcAft>
              <a:buSzPts val="1400"/>
              <a:buChar char="●"/>
            </a:pPr>
            <a:r>
              <a:rPr lang="en" sz="1400"/>
              <a:t>Scipy</a:t>
            </a:r>
            <a:endParaRPr sz="1400"/>
          </a:p>
          <a:p>
            <a:pPr indent="-317500" lvl="0" marL="457200" rtl="0">
              <a:spcBef>
                <a:spcPts val="0"/>
              </a:spcBef>
              <a:spcAft>
                <a:spcPts val="0"/>
              </a:spcAft>
              <a:buSzPts val="1400"/>
              <a:buChar char="●"/>
            </a:pPr>
            <a:r>
              <a:rPr lang="en" sz="1400"/>
              <a:t>MatplotLib</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b="1" lang="en" sz="3600"/>
              <a:t>Q&amp;A</a:t>
            </a:r>
            <a:endParaRPr b="1" sz="3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