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B5B"/>
    <a:srgbClr val="676767"/>
    <a:srgbClr val="6C6C6C"/>
    <a:srgbClr val="FFDA68"/>
    <a:srgbClr val="2D2D2D"/>
    <a:srgbClr val="FFFFFF"/>
    <a:srgbClr val="941651"/>
    <a:srgbClr val="EBB10D"/>
    <a:srgbClr val="EBEBE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6"/>
    <p:restoredTop sz="94826"/>
  </p:normalViewPr>
  <p:slideViewPr>
    <p:cSldViewPr snapToGrid="0" snapToObjects="1">
      <p:cViewPr>
        <p:scale>
          <a:sx n="130" d="100"/>
          <a:sy n="130" d="100"/>
        </p:scale>
        <p:origin x="36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7D80-FAED-344A-A0C4-53EBD0D04AAF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7144-C18E-FD46-9899-B2F3AE884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67144-C18E-FD46-9899-B2F3AE88491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77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13A36-9D1E-E0BE-3174-EE577C7D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E85204-1D9B-DDE4-6AC9-9FB4594E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7B0B7-DDDC-8004-043B-773706C4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5C444-0182-40F9-A186-6B427154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E9A2-50EE-88BA-8614-E87E360D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8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F7DC5-226A-E993-5D24-9DA4D46E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23541B-D2A5-EA2D-7221-718B39CF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977E7-8476-47E8-7FCA-3CABEA9A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228CD-5FFD-C85C-BD4C-7187B077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1552F-8726-9C35-6D9D-B73E53E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4F44F9-568B-9381-49CC-51B4A0211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97C6E-4E68-3EDB-FFF6-FFBDA18E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7AB85-4674-989C-C3BA-679C9E7B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773E2-F6BB-B4BB-0E83-82355C56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DE082-174E-3CE3-EBCD-AE07E339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FE29-41A1-B2F2-484F-0E49C1BF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4FF7A-F934-AE90-B2D6-850D1EE3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E6DC6-D4A5-258E-7188-D179B197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9D87B-F73E-ED82-1BAF-ADA84485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BD371-B00B-E315-1608-2558B35C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CDC39-42A3-6514-5DC6-D07F91CA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CEC1F-F781-4B5E-D21E-8E10AC48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DC001-A970-23D7-693B-5359DCC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8C493-BCD6-DD35-2A54-DC887F3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D6353-EA4C-E6A6-D45E-2CF8C58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9C12-9724-9BC9-7F0A-A3DBD64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54430-EBE3-0D91-33B3-EE055797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65FB8-CAEF-F474-CA39-446551AF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2C60A6-761A-E856-4CDC-87FE36B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14046-96BB-0E68-727C-98CA55D7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44F50-1815-5B5A-FCB2-89F855E7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6F82D-89D4-04A3-E6B2-C83CC873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3E71A-F080-04F2-7866-40054030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6B3A48-6F8C-677B-1150-665C1807E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D34D1E-50D9-7353-4518-1CB28BA5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C46517-9371-5D18-3EB9-62587C7B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7634DE-414C-3D66-B043-C4F63501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D71617-3D9A-2F19-AAE6-BF52FDC0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9522CE-8986-25DE-B2EB-05225DA1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08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FA3E2-CAC1-5779-88F5-9FF84A70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5279DE-2098-5A63-BAEE-5F89FD1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81056-6DA2-39AB-BB38-25ECC6DD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6BDEAD-D6B5-09B5-E301-F2B8399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7B28D8-719C-3373-0810-B8E527F4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5F24E5-A11B-567D-001C-747AEC2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234805-6539-5F1B-FF0A-1A6C60F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DDC77-E250-F527-76CE-BBB5D77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3837E-D011-0B51-07ED-FFB58F50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EEF0DD-C8B0-8A00-0FE4-29E44C0E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B4B8A3-BED6-B87C-891E-7C4A3D0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42073-04CC-9CBE-15A0-95FE25FE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BD6E2A-8624-B3AD-82FF-92C877F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6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69BA5-3397-AE47-024D-5828C9F9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8CE93-7B17-20C5-292E-31976C53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62A346-DB84-A22A-44C4-82696DAB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F3C92-5E81-CCE0-7446-DAD11B28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25DC64-D248-466A-46E7-4B04358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71202-CB2D-6BAB-6896-73DCAA83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BDAC1C-DDBA-E693-CD10-E21256EB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6EF6B-F375-D915-3411-C8B00DF7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20B73-B5E9-7829-6FB1-E55360592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2C74F-B87A-6ECC-4A5A-F8C72DC4D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C9C0B1-DC95-8CCD-4BAD-E6A33A28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0698F-711E-4FD0-A1E0-AA2DE49E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276350"/>
            <a:ext cx="6858000" cy="1013222"/>
          </a:xfrm>
        </p:spPr>
        <p:txBody>
          <a:bodyPr/>
          <a:lstStyle/>
          <a:p>
            <a:r>
              <a:rPr kumimoji="1"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中間発表会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8BC901-C36B-4ABD-BE23-5F40E56F94E6}"/>
              </a:ext>
            </a:extLst>
          </p:cNvPr>
          <p:cNvSpPr txBox="1"/>
          <p:nvPr/>
        </p:nvSpPr>
        <p:spPr>
          <a:xfrm>
            <a:off x="857250" y="2560655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/>
              <a:t>　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テーマ　：　最小二乗法　</a:t>
            </a:r>
            <a:r>
              <a:rPr lang="en-US" altLang="ja-JP" sz="2100" dirty="0">
                <a:latin typeface="HGS明朝E" panose="02020900000000000000" pitchFamily="18" charset="-128"/>
                <a:ea typeface="HGS明朝E" panose="02020900000000000000" pitchFamily="18" charset="-128"/>
              </a:rPr>
              <a:t>	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　</a:t>
            </a:r>
            <a:endParaRPr lang="en-US" altLang="ja-JP" sz="21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en-US" altLang="ja-JP" sz="2100" dirty="0">
                <a:latin typeface="HGS明朝E" panose="02020900000000000000" pitchFamily="18" charset="-128"/>
                <a:ea typeface="HGS明朝E" panose="02020900000000000000" pitchFamily="18" charset="-128"/>
              </a:rPr>
              <a:t>		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   最適な直線の求め方（傾き、切片）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A407AA-03EC-461F-ACDD-5ECC65065B25}"/>
              </a:ext>
            </a:extLst>
          </p:cNvPr>
          <p:cNvSpPr txBox="1"/>
          <p:nvPr/>
        </p:nvSpPr>
        <p:spPr>
          <a:xfrm>
            <a:off x="3824246" y="3396899"/>
            <a:ext cx="49434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/>
              <a:t>　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2025</a:t>
            </a:r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年６月２５日（水）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グループ　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No.11</a:t>
            </a:r>
          </a:p>
          <a:p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メンバー　氏名　甲野藤 義隆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　　　　　氏名　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endParaRPr lang="en-US" altLang="ja-JP" sz="1350" dirty="0"/>
          </a:p>
          <a:p>
            <a:endParaRPr lang="ja-JP" altLang="en-US" sz="135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06957E-F7EF-DF36-1322-CC318499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2" y="3319159"/>
            <a:ext cx="3941262" cy="22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"/>
    </mc:Choice>
    <mc:Fallback xmlns="">
      <p:transition spd="slow" advTm="16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1456886" y="2508366"/>
            <a:ext cx="6230228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3" panose="020B0400000000000000" pitchFamily="34" charset="-128"/>
                <a:ea typeface="Hiragino Sans W3" panose="020B0400000000000000" pitchFamily="34" charset="-128"/>
                <a:cs typeface="+mn-cs"/>
              </a:rPr>
              <a:t>バネの長さと重さの関係を線形回帰で分析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3" panose="020B0400000000000000" pitchFamily="34" charset="-128"/>
              <a:ea typeface="Hiragino Sans W3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9421" y="2950625"/>
            <a:ext cx="4225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rPr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回帰式と決定係数R²から予測精度を探る</a:t>
            </a:r>
          </a:p>
        </p:txBody>
      </p:sp>
      <p:sp>
        <p:nvSpPr>
          <p:cNvPr id="21" name="斜め縞 20">
            <a:extLst>
              <a:ext uri="{FF2B5EF4-FFF2-40B4-BE49-F238E27FC236}">
                <a16:creationId xmlns:a16="http://schemas.microsoft.com/office/drawing/2014/main" id="{5AB8C97B-E7D5-C7AA-ADCC-1990EA16B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0303" y="166124"/>
            <a:ext cx="11067393" cy="13745260"/>
          </a:xfrm>
          <a:prstGeom prst="diagStripe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FBB6909-B77B-95E6-F976-776AC890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7" t="7679" r="6757" b="2427"/>
          <a:stretch>
            <a:fillRect/>
          </a:stretch>
        </p:blipFill>
        <p:spPr>
          <a:xfrm>
            <a:off x="846491" y="671688"/>
            <a:ext cx="7451018" cy="4633391"/>
          </a:xfrm>
          <a:prstGeom prst="rect">
            <a:avLst/>
          </a:prstGeom>
        </p:spPr>
      </p:pic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297712" y="174157"/>
            <a:ext cx="624875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散布図と回帰直線で見る バネと重さの関係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500" y="5852846"/>
            <a:ext cx="7365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 sz="1600"/>
            </a:pP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実測値は全体として直線的に分布</a:t>
            </a:r>
            <a:r>
              <a:rPr lang="en-US" altLang="ja-JP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= </a:t>
            </a: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比例に近い関係</a:t>
            </a:r>
            <a:endParaRPr lang="en-US" altLang="ja-JP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buFontTx/>
              <a:buChar char="-"/>
              <a:defRPr sz="1600"/>
            </a:pP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回帰直線は、重さが増えるにつれてバネの長さが伸びる傾向を示している</a:t>
            </a:r>
            <a:endParaRPr lang="en-US" altLang="ja-JP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defRPr sz="1600"/>
            </a:pPr>
            <a:r>
              <a:rPr lang="en-US" altLang="ja-JP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       →</a:t>
            </a: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データ全体の「傾向」を最もよく表す一本の線</a:t>
            </a:r>
            <a:endParaRPr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721F74-0D43-256F-6C75-535D502E5CBF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E4B3B00-9EC9-A2EA-AFCE-AB60C97E96E3}"/>
              </a:ext>
            </a:extLst>
          </p:cNvPr>
          <p:cNvGrpSpPr/>
          <p:nvPr/>
        </p:nvGrpSpPr>
        <p:grpSpPr>
          <a:xfrm>
            <a:off x="560439" y="5372209"/>
            <a:ext cx="2055808" cy="477077"/>
            <a:chOff x="678426" y="5466989"/>
            <a:chExt cx="2055808" cy="477077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5AFEBC-2881-1669-7F02-08F03276AACE}"/>
                </a:ext>
              </a:extLst>
            </p:cNvPr>
            <p:cNvSpPr/>
            <p:nvPr/>
          </p:nvSpPr>
          <p:spPr>
            <a:xfrm rot="414206">
              <a:off x="690725" y="5552515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F576302-34F1-976A-1F1D-492C154DD477}"/>
                </a:ext>
              </a:extLst>
            </p:cNvPr>
            <p:cNvSpPr/>
            <p:nvPr/>
          </p:nvSpPr>
          <p:spPr>
            <a:xfrm>
              <a:off x="678426" y="5466989"/>
              <a:ext cx="85061" cy="391551"/>
            </a:xfrm>
            <a:prstGeom prst="rect">
              <a:avLst/>
            </a:prstGeom>
            <a:solidFill>
              <a:srgbClr val="87A0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CD86BB9-CBC2-86DE-A9E6-A53AD57EEDC8}"/>
                </a:ext>
              </a:extLst>
            </p:cNvPr>
            <p:cNvSpPr/>
            <p:nvPr/>
          </p:nvSpPr>
          <p:spPr>
            <a:xfrm>
              <a:off x="720956" y="5466989"/>
              <a:ext cx="1956391" cy="391551"/>
            </a:xfrm>
            <a:prstGeom prst="rect">
              <a:avLst/>
            </a:prstGeom>
            <a:gradFill>
              <a:gsLst>
                <a:gs pos="100000">
                  <a:srgbClr val="8FAADC">
                    <a:lumMod val="35000"/>
                    <a:lumOff val="65000"/>
                  </a:srgbClr>
                </a:gs>
                <a:gs pos="0">
                  <a:schemeClr val="accent1">
                    <a:lumMod val="82000"/>
                    <a:lumOff val="18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659344-C32D-DC49-460E-EC842631C5A4}"/>
              </a:ext>
            </a:extLst>
          </p:cNvPr>
          <p:cNvSpPr txBox="1"/>
          <p:nvPr/>
        </p:nvSpPr>
        <p:spPr>
          <a:xfrm>
            <a:off x="856873" y="5374639"/>
            <a:ext cx="1491114" cy="4001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spc="300" dirty="0">
                <a:ln w="3175"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POINT</a:t>
            </a:r>
            <a:r>
              <a:rPr kumimoji="1" lang="ja-JP" altLang="en-US" sz="2000" spc="300">
                <a:ln w="3175"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282282" y="174157"/>
            <a:ext cx="5295014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線形回帰で得られた数式とその意味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11BE10-4B3B-9815-6F31-56B21305A229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010B8E-B33F-5546-B6E5-C3A3644DDA33}"/>
              </a:ext>
            </a:extLst>
          </p:cNvPr>
          <p:cNvSpPr txBox="1"/>
          <p:nvPr/>
        </p:nvSpPr>
        <p:spPr>
          <a:xfrm>
            <a:off x="462289" y="803822"/>
            <a:ext cx="327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回帰式</a:t>
            </a:r>
            <a:r>
              <a:rPr lang="en-US" altLang="ja-JP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: y = 0.914x + 7.115</a:t>
            </a:r>
            <a:endParaRPr kumimoji="1" lang="ja-JP" altLang="en-US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295E3-220E-DB90-2B54-A09AD54277EF}"/>
              </a:ext>
            </a:extLst>
          </p:cNvPr>
          <p:cNvSpPr txBox="1"/>
          <p:nvPr/>
        </p:nvSpPr>
        <p:spPr>
          <a:xfrm>
            <a:off x="669970" y="1173154"/>
            <a:ext cx="5295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a = 0.914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：重さが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g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増えるとバネは約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0.914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mm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伸びる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39D7C2-7DCA-A5B5-4F92-568A78AE44E2}"/>
              </a:ext>
            </a:extLst>
          </p:cNvPr>
          <p:cNvSpPr txBox="1"/>
          <p:nvPr/>
        </p:nvSpPr>
        <p:spPr>
          <a:xfrm>
            <a:off x="669970" y="1511708"/>
            <a:ext cx="3679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b = 7.115: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0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g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のときのバネの長さ</a:t>
            </a:r>
            <a:endParaRPr kumimoji="1" lang="ja-JP" altLang="en-US" sz="160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6F8F140B-41C4-0A66-7677-6CC272EC988E}"/>
              </a:ext>
            </a:extLst>
          </p:cNvPr>
          <p:cNvSpPr txBox="1"/>
          <p:nvPr/>
        </p:nvSpPr>
        <p:spPr>
          <a:xfrm>
            <a:off x="351790" y="3827627"/>
            <a:ext cx="5691857" cy="1077218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この式は「平均からのズレ」をもとに関係性を測るもの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分子：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と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が一緒にどれだけ動いたか（共分散）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分母：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だけがどれだけバラついたか（分散）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傾き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a = 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の動きに対して、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がどれだけ変わるか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C9319E-BD10-63E6-63DE-346B88570E2B}"/>
              </a:ext>
            </a:extLst>
          </p:cNvPr>
          <p:cNvSpPr txBox="1"/>
          <p:nvPr/>
        </p:nvSpPr>
        <p:spPr>
          <a:xfrm>
            <a:off x="282282" y="5392458"/>
            <a:ext cx="8228535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- a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と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b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は「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つの数値にまとめた関係性」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→ データ全体の傾向をこの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2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つの数字に凝縮できる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この式が「モデル」として機能する</a:t>
            </a:r>
            <a:endParaRPr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 →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回帰式を使うことで、任意の重さ 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に対してバネの長さ 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を予測できるようになる</a:t>
            </a:r>
            <a:endParaRPr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       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 例えば：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 = 20g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のとき、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 = 0.914 × 20 + 7.115 ≒ 25.4mm</a:t>
            </a:r>
            <a:endParaRPr lang="ja-JP" altLang="en-US" sz="160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5B383A-2C52-525C-5108-B9E17C345A38}"/>
              </a:ext>
            </a:extLst>
          </p:cNvPr>
          <p:cNvGrpSpPr/>
          <p:nvPr/>
        </p:nvGrpSpPr>
        <p:grpSpPr>
          <a:xfrm>
            <a:off x="168856" y="4915381"/>
            <a:ext cx="2055808" cy="477077"/>
            <a:chOff x="126326" y="4818460"/>
            <a:chExt cx="2055808" cy="47707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4D8DB16-E5E0-C1F6-F681-DBE7CE057259}"/>
                </a:ext>
              </a:extLst>
            </p:cNvPr>
            <p:cNvSpPr/>
            <p:nvPr/>
          </p:nvSpPr>
          <p:spPr>
            <a:xfrm rot="414206">
              <a:off x="138625" y="4903986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344BCE7-4779-8819-B3FD-4DC7B69A6DD8}"/>
                </a:ext>
              </a:extLst>
            </p:cNvPr>
            <p:cNvSpPr/>
            <p:nvPr/>
          </p:nvSpPr>
          <p:spPr>
            <a:xfrm>
              <a:off x="126326" y="4818460"/>
              <a:ext cx="85061" cy="391551"/>
            </a:xfrm>
            <a:prstGeom prst="rect">
              <a:avLst/>
            </a:prstGeom>
            <a:solidFill>
              <a:srgbClr val="FFDA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4DA2E1-C488-9EDD-4128-4982498EE7A4}"/>
                </a:ext>
              </a:extLst>
            </p:cNvPr>
            <p:cNvSpPr/>
            <p:nvPr/>
          </p:nvSpPr>
          <p:spPr>
            <a:xfrm>
              <a:off x="168856" y="4818460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4">
                    <a:lumMod val="50000"/>
                    <a:lumOff val="50000"/>
                  </a:schemeClr>
                </a:gs>
                <a:gs pos="0">
                  <a:schemeClr val="accent4">
                    <a:lumMod val="65000"/>
                    <a:lumOff val="3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837FEDC-3287-1AB8-1CD1-9C21B5759317}"/>
                </a:ext>
              </a:extLst>
            </p:cNvPr>
            <p:cNvSpPr txBox="1"/>
            <p:nvPr/>
          </p:nvSpPr>
          <p:spPr>
            <a:xfrm>
              <a:off x="432271" y="4840648"/>
              <a:ext cx="1429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869B9691-6BC4-6667-144D-CAEFF487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51" t="25255" r="7631" b="24983"/>
          <a:stretch>
            <a:fillRect/>
          </a:stretch>
        </p:blipFill>
        <p:spPr>
          <a:xfrm>
            <a:off x="349709" y="1950579"/>
            <a:ext cx="7998946" cy="1774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343431" y="174158"/>
            <a:ext cx="5357557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決定係数 </a:t>
            </a:r>
            <a:r>
              <a:rPr kumimoji="1" lang="e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R²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で予測の精度を評価する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786" y="745263"/>
            <a:ext cx="6659195" cy="861774"/>
          </a:xfrm>
          <a:prstGeom prst="rect">
            <a:avLst/>
          </a:prstGeom>
          <a:noFill/>
        </p:spPr>
        <p:txBody>
          <a:bodyPr wrap="none" anchor="ctr" anchorCtr="1">
            <a:spAutoFit/>
          </a:bodyPr>
          <a:lstStyle/>
          <a:p>
            <a:r>
              <a:rPr lang="en-US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決定係数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R²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は「予測の正確さ」を数値化する指標</a:t>
            </a:r>
          </a:p>
          <a:p>
            <a:pPr>
              <a:defRPr sz="1600"/>
            </a:pPr>
            <a:r>
              <a:rPr lang="en-US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0〜1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の間の値で表され、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1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に近いほど良い</a:t>
            </a:r>
          </a:p>
          <a:p>
            <a:pPr>
              <a:defRPr sz="1600"/>
            </a:pP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今回の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R² = 0.913 →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実測値とのズレが非常に少ない（＝高精度）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951" y="5477730"/>
            <a:ext cx="6571030" cy="1077218"/>
          </a:xfrm>
          <a:prstGeom prst="rect">
            <a:avLst/>
          </a:prstGeom>
          <a:noFill/>
        </p:spPr>
        <p:txBody>
          <a:bodyPr wrap="none" anchor="ctr" anchorCtr="1">
            <a:spAutoFit/>
          </a:bodyPr>
          <a:lstStyle/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-US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重さとバネの長さはおおよそ比例関係にある</a:t>
            </a: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-US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線形回帰で予測式を構築できた</a:t>
            </a: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" altLang="ja-JP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R²</a:t>
            </a: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によって「どれだけ当てはまっているか」を数値で確認できる</a:t>
            </a:r>
            <a:endParaRPr lang="en-US" altLang="ja-JP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今回のように「精度が高い」と安心して予測につかえる</a:t>
            </a:r>
            <a:endParaRPr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1048779-8294-3EC9-4ECB-46111823CDAF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EC020E-D1CC-2CB4-D6B6-90769F976979}"/>
              </a:ext>
            </a:extLst>
          </p:cNvPr>
          <p:cNvGrpSpPr/>
          <p:nvPr/>
        </p:nvGrpSpPr>
        <p:grpSpPr>
          <a:xfrm>
            <a:off x="343431" y="4938970"/>
            <a:ext cx="2055808" cy="477077"/>
            <a:chOff x="324396" y="4892767"/>
            <a:chExt cx="2055808" cy="47707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B9A2D66-7FA7-5816-7D76-E5AA2C1DF4D8}"/>
                </a:ext>
              </a:extLst>
            </p:cNvPr>
            <p:cNvSpPr/>
            <p:nvPr/>
          </p:nvSpPr>
          <p:spPr>
            <a:xfrm rot="414206">
              <a:off x="336695" y="4978293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181C759-7D92-77DE-0BA0-6CCEF169A263}"/>
                </a:ext>
              </a:extLst>
            </p:cNvPr>
            <p:cNvSpPr/>
            <p:nvPr/>
          </p:nvSpPr>
          <p:spPr>
            <a:xfrm>
              <a:off x="324396" y="4892767"/>
              <a:ext cx="85061" cy="3915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CB7E415-87F5-86A8-83A5-15FAD3F92F7C}"/>
                </a:ext>
              </a:extLst>
            </p:cNvPr>
            <p:cNvSpPr/>
            <p:nvPr/>
          </p:nvSpPr>
          <p:spPr>
            <a:xfrm>
              <a:off x="366926" y="4892767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7622D02-1AAF-51BB-BCD5-70A7FDACB717}"/>
                </a:ext>
              </a:extLst>
            </p:cNvPr>
            <p:cNvSpPr txBox="1"/>
            <p:nvPr/>
          </p:nvSpPr>
          <p:spPr>
            <a:xfrm>
              <a:off x="652314" y="4903876"/>
              <a:ext cx="1385614" cy="369332"/>
            </a:xfrm>
            <a:prstGeom prst="rect">
              <a:avLst/>
            </a:prstGeom>
            <a:noFill/>
          </p:spPr>
          <p:txBody>
            <a:bodyPr wrap="square" anchor="ctr" anchorCtr="1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A938954F-87F8-42C8-8569-8E877E32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11" b="4448"/>
          <a:stretch>
            <a:fillRect/>
          </a:stretch>
        </p:blipFill>
        <p:spPr>
          <a:xfrm>
            <a:off x="2923566" y="3338544"/>
            <a:ext cx="5691209" cy="194785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DE69673-4C42-C95B-3BA1-6453E4A3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02" t="27263" r="7659" b="28665"/>
          <a:stretch>
            <a:fillRect/>
          </a:stretch>
        </p:blipFill>
        <p:spPr>
          <a:xfrm>
            <a:off x="405632" y="1729070"/>
            <a:ext cx="8209143" cy="1487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BAF91B-EAF5-EA19-A9C7-A1341CF1D6ED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E8395D-5E17-5498-CE17-4B6CDE4729AB}"/>
              </a:ext>
            </a:extLst>
          </p:cNvPr>
          <p:cNvSpPr/>
          <p:nvPr/>
        </p:nvSpPr>
        <p:spPr>
          <a:xfrm>
            <a:off x="206477" y="666066"/>
            <a:ext cx="4994083" cy="544945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0" rtlCol="0" anchor="ctr" anchorCtr="1"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📘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回帰式：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y = 0.914x + 7.115</a:t>
            </a:r>
          </a:p>
          <a:p>
            <a:pPr marL="285750" indent="-285750">
              <a:lnSpc>
                <a:spcPct val="17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( 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x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を入力すれば、バネの長さ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( 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y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を予測できる式</a:t>
            </a:r>
          </a:p>
          <a:p>
            <a:pPr marL="285750" indent="-28575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今回は、おおよそ比例関係があると判断された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📈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傾き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a = 0.914</a:t>
            </a:r>
          </a:p>
          <a:p>
            <a:pPr marL="285750" indent="-285750">
              <a:lnSpc>
                <a:spcPct val="170000"/>
              </a:lnSpc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重さが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増えるごとに、バネの長さが約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0.914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mm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伸びる</a:t>
            </a:r>
          </a:p>
          <a:p>
            <a:pPr marL="285750" indent="-28575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「変化の度合い」を数値で表したもの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📍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切片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b = 7.115</a:t>
            </a:r>
          </a:p>
          <a:p>
            <a:pPr marL="285750" indent="-285750">
              <a:lnSpc>
                <a:spcPct val="16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重さが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0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のときの、バネの長さ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 (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予測値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グラフでいうと、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軸との交点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🎯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決定係数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R² = 0.913</a:t>
            </a:r>
          </a:p>
          <a:p>
            <a:pPr marL="285750" indent="-285750">
              <a:lnSpc>
                <a:spcPct val="16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回帰直線がどれだけ実測値を説明できているかの指標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R² ≒ 0.91 →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非常に精度の高い予測モデル</a:t>
            </a:r>
          </a:p>
          <a:p>
            <a:pPr>
              <a:lnSpc>
                <a:spcPct val="120000"/>
              </a:lnSpc>
            </a:pPr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🔧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最小二乗法（誤差の最小化）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実測値と直線との「ズレ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²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（誤差の二乗）」の合計が</a:t>
            </a:r>
            <a:endParaRPr lang="en-US" altLang="ja-JP" sz="14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	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最も小さくなるように、傾きと切片を計算する手法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データの全体的な傾向を最もよく表す直線を選び出す</a:t>
            </a:r>
            <a:endParaRPr lang="en-US" altLang="ja-JP" sz="14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pic>
        <p:nvPicPr>
          <p:cNvPr id="4" name="図 3" hidden="1">
            <a:extLst>
              <a:ext uri="{FF2B5EF4-FFF2-40B4-BE49-F238E27FC236}">
                <a16:creationId xmlns:a16="http://schemas.microsoft.com/office/drawing/2014/main" id="{22F7DD10-8105-8AC7-266F-6F884924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13600" t="12445" r="10283" b="12514"/>
          <a:stretch>
            <a:fillRect/>
          </a:stretch>
        </p:blipFill>
        <p:spPr>
          <a:xfrm>
            <a:off x="61267" y="220324"/>
            <a:ext cx="6909804" cy="41388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945CAC-F24E-9598-8557-F793F4C6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8" t="5960" r="11032" b="6589"/>
          <a:stretch>
            <a:fillRect/>
          </a:stretch>
        </p:blipFill>
        <p:spPr>
          <a:xfrm>
            <a:off x="5292000" y="180000"/>
            <a:ext cx="3790733" cy="66376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6AFAD6C-3B64-10F2-811F-94A3E2E6A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0629" y="6161691"/>
            <a:ext cx="676146" cy="676146"/>
          </a:xfrm>
          <a:prstGeom prst="rect">
            <a:avLst/>
          </a:prstGeom>
          <a:noFill/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C2E05D8-E056-6840-1701-DFF5281527C1}"/>
              </a:ext>
            </a:extLst>
          </p:cNvPr>
          <p:cNvSpPr/>
          <p:nvPr/>
        </p:nvSpPr>
        <p:spPr>
          <a:xfrm>
            <a:off x="206477" y="6181854"/>
            <a:ext cx="4994083" cy="635821"/>
          </a:xfrm>
          <a:prstGeom prst="roundRect">
            <a:avLst/>
          </a:prstGeom>
          <a:noFill/>
          <a:ln w="12700" cap="rnd" cmpd="sng">
            <a:solidFill>
              <a:schemeClr val="bg1">
                <a:lumMod val="50000"/>
              </a:schemeClr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07859"/>
                      <a:gd name="connsiteY0" fmla="*/ 164930 h 989562"/>
                      <a:gd name="connsiteX1" fmla="*/ 164930 w 4107859"/>
                      <a:gd name="connsiteY1" fmla="*/ 0 h 989562"/>
                      <a:gd name="connsiteX2" fmla="*/ 870156 w 4107859"/>
                      <a:gd name="connsiteY2" fmla="*/ 0 h 989562"/>
                      <a:gd name="connsiteX3" fmla="*/ 1462043 w 4107859"/>
                      <a:gd name="connsiteY3" fmla="*/ 0 h 989562"/>
                      <a:gd name="connsiteX4" fmla="*/ 2016150 w 4107859"/>
                      <a:gd name="connsiteY4" fmla="*/ 0 h 989562"/>
                      <a:gd name="connsiteX5" fmla="*/ 2683596 w 4107859"/>
                      <a:gd name="connsiteY5" fmla="*/ 0 h 989562"/>
                      <a:gd name="connsiteX6" fmla="*/ 3275483 w 4107859"/>
                      <a:gd name="connsiteY6" fmla="*/ 0 h 989562"/>
                      <a:gd name="connsiteX7" fmla="*/ 3942929 w 4107859"/>
                      <a:gd name="connsiteY7" fmla="*/ 0 h 989562"/>
                      <a:gd name="connsiteX8" fmla="*/ 4107859 w 4107859"/>
                      <a:gd name="connsiteY8" fmla="*/ 164930 h 989562"/>
                      <a:gd name="connsiteX9" fmla="*/ 4107859 w 4107859"/>
                      <a:gd name="connsiteY9" fmla="*/ 824632 h 989562"/>
                      <a:gd name="connsiteX10" fmla="*/ 3942929 w 4107859"/>
                      <a:gd name="connsiteY10" fmla="*/ 989562 h 989562"/>
                      <a:gd name="connsiteX11" fmla="*/ 3275483 w 4107859"/>
                      <a:gd name="connsiteY11" fmla="*/ 989562 h 989562"/>
                      <a:gd name="connsiteX12" fmla="*/ 2570256 w 4107859"/>
                      <a:gd name="connsiteY12" fmla="*/ 989562 h 989562"/>
                      <a:gd name="connsiteX13" fmla="*/ 1865030 w 4107859"/>
                      <a:gd name="connsiteY13" fmla="*/ 989562 h 989562"/>
                      <a:gd name="connsiteX14" fmla="*/ 1310923 w 4107859"/>
                      <a:gd name="connsiteY14" fmla="*/ 989562 h 989562"/>
                      <a:gd name="connsiteX15" fmla="*/ 164930 w 4107859"/>
                      <a:gd name="connsiteY15" fmla="*/ 989562 h 989562"/>
                      <a:gd name="connsiteX16" fmla="*/ 0 w 4107859"/>
                      <a:gd name="connsiteY16" fmla="*/ 824632 h 989562"/>
                      <a:gd name="connsiteX17" fmla="*/ 0 w 4107859"/>
                      <a:gd name="connsiteY17" fmla="*/ 164930 h 989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107859" h="989562" extrusionOk="0">
                        <a:moveTo>
                          <a:pt x="0" y="164930"/>
                        </a:moveTo>
                        <a:cubicBezTo>
                          <a:pt x="-18737" y="62285"/>
                          <a:pt x="68389" y="2047"/>
                          <a:pt x="164930" y="0"/>
                        </a:cubicBezTo>
                        <a:cubicBezTo>
                          <a:pt x="371653" y="19035"/>
                          <a:pt x="685124" y="2694"/>
                          <a:pt x="870156" y="0"/>
                        </a:cubicBezTo>
                        <a:cubicBezTo>
                          <a:pt x="1055188" y="-2694"/>
                          <a:pt x="1221136" y="2009"/>
                          <a:pt x="1462043" y="0"/>
                        </a:cubicBezTo>
                        <a:cubicBezTo>
                          <a:pt x="1702950" y="-2009"/>
                          <a:pt x="1789991" y="-23917"/>
                          <a:pt x="2016150" y="0"/>
                        </a:cubicBezTo>
                        <a:cubicBezTo>
                          <a:pt x="2242309" y="23917"/>
                          <a:pt x="2459288" y="-26683"/>
                          <a:pt x="2683596" y="0"/>
                        </a:cubicBezTo>
                        <a:cubicBezTo>
                          <a:pt x="2907904" y="26683"/>
                          <a:pt x="2985953" y="5765"/>
                          <a:pt x="3275483" y="0"/>
                        </a:cubicBezTo>
                        <a:cubicBezTo>
                          <a:pt x="3565013" y="-5765"/>
                          <a:pt x="3737321" y="7034"/>
                          <a:pt x="3942929" y="0"/>
                        </a:cubicBezTo>
                        <a:cubicBezTo>
                          <a:pt x="4032622" y="-13301"/>
                          <a:pt x="4104460" y="78566"/>
                          <a:pt x="4107859" y="164930"/>
                        </a:cubicBezTo>
                        <a:cubicBezTo>
                          <a:pt x="4076263" y="386147"/>
                          <a:pt x="4077683" y="540889"/>
                          <a:pt x="4107859" y="824632"/>
                        </a:cubicBezTo>
                        <a:cubicBezTo>
                          <a:pt x="4096322" y="915060"/>
                          <a:pt x="4041320" y="969534"/>
                          <a:pt x="3942929" y="989562"/>
                        </a:cubicBezTo>
                        <a:cubicBezTo>
                          <a:pt x="3806520" y="1002786"/>
                          <a:pt x="3565370" y="978272"/>
                          <a:pt x="3275483" y="989562"/>
                        </a:cubicBezTo>
                        <a:cubicBezTo>
                          <a:pt x="2985596" y="1000852"/>
                          <a:pt x="2812765" y="997747"/>
                          <a:pt x="2570256" y="989562"/>
                        </a:cubicBezTo>
                        <a:cubicBezTo>
                          <a:pt x="2327747" y="981377"/>
                          <a:pt x="2088001" y="1006997"/>
                          <a:pt x="1865030" y="989562"/>
                        </a:cubicBezTo>
                        <a:cubicBezTo>
                          <a:pt x="1642059" y="972127"/>
                          <a:pt x="1432630" y="981897"/>
                          <a:pt x="1310923" y="989562"/>
                        </a:cubicBezTo>
                        <a:cubicBezTo>
                          <a:pt x="1189216" y="997227"/>
                          <a:pt x="514713" y="993067"/>
                          <a:pt x="164930" y="989562"/>
                        </a:cubicBezTo>
                        <a:cubicBezTo>
                          <a:pt x="72303" y="986425"/>
                          <a:pt x="1391" y="896900"/>
                          <a:pt x="0" y="824632"/>
                        </a:cubicBezTo>
                        <a:cubicBezTo>
                          <a:pt x="-4551" y="657507"/>
                          <a:pt x="20941" y="459615"/>
                          <a:pt x="0" y="1649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 anchorCtr="0"/>
          <a:lstStyle/>
          <a:p>
            <a:r>
              <a:rPr kumimoji="1" lang="ja-JP" altLang="en-US" sz="12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本スライドで紹介したコード・図などは</a:t>
            </a:r>
            <a:endParaRPr kumimoji="1" lang="en-US" altLang="ja-JP" sz="12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GitHub</a:t>
            </a:r>
            <a:r>
              <a:rPr lang="ja-JP" altLang="en-US" sz="12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にまとめています</a:t>
            </a:r>
            <a:r>
              <a:rPr lang="ja-JP" altLang="en-US" sz="12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🐙🐈</a:t>
            </a:r>
            <a:endParaRPr kumimoji="1" lang="ja-JP" altLang="en-US" sz="1200">
              <a:solidFill>
                <a:schemeClr val="tx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E3380C-B167-2D3A-8187-B45D75B9657F}"/>
              </a:ext>
            </a:extLst>
          </p:cNvPr>
          <p:cNvSpPr txBox="1"/>
          <p:nvPr/>
        </p:nvSpPr>
        <p:spPr>
          <a:xfrm>
            <a:off x="343431" y="143914"/>
            <a:ext cx="2310581" cy="522152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none" rtlCol="0" anchor="ctr" anchorCtr="0">
            <a:normAutofit/>
          </a:bodyPr>
          <a:lstStyle/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分析結果まとめ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 cmpd="sng">
          <a:solidFill>
            <a:schemeClr val="tx1"/>
          </a:solidFill>
          <a:prstDash val="solid"/>
          <a:round/>
        </a:ln>
        <a:effectLst/>
      </a:spPr>
      <a:bodyPr wrap="square" rtlCol="0" anchor="ctr" anchorCtr="1">
        <a:normAutofit/>
      </a:bodyPr>
      <a:lstStyle>
        <a:defPPr algn="l">
          <a:defRPr kumimoji="1" dirty="0" smtClean="0">
            <a:latin typeface="Consolas" panose="020B0609020204030204" pitchFamily="49" charset="0"/>
            <a:ea typeface="Hiragino Sans W0" panose="020B0400000000000000" pitchFamily="34" charset="-128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C999FD-9ECD-D34B-ACD2-7100A7C71AA7}">
  <we:reference id="wa200005566" version="3.0.0.3" store="ja-JP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598</Words>
  <Application>Microsoft Macintosh PowerPoint</Application>
  <PresentationFormat>画面に合わせる 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HGS明朝E</vt:lpstr>
      <vt:lpstr>Hiragino Sans W0</vt:lpstr>
      <vt:lpstr>Hiragino Sans W1</vt:lpstr>
      <vt:lpstr>Hiragino Sans W2</vt:lpstr>
      <vt:lpstr>Hiragino Sans W3</vt:lpstr>
      <vt:lpstr>Hiragino Sans W4</vt:lpstr>
      <vt:lpstr>游ゴシック</vt:lpstr>
      <vt:lpstr>游ゴシック Light</vt:lpstr>
      <vt:lpstr>Arial</vt:lpstr>
      <vt:lpstr>Wingdings</vt:lpstr>
      <vt:lpstr>Office テーマ</vt:lpstr>
      <vt:lpstr>中間発表会</vt:lpstr>
      <vt:lpstr>バネの長さと重さの関係を線形回帰で分析</vt:lpstr>
      <vt:lpstr>散布図と回帰直線で見る バネと重さの関係</vt:lpstr>
      <vt:lpstr>線形回帰で得られた数式とその意味</vt:lpstr>
      <vt:lpstr>決定係数 R² で予測の精度を評価する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中間発表会</dc:title>
  <dc:subject/>
  <dc:creator/>
  <cp:keywords/>
  <dc:description>generated using python-pptx</dc:description>
  <cp:lastModifiedBy>義隆 甲野藤</cp:lastModifiedBy>
  <cp:revision>58</cp:revision>
  <dcterms:created xsi:type="dcterms:W3CDTF">2013-01-27T09:14:16Z</dcterms:created>
  <dcterms:modified xsi:type="dcterms:W3CDTF">2025-06-22T01:02:54Z</dcterms:modified>
  <cp:category/>
</cp:coreProperties>
</file>