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1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58527" autoAdjust="0"/>
  </p:normalViewPr>
  <p:slideViewPr>
    <p:cSldViewPr snapToGrid="0">
      <p:cViewPr varScale="1">
        <p:scale>
          <a:sx n="51" d="100"/>
          <a:sy n="51" d="100"/>
        </p:scale>
        <p:origin x="-181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07B42-ED27-477C-9908-C7D1CE65CD8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0A044-ED6F-433C-ACAB-AB5F4CD5B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38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say we have a first order system.</a:t>
            </a:r>
            <a:r>
              <a:rPr lang="en-US" baseline="0" dirty="0" smtClean="0"/>
              <a:t> The time domain solution to this system is below (solving the ODE). </a:t>
            </a:r>
          </a:p>
          <a:p>
            <a:r>
              <a:rPr lang="en-US" baseline="0" dirty="0" smtClean="0"/>
              <a:t>The first part of the </a:t>
            </a:r>
            <a:r>
              <a:rPr lang="en-US" baseline="0" dirty="0" err="1" smtClean="0"/>
              <a:t>eq</a:t>
            </a:r>
            <a:r>
              <a:rPr lang="en-US" baseline="0" dirty="0" smtClean="0"/>
              <a:t> is the steady state term and the second part is the transient term, so any dynamics of the system is determined by the second part. </a:t>
            </a:r>
          </a:p>
          <a:p>
            <a:r>
              <a:rPr lang="en-US" baseline="0" dirty="0" smtClean="0"/>
              <a:t>This part also corresponds to the solution when there is no input to the system, which is a homogeneous solution.</a:t>
            </a:r>
          </a:p>
          <a:p>
            <a:r>
              <a:rPr lang="en-US" baseline="0" dirty="0" smtClean="0"/>
              <a:t>From linear algebra we know that we can find the solution to a homogeneous solution in the form of </a:t>
            </a:r>
            <a:r>
              <a:rPr lang="en-US" baseline="0" dirty="0" err="1" smtClean="0"/>
              <a:t>ce^lamb</a:t>
            </a:r>
            <a:r>
              <a:rPr lang="en-US" baseline="0" dirty="0" smtClean="0"/>
              <a:t>*t, where lambdas are </a:t>
            </a:r>
            <a:r>
              <a:rPr lang="en-US" baseline="0" dirty="0" err="1" smtClean="0"/>
              <a:t>eigws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This is essentially an eigenvalue problem.</a:t>
            </a:r>
          </a:p>
          <a:p>
            <a:r>
              <a:rPr lang="en-US" baseline="0" dirty="0" smtClean="0"/>
              <a:t>Lastly, in a </a:t>
            </a:r>
            <a:r>
              <a:rPr lang="en-US" baseline="0" dirty="0" err="1" smtClean="0"/>
              <a:t>linearlized</a:t>
            </a:r>
            <a:r>
              <a:rPr lang="en-US" baseline="0" dirty="0" smtClean="0"/>
              <a:t> system, the solutions correspond to the solutions in the change of perturbation in 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0A044-ED6F-433C-ACAB-AB5F4CD5B5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6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Laplace transform of an LTI system with non-zero initial conditions is given as this.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look, the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-A) looks the same as the (A-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lamdI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for calculating the homogeneous solution, other than a sign flip.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So, if you write it out the transform as a transfer function, the expansion of the denominators will tell us the eigenvalues.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roots of the denominator are called the poles, and these poles are the eigenvalues of the homogeneous solution.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0A044-ED6F-433C-ACAB-AB5F4CD5B5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13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0A044-ED6F-433C-ACAB-AB5F4CD5B5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82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we are looking at the perturbation in x, we need to look at the eigenvalues of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jacobian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also get a complex eigenvalue solution as well: In that case we will have a periodic time-based solution.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0A044-ED6F-433C-ACAB-AB5F4CD5B5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39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0A044-ED6F-433C-ACAB-AB5F4CD5B5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38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Jacobian: -2, 0,</a:t>
            </a:r>
            <a:r>
              <a:rPr lang="en-US" baseline="0" dirty="0" smtClean="0"/>
              <a:t> -0.5, -1      Stable System. You can see that </a:t>
            </a:r>
            <a:r>
              <a:rPr lang="en-US" baseline="0" dirty="0" err="1" smtClean="0"/>
              <a:t>eigw</a:t>
            </a:r>
            <a:r>
              <a:rPr lang="en-US" baseline="0" dirty="0" smtClean="0"/>
              <a:t> are negative and the time plot converges to steady state.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1, -1, 0, 2 Unstable system: Positive </a:t>
            </a:r>
            <a:r>
              <a:rPr lang="en-US" baseline="0" dirty="0" err="1" smtClean="0"/>
              <a:t>eigw</a:t>
            </a:r>
            <a:r>
              <a:rPr lang="en-US" baseline="0" dirty="0" smtClean="0"/>
              <a:t>, Goes apart.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1 -2 0 -1 Saddle: </a:t>
            </a:r>
            <a:r>
              <a:rPr lang="en-US" baseline="0" dirty="0" err="1" smtClean="0"/>
              <a:t>eigw</a:t>
            </a:r>
            <a:r>
              <a:rPr lang="en-US" baseline="0" dirty="0" smtClean="0"/>
              <a:t> opposite signs, goes apart unless on the saddle, specific initial values.</a:t>
            </a:r>
          </a:p>
          <a:p>
            <a:endParaRPr lang="en-US" baseline="0" dirty="0" smtClean="0"/>
          </a:p>
          <a:p>
            <a:r>
              <a:rPr lang="en-US" dirty="0" smtClean="0"/>
              <a:t>-0.5 -1 1 -1 Spiral stable: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eigw</a:t>
            </a:r>
            <a:r>
              <a:rPr lang="en-US" baseline="0" dirty="0" smtClean="0"/>
              <a:t> are complex but real parts are negative, so converges.</a:t>
            </a:r>
          </a:p>
          <a:p>
            <a:endParaRPr lang="en-US" dirty="0" smtClean="0"/>
          </a:p>
          <a:p>
            <a:r>
              <a:rPr lang="en-US" dirty="0" smtClean="0"/>
              <a:t>0 1 -1 0.5 Spiral </a:t>
            </a:r>
            <a:r>
              <a:rPr lang="en-US" dirty="0" smtClean="0"/>
              <a:t>unstable</a:t>
            </a:r>
            <a:r>
              <a:rPr lang="en-US" dirty="0" smtClean="0"/>
              <a:t>: </a:t>
            </a:r>
            <a:r>
              <a:rPr lang="en-US" dirty="0" err="1" smtClean="0"/>
              <a:t>eigw</a:t>
            </a:r>
            <a:r>
              <a:rPr lang="en-US" dirty="0" smtClean="0"/>
              <a:t> are complex, real parts positive, so diverges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smtClean="0"/>
              <a:t>0 2 -2 0															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0A044-ED6F-433C-ACAB-AB5F4CD5B5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7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B733-8D8B-4D51-9C6A-02775842BEE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174-79EC-4737-8B40-C0ADD546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0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B733-8D8B-4D51-9C6A-02775842BEE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174-79EC-4737-8B40-C0ADD546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8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B733-8D8B-4D51-9C6A-02775842BEE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174-79EC-4737-8B40-C0ADD546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4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B733-8D8B-4D51-9C6A-02775842BEE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174-79EC-4737-8B40-C0ADD546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B733-8D8B-4D51-9C6A-02775842BEE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174-79EC-4737-8B40-C0ADD546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2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B733-8D8B-4D51-9C6A-02775842BEE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174-79EC-4737-8B40-C0ADD546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1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B733-8D8B-4D51-9C6A-02775842BEE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174-79EC-4737-8B40-C0ADD546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9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B733-8D8B-4D51-9C6A-02775842BEE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174-79EC-4737-8B40-C0ADD546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B733-8D8B-4D51-9C6A-02775842BEE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174-79EC-4737-8B40-C0ADD546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5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B733-8D8B-4D51-9C6A-02775842BEE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174-79EC-4737-8B40-C0ADD546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9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B733-8D8B-4D51-9C6A-02775842BEE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174-79EC-4737-8B40-C0ADD546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0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AB733-8D8B-4D51-9C6A-02775842BEE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5174-79EC-4737-8B40-C0ADD546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2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LTI system (2-D)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latin typeface="Cambria Math" panose="02040503050406030204" pitchFamily="18" charset="0"/>
                  </a:rPr>
                  <a:t>                  ↓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dirty="0" smtClean="0">
                    <a:latin typeface="Cambria Math" panose="02040503050406030204" pitchFamily="18" charset="0"/>
                  </a:rPr>
                  <a:t>				          ↓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→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Solutions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Solutions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i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10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LTI System (in </a:t>
            </a:r>
            <a:r>
              <a:rPr lang="en-US" dirty="0" err="1" smtClean="0"/>
              <a:t>laplace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b="0" dirty="0" smtClean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𝐵𝑈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:r>
                  <a:rPr lang="en-US" b="0" dirty="0" smtClean="0">
                    <a:latin typeface="Cambria Math" panose="02040503050406030204" pitchFamily="18" charset="0"/>
                  </a:rPr>
                  <a:t>Output/Input: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𝐵𝑈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 smtClean="0"/>
                  <a:t>Roots of denominator: Poles </a:t>
                </a:r>
                <a:r>
                  <a:rPr lang="en-US" i="1" dirty="0" smtClean="0"/>
                  <a:t>→</a:t>
                </a:r>
                <a:r>
                  <a:rPr lang="en-US" dirty="0" smtClean="0"/>
                  <a:t> Eigenvalues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7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65" y="1130300"/>
            <a:ext cx="10973529" cy="530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vs. External 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9941"/>
            <a:ext cx="10515600" cy="3537022"/>
          </a:xfrm>
        </p:spPr>
        <p:txBody>
          <a:bodyPr/>
          <a:lstStyle/>
          <a:p>
            <a:r>
              <a:rPr lang="en-US" dirty="0" smtClean="0"/>
              <a:t>Internal: System returns </a:t>
            </a:r>
            <a:r>
              <a:rPr lang="en-US" dirty="0"/>
              <a:t>to a </a:t>
            </a:r>
            <a:r>
              <a:rPr lang="en-US" dirty="0" smtClean="0"/>
              <a:t>steady-state </a:t>
            </a:r>
            <a:r>
              <a:rPr lang="en-US" dirty="0"/>
              <a:t>after one or more of the state variables have been </a:t>
            </a:r>
            <a:r>
              <a:rPr lang="en-US" dirty="0" smtClean="0"/>
              <a:t>perturbed. </a:t>
            </a:r>
            <a:br>
              <a:rPr lang="en-US" dirty="0" smtClean="0"/>
            </a:br>
            <a:r>
              <a:rPr lang="en-US" dirty="0" smtClean="0"/>
              <a:t>→ Are the state variables x(t) stable?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External: A finite change to an input of the system elicits a finite change to the internal state of the system. </a:t>
            </a:r>
            <a:br>
              <a:rPr lang="en-US" dirty="0" smtClean="0"/>
            </a:br>
            <a:r>
              <a:rPr lang="en-US" dirty="0" smtClean="0"/>
              <a:t>→ Are the outputs y(t) stable?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81055" y="1611241"/>
            <a:ext cx="3221181" cy="823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x(t)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3501737" y="2023197"/>
            <a:ext cx="7793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502236" y="2023197"/>
            <a:ext cx="7793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02973" y="1818409"/>
            <a:ext cx="56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u(t)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81554" y="1838531"/>
            <a:ext cx="56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(t)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7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0200"/>
                <a:ext cx="10515600" cy="5922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Solutions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r>
                  <a:rPr lang="en-US" b="0" i="0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0" dirty="0" smtClean="0">
                    <a:latin typeface="Cambria Math" panose="02040503050406030204" pitchFamily="18" charset="0"/>
                  </a:rPr>
                </a:b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0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If both </a:t>
                </a:r>
                <a:r>
                  <a:rPr lang="en-US" dirty="0"/>
                  <a:t>exponentials </a:t>
                </a:r>
                <a:r>
                  <a:rPr lang="en-US" dirty="0" smtClean="0"/>
                  <a:t>to the solution are negative: </a:t>
                </a:r>
                <a:br>
                  <a:rPr lang="en-US" dirty="0" smtClean="0"/>
                </a:br>
                <a:r>
                  <a:rPr lang="en-US" dirty="0" smtClean="0"/>
                  <a:t>initial </a:t>
                </a:r>
                <a:r>
                  <a:rPr lang="en-US" dirty="0"/>
                  <a:t>condition, x will return back </a:t>
                </a:r>
                <a:r>
                  <a:rPr lang="en-US" dirty="0" smtClean="0"/>
                  <a:t>to the </a:t>
                </a:r>
                <a:r>
                  <a:rPr lang="en-US" dirty="0"/>
                  <a:t>steady state solution. </a:t>
                </a:r>
              </a:p>
              <a:p>
                <a:r>
                  <a:rPr lang="en-US" dirty="0" smtClean="0"/>
                  <a:t>The steady state of a system is stable if all the eigenvalues of the Jacobian matrix have negative real parts. The steady state is unstable if at least one of the eigenvalues has a positive real part.</a:t>
                </a: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= eigenvalues</a:t>
                </a:r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→ determine behavior of solutions</a:t>
                </a:r>
                <a:br>
                  <a:rPr lang="en-US" dirty="0" smtClean="0"/>
                </a:br>
                <a:r>
                  <a:rPr lang="en-US" dirty="0" smtClean="0"/>
                  <a:t>→ stability of solution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0200"/>
                <a:ext cx="10515600" cy="5922963"/>
              </a:xfrm>
              <a:blipFill rotWithShape="0">
                <a:blip r:embed="rId3"/>
                <a:stretch>
                  <a:fillRect l="-1217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88100" y="4470400"/>
                <a:ext cx="5130800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𝑏𝑠𝑖𝑛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r>
                  <a:rPr lang="en-US" sz="2400" b="0" i="0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400" b="0" i="0" dirty="0" smtClean="0">
                    <a:latin typeface="Cambria Math" panose="02040503050406030204" pitchFamily="18" charset="0"/>
                  </a:rPr>
                </a:br>
                <a:r>
                  <a:rPr lang="en-US" sz="2400" b="0" i="0" dirty="0" smtClean="0">
                    <a:latin typeface="Cambria Math" panose="02040503050406030204" pitchFamily="18" charset="0"/>
                  </a:rPr>
                  <a:t>	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𝑏𝑐𝑜𝑠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00" y="4470400"/>
                <a:ext cx="5130800" cy="878510"/>
              </a:xfrm>
              <a:prstGeom prst="rect">
                <a:avLst/>
              </a:prstGeom>
              <a:blipFill rotWithShape="0">
                <a:blip r:embed="rId4"/>
                <a:stretch>
                  <a:fillRect b="-9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29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Types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12" y="2033588"/>
            <a:ext cx="8276602" cy="351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4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573</Words>
  <Application>Microsoft Office PowerPoint</Application>
  <PresentationFormat>Custom</PresentationFormat>
  <Paragraphs>54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LTI system (2-D)</vt:lpstr>
      <vt:lpstr>LTI System (in laplace)</vt:lpstr>
      <vt:lpstr>PowerPoint Presentation</vt:lpstr>
      <vt:lpstr>Internal vs. External Stability</vt:lpstr>
      <vt:lpstr>PowerPoint Presentation</vt:lpstr>
      <vt:lpstr>Stability Types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LTI system (2-D)</dc:title>
  <dc:creator>Administrator</dc:creator>
  <cp:lastModifiedBy>Yoshi Goto</cp:lastModifiedBy>
  <cp:revision>13</cp:revision>
  <dcterms:created xsi:type="dcterms:W3CDTF">2017-02-25T06:08:37Z</dcterms:created>
  <dcterms:modified xsi:type="dcterms:W3CDTF">2017-02-25T08:11:03Z</dcterms:modified>
</cp:coreProperties>
</file>