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  <p:sldMasterId id="2147483648" r:id="rId5"/>
  </p:sldMasterIdLst>
  <p:notesMasterIdLst>
    <p:notesMasterId r:id="rId20"/>
  </p:notesMasterIdLst>
  <p:handoutMasterIdLst>
    <p:handoutMasterId r:id="rId21"/>
  </p:handoutMasterIdLst>
  <p:sldIdLst>
    <p:sldId id="298" r:id="rId6"/>
    <p:sldId id="299" r:id="rId7"/>
    <p:sldId id="300" r:id="rId8"/>
    <p:sldId id="302" r:id="rId9"/>
    <p:sldId id="301" r:id="rId10"/>
    <p:sldId id="307" r:id="rId11"/>
    <p:sldId id="303" r:id="rId12"/>
    <p:sldId id="309" r:id="rId13"/>
    <p:sldId id="310" r:id="rId14"/>
    <p:sldId id="304" r:id="rId15"/>
    <p:sldId id="308" r:id="rId16"/>
    <p:sldId id="311" r:id="rId17"/>
    <p:sldId id="312" r:id="rId18"/>
    <p:sldId id="305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6F196-FF23-4370-9A2E-CAC33E7AB042}" v="56" dt="2022-04-15T21:38:11.181"/>
    <p1510:client id="{F056E068-66A2-4DF1-9F91-CCB77BBC40A6}" v="156" dt="2022-04-16T11:54:35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16/04/2022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accent6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rtlCol="0"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ajouter un sous-titre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 rtlCol="0"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 rtl="0"/>
            <a:r>
              <a:rPr lang="fr-FR" noProof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 sommes-no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 rtl="0"/>
            <a:r>
              <a:rPr lang="fr-FR" noProof="0"/>
              <a:t>À propos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rtlCol="0"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ajouter un sous-titre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60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èm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Cliquer pour ajouter du texte</a:t>
            </a:r>
          </a:p>
        </p:txBody>
      </p: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1" name="Espace réservé du texte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4" name="Espace réservé du texte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5" name="Espace réservé du texte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rtlCol="0"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8" name="Espace réservé du texte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 rtl="0"/>
            <a:r>
              <a:rPr lang="fr-FR" noProof="0"/>
              <a:t>Solution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rtlCol="0"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2" name="Espace réservé du texte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5" name="Espace réservé du texte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u produi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Cliquer pour ajouter du texte</a:t>
            </a:r>
          </a:p>
        </p:txBody>
      </p:sp>
      <p:sp>
        <p:nvSpPr>
          <p:cNvPr id="6" name="Espace réservé du texte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0" name="Espace réservé du texte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rtlCol="0"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tages du produit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rtlCol="0"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 rtl="0"/>
            <a:r>
              <a:rPr lang="fr-FR" noProof="0"/>
              <a:t>Avantages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rtlCol="0"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rtl="0"/>
            <a:r>
              <a:rPr lang="fr-FR" noProof="0"/>
              <a:t>Société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rtlCol="0"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èle commerci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 rtlCol="0"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rtl="0"/>
            <a:r>
              <a:rPr lang="fr-FR" noProof="0"/>
              <a:t>Entreprise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Cliquer pour ajouter du texte</a:t>
            </a:r>
          </a:p>
        </p:txBody>
      </p: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rtlCol="0"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Cliquer pour ajouter du texte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 du marché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 rtlCol="0"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rtl="0"/>
            <a:r>
              <a:rPr lang="fr-FR" noProof="0"/>
              <a:t>Marché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rtlCol="0"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du texte 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rtlCol="0"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du texte ici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du texte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rtlCol="0"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rtlCol="0"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u marché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rtlCol="0"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3 Mds €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 Mds €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1 Md €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concurre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 rtlCol="0"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rtl="0"/>
            <a:r>
              <a:rPr lang="fr-FR" noProof="0" err="1"/>
              <a:t>Comp</a:t>
            </a:r>
            <a:endParaRPr lang="fr-FR" noProof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rtlCol="0"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concurrenc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nom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nom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rtlCol="0"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égie de croissan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rtlCol="0"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rtlCol="0"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0" name="Espace réservé du contenu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’action bien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rtlCol="0"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u texte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9" name="Espace réservé du texte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0" name="Espace réservé du texte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5" name="Espace réservé du texte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7" name="Espace réservé du texte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1" name="Espace réservé du texte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une année</a:t>
            </a:r>
          </a:p>
        </p:txBody>
      </p:sp>
      <p:sp>
        <p:nvSpPr>
          <p:cNvPr id="52" name="Espace réservé du texte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une année</a:t>
            </a:r>
          </a:p>
        </p:txBody>
      </p:sp>
      <p:sp>
        <p:nvSpPr>
          <p:cNvPr id="53" name="Espace réservé du texte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4" name="Espace réservé du texte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5" name="Espace réservé du texte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6" name="Espace réservé du texte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7" name="Espace réservé du texte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8" name="Espace réservé du texte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rtlCol="0"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e notre équipe 4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 rtlCol="0"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rtl="0"/>
            <a:r>
              <a:rPr lang="fr-FR" noProof="0"/>
              <a:t>Équipe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rtlCol="0"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9" name="Espace réservé d’image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3" name="Espace réservé d’image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e l’équipe 8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Espace réservé d’image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47" name="Espace réservé du texte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48" name="Espace réservé du texte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49" name="Espace réservé du texte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50" name="Espace réservé du texte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1" name="Espace réservé du texte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52" name="Espace réservé du texte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3" name="Espace réservé du texte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57" name="Espace réservé du texte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33" name="Espace réservé d’image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9" name="Espace réservé d’image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40" name="Espace réservé d’image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41" name="Espace réservé d’image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42" name="Espace réservé d’image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43" name="Espace réservé d’image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44" name="Espace réservé d’image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rtlCol="0"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rtlCol="0"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 rtlCol="0"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rtl="0"/>
            <a:r>
              <a:rPr lang="fr-FR" noProof="0"/>
              <a:t>Somme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rtlCol="0"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03/08/20XX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 PROMOTIONNELLE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4F6357DA-28E9-40D3-918C-4D14E8263D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rtlCol="0"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ajouter un sous-titre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 rtlCol="0"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rtl="0"/>
            <a:r>
              <a:rPr lang="fr-FR" noProof="0"/>
              <a:t>Que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16/04/2022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5" r:id="rId3"/>
    <p:sldLayoutId id="2147483677" r:id="rId4"/>
    <p:sldLayoutId id="2147483676" r:id="rId5"/>
    <p:sldLayoutId id="2147483671" r:id="rId6"/>
    <p:sldLayoutId id="2147483672" r:id="rId7"/>
    <p:sldLayoutId id="2147483673" r:id="rId8"/>
    <p:sldLayoutId id="2147483674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fr-FR" noProof="0"/>
              <a:t>03/08/20XX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fr-FR" noProof="0"/>
              <a:t>PRÉSENTATION PROMOTIONNELLE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fr-FR" sz="4400">
                <a:solidFill>
                  <a:schemeClr val="tx1"/>
                </a:solidFill>
              </a:rPr>
              <a:t>Titre </a:t>
            </a:r>
            <a:r>
              <a:rPr lang="fr-FR" sz="4400" err="1">
                <a:solidFill>
                  <a:schemeClr val="tx1"/>
                </a:solidFill>
              </a:rPr>
              <a:t>Lorem</a:t>
            </a:r>
            <a:r>
              <a:rPr lang="fr-FR" sz="4400">
                <a:solidFill>
                  <a:schemeClr val="tx1"/>
                </a:solidFill>
              </a:rPr>
              <a:t> </a:t>
            </a:r>
            <a:r>
              <a:rPr lang="fr-FR" sz="4400" err="1">
                <a:solidFill>
                  <a:schemeClr val="tx1"/>
                </a:solidFill>
              </a:rPr>
              <a:t>Ipsum</a:t>
            </a:r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600" err="1"/>
              <a:t>Dolor</a:t>
            </a:r>
            <a:r>
              <a:rPr lang="fr-FR" sz="1600"/>
              <a:t> </a:t>
            </a:r>
            <a:r>
              <a:rPr lang="fr-FR" sz="1600" err="1"/>
              <a:t>Sit</a:t>
            </a:r>
            <a:r>
              <a:rPr lang="fr-FR" sz="1600"/>
              <a:t> Amet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 5" descr="Une image contenant texte, lumière, panneau de configuration&#10;&#10;Description générée automatiquement">
            <a:extLst>
              <a:ext uri="{FF2B5EF4-FFF2-40B4-BE49-F238E27FC236}">
                <a16:creationId xmlns:a16="http://schemas.microsoft.com/office/drawing/2014/main" id="{44C0A78E-CB8F-480F-8623-D3F73E743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868"/>
            <a:ext cx="12281441" cy="684026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560E0F8-A1A5-4D17-A1F2-A6B69B7089F9}"/>
              </a:ext>
            </a:extLst>
          </p:cNvPr>
          <p:cNvSpPr txBox="1"/>
          <p:nvPr/>
        </p:nvSpPr>
        <p:spPr>
          <a:xfrm>
            <a:off x="8657623" y="2321213"/>
            <a:ext cx="3422247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solidFill>
                  <a:srgbClr val="92D050"/>
                </a:solidFill>
              </a:rPr>
              <a:t>&lt;\&gt; (base) Master 2 NIPC</a:t>
            </a:r>
          </a:p>
          <a:p>
            <a:r>
              <a:rPr lang="fr-FR" sz="2000">
                <a:solidFill>
                  <a:srgbClr val="92D050"/>
                </a:solidFill>
              </a:rPr>
              <a:t># c:\users\</a:t>
            </a:r>
          </a:p>
          <a:p>
            <a:pPr lvl="1"/>
            <a:r>
              <a:rPr lang="fr-FR" sz="2000"/>
              <a:t>&gt;Roxanne PRADILLON</a:t>
            </a:r>
          </a:p>
          <a:p>
            <a:pPr lvl="1"/>
            <a:r>
              <a:rPr lang="fr-FR" sz="2000"/>
              <a:t>&gt;</a:t>
            </a:r>
            <a:r>
              <a:rPr lang="fr-FR" sz="2000" err="1"/>
              <a:t>Namey</a:t>
            </a:r>
            <a:r>
              <a:rPr lang="fr-FR" sz="2000"/>
              <a:t> GOMIS</a:t>
            </a:r>
          </a:p>
          <a:p>
            <a:pPr lvl="1"/>
            <a:r>
              <a:rPr lang="fr-FR" sz="2000"/>
              <a:t>&gt;Aiman RAO</a:t>
            </a:r>
          </a:p>
          <a:p>
            <a:pPr lvl="1"/>
            <a:r>
              <a:rPr lang="fr-FR" sz="2000"/>
              <a:t>&gt;Carelle NDJEFFE</a:t>
            </a:r>
          </a:p>
          <a:p>
            <a:pPr lvl="1"/>
            <a:r>
              <a:rPr lang="fr-FR" sz="2000"/>
              <a:t>&gt;</a:t>
            </a:r>
            <a:r>
              <a:rPr lang="fr-FR" sz="2000" err="1"/>
              <a:t>Kwami</a:t>
            </a:r>
            <a:r>
              <a:rPr lang="fr-FR" sz="2000"/>
              <a:t> OTOUDO</a:t>
            </a:r>
          </a:p>
          <a:p>
            <a:r>
              <a:rPr lang="fr-FR" sz="2000">
                <a:solidFill>
                  <a:srgbClr val="FF0000"/>
                </a:solidFill>
                <a:ea typeface="+mn-lt"/>
                <a:cs typeface="+mn-lt"/>
              </a:rPr>
              <a:t>Import </a:t>
            </a:r>
            <a:r>
              <a:rPr lang="fr-FR" sz="2000"/>
              <a:t>(« Big Data Analytics »)</a:t>
            </a:r>
            <a:endParaRPr lang="fr-FR"/>
          </a:p>
          <a:p>
            <a:r>
              <a:rPr lang="fr-FR" sz="2000" err="1">
                <a:solidFill>
                  <a:srgbClr val="FF33CC"/>
                </a:solidFill>
                <a:ea typeface="+mn-lt"/>
                <a:cs typeface="+mn-lt"/>
              </a:rPr>
              <a:t>Print</a:t>
            </a:r>
            <a:r>
              <a:rPr lang="fr-FR" sz="2000">
                <a:solidFill>
                  <a:srgbClr val="FF33CC"/>
                </a:solidFill>
                <a:ea typeface="+mn-lt"/>
                <a:cs typeface="+mn-lt"/>
              </a:rPr>
              <a:t> </a:t>
            </a:r>
            <a:r>
              <a:rPr lang="fr-FR" sz="2000" err="1"/>
              <a:t>Playing</a:t>
            </a:r>
            <a:r>
              <a:rPr lang="fr-FR" sz="2000"/>
              <a:t> </a:t>
            </a:r>
            <a:r>
              <a:rPr lang="fr-FR" sz="2000" err="1"/>
              <a:t>with</a:t>
            </a:r>
            <a:r>
              <a:rPr lang="fr-FR" sz="2000"/>
              <a:t> </a:t>
            </a:r>
            <a:r>
              <a:rPr lang="fr-FR" sz="2000" err="1"/>
              <a:t>grammar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634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&gt;&gt;&gt;</a:t>
            </a:r>
            <a:r>
              <a:rPr lang="fr-FR" err="1">
                <a:solidFill>
                  <a:schemeClr val="bg2"/>
                </a:solidFill>
              </a:rPr>
              <a:t>Exercise</a:t>
            </a:r>
            <a:r>
              <a:rPr lang="fr-FR">
                <a:solidFill>
                  <a:schemeClr val="bg2"/>
                </a:solidFill>
              </a:rPr>
              <a:t> 3:  </a:t>
            </a:r>
            <a:r>
              <a:rPr lang="fr-FR" err="1">
                <a:solidFill>
                  <a:schemeClr val="bg2"/>
                </a:solidFill>
              </a:rPr>
              <a:t>Splitting</a:t>
            </a:r>
            <a:r>
              <a:rPr lang="fr-FR">
                <a:solidFill>
                  <a:schemeClr val="bg2"/>
                </a:solidFill>
              </a:rPr>
              <a:t> sentences </a:t>
            </a:r>
            <a:r>
              <a:rPr lang="fr-FR" err="1">
                <a:solidFill>
                  <a:schemeClr val="bg2"/>
                </a:solidFill>
              </a:rPr>
              <a:t>into</a:t>
            </a:r>
            <a:r>
              <a:rPr lang="fr-FR">
                <a:solidFill>
                  <a:schemeClr val="bg2"/>
                </a:solidFill>
              </a:rPr>
              <a:t> clauses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929169F-00F1-4133-B003-8547ED24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880"/>
            <a:ext cx="12192000" cy="46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0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634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&gt;&gt;&gt;</a:t>
            </a:r>
            <a:r>
              <a:rPr lang="fr-FR" err="1">
                <a:solidFill>
                  <a:schemeClr val="bg2"/>
                </a:solidFill>
              </a:rPr>
              <a:t>Result</a:t>
            </a:r>
            <a:r>
              <a:rPr lang="fr-FR">
                <a:solidFill>
                  <a:schemeClr val="bg2"/>
                </a:solidFill>
              </a:rPr>
              <a:t> </a:t>
            </a:r>
            <a:r>
              <a:rPr lang="fr-FR" err="1">
                <a:solidFill>
                  <a:schemeClr val="bg2"/>
                </a:solidFill>
              </a:rPr>
              <a:t>exercise</a:t>
            </a:r>
            <a:r>
              <a:rPr lang="fr-FR">
                <a:solidFill>
                  <a:schemeClr val="bg2"/>
                </a:solidFill>
              </a:rPr>
              <a:t> 3:  </a:t>
            </a:r>
            <a:r>
              <a:rPr lang="fr-FR" err="1">
                <a:solidFill>
                  <a:schemeClr val="bg2"/>
                </a:solidFill>
              </a:rPr>
              <a:t>Splitting</a:t>
            </a:r>
            <a:r>
              <a:rPr lang="fr-FR">
                <a:solidFill>
                  <a:schemeClr val="bg2"/>
                </a:solidFill>
              </a:rPr>
              <a:t> sentences </a:t>
            </a:r>
            <a:r>
              <a:rPr lang="fr-FR" err="1">
                <a:solidFill>
                  <a:schemeClr val="bg2"/>
                </a:solidFill>
              </a:rPr>
              <a:t>into</a:t>
            </a:r>
            <a:r>
              <a:rPr lang="fr-FR">
                <a:solidFill>
                  <a:schemeClr val="bg2"/>
                </a:solidFill>
              </a:rPr>
              <a:t> clauses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BF52D1-C5CF-46B4-A8E7-C789BD40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743"/>
            <a:ext cx="12192000" cy="583396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07364BD-738D-4375-8DD3-3BA6CD6ED64E}"/>
              </a:ext>
            </a:extLst>
          </p:cNvPr>
          <p:cNvSpPr txBox="1"/>
          <p:nvPr/>
        </p:nvSpPr>
        <p:spPr>
          <a:xfrm>
            <a:off x="0" y="5259364"/>
            <a:ext cx="3929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>
                <a:solidFill>
                  <a:srgbClr val="92D050"/>
                </a:solidFill>
              </a:rPr>
              <a:t>&gt; Tag ancestors and children of each token</a:t>
            </a:r>
          </a:p>
          <a:p>
            <a:r>
              <a:rPr lang="en-US" sz="1400">
                <a:solidFill>
                  <a:srgbClr val="92D050"/>
                </a:solidFill>
              </a:rPr>
              <a:t>&gt; F</a:t>
            </a:r>
            <a:r>
              <a:rPr lang="en-US" sz="1400" b="0" i="0" u="none" strike="noStrike" baseline="0">
                <a:solidFill>
                  <a:srgbClr val="92D050"/>
                </a:solidFill>
              </a:rPr>
              <a:t>ind the root token of the sentence</a:t>
            </a:r>
          </a:p>
          <a:p>
            <a:r>
              <a:rPr lang="en-US" sz="1400">
                <a:solidFill>
                  <a:srgbClr val="92D050"/>
                </a:solidFill>
              </a:rPr>
              <a:t>&gt; </a:t>
            </a:r>
            <a:r>
              <a:rPr lang="en-US" sz="1400" b="0" i="0" u="none" strike="noStrike" baseline="0">
                <a:solidFill>
                  <a:srgbClr val="92D050"/>
                </a:solidFill>
              </a:rPr>
              <a:t>find the other verbs in the sentence</a:t>
            </a:r>
            <a:endParaRPr lang="fr-FR" sz="1400">
              <a:solidFill>
                <a:srgbClr val="92D05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475253-3274-4AFA-82E7-0EBAEAE67233}"/>
              </a:ext>
            </a:extLst>
          </p:cNvPr>
          <p:cNvSpPr txBox="1"/>
          <p:nvPr/>
        </p:nvSpPr>
        <p:spPr>
          <a:xfrm>
            <a:off x="3929743" y="5258582"/>
            <a:ext cx="364671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92D050"/>
                </a:solidFill>
              </a:rPr>
              <a:t>&gt; find the remaining verbs in the sentence</a:t>
            </a:r>
          </a:p>
          <a:p>
            <a:r>
              <a:rPr lang="en-US" sz="1400" dirty="0">
                <a:solidFill>
                  <a:srgbClr val="92D050"/>
                </a:solidFill>
              </a:rPr>
              <a:t>&gt; </a:t>
            </a:r>
            <a:r>
              <a:rPr lang="fr-FR" sz="1400" b="0" i="0" u="none" strike="noStrike" baseline="0" dirty="0">
                <a:solidFill>
                  <a:srgbClr val="92D050"/>
                </a:solidFill>
              </a:rPr>
              <a:t>sort the sentence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7081CF7-2E12-4945-83EF-3C396FB9E385}"/>
              </a:ext>
            </a:extLst>
          </p:cNvPr>
          <p:cNvSpPr/>
          <p:nvPr/>
        </p:nvSpPr>
        <p:spPr>
          <a:xfrm>
            <a:off x="0" y="4158343"/>
            <a:ext cx="4201886" cy="250371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85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63463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&gt;&gt;&gt;</a:t>
            </a:r>
            <a:r>
              <a:rPr lang="fr-FR" dirty="0" err="1">
                <a:solidFill>
                  <a:schemeClr val="bg2"/>
                </a:solidFill>
              </a:rPr>
              <a:t>Exercise</a:t>
            </a:r>
            <a:r>
              <a:rPr lang="fr-FR" dirty="0">
                <a:solidFill>
                  <a:schemeClr val="bg2"/>
                </a:solidFill>
              </a:rPr>
              <a:t> 4:  </a:t>
            </a:r>
            <a:r>
              <a:rPr lang="fr-FR" dirty="0" err="1">
                <a:solidFill>
                  <a:schemeClr val="bg2"/>
                </a:solidFill>
              </a:rPr>
              <a:t>Extracting</a:t>
            </a:r>
            <a:r>
              <a:rPr lang="fr-FR" dirty="0">
                <a:solidFill>
                  <a:schemeClr val="bg2"/>
                </a:solidFill>
              </a:rPr>
              <a:t> </a:t>
            </a:r>
            <a:r>
              <a:rPr lang="fr-FR" dirty="0" err="1">
                <a:solidFill>
                  <a:schemeClr val="bg2"/>
                </a:solidFill>
              </a:rPr>
              <a:t>noun</a:t>
            </a:r>
            <a:r>
              <a:rPr lang="fr-FR" dirty="0">
                <a:solidFill>
                  <a:schemeClr val="bg2"/>
                </a:solidFill>
              </a:rPr>
              <a:t> </a:t>
            </a:r>
            <a:r>
              <a:rPr lang="fr-FR" dirty="0" err="1">
                <a:solidFill>
                  <a:schemeClr val="bg2"/>
                </a:solidFill>
              </a:rPr>
              <a:t>chunk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3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8DA5DF-EC81-E451-C174-1D8CA191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5200"/>
            <a:ext cx="12202884" cy="35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7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63463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&gt;&gt;&gt;</a:t>
            </a:r>
            <a:r>
              <a:rPr lang="fr-FR" dirty="0" err="1">
                <a:solidFill>
                  <a:schemeClr val="bg2"/>
                </a:solidFill>
              </a:rPr>
              <a:t>Result</a:t>
            </a:r>
            <a:r>
              <a:rPr lang="fr-FR" dirty="0">
                <a:solidFill>
                  <a:schemeClr val="bg2"/>
                </a:solidFill>
              </a:rPr>
              <a:t> </a:t>
            </a:r>
            <a:r>
              <a:rPr lang="fr-FR" dirty="0" err="1">
                <a:solidFill>
                  <a:schemeClr val="bg2"/>
                </a:solidFill>
              </a:rPr>
              <a:t>exercise</a:t>
            </a:r>
            <a:r>
              <a:rPr lang="fr-FR" dirty="0">
                <a:solidFill>
                  <a:schemeClr val="bg2"/>
                </a:solidFill>
              </a:rPr>
              <a:t> 5:  </a:t>
            </a:r>
            <a:r>
              <a:rPr lang="fr-FR" dirty="0" err="1">
                <a:solidFill>
                  <a:schemeClr val="bg2"/>
                </a:solidFill>
                <a:ea typeface="+mn-lt"/>
                <a:cs typeface="+mn-lt"/>
              </a:rPr>
              <a:t>Extracting</a:t>
            </a:r>
            <a:r>
              <a:rPr lang="fr-FR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chemeClr val="bg2"/>
                </a:solidFill>
                <a:ea typeface="+mn-lt"/>
                <a:cs typeface="+mn-lt"/>
              </a:rPr>
              <a:t>noun</a:t>
            </a:r>
            <a:r>
              <a:rPr lang="fr-FR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chemeClr val="bg2"/>
                </a:solidFill>
                <a:ea typeface="+mn-lt"/>
                <a:cs typeface="+mn-lt"/>
              </a:rPr>
              <a:t>chunk</a:t>
            </a:r>
            <a:endParaRPr lang="fr-FR" dirty="0" err="1">
              <a:solidFill>
                <a:schemeClr val="bg2"/>
              </a:solidFill>
            </a:endParaRPr>
          </a:p>
        </p:txBody>
      </p: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E52313-F050-EF4A-C606-3C1A6DBA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8" y="-1504"/>
            <a:ext cx="11201400" cy="64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8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63463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&gt;&gt;&gt;</a:t>
            </a:r>
            <a:r>
              <a:rPr lang="fr-FR" dirty="0" err="1">
                <a:solidFill>
                  <a:schemeClr val="bg2"/>
                </a:solidFill>
              </a:rPr>
              <a:t>Publish</a:t>
            </a:r>
            <a:r>
              <a:rPr lang="fr-FR" dirty="0">
                <a:solidFill>
                  <a:schemeClr val="bg2"/>
                </a:solidFill>
              </a:rPr>
              <a:t> the programs code on </a:t>
            </a:r>
            <a:r>
              <a:rPr lang="fr-FR" dirty="0" err="1">
                <a:solidFill>
                  <a:schemeClr val="bg2"/>
                </a:solidFill>
              </a:rPr>
              <a:t>github</a:t>
            </a:r>
            <a:r>
              <a:rPr lang="fr-FR" dirty="0">
                <a:solidFill>
                  <a:schemeClr val="bg2"/>
                </a:solidFill>
              </a:rPr>
              <a:t>, </a:t>
            </a:r>
            <a:r>
              <a:rPr lang="fr-FR" dirty="0" err="1">
                <a:solidFill>
                  <a:schemeClr val="bg2"/>
                </a:solidFill>
              </a:rPr>
              <a:t>using</a:t>
            </a:r>
            <a:r>
              <a:rPr lang="fr-FR" dirty="0">
                <a:solidFill>
                  <a:schemeClr val="bg2"/>
                </a:solidFill>
              </a:rPr>
              <a:t> GitHub desktop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D8044FB-51FF-94FC-4502-7A57CEE2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9" y="5696927"/>
            <a:ext cx="6694714" cy="678404"/>
          </a:xfrm>
          <a:prstGeom prst="rect">
            <a:avLst/>
          </a:prstGeom>
        </p:spPr>
      </p:pic>
      <p:pic>
        <p:nvPicPr>
          <p:cNvPr id="7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1D2C7BBE-2ED3-7D79-009A-0E22333A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"/>
            <a:ext cx="12191999" cy="57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778581C-D372-470E-87FC-7FDCB1C4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592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5A5EA74-D7AD-4463-9A0B-176B371ACEAA}"/>
              </a:ext>
            </a:extLst>
          </p:cNvPr>
          <p:cNvSpPr txBox="1"/>
          <p:nvPr/>
        </p:nvSpPr>
        <p:spPr>
          <a:xfrm>
            <a:off x="0" y="6444734"/>
            <a:ext cx="634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&gt;&gt;&gt; </a:t>
            </a:r>
            <a:r>
              <a:rPr lang="fr-FR" err="1">
                <a:solidFill>
                  <a:schemeClr val="bg2"/>
                </a:solidFill>
              </a:rPr>
              <a:t>Creation</a:t>
            </a:r>
            <a:r>
              <a:rPr lang="fr-FR">
                <a:solidFill>
                  <a:schemeClr val="bg2"/>
                </a:solidFill>
              </a:rPr>
              <a:t> of a </a:t>
            </a:r>
            <a:r>
              <a:rPr lang="fr-FR" err="1">
                <a:solidFill>
                  <a:schemeClr val="bg2"/>
                </a:solidFill>
              </a:rPr>
              <a:t>github</a:t>
            </a:r>
            <a:r>
              <a:rPr lang="fr-FR">
                <a:solidFill>
                  <a:schemeClr val="bg2"/>
                </a:solidFill>
              </a:rPr>
              <a:t> </a:t>
            </a:r>
            <a:r>
              <a:rPr lang="fr-FR" err="1">
                <a:solidFill>
                  <a:schemeClr val="bg2"/>
                </a:solidFill>
              </a:rPr>
              <a:t>account</a:t>
            </a:r>
            <a:r>
              <a:rPr lang="fr-FR">
                <a:solidFill>
                  <a:schemeClr val="bg2"/>
                </a:solidFill>
              </a:rPr>
              <a:t> and a </a:t>
            </a:r>
            <a:r>
              <a:rPr lang="fr-FR" err="1">
                <a:solidFill>
                  <a:schemeClr val="bg2"/>
                </a:solidFill>
              </a:rPr>
              <a:t>common</a:t>
            </a:r>
            <a:r>
              <a:rPr lang="fr-FR">
                <a:solidFill>
                  <a:schemeClr val="bg2"/>
                </a:solidFill>
              </a:rPr>
              <a:t> </a:t>
            </a:r>
            <a:r>
              <a:rPr lang="fr-FR" err="1">
                <a:solidFill>
                  <a:schemeClr val="bg2"/>
                </a:solidFill>
              </a:rPr>
              <a:t>project</a:t>
            </a:r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0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ordinateur, intérieur&#10;&#10;Description générée automatiquement">
            <a:extLst>
              <a:ext uri="{FF2B5EF4-FFF2-40B4-BE49-F238E27FC236}">
                <a16:creationId xmlns:a16="http://schemas.microsoft.com/office/drawing/2014/main" id="{3C3DDE6B-AF6A-4CFE-831A-C5DD1C17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63463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&gt;&gt;&gt; Download and </a:t>
            </a:r>
            <a:r>
              <a:rPr lang="fr-FR" err="1">
                <a:solidFill>
                  <a:schemeClr val="bg2"/>
                </a:solidFill>
              </a:rPr>
              <a:t>install</a:t>
            </a:r>
            <a:r>
              <a:rPr lang="fr-FR">
                <a:solidFill>
                  <a:schemeClr val="bg2"/>
                </a:solidFill>
              </a:rPr>
              <a:t> Anaconda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6145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634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&gt;&gt;&gt; Write the python code to </a:t>
            </a:r>
            <a:r>
              <a:rPr lang="fr-FR" err="1">
                <a:solidFill>
                  <a:schemeClr val="bg2"/>
                </a:solidFill>
              </a:rPr>
              <a:t>create</a:t>
            </a:r>
            <a:r>
              <a:rPr lang="fr-FR">
                <a:solidFill>
                  <a:schemeClr val="bg2"/>
                </a:solidFill>
              </a:rPr>
              <a:t> the program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8D9E50-C8CE-4251-AB64-728A4E14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2" y="43934"/>
            <a:ext cx="11844296" cy="62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634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&gt;&gt;&gt; Install the packagings and test the programs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554A05-7B06-49DF-A62C-8469A876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1" y="391"/>
            <a:ext cx="11767698" cy="625382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5976F62-D85E-4271-A40E-3590264CAA61}"/>
              </a:ext>
            </a:extLst>
          </p:cNvPr>
          <p:cNvSpPr/>
          <p:nvPr/>
        </p:nvSpPr>
        <p:spPr>
          <a:xfrm>
            <a:off x="212151" y="348342"/>
            <a:ext cx="9399935" cy="3624943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64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1148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&gt;&gt;&gt;Exercise1:  </a:t>
            </a:r>
            <a:r>
              <a:rPr lang="fr-FR" err="1">
                <a:solidFill>
                  <a:schemeClr val="bg2"/>
                </a:solidFill>
              </a:rPr>
              <a:t>counting</a:t>
            </a:r>
            <a:r>
              <a:rPr lang="fr-FR">
                <a:solidFill>
                  <a:schemeClr val="bg2"/>
                </a:solidFill>
              </a:rPr>
              <a:t> </a:t>
            </a:r>
            <a:r>
              <a:rPr lang="fr-FR" err="1">
                <a:solidFill>
                  <a:schemeClr val="bg2"/>
                </a:solidFill>
              </a:rPr>
              <a:t>nouns</a:t>
            </a:r>
            <a:endParaRPr lang="fr-FR">
              <a:solidFill>
                <a:schemeClr val="bg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AD56F3-7F05-4238-B69A-C3DD66E8729F}"/>
              </a:ext>
            </a:extLst>
          </p:cNvPr>
          <p:cNvSpPr txBox="1"/>
          <p:nvPr/>
        </p:nvSpPr>
        <p:spPr>
          <a:xfrm>
            <a:off x="614364" y="5588962"/>
            <a:ext cx="859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>
                <a:solidFill>
                  <a:srgbClr val="92D050"/>
                </a:solidFill>
              </a:rPr>
              <a:t>&gt; determine whether a noun is singular (“NN’) or plural (“NNS”)</a:t>
            </a:r>
          </a:p>
          <a:p>
            <a:r>
              <a:rPr lang="fr-FR" sz="1400">
                <a:solidFill>
                  <a:srgbClr val="92D050"/>
                </a:solidFill>
              </a:rPr>
              <a:t>&gt; change </a:t>
            </a:r>
            <a:r>
              <a:rPr lang="fr-FR" sz="1400" err="1">
                <a:solidFill>
                  <a:srgbClr val="92D050"/>
                </a:solidFill>
              </a:rPr>
              <a:t>singular</a:t>
            </a:r>
            <a:r>
              <a:rPr lang="fr-FR" sz="1400">
                <a:solidFill>
                  <a:srgbClr val="92D050"/>
                </a:solidFill>
              </a:rPr>
              <a:t> to </a:t>
            </a:r>
            <a:r>
              <a:rPr lang="fr-FR" sz="1400" err="1">
                <a:solidFill>
                  <a:srgbClr val="92D050"/>
                </a:solidFill>
              </a:rPr>
              <a:t>plurals</a:t>
            </a:r>
            <a:r>
              <a:rPr lang="fr-FR" sz="1400">
                <a:solidFill>
                  <a:srgbClr val="92D050"/>
                </a:solidFill>
              </a:rPr>
              <a:t> and </a:t>
            </a:r>
            <a:r>
              <a:rPr lang="fr-FR" sz="1400" err="1">
                <a:solidFill>
                  <a:srgbClr val="92D050"/>
                </a:solidFill>
              </a:rPr>
              <a:t>plurals</a:t>
            </a:r>
            <a:r>
              <a:rPr lang="fr-FR" sz="1400">
                <a:solidFill>
                  <a:srgbClr val="92D050"/>
                </a:solidFill>
              </a:rPr>
              <a:t> </a:t>
            </a:r>
            <a:r>
              <a:rPr lang="fr-FR" sz="1400" err="1">
                <a:solidFill>
                  <a:srgbClr val="92D050"/>
                </a:solidFill>
              </a:rPr>
              <a:t>into</a:t>
            </a:r>
            <a:r>
              <a:rPr lang="fr-FR" sz="1400">
                <a:solidFill>
                  <a:srgbClr val="92D050"/>
                </a:solidFill>
              </a:rPr>
              <a:t> </a:t>
            </a:r>
            <a:r>
              <a:rPr lang="fr-FR" sz="1400" err="1">
                <a:solidFill>
                  <a:srgbClr val="92D050"/>
                </a:solidFill>
              </a:rPr>
              <a:t>singulars</a:t>
            </a:r>
            <a:endParaRPr lang="fr-FR" sz="1400">
              <a:solidFill>
                <a:srgbClr val="92D050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460A0D3-B08A-4D45-8A94-11A638F33F71}"/>
              </a:ext>
            </a:extLst>
          </p:cNvPr>
          <p:cNvSpPr/>
          <p:nvPr/>
        </p:nvSpPr>
        <p:spPr>
          <a:xfrm>
            <a:off x="614364" y="3799115"/>
            <a:ext cx="10963272" cy="914400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618A49-89EF-4130-9701-A39B3BED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46"/>
            <a:ext cx="12192000" cy="61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8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1148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2"/>
                </a:solidFill>
              </a:rPr>
              <a:t>&gt;&gt;&gt;</a:t>
            </a:r>
            <a:r>
              <a:rPr lang="fr-FR" err="1">
                <a:solidFill>
                  <a:schemeClr val="bg2"/>
                </a:solidFill>
              </a:rPr>
              <a:t>Result</a:t>
            </a:r>
            <a:r>
              <a:rPr lang="fr-FR">
                <a:solidFill>
                  <a:schemeClr val="bg2"/>
                </a:solidFill>
              </a:rPr>
              <a:t> exercise1:  </a:t>
            </a:r>
            <a:r>
              <a:rPr lang="fr-FR" err="1">
                <a:solidFill>
                  <a:schemeClr val="bg2"/>
                </a:solidFill>
              </a:rPr>
              <a:t>counting</a:t>
            </a:r>
            <a:r>
              <a:rPr lang="fr-FR">
                <a:solidFill>
                  <a:schemeClr val="bg2"/>
                </a:solidFill>
              </a:rPr>
              <a:t> </a:t>
            </a:r>
            <a:r>
              <a:rPr lang="fr-FR" err="1">
                <a:solidFill>
                  <a:schemeClr val="bg2"/>
                </a:solidFill>
              </a:rPr>
              <a:t>nouns</a:t>
            </a:r>
            <a:endParaRPr lang="fr-FR">
              <a:solidFill>
                <a:schemeClr val="bg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9D06EC-FDD9-441D-AA10-CB340791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4" y="-10494"/>
            <a:ext cx="11174865" cy="63133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AD56F3-7F05-4238-B69A-C3DD66E8729F}"/>
              </a:ext>
            </a:extLst>
          </p:cNvPr>
          <p:cNvSpPr txBox="1"/>
          <p:nvPr/>
        </p:nvSpPr>
        <p:spPr>
          <a:xfrm>
            <a:off x="614364" y="5588962"/>
            <a:ext cx="859971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92D050"/>
                </a:solidFill>
              </a:rPr>
              <a:t>&gt; determine whether a noun is singular (“NN’) or plural (“NNS”)</a:t>
            </a:r>
          </a:p>
          <a:p>
            <a:r>
              <a:rPr lang="fr-FR" sz="1600" dirty="0">
                <a:solidFill>
                  <a:srgbClr val="92D050"/>
                </a:solidFill>
              </a:rPr>
              <a:t>&gt; change </a:t>
            </a:r>
            <a:r>
              <a:rPr lang="fr-FR" sz="1600" dirty="0" err="1">
                <a:solidFill>
                  <a:srgbClr val="92D050"/>
                </a:solidFill>
              </a:rPr>
              <a:t>singular</a:t>
            </a:r>
            <a:r>
              <a:rPr lang="fr-FR" sz="1600" dirty="0">
                <a:solidFill>
                  <a:srgbClr val="92D050"/>
                </a:solidFill>
              </a:rPr>
              <a:t> to </a:t>
            </a:r>
            <a:r>
              <a:rPr lang="fr-FR" sz="1600" dirty="0" err="1">
                <a:solidFill>
                  <a:srgbClr val="92D050"/>
                </a:solidFill>
              </a:rPr>
              <a:t>plurals</a:t>
            </a:r>
            <a:r>
              <a:rPr lang="fr-FR" sz="1600" dirty="0">
                <a:solidFill>
                  <a:srgbClr val="92D050"/>
                </a:solidFill>
              </a:rPr>
              <a:t> and </a:t>
            </a:r>
            <a:r>
              <a:rPr lang="fr-FR" sz="1600" dirty="0" err="1">
                <a:solidFill>
                  <a:srgbClr val="92D050"/>
                </a:solidFill>
              </a:rPr>
              <a:t>plurals</a:t>
            </a:r>
            <a:r>
              <a:rPr lang="fr-FR" sz="1600" dirty="0">
                <a:solidFill>
                  <a:srgbClr val="92D050"/>
                </a:solidFill>
              </a:rPr>
              <a:t> </a:t>
            </a:r>
            <a:r>
              <a:rPr lang="fr-FR" sz="1600" dirty="0" err="1">
                <a:solidFill>
                  <a:srgbClr val="92D050"/>
                </a:solidFill>
              </a:rPr>
              <a:t>into</a:t>
            </a:r>
            <a:r>
              <a:rPr lang="fr-FR" sz="1600" dirty="0">
                <a:solidFill>
                  <a:srgbClr val="92D050"/>
                </a:solidFill>
              </a:rPr>
              <a:t> </a:t>
            </a:r>
            <a:r>
              <a:rPr lang="fr-FR" sz="1600" dirty="0" err="1">
                <a:solidFill>
                  <a:srgbClr val="92D050"/>
                </a:solidFill>
              </a:rPr>
              <a:t>singulars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460A0D3-B08A-4D45-8A94-11A638F33F71}"/>
              </a:ext>
            </a:extLst>
          </p:cNvPr>
          <p:cNvSpPr/>
          <p:nvPr/>
        </p:nvSpPr>
        <p:spPr>
          <a:xfrm>
            <a:off x="614364" y="3853543"/>
            <a:ext cx="10963272" cy="859972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114844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&gt;&gt;&gt;</a:t>
            </a:r>
            <a:r>
              <a:rPr lang="fr-FR" dirty="0" err="1">
                <a:solidFill>
                  <a:schemeClr val="bg2"/>
                </a:solidFill>
              </a:rPr>
              <a:t>Exercise</a:t>
            </a:r>
            <a:r>
              <a:rPr lang="fr-FR" dirty="0">
                <a:solidFill>
                  <a:schemeClr val="bg2"/>
                </a:solidFill>
              </a:rPr>
              <a:t> 2:  </a:t>
            </a:r>
            <a:r>
              <a:rPr lang="fr-FR" dirty="0" err="1">
                <a:solidFill>
                  <a:schemeClr val="bg2"/>
                </a:solidFill>
              </a:rPr>
              <a:t>Getting</a:t>
            </a:r>
            <a:r>
              <a:rPr lang="fr-FR" dirty="0">
                <a:solidFill>
                  <a:schemeClr val="bg2"/>
                </a:solidFill>
              </a:rPr>
              <a:t> the </a:t>
            </a:r>
            <a:r>
              <a:rPr lang="fr-FR" dirty="0" err="1">
                <a:solidFill>
                  <a:schemeClr val="bg2"/>
                </a:solidFill>
              </a:rPr>
              <a:t>dependency</a:t>
            </a:r>
            <a:r>
              <a:rPr lang="fr-FR" dirty="0">
                <a:solidFill>
                  <a:schemeClr val="bg2"/>
                </a:solidFill>
              </a:rPr>
              <a:t> parse</a:t>
            </a:r>
          </a:p>
        </p:txBody>
      </p: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7C37EE-66B0-8E59-441E-32FA89A1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2824"/>
            <a:ext cx="11865428" cy="63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2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5C7627B-A62E-4A36-924F-47B3260552C8}"/>
              </a:ext>
            </a:extLst>
          </p:cNvPr>
          <p:cNvSpPr txBox="1"/>
          <p:nvPr/>
        </p:nvSpPr>
        <p:spPr>
          <a:xfrm>
            <a:off x="0" y="6444734"/>
            <a:ext cx="114844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&gt;&gt;&gt;</a:t>
            </a:r>
            <a:r>
              <a:rPr lang="fr-FR" dirty="0" err="1">
                <a:solidFill>
                  <a:schemeClr val="bg2"/>
                </a:solidFill>
              </a:rPr>
              <a:t>Result</a:t>
            </a:r>
            <a:r>
              <a:rPr lang="fr-FR" dirty="0">
                <a:solidFill>
                  <a:schemeClr val="bg2"/>
                </a:solidFill>
              </a:rPr>
              <a:t> </a:t>
            </a:r>
            <a:r>
              <a:rPr lang="fr-FR" dirty="0" err="1">
                <a:solidFill>
                  <a:schemeClr val="bg2"/>
                </a:solidFill>
              </a:rPr>
              <a:t>exercise</a:t>
            </a:r>
            <a:r>
              <a:rPr lang="fr-FR" dirty="0">
                <a:solidFill>
                  <a:schemeClr val="bg2"/>
                </a:solidFill>
              </a:rPr>
              <a:t> 2:  </a:t>
            </a:r>
            <a:r>
              <a:rPr lang="fr-FR" dirty="0" err="1">
                <a:solidFill>
                  <a:schemeClr val="bg2"/>
                </a:solidFill>
              </a:rPr>
              <a:t>Getting</a:t>
            </a:r>
            <a:r>
              <a:rPr lang="fr-FR" dirty="0">
                <a:solidFill>
                  <a:schemeClr val="bg2"/>
                </a:solidFill>
              </a:rPr>
              <a:t> the </a:t>
            </a:r>
            <a:r>
              <a:rPr lang="fr-FR" dirty="0" err="1">
                <a:solidFill>
                  <a:schemeClr val="bg2"/>
                </a:solidFill>
              </a:rPr>
              <a:t>dependency</a:t>
            </a:r>
            <a:r>
              <a:rPr lang="fr-FR" dirty="0">
                <a:solidFill>
                  <a:schemeClr val="bg2"/>
                </a:solidFill>
              </a:rPr>
              <a:t> parse</a:t>
            </a:r>
          </a:p>
        </p:txBody>
      </p: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A5F15A-42AE-E3A9-0549-924632F3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-4490"/>
            <a:ext cx="11157856" cy="633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66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B4DAF7E4-72E6-4CEF-992D-0FA86C3D6F40}" vid="{25F68A61-38D2-42D2-A3C0-ED26A71F6DC4}"/>
    </a:ext>
  </a:extLst>
</a:theme>
</file>

<file path=ppt/theme/theme2.xml><?xml version="1.0" encoding="utf-8"?>
<a:theme xmlns:a="http://schemas.openxmlformats.org/drawingml/2006/main" name="Thème Offic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1962_TF16411246_Win32" id="{71E5C34A-FBFF-47E4-9CDF-BD6124501945}" vid="{0F7394E8-8306-49CB-9BEC-7C657F36CE88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{4171F5DB-9BE0-4C89-B711-2653F0403E63}tf22712842_win32</Template>
  <Application>Microsoft Office PowerPoint</Application>
  <PresentationFormat>Grand écran</PresentationFormat>
  <Slides>14</Slides>
  <Notes>1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1_RetrospectVTI</vt:lpstr>
      <vt:lpstr>Thème Office</vt:lpstr>
      <vt:lpstr>Titre Lorem Ipsum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Roxanne Pradillon</dc:creator>
  <cp:revision>65</cp:revision>
  <dcterms:created xsi:type="dcterms:W3CDTF">2022-04-15T09:35:24Z</dcterms:created>
  <dcterms:modified xsi:type="dcterms:W3CDTF">2022-04-16T14:16:15Z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