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75213" cy="42803763"/>
  <p:notesSz cx="6858000" cy="9144000"/>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42" userDrawn="1">
          <p15:clr>
            <a:srgbClr val="A4A3A4"/>
          </p15:clr>
        </p15:guide>
        <p15:guide id="2" pos="94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2BA"/>
    <a:srgbClr val="007BA8"/>
    <a:srgbClr val="009193"/>
    <a:srgbClr val="00FDFF"/>
    <a:srgbClr val="76D6FF"/>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showGuides="1">
      <p:cViewPr>
        <p:scale>
          <a:sx n="41" d="100"/>
          <a:sy n="41" d="100"/>
        </p:scale>
        <p:origin x="904" y="-3560"/>
      </p:cViewPr>
      <p:guideLst>
        <p:guide orient="horz" pos="14842"/>
        <p:guide pos="94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radayoshiaki/Resarch/Paper/Seimitsu2019/&#23455;&#39443;&#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radayoshiaki/Resarch/Paper/Seimitsu2019/&#23455;&#39443;&#32080;&#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Sheet3!$F$1:$F$2</c:f>
              <c:strCache>
                <c:ptCount val="2"/>
                <c:pt idx="0">
                  <c:v>提案手法</c:v>
                </c:pt>
              </c:strCache>
            </c:strRef>
          </c:tx>
          <c:spPr>
            <a:solidFill>
              <a:schemeClr val="accent1"/>
            </a:solidFill>
            <a:ln>
              <a:noFill/>
            </a:ln>
            <a:effectLst/>
          </c:spPr>
          <c:invertIfNegative val="0"/>
          <c:errBars>
            <c:errBarType val="both"/>
            <c:errValType val="cust"/>
            <c:noEndCap val="0"/>
            <c:plus>
              <c:numRef>
                <c:f>Sheet3!$H$3:$H$7</c:f>
                <c:numCache>
                  <c:formatCode>General</c:formatCode>
                  <c:ptCount val="5"/>
                  <c:pt idx="0">
                    <c:v>137.34283877009</c:v>
                  </c:pt>
                  <c:pt idx="1">
                    <c:v>137.47150781083252</c:v>
                  </c:pt>
                  <c:pt idx="2">
                    <c:v>114.83987623561417</c:v>
                  </c:pt>
                  <c:pt idx="3">
                    <c:v>124.98324325391052</c:v>
                  </c:pt>
                  <c:pt idx="4">
                    <c:v>129.3357324995138</c:v>
                  </c:pt>
                </c:numCache>
              </c:numRef>
            </c:plus>
            <c:minus>
              <c:numRef>
                <c:f>Sheet3!$H$3:$H$7</c:f>
                <c:numCache>
                  <c:formatCode>General</c:formatCode>
                  <c:ptCount val="5"/>
                  <c:pt idx="0">
                    <c:v>137.34283877009</c:v>
                  </c:pt>
                  <c:pt idx="1">
                    <c:v>137.47150781083252</c:v>
                  </c:pt>
                  <c:pt idx="2">
                    <c:v>114.83987623561417</c:v>
                  </c:pt>
                  <c:pt idx="3">
                    <c:v>124.98324325391052</c:v>
                  </c:pt>
                  <c:pt idx="4">
                    <c:v>129.3357324995138</c:v>
                  </c:pt>
                </c:numCache>
              </c:numRef>
            </c:minus>
            <c:spPr>
              <a:noFill/>
              <a:ln w="9525" cap="flat" cmpd="sng" algn="ctr">
                <a:solidFill>
                  <a:schemeClr val="tx1">
                    <a:lumMod val="65000"/>
                    <a:lumOff val="35000"/>
                  </a:schemeClr>
                </a:solidFill>
                <a:round/>
              </a:ln>
              <a:effectLst/>
            </c:spPr>
          </c:errBars>
          <c:cat>
            <c:numRef>
              <c:f>Sheet3!$E$3:$E$7</c:f>
              <c:numCache>
                <c:formatCode>0%</c:formatCode>
                <c:ptCount val="5"/>
                <c:pt idx="0">
                  <c:v>0</c:v>
                </c:pt>
                <c:pt idx="1">
                  <c:v>0.1</c:v>
                </c:pt>
                <c:pt idx="2">
                  <c:v>0.2</c:v>
                </c:pt>
                <c:pt idx="3">
                  <c:v>0.3</c:v>
                </c:pt>
                <c:pt idx="4">
                  <c:v>0.4</c:v>
                </c:pt>
              </c:numCache>
            </c:numRef>
          </c:cat>
          <c:val>
            <c:numRef>
              <c:f>Sheet3!$F$3:$F$7</c:f>
              <c:numCache>
                <c:formatCode>0</c:formatCode>
                <c:ptCount val="5"/>
                <c:pt idx="0">
                  <c:v>153.51965610352499</c:v>
                </c:pt>
                <c:pt idx="1">
                  <c:v>151.83070406396695</c:v>
                </c:pt>
                <c:pt idx="2">
                  <c:v>135.49789327510967</c:v>
                </c:pt>
                <c:pt idx="3">
                  <c:v>112.50423495825905</c:v>
                </c:pt>
                <c:pt idx="4">
                  <c:v>93.828305568294951</c:v>
                </c:pt>
              </c:numCache>
            </c:numRef>
          </c:val>
          <c:extLst>
            <c:ext xmlns:c16="http://schemas.microsoft.com/office/drawing/2014/chart" uri="{C3380CC4-5D6E-409C-BE32-E72D297353CC}">
              <c16:uniqueId val="{00000000-B235-CA4A-AC97-BE3A6D2C2295}"/>
            </c:ext>
          </c:extLst>
        </c:ser>
        <c:ser>
          <c:idx val="1"/>
          <c:order val="1"/>
          <c:tx>
            <c:strRef>
              <c:f>Sheet3!$G$1</c:f>
              <c:strCache>
                <c:ptCount val="1"/>
                <c:pt idx="0">
                  <c:v>従来手法</c:v>
                </c:pt>
              </c:strCache>
            </c:strRef>
          </c:tx>
          <c:spPr>
            <a:solidFill>
              <a:schemeClr val="accent4">
                <a:lumMod val="75000"/>
              </a:schemeClr>
            </a:solidFill>
            <a:ln>
              <a:noFill/>
            </a:ln>
            <a:effectLst/>
          </c:spPr>
          <c:invertIfNegative val="0"/>
          <c:errBars>
            <c:errBarType val="both"/>
            <c:errValType val="cust"/>
            <c:noEndCap val="0"/>
            <c:plus>
              <c:numRef>
                <c:f>Sheet3!$I$3:$I$7</c:f>
                <c:numCache>
                  <c:formatCode>General</c:formatCode>
                  <c:ptCount val="5"/>
                  <c:pt idx="0">
                    <c:v>89.889544905185303</c:v>
                  </c:pt>
                  <c:pt idx="1">
                    <c:v>98.665659207782099</c:v>
                  </c:pt>
                  <c:pt idx="2">
                    <c:v>147.51751025330822</c:v>
                  </c:pt>
                  <c:pt idx="3">
                    <c:v>184.04465582278456</c:v>
                  </c:pt>
                  <c:pt idx="4">
                    <c:v>188.79670304389799</c:v>
                  </c:pt>
                </c:numCache>
              </c:numRef>
            </c:plus>
            <c:minus>
              <c:numRef>
                <c:f>Sheet3!$I$3:$I$7</c:f>
                <c:numCache>
                  <c:formatCode>General</c:formatCode>
                  <c:ptCount val="5"/>
                  <c:pt idx="0">
                    <c:v>89.889544905185303</c:v>
                  </c:pt>
                  <c:pt idx="1">
                    <c:v>98.665659207782099</c:v>
                  </c:pt>
                  <c:pt idx="2">
                    <c:v>147.51751025330822</c:v>
                  </c:pt>
                  <c:pt idx="3">
                    <c:v>184.04465582278456</c:v>
                  </c:pt>
                  <c:pt idx="4">
                    <c:v>188.79670304389799</c:v>
                  </c:pt>
                </c:numCache>
              </c:numRef>
            </c:minus>
            <c:spPr>
              <a:noFill/>
              <a:ln w="9525" cap="flat" cmpd="sng" algn="ctr">
                <a:solidFill>
                  <a:schemeClr val="tx1">
                    <a:lumMod val="65000"/>
                    <a:lumOff val="35000"/>
                  </a:schemeClr>
                </a:solidFill>
                <a:round/>
              </a:ln>
              <a:effectLst/>
            </c:spPr>
          </c:errBars>
          <c:val>
            <c:numRef>
              <c:f>Sheet3!$G$3:$G$7</c:f>
              <c:numCache>
                <c:formatCode>0</c:formatCode>
                <c:ptCount val="5"/>
                <c:pt idx="0">
                  <c:v>217.715816791441</c:v>
                </c:pt>
                <c:pt idx="1">
                  <c:v>227.15729097019499</c:v>
                </c:pt>
                <c:pt idx="2">
                  <c:v>331.776617567985</c:v>
                </c:pt>
                <c:pt idx="3">
                  <c:v>515.83960271982903</c:v>
                </c:pt>
                <c:pt idx="4">
                  <c:v>486.906278490114</c:v>
                </c:pt>
              </c:numCache>
            </c:numRef>
          </c:val>
          <c:extLst>
            <c:ext xmlns:c16="http://schemas.microsoft.com/office/drawing/2014/chart" uri="{C3380CC4-5D6E-409C-BE32-E72D297353CC}">
              <c16:uniqueId val="{00000001-B235-CA4A-AC97-BE3A6D2C2295}"/>
            </c:ext>
          </c:extLst>
        </c:ser>
        <c:dLbls>
          <c:showLegendKey val="0"/>
          <c:showVal val="0"/>
          <c:showCatName val="0"/>
          <c:showSerName val="0"/>
          <c:showPercent val="0"/>
          <c:showBubbleSize val="0"/>
        </c:dLbls>
        <c:gapWidth val="219"/>
        <c:overlap val="-27"/>
        <c:axId val="1045233408"/>
        <c:axId val="1105151840"/>
      </c:barChart>
      <c:catAx>
        <c:axId val="104523340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105151840"/>
        <c:crosses val="autoZero"/>
        <c:auto val="1"/>
        <c:lblAlgn val="ctr"/>
        <c:lblOffset val="100"/>
        <c:noMultiLvlLbl val="0"/>
      </c:catAx>
      <c:valAx>
        <c:axId val="1105151840"/>
        <c:scaling>
          <c:orientation val="minMax"/>
          <c:max val="7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045233408"/>
        <c:crossesAt val="1"/>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提案手法</c:v>
          </c:tx>
          <c:spPr>
            <a:solidFill>
              <a:schemeClr val="accent1"/>
            </a:solidFill>
            <a:ln>
              <a:noFill/>
            </a:ln>
            <a:effectLst/>
          </c:spPr>
          <c:invertIfNegative val="0"/>
          <c:errBars>
            <c:errBarType val="both"/>
            <c:errValType val="cust"/>
            <c:noEndCap val="0"/>
            <c:plus>
              <c:numRef>
                <c:f>Sheet2!$C$17:$C$19</c:f>
                <c:numCache>
                  <c:formatCode>General</c:formatCode>
                  <c:ptCount val="3"/>
                  <c:pt idx="0">
                    <c:v>951.40266165375056</c:v>
                  </c:pt>
                  <c:pt idx="1">
                    <c:v>1193.2429155396801</c:v>
                  </c:pt>
                  <c:pt idx="2">
                    <c:v>1190.1611016330701</c:v>
                  </c:pt>
                </c:numCache>
              </c:numRef>
            </c:plus>
            <c:minus>
              <c:numRef>
                <c:f>Sheet2!$C$17:$C$19</c:f>
                <c:numCache>
                  <c:formatCode>General</c:formatCode>
                  <c:ptCount val="3"/>
                  <c:pt idx="0">
                    <c:v>951.40266165375056</c:v>
                  </c:pt>
                  <c:pt idx="1">
                    <c:v>1193.2429155396801</c:v>
                  </c:pt>
                  <c:pt idx="2">
                    <c:v>1190.1611016330701</c:v>
                  </c:pt>
                </c:numCache>
              </c:numRef>
            </c:minus>
            <c:spPr>
              <a:noFill/>
              <a:ln w="9525" cap="flat" cmpd="sng" algn="ctr">
                <a:solidFill>
                  <a:schemeClr val="tx1">
                    <a:lumMod val="65000"/>
                    <a:lumOff val="35000"/>
                  </a:schemeClr>
                </a:solidFill>
                <a:round/>
              </a:ln>
              <a:effectLst/>
            </c:spPr>
          </c:errBars>
          <c:cat>
            <c:numRef>
              <c:f>Sheet2!$B$13:$B$15</c:f>
              <c:numCache>
                <c:formatCode>General</c:formatCode>
                <c:ptCount val="3"/>
                <c:pt idx="0">
                  <c:v>15</c:v>
                </c:pt>
                <c:pt idx="1">
                  <c:v>20</c:v>
                </c:pt>
                <c:pt idx="2">
                  <c:v>25</c:v>
                </c:pt>
              </c:numCache>
            </c:numRef>
          </c:cat>
          <c:val>
            <c:numRef>
              <c:f>Sheet2!$C$13:$C$15</c:f>
              <c:numCache>
                <c:formatCode>0.0</c:formatCode>
                <c:ptCount val="3"/>
                <c:pt idx="0" formatCode="0">
                  <c:v>6472.8034610778222</c:v>
                </c:pt>
                <c:pt idx="1">
                  <c:v>9011.997127593484</c:v>
                </c:pt>
                <c:pt idx="2">
                  <c:v>11903.630847938201</c:v>
                </c:pt>
              </c:numCache>
            </c:numRef>
          </c:val>
          <c:extLst>
            <c:ext xmlns:c16="http://schemas.microsoft.com/office/drawing/2014/chart" uri="{C3380CC4-5D6E-409C-BE32-E72D297353CC}">
              <c16:uniqueId val="{00000000-64A9-1D4B-9FDA-4409BD8CB308}"/>
            </c:ext>
          </c:extLst>
        </c:ser>
        <c:ser>
          <c:idx val="1"/>
          <c:order val="1"/>
          <c:tx>
            <c:v>従来手法</c:v>
          </c:tx>
          <c:spPr>
            <a:solidFill>
              <a:schemeClr val="accent4">
                <a:lumMod val="75000"/>
              </a:schemeClr>
            </a:solidFill>
            <a:ln>
              <a:noFill/>
            </a:ln>
            <a:effectLst/>
          </c:spPr>
          <c:invertIfNegative val="0"/>
          <c:errBars>
            <c:errBarType val="both"/>
            <c:errValType val="cust"/>
            <c:noEndCap val="0"/>
            <c:plus>
              <c:numRef>
                <c:f>Sheet2!$D$17:$D$19</c:f>
                <c:numCache>
                  <c:formatCode>General</c:formatCode>
                  <c:ptCount val="3"/>
                  <c:pt idx="0">
                    <c:v>970.88568733205705</c:v>
                  </c:pt>
                  <c:pt idx="1">
                    <c:v>1007.6509623598</c:v>
                  </c:pt>
                  <c:pt idx="2">
                    <c:v>1101.0549931932612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Sheet2!$B$13:$B$15</c:f>
              <c:numCache>
                <c:formatCode>General</c:formatCode>
                <c:ptCount val="3"/>
                <c:pt idx="0">
                  <c:v>15</c:v>
                </c:pt>
                <c:pt idx="1">
                  <c:v>20</c:v>
                </c:pt>
                <c:pt idx="2">
                  <c:v>25</c:v>
                </c:pt>
              </c:numCache>
            </c:numRef>
          </c:cat>
          <c:val>
            <c:numRef>
              <c:f>Sheet2!$D$13:$D$15</c:f>
              <c:numCache>
                <c:formatCode>0.0</c:formatCode>
                <c:ptCount val="3"/>
                <c:pt idx="0">
                  <c:v>8432.9509100121559</c:v>
                </c:pt>
                <c:pt idx="1">
                  <c:v>10500.114470342225</c:v>
                </c:pt>
                <c:pt idx="2">
                  <c:v>12997.67202346972</c:v>
                </c:pt>
              </c:numCache>
            </c:numRef>
          </c:val>
          <c:extLst>
            <c:ext xmlns:c16="http://schemas.microsoft.com/office/drawing/2014/chart" uri="{C3380CC4-5D6E-409C-BE32-E72D297353CC}">
              <c16:uniqueId val="{00000001-64A9-1D4B-9FDA-4409BD8CB308}"/>
            </c:ext>
          </c:extLst>
        </c:ser>
        <c:dLbls>
          <c:showLegendKey val="0"/>
          <c:showVal val="0"/>
          <c:showCatName val="0"/>
          <c:showSerName val="0"/>
          <c:showPercent val="0"/>
          <c:showBubbleSize val="0"/>
        </c:dLbls>
        <c:gapWidth val="219"/>
        <c:overlap val="-27"/>
        <c:axId val="1167683424"/>
        <c:axId val="1138161008"/>
      </c:barChart>
      <c:catAx>
        <c:axId val="116768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138161008"/>
        <c:crosses val="autoZero"/>
        <c:auto val="1"/>
        <c:lblAlgn val="ctr"/>
        <c:lblOffset val="100"/>
        <c:noMultiLvlLbl val="0"/>
      </c:catAx>
      <c:valAx>
        <c:axId val="1138161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16768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94118-F00D-E14B-ADBA-60B35A60F992}" type="datetimeFigureOut">
              <a:rPr kumimoji="1" lang="ja-JP" altLang="en-US" smtClean="0"/>
              <a:t>2019/9/3</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C5F95-1BB6-414B-9DBB-4E553F8B4804}" type="slidenum">
              <a:rPr kumimoji="1" lang="ja-JP" altLang="en-US" smtClean="0"/>
              <a:t>‹#›</a:t>
            </a:fld>
            <a:endParaRPr kumimoji="1" lang="ja-JP" altLang="en-US"/>
          </a:p>
        </p:txBody>
      </p:sp>
    </p:spTree>
    <p:extLst>
      <p:ext uri="{BB962C8B-B14F-4D97-AF65-F5344CB8AC3E}">
        <p14:creationId xmlns:p14="http://schemas.microsoft.com/office/powerpoint/2010/main" val="13340561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41C5F95-1BB6-414B-9DBB-4E553F8B4804}" type="slidenum">
              <a:rPr kumimoji="1" lang="ja-JP" altLang="en-US" smtClean="0"/>
              <a:t>1</a:t>
            </a:fld>
            <a:endParaRPr kumimoji="1" lang="ja-JP" altLang="en-US"/>
          </a:p>
        </p:txBody>
      </p:sp>
    </p:spTree>
    <p:extLst>
      <p:ext uri="{BB962C8B-B14F-4D97-AF65-F5344CB8AC3E}">
        <p14:creationId xmlns:p14="http://schemas.microsoft.com/office/powerpoint/2010/main" val="421466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52469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377792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305747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371481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242009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423564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392098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148515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189056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178869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3597F7F-39F0-004F-837F-A35E3D9F5C2A}" type="datetimeFigureOut">
              <a:rPr kumimoji="1" lang="ja-JP" altLang="en-US" smtClean="0"/>
              <a:t>2019/9/3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316848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3597F7F-39F0-004F-837F-A35E3D9F5C2A}" type="datetimeFigureOut">
              <a:rPr kumimoji="1" lang="ja-JP" altLang="en-US" smtClean="0"/>
              <a:t>2019/9/3</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8C89F71-8ADF-3A44-B236-A560A939D40F}" type="slidenum">
              <a:rPr kumimoji="1" lang="ja-JP" altLang="en-US" smtClean="0"/>
              <a:t>‹#›</a:t>
            </a:fld>
            <a:endParaRPr kumimoji="1" lang="ja-JP" altLang="en-US"/>
          </a:p>
        </p:txBody>
      </p:sp>
    </p:spTree>
    <p:extLst>
      <p:ext uri="{BB962C8B-B14F-4D97-AF65-F5344CB8AC3E}">
        <p14:creationId xmlns:p14="http://schemas.microsoft.com/office/powerpoint/2010/main" val="1667334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chart" Target="../charts/chart2.xm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chart" Target="../charts/chart1.xml"/><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8.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4.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3.png"/><Relationship Id="rId30"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90.png"/><Relationship Id="rId7"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直線コネクタ 83">
            <a:extLst>
              <a:ext uri="{FF2B5EF4-FFF2-40B4-BE49-F238E27FC236}">
                <a16:creationId xmlns:a16="http://schemas.microsoft.com/office/drawing/2014/main" id="{EF0595AA-5007-9F4E-9116-86CB19B3D376}"/>
              </a:ext>
            </a:extLst>
          </p:cNvPr>
          <p:cNvCxnSpPr>
            <a:cxnSpLocks/>
          </p:cNvCxnSpPr>
          <p:nvPr/>
        </p:nvCxnSpPr>
        <p:spPr>
          <a:xfrm>
            <a:off x="20401833" y="24257029"/>
            <a:ext cx="0" cy="1589013"/>
          </a:xfrm>
          <a:prstGeom prst="line">
            <a:avLst/>
          </a:prstGeom>
          <a:noFill/>
          <a:ln w="19050" cap="flat" cmpd="sng" algn="ctr">
            <a:solidFill>
              <a:srgbClr val="323232"/>
            </a:solidFill>
            <a:prstDash val="sysDot"/>
            <a:miter lim="800000"/>
          </a:ln>
          <a:effectLst/>
        </p:spPr>
      </p:cxnSp>
      <p:cxnSp>
        <p:nvCxnSpPr>
          <p:cNvPr id="83" name="直線コネクタ 82">
            <a:extLst>
              <a:ext uri="{FF2B5EF4-FFF2-40B4-BE49-F238E27FC236}">
                <a16:creationId xmlns:a16="http://schemas.microsoft.com/office/drawing/2014/main" id="{4E815064-C6DD-CE44-AF09-E7803F6022C1}"/>
              </a:ext>
            </a:extLst>
          </p:cNvPr>
          <p:cNvCxnSpPr>
            <a:cxnSpLocks/>
          </p:cNvCxnSpPr>
          <p:nvPr/>
        </p:nvCxnSpPr>
        <p:spPr>
          <a:xfrm>
            <a:off x="18466377" y="24211625"/>
            <a:ext cx="0" cy="1589011"/>
          </a:xfrm>
          <a:prstGeom prst="line">
            <a:avLst/>
          </a:prstGeom>
          <a:noFill/>
          <a:ln w="19050" cap="flat" cmpd="sng" algn="ctr">
            <a:solidFill>
              <a:srgbClr val="323232"/>
            </a:solidFill>
            <a:prstDash val="sysDot"/>
            <a:miter lim="800000"/>
          </a:ln>
          <a:effectLst/>
        </p:spPr>
      </p:cxnSp>
      <p:sp>
        <p:nvSpPr>
          <p:cNvPr id="4" name="テキスト ボックス 3">
            <a:extLst>
              <a:ext uri="{FF2B5EF4-FFF2-40B4-BE49-F238E27FC236}">
                <a16:creationId xmlns:a16="http://schemas.microsoft.com/office/drawing/2014/main" id="{0FDC9EC5-E324-1449-841D-FC69F8AC3599}"/>
              </a:ext>
            </a:extLst>
          </p:cNvPr>
          <p:cNvSpPr txBox="1"/>
          <p:nvPr/>
        </p:nvSpPr>
        <p:spPr>
          <a:xfrm>
            <a:off x="6581417" y="470464"/>
            <a:ext cx="17112377" cy="1938992"/>
          </a:xfrm>
          <a:prstGeom prst="rect">
            <a:avLst/>
          </a:prstGeom>
          <a:noFill/>
        </p:spPr>
        <p:txBody>
          <a:bodyPr wrap="none" rtlCol="0">
            <a:spAutoFit/>
          </a:bodyPr>
          <a:lstStyle/>
          <a:p>
            <a:pPr algn="ctr"/>
            <a:r>
              <a:rPr lang="ja-JP" altLang="en-US" sz="6000"/>
              <a:t>組合せダブルオークションによる</a:t>
            </a:r>
            <a:br>
              <a:rPr lang="en-US" altLang="ja-JP" sz="6000" dirty="0"/>
            </a:br>
            <a:r>
              <a:rPr lang="ja-JP" altLang="en-US" sz="6000"/>
              <a:t>クラウドソースドマニュファクチャリングの実現</a:t>
            </a:r>
            <a:endParaRPr kumimoji="1" lang="ja-JP" altLang="en-US" sz="6000"/>
          </a:p>
        </p:txBody>
      </p:sp>
      <p:sp>
        <p:nvSpPr>
          <p:cNvPr id="7" name="正方形/長方形 6">
            <a:extLst>
              <a:ext uri="{FF2B5EF4-FFF2-40B4-BE49-F238E27FC236}">
                <a16:creationId xmlns:a16="http://schemas.microsoft.com/office/drawing/2014/main" id="{5F744C23-278E-E94F-9316-55101B16864B}"/>
              </a:ext>
            </a:extLst>
          </p:cNvPr>
          <p:cNvSpPr/>
          <p:nvPr/>
        </p:nvSpPr>
        <p:spPr>
          <a:xfrm>
            <a:off x="5136213" y="2233289"/>
            <a:ext cx="21630769" cy="1015663"/>
          </a:xfrm>
          <a:prstGeom prst="rect">
            <a:avLst/>
          </a:prstGeom>
        </p:spPr>
        <p:txBody>
          <a:bodyPr wrap="square">
            <a:spAutoFit/>
          </a:bodyPr>
          <a:lstStyle/>
          <a:p>
            <a:r>
              <a:rPr lang="ja-JP" altLang="en-US" sz="6000"/>
              <a:t>◯原⽥ 佳明　⾙原 俊也　国領 ⼤介　藤井 信忠　（神戸大学）</a:t>
            </a:r>
          </a:p>
        </p:txBody>
      </p:sp>
      <p:grpSp>
        <p:nvGrpSpPr>
          <p:cNvPr id="80" name="グループ化 79">
            <a:extLst>
              <a:ext uri="{FF2B5EF4-FFF2-40B4-BE49-F238E27FC236}">
                <a16:creationId xmlns:a16="http://schemas.microsoft.com/office/drawing/2014/main" id="{F99BC9DB-F6DE-9A46-94D1-9BD14779EB76}"/>
              </a:ext>
            </a:extLst>
          </p:cNvPr>
          <p:cNvGrpSpPr/>
          <p:nvPr/>
        </p:nvGrpSpPr>
        <p:grpSpPr>
          <a:xfrm>
            <a:off x="418259" y="3117398"/>
            <a:ext cx="29199323" cy="5742324"/>
            <a:chOff x="1229231" y="4879747"/>
            <a:chExt cx="28363438" cy="5753941"/>
          </a:xfrm>
        </p:grpSpPr>
        <p:sp>
          <p:nvSpPr>
            <p:cNvPr id="8" name="テキスト ボックス 7">
              <a:extLst>
                <a:ext uri="{FF2B5EF4-FFF2-40B4-BE49-F238E27FC236}">
                  <a16:creationId xmlns:a16="http://schemas.microsoft.com/office/drawing/2014/main" id="{262AAC64-42D8-F842-8E0F-8B9171D7C2AD}"/>
                </a:ext>
              </a:extLst>
            </p:cNvPr>
            <p:cNvSpPr txBox="1"/>
            <p:nvPr/>
          </p:nvSpPr>
          <p:spPr>
            <a:xfrm>
              <a:off x="1241261" y="5606780"/>
              <a:ext cx="28351408" cy="5026908"/>
            </a:xfrm>
            <a:prstGeom prst="rect">
              <a:avLst/>
            </a:prstGeom>
            <a:noFill/>
            <a:ln w="38100">
              <a:noFill/>
            </a:ln>
          </p:spPr>
          <p:txBody>
            <a:bodyPr wrap="square" rtlCol="0">
              <a:spAutoFit/>
            </a:bodyPr>
            <a:lstStyle/>
            <a:p>
              <a:r>
                <a:rPr lang="ja-JP" altLang="en-US" sz="3200"/>
                <a:t>近年</a:t>
              </a:r>
              <a:r>
                <a:rPr lang="en" altLang="ja-JP" sz="3200" dirty="0"/>
                <a:t>IoT</a:t>
              </a:r>
              <a:r>
                <a:rPr lang="ja-JP" altLang="en" sz="3200"/>
                <a:t>（</a:t>
              </a:r>
              <a:r>
                <a:rPr lang="en" altLang="ja-JP" sz="3200" dirty="0"/>
                <a:t>Internet of Things</a:t>
              </a:r>
              <a:r>
                <a:rPr lang="ja-JP" altLang="en" sz="3200"/>
                <a:t>）</a:t>
              </a:r>
              <a:r>
                <a:rPr lang="en-US" altLang="ja-JP" sz="3200" dirty="0"/>
                <a:t>[1]</a:t>
              </a:r>
              <a:r>
                <a:rPr lang="ja-JP" altLang="en-US" sz="3200"/>
                <a:t>の発展に伴い，工場や製造機器をインターネット上に繋ぐことにより生産性を向上させること動きが活発化している．また，同一企業や工場内だけでなく，企業の壁を超えたつながりを利用した生産に注目が集まっており</a:t>
              </a:r>
              <a:r>
                <a:rPr lang="en-US" altLang="ja-JP" sz="3200" dirty="0"/>
                <a:t>[2]</a:t>
              </a:r>
              <a:r>
                <a:rPr lang="ja-JP" altLang="en-US" sz="3200"/>
                <a:t> ，その中で</a:t>
              </a:r>
              <a:r>
                <a:rPr lang="en" altLang="ja-JP" sz="3200" dirty="0"/>
                <a:t>IoT</a:t>
              </a:r>
              <a:r>
                <a:rPr lang="ja-JP" altLang="en-US" sz="3200"/>
                <a:t>環境下において複数の工場や複数の企業をつなぎ設備・材料・労働力・工法を融通し合う生産形態である</a:t>
              </a:r>
              <a:r>
                <a:rPr lang="ja-JP" altLang="en-US" sz="3200">
                  <a:solidFill>
                    <a:srgbClr val="D652BA"/>
                  </a:solidFill>
                </a:rPr>
                <a:t>クラウドソースドマニュファクチャリング</a:t>
              </a:r>
              <a:r>
                <a:rPr lang="ja-JP" altLang="en-US" sz="3200"/>
                <a:t>と呼ばれる生産形態が提案された </a:t>
              </a:r>
              <a:r>
                <a:rPr lang="en-US" altLang="ja-JP" sz="3200" dirty="0"/>
                <a:t>[3]</a:t>
              </a:r>
              <a:r>
                <a:rPr lang="ja-JP" altLang="en-US" sz="3200"/>
                <a:t>．クラウドソースドマニュファクチャリングを形成することによち，リソースが不足した処理や，自社にはないリソースを使用する処理をつながる他企業に委託することで，顧客ニーズに合わせたカスタム生産を低コストで実現可能となる．クラウドソースドマニュファクチャリングにおいて必要とされているのが独立した企業群においても合理的なリソース配分の仕組みが重要となる</a:t>
              </a:r>
              <a:r>
                <a:rPr lang="en-US" altLang="ja-JP" sz="3200" dirty="0"/>
                <a:t>[4]</a:t>
              </a:r>
              <a:r>
                <a:rPr lang="ja-JP" altLang="en-US" sz="3200"/>
                <a:t>．そこで本研究ではリソースの提供企業のコストと要求企業の予算を基にした評価値を考慮し，リソースの配分と取引価格を決定することができる</a:t>
              </a:r>
              <a:r>
                <a:rPr lang="ja-JP" altLang="en-US" sz="3200">
                  <a:solidFill>
                    <a:srgbClr val="D652BA"/>
                  </a:solidFill>
                </a:rPr>
                <a:t>組合せダブルオークション</a:t>
              </a:r>
              <a:r>
                <a:rPr lang="ja-JP" altLang="en-US" sz="3200"/>
                <a:t>に着目する．また，独立した企業の集まりであるクラウドソースドマニュファクチャリングにおいて，リソースの配分と取引価格は参加企業が申告する評価値に基づくので，その評価値を正直に申告して貰う必要がある．その為個々の参加者にとって，正直な評価値の申告が各企業の支配戦略となるオークションの設計が重要となっており，このようなオークションを耐戦略性のあるオークションと言う．本研究においても各参加企業の正直な評価値をオークション主催者が知るために，</a:t>
              </a:r>
              <a:r>
                <a:rPr lang="ja-JP" altLang="en-US" sz="3200">
                  <a:solidFill>
                    <a:srgbClr val="D652BA"/>
                  </a:solidFill>
                </a:rPr>
                <a:t>耐戦略性</a:t>
              </a:r>
              <a:r>
                <a:rPr lang="ja-JP" altLang="en-US" sz="3200"/>
                <a:t>のある組合せダブルオークションの提案を目指す．</a:t>
              </a:r>
              <a:endParaRPr lang="ja-JP" altLang="en-US" sz="3600"/>
            </a:p>
          </p:txBody>
        </p:sp>
        <p:sp>
          <p:nvSpPr>
            <p:cNvPr id="42" name="テキスト ボックス 41">
              <a:extLst>
                <a:ext uri="{FF2B5EF4-FFF2-40B4-BE49-F238E27FC236}">
                  <a16:creationId xmlns:a16="http://schemas.microsoft.com/office/drawing/2014/main" id="{72353807-D283-A148-9DA9-F259AF851B16}"/>
                </a:ext>
              </a:extLst>
            </p:cNvPr>
            <p:cNvSpPr txBox="1"/>
            <p:nvPr/>
          </p:nvSpPr>
          <p:spPr>
            <a:xfrm>
              <a:off x="1229231" y="4879747"/>
              <a:ext cx="2646878" cy="830997"/>
            </a:xfrm>
            <a:prstGeom prst="rect">
              <a:avLst/>
            </a:prstGeom>
            <a:noFill/>
            <a:ln w="25400">
              <a:noFill/>
            </a:ln>
          </p:spPr>
          <p:txBody>
            <a:bodyPr wrap="none" rtlCol="0">
              <a:spAutoFit/>
            </a:bodyPr>
            <a:lstStyle/>
            <a:p>
              <a:r>
                <a:rPr kumimoji="1" lang="ja-JP" altLang="en-US" sz="4800"/>
                <a:t>研究背景</a:t>
              </a:r>
            </a:p>
          </p:txBody>
        </p:sp>
      </p:grpSp>
      <p:grpSp>
        <p:nvGrpSpPr>
          <p:cNvPr id="61" name="グループ化 60">
            <a:extLst>
              <a:ext uri="{FF2B5EF4-FFF2-40B4-BE49-F238E27FC236}">
                <a16:creationId xmlns:a16="http://schemas.microsoft.com/office/drawing/2014/main" id="{A5A4DC83-A1A8-E64E-94E3-262B1F49EC74}"/>
              </a:ext>
            </a:extLst>
          </p:cNvPr>
          <p:cNvGrpSpPr/>
          <p:nvPr/>
        </p:nvGrpSpPr>
        <p:grpSpPr>
          <a:xfrm>
            <a:off x="594772" y="19608577"/>
            <a:ext cx="14144399" cy="8411564"/>
            <a:chOff x="1016709" y="22034317"/>
            <a:chExt cx="14144399" cy="8411564"/>
          </a:xfrm>
        </p:grpSpPr>
        <mc:AlternateContent xmlns:mc="http://schemas.openxmlformats.org/markup-compatibility/2006" xmlns:a14="http://schemas.microsoft.com/office/drawing/2010/main">
          <mc:Choice Requires="a14">
            <p:sp>
              <p:nvSpPr>
                <p:cNvPr id="52" name="テキスト プレースホルダー 7">
                  <a:extLst>
                    <a:ext uri="{FF2B5EF4-FFF2-40B4-BE49-F238E27FC236}">
                      <a16:creationId xmlns:a16="http://schemas.microsoft.com/office/drawing/2014/main" id="{1625E524-EFC7-2942-A7FB-1E7A3DD497EB}"/>
                    </a:ext>
                  </a:extLst>
                </p:cNvPr>
                <p:cNvSpPr txBox="1">
                  <a:spLocks/>
                </p:cNvSpPr>
                <p:nvPr/>
              </p:nvSpPr>
              <p:spPr>
                <a:xfrm>
                  <a:off x="1199734" y="22555993"/>
                  <a:ext cx="13866401" cy="7889888"/>
                </a:xfrm>
                <a:prstGeom prst="rect">
                  <a:avLst/>
                </a:prstGeom>
              </p:spPr>
              <p:txBody>
                <a:bodyPr vert="horz" lIns="91440" tIns="45720" rIns="91440" bIns="45720" rtlCol="0">
                  <a:noAutofit/>
                </a:bodyPr>
                <a:lstStyle>
                  <a:lvl1pPr marL="257175" indent="-257175" algn="l" defTabSz="514350" rtl="0" eaLnBrk="1" latinLnBrk="0" hangingPunct="1">
                    <a:lnSpc>
                      <a:spcPct val="120000"/>
                    </a:lnSpc>
                    <a:spcBef>
                      <a:spcPts val="563"/>
                    </a:spcBef>
                    <a:buFont typeface="Wingdings" charset="2"/>
                    <a:buChar char="n"/>
                    <a:defRPr kumimoji="1" sz="2000" kern="1200">
                      <a:solidFill>
                        <a:schemeClr val="tx2"/>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2"/>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2"/>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a:lstStyle>
                <a:p>
                  <a:pPr marL="514350" marR="0" lvl="0" indent="-514350" algn="l" defTabSz="514350" rtl="0" eaLnBrk="1" fontAlgn="auto" latinLnBrk="0" hangingPunct="1">
                    <a:lnSpc>
                      <a:spcPct val="120000"/>
                    </a:lnSpc>
                    <a:spcBef>
                      <a:spcPts val="563"/>
                    </a:spcBef>
                    <a:spcAft>
                      <a:spcPts val="0"/>
                    </a:spcAft>
                    <a:buClrTx/>
                    <a:buSzTx/>
                    <a:buFont typeface="+mj-lt"/>
                    <a:buAutoNum type="romanUcPeriod"/>
                    <a:tabLst/>
                    <a:defRPr/>
                  </a:pPr>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提供側と要求側の入札を元にした勝者決定問題</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𝑃</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𝑰</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𝑱</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を定義し，それに対し仮想的な買い手</a:t>
                  </a:r>
                  <a14:m>
                    <m:oMath xmlns:m="http://schemas.openxmlformats.org/officeDocument/2006/math">
                      <m:r>
                        <a:rPr kumimoji="1" lang="en" altLang="ja-JP" sz="32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𝑸</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を考慮した問題</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𝑃</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𝑰</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𝑱</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𝑸</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を定義する</a:t>
                  </a:r>
                  <a:endParaRPr kumimoji="1" lang="en-US"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cs typeface="+mn-cs"/>
                  </a:endParaRPr>
                </a:p>
                <a:p>
                  <a:pPr marL="457200" marR="0" lvl="0" indent="-457200" algn="l" defTabSz="514350" rtl="0" eaLnBrk="1" fontAlgn="auto" latinLnBrk="0" hangingPunct="1">
                    <a:lnSpc>
                      <a:spcPct val="120000"/>
                    </a:lnSpc>
                    <a:spcBef>
                      <a:spcPts val="563"/>
                    </a:spcBef>
                    <a:spcAft>
                      <a:spcPts val="0"/>
                    </a:spcAft>
                    <a:buClrTx/>
                    <a:buSzTx/>
                    <a:buFont typeface="+mj-lt"/>
                    <a:buAutoNum type="romanUcPeriod"/>
                    <a:tabLst/>
                    <a:defRPr/>
                  </a:pPr>
                  <a:r>
                    <a:rPr kumimoji="1" lang="en"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cs typeface="+mn-cs"/>
                    </a:rPr>
                    <a:t> </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𝑃</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𝑰</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𝑱</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𝑸</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の最適解を求め，</a:t>
                  </a: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勝者となる入札を決める</a:t>
                  </a:r>
                  <a:endParaRPr kumimoji="1" lang="en-US"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cs typeface="+mn-cs"/>
                  </a:endParaRPr>
                </a:p>
                <a:p>
                  <a:pPr marL="457200" marR="0" lvl="0" indent="-457200" algn="l" defTabSz="514350" rtl="0" eaLnBrk="1" fontAlgn="auto" latinLnBrk="0" hangingPunct="1">
                    <a:lnSpc>
                      <a:spcPct val="120000"/>
                    </a:lnSpc>
                    <a:spcBef>
                      <a:spcPts val="563"/>
                    </a:spcBef>
                    <a:spcAft>
                      <a:spcPts val="0"/>
                    </a:spcAft>
                    <a:buClrTx/>
                    <a:buSzTx/>
                    <a:buFont typeface="+mj-lt"/>
                    <a:buAutoNum type="romanUcPeriod"/>
                    <a:tabLst/>
                    <a:defRPr/>
                  </a:pPr>
                  <a:r>
                    <a:rPr kumimoji="1" lang="en"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cs typeface="+mn-cs"/>
                    </a:rPr>
                    <a:t> </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𝑃</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𝑰</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𝑱</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cs typeface="+mn-cs"/>
                        </a:rPr>
                        <m:t>𝑸</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cs typeface="+mn-cs"/>
                    </a:rPr>
                    <a:t>において勝者となった要求企業に対して</a:t>
                  </a: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支払い</a:t>
                  </a:r>
                  <a14:m>
                    <m:oMath xmlns:m="http://schemas.openxmlformats.org/officeDocument/2006/math">
                      <m:r>
                        <a:rPr kumimoji="1" lang="en"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cs typeface="+mn-cs"/>
                        </a:rPr>
                        <m:t>𝑝𝑎</m:t>
                      </m:r>
                      <m:sSub>
                        <m:sSubPr>
                          <m:ctrlPr>
                            <a:rPr kumimoji="1" lang="en" altLang="ja-JP" sz="3200" b="0" i="1" u="none" strike="noStrike" kern="1200" cap="none" spc="0" normalizeH="0" baseline="0" noProof="0" dirty="0" err="1">
                              <a:ln>
                                <a:noFill/>
                              </a:ln>
                              <a:solidFill>
                                <a:srgbClr val="D34BB6"/>
                              </a:solidFill>
                              <a:effectLst/>
                              <a:uLnTx/>
                              <a:uFillTx/>
                              <a:latin typeface="Cambria Math" panose="02040503050406030204" pitchFamily="18" charset="0"/>
                              <a:cs typeface="+mn-cs"/>
                            </a:rPr>
                          </m:ctrlPr>
                        </m:sSubPr>
                        <m:e>
                          <m:r>
                            <a:rPr kumimoji="1" lang="en"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cs typeface="+mn-cs"/>
                            </a:rPr>
                            <m:t>𝑦</m:t>
                          </m:r>
                        </m:e>
                        <m:sub>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cs typeface="+mn-cs"/>
                            </a:rPr>
                            <m:t>𝑗</m:t>
                          </m:r>
                        </m:sub>
                      </m:sSub>
                    </m:oMath>
                  </a14:m>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を</a:t>
                  </a:r>
                  <a:br>
                    <a:rPr kumimoji="1" lang="en-US" altLang="ja-JP" sz="32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rPr>
                  </a:b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決定する </a:t>
                  </a:r>
                  <a:endParaRPr kumimoji="1" lang="en-US" altLang="ja-JP" sz="32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endParaRPr>
                </a:p>
                <a:p>
                  <a:pPr marL="457200" marR="0" lvl="0" indent="-457200" algn="l" defTabSz="514350" rtl="0" eaLnBrk="1" fontAlgn="auto" latinLnBrk="0" hangingPunct="1">
                    <a:lnSpc>
                      <a:spcPct val="120000"/>
                    </a:lnSpc>
                    <a:spcBef>
                      <a:spcPts val="563"/>
                    </a:spcBef>
                    <a:spcAft>
                      <a:spcPts val="0"/>
                    </a:spcAft>
                    <a:buClrTx/>
                    <a:buSzTx/>
                    <a:buFont typeface="+mj-lt"/>
                    <a:buAutoNum type="romanUcPeriod"/>
                    <a:tabLst/>
                    <a:defRPr/>
                  </a:pPr>
                  <a:endParaRPr kumimoji="1" lang="en-US" altLang="ja-JP" sz="32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endParaRPr>
                </a:p>
                <a:p>
                  <a:pPr marL="457200" lvl="0" indent="-457200">
                    <a:buFont typeface="+mj-lt"/>
                    <a:buAutoNum type="romanUcPeriod"/>
                  </a:pPr>
                  <a:r>
                    <a:rPr kumimoji="1" lang="en" altLang="ja-JP" sz="3600" b="0" i="0" u="none" strike="noStrike" kern="1200" cap="none" spc="0" normalizeH="0" baseline="0" noProof="0" dirty="0">
                      <a:ln>
                        <a:noFill/>
                      </a:ln>
                      <a:solidFill>
                        <a:srgbClr val="505050"/>
                      </a:solidFill>
                      <a:effectLst/>
                      <a:uLnTx/>
                      <a:uFillTx/>
                      <a:latin typeface="源ノ角ゴシック JP Normal"/>
                      <a:ea typeface="源ノ角ゴシック JP Normal"/>
                      <a:cs typeface="+mn-cs"/>
                    </a:rPr>
                    <a:t> </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𝑃</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t>𝑰</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t>𝑱</m:t>
                      </m:r>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t>𝑸</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において勝者となった要求企業の集合を</a:t>
                  </a:r>
                  <a14:m>
                    <m:oMath xmlns:m="http://schemas.openxmlformats.org/officeDocument/2006/math">
                      <m:acc>
                        <m:accPr>
                          <m:chr m:val="̃"/>
                          <m:ctrlPr>
                            <a:rPr kumimoji="1" lang="en"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ctrlPr>
                        </m:accPr>
                        <m:e>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𝑱</m:t>
                          </m:r>
                        </m:e>
                      </m:acc>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と</a:t>
                  </a:r>
                  <a:r>
                    <a:rPr lang="ja-JP" altLang="en-US" sz="3200">
                      <a:solidFill>
                        <a:schemeClr val="tx1"/>
                      </a:solidFill>
                      <a:latin typeface="源ノ角ゴシック JP Normal"/>
                      <a:ea typeface="源ノ角ゴシック JP Normal"/>
                    </a:rPr>
                    <a:t>する．</a:t>
                  </a:r>
                  <a:r>
                    <a:rPr lang="en" altLang="ja-JP" sz="3200" dirty="0">
                      <a:solidFill>
                        <a:schemeClr val="tx1"/>
                      </a:solidFill>
                    </a:rPr>
                    <a:t> </a:t>
                  </a:r>
                  <a14:m>
                    <m:oMath xmlns:m="http://schemas.openxmlformats.org/officeDocument/2006/math">
                      <m:r>
                        <a:rPr lang="en" altLang="ja-JP" sz="3200" i="1" dirty="0">
                          <a:solidFill>
                            <a:schemeClr val="tx1"/>
                          </a:solidFill>
                          <a:latin typeface="Cambria Math" panose="02040503050406030204" pitchFamily="18" charset="0"/>
                        </a:rPr>
                        <m:t>𝑃</m:t>
                      </m:r>
                      <m:r>
                        <a:rPr lang="en" altLang="ja-JP" sz="3200" i="1" dirty="0">
                          <a:solidFill>
                            <a:schemeClr val="tx1"/>
                          </a:solidFill>
                          <a:latin typeface="Cambria Math" panose="02040503050406030204" pitchFamily="18" charset="0"/>
                        </a:rPr>
                        <m:t>(</m:t>
                      </m:r>
                      <m:r>
                        <a:rPr lang="en-US" altLang="ja-JP" sz="3200" b="1" i="1" dirty="0">
                          <a:solidFill>
                            <a:schemeClr val="tx1"/>
                          </a:solidFill>
                          <a:latin typeface="Cambria Math" panose="02040503050406030204" pitchFamily="18" charset="0"/>
                        </a:rPr>
                        <m:t>𝑰</m:t>
                      </m:r>
                      <m:r>
                        <a:rPr lang="en-US" altLang="ja-JP" sz="3200" i="1" dirty="0">
                          <a:solidFill>
                            <a:schemeClr val="tx1"/>
                          </a:solidFill>
                          <a:latin typeface="Cambria Math" panose="02040503050406030204" pitchFamily="18" charset="0"/>
                        </a:rPr>
                        <m:t>,</m:t>
                      </m:r>
                      <m:r>
                        <a:rPr lang="en-US" altLang="ja-JP" sz="3200" b="1" i="1" dirty="0" smtClean="0">
                          <a:solidFill>
                            <a:schemeClr val="tx1"/>
                          </a:solidFill>
                          <a:latin typeface="Cambria Math" panose="02040503050406030204" pitchFamily="18" charset="0"/>
                        </a:rPr>
                        <m:t>𝑱</m:t>
                      </m:r>
                      <m:r>
                        <a:rPr lang="en" altLang="ja-JP" sz="3200" i="1" dirty="0">
                          <a:solidFill>
                            <a:schemeClr val="tx1"/>
                          </a:solidFill>
                          <a:latin typeface="Cambria Math" panose="02040503050406030204" pitchFamily="18" charset="0"/>
                        </a:rPr>
                        <m:t>)</m:t>
                      </m:r>
                    </m:oMath>
                  </a14:m>
                  <a:r>
                    <a:rPr lang="ja-JP" altLang="en-US" sz="3200">
                      <a:solidFill>
                        <a:schemeClr val="tx1"/>
                      </a:solidFill>
                    </a:rPr>
                    <a:t>において</a:t>
                  </a:r>
                  <a14:m>
                    <m:oMath xmlns:m="http://schemas.openxmlformats.org/officeDocument/2006/math">
                      <m:r>
                        <a:rPr lang="en-US" altLang="ja-JP" sz="3200" b="1" i="1" dirty="0" smtClean="0">
                          <a:solidFill>
                            <a:schemeClr val="tx1"/>
                          </a:solidFill>
                          <a:latin typeface="Cambria Math" panose="02040503050406030204" pitchFamily="18" charset="0"/>
                        </a:rPr>
                        <m:t>𝑱</m:t>
                      </m:r>
                    </m:oMath>
                  </a14:m>
                  <a:r>
                    <a:rPr lang="ja-JP" altLang="en-US" sz="3200" dirty="0">
                      <a:solidFill>
                        <a:schemeClr val="tx1"/>
                      </a:solidFill>
                    </a:rPr>
                    <a:t>を</a:t>
                  </a:r>
                  <a:r>
                    <a:rPr lang="en" altLang="ja-JP" sz="3200" b="1" dirty="0">
                      <a:solidFill>
                        <a:schemeClr val="tx1"/>
                      </a:solidFill>
                    </a:rPr>
                    <a:t> </a:t>
                  </a:r>
                  <a14:m>
                    <m:oMath xmlns:m="http://schemas.openxmlformats.org/officeDocument/2006/math">
                      <m:acc>
                        <m:accPr>
                          <m:chr m:val="̃"/>
                          <m:ctrlPr>
                            <a:rPr lang="en" altLang="ja-JP" sz="3200" b="1" i="1" dirty="0">
                              <a:solidFill>
                                <a:schemeClr val="tx1"/>
                              </a:solidFill>
                              <a:latin typeface="Cambria Math" panose="02040503050406030204" pitchFamily="18" charset="0"/>
                            </a:rPr>
                          </m:ctrlPr>
                        </m:accPr>
                        <m:e>
                          <m:r>
                            <a:rPr lang="en-US" altLang="ja-JP" sz="3200" b="1" i="1" dirty="0">
                              <a:solidFill>
                                <a:schemeClr val="tx1"/>
                              </a:solidFill>
                              <a:latin typeface="Cambria Math" panose="02040503050406030204" pitchFamily="18" charset="0"/>
                            </a:rPr>
                            <m:t>𝑱</m:t>
                          </m:r>
                        </m:e>
                      </m:acc>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とし，また敗者となった入札の決定変数を</a:t>
                  </a:r>
                  <a:r>
                    <a:rPr kumimoji="1" lang="en-US"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rPr>
                    <a:t>0</a:t>
                  </a:r>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とした問題</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𝑃</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m:t>
                      </m:r>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𝑰</m:t>
                      </m:r>
                      <m:r>
                        <a:rPr kumimoji="1" lang="en-US"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m:t>
                      </m:r>
                      <m:acc>
                        <m:accPr>
                          <m:chr m:val="̃"/>
                          <m:ctrlP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ctrlPr>
                        </m:accPr>
                        <m:e>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𝑱</m:t>
                          </m:r>
                        </m:e>
                      </m:acc>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を定義する </a:t>
                  </a:r>
                  <a:endParaRPr kumimoji="1" lang="en-US"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endParaRPr>
                </a:p>
                <a:p>
                  <a:pPr marL="457200" marR="0" lvl="0" indent="-457200" algn="l" defTabSz="514350" rtl="0" eaLnBrk="1" fontAlgn="auto" latinLnBrk="0" hangingPunct="1">
                    <a:lnSpc>
                      <a:spcPct val="120000"/>
                    </a:lnSpc>
                    <a:spcBef>
                      <a:spcPts val="563"/>
                    </a:spcBef>
                    <a:spcAft>
                      <a:spcPts val="0"/>
                    </a:spcAft>
                    <a:buClrTx/>
                    <a:buSzTx/>
                    <a:buFont typeface="+mj-lt"/>
                    <a:buAutoNum type="romanUcPeriod"/>
                    <a:tabLst/>
                    <a:defRPr/>
                  </a:pPr>
                  <a:r>
                    <a:rPr kumimoji="1" lang="en"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rPr>
                    <a:t> </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𝑃</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m:t>
                      </m:r>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𝑰</m:t>
                      </m:r>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m:t>
                      </m:r>
                      <m:acc>
                        <m:accPr>
                          <m:chr m:val="̃"/>
                          <m:ctrlP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ctrlPr>
                        </m:accPr>
                        <m:e>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𝑱</m:t>
                          </m:r>
                        </m:e>
                      </m:acc>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の最適解を求め，</a:t>
                  </a: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rPr>
                    <a:t>提供リソースの取引量を決める</a:t>
                  </a:r>
                  <a:endParaRPr kumimoji="1" lang="en-US"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endParaRPr>
                </a:p>
                <a:p>
                  <a:pPr marL="457200" marR="0" lvl="0" indent="-457200" algn="l" defTabSz="514350" rtl="0" eaLnBrk="1" fontAlgn="auto" latinLnBrk="0" hangingPunct="1">
                    <a:lnSpc>
                      <a:spcPct val="120000"/>
                    </a:lnSpc>
                    <a:spcBef>
                      <a:spcPts val="563"/>
                    </a:spcBef>
                    <a:spcAft>
                      <a:spcPts val="0"/>
                    </a:spcAft>
                    <a:buClrTx/>
                    <a:buSzTx/>
                    <a:buFont typeface="+mj-lt"/>
                    <a:buAutoNum type="romanUcPeriod"/>
                    <a:tabLst/>
                    <a:defRPr/>
                  </a:pPr>
                  <a:r>
                    <a:rPr kumimoji="1" lang="en" altLang="ja-JP" sz="3200" b="0" i="0" u="none" strike="noStrike" kern="1200" cap="none" spc="0" normalizeH="0" baseline="0" noProof="0" dirty="0">
                      <a:ln>
                        <a:noFill/>
                      </a:ln>
                      <a:solidFill>
                        <a:schemeClr val="tx1"/>
                      </a:solidFill>
                      <a:effectLst/>
                      <a:uLnTx/>
                      <a:uFillTx/>
                      <a:latin typeface="源ノ角ゴシック JP Normal"/>
                      <a:ea typeface="源ノ角ゴシック JP Normal"/>
                    </a:rPr>
                    <a:t> </a:t>
                  </a:r>
                  <a14:m>
                    <m:oMath xmlns:m="http://schemas.openxmlformats.org/officeDocument/2006/math">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𝑃</m:t>
                      </m:r>
                      <m:r>
                        <a:rPr kumimoji="1" lang="en" altLang="ja-JP" sz="3200" b="0" i="1" u="none" strike="noStrike" kern="1200" cap="none" spc="0" normalizeH="0" baseline="0" noProof="0" dirty="0" smtClean="0">
                          <a:ln>
                            <a:noFill/>
                          </a:ln>
                          <a:solidFill>
                            <a:schemeClr val="tx1"/>
                          </a:solidFill>
                          <a:effectLst/>
                          <a:uLnTx/>
                          <a:uFillTx/>
                          <a:latin typeface="Cambria Math" panose="02040503050406030204" pitchFamily="18" charset="0"/>
                        </a:rPr>
                        <m:t>(</m:t>
                      </m:r>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𝑰</m:t>
                      </m:r>
                      <m:r>
                        <a:rPr kumimoji="1" lang="en-US" altLang="ja-JP" sz="3200" b="1" i="1" u="none" strike="noStrike" kern="1200" cap="none" spc="0" normalizeH="0" baseline="0" noProof="0" dirty="0" smtClean="0">
                          <a:ln>
                            <a:noFill/>
                          </a:ln>
                          <a:solidFill>
                            <a:schemeClr val="tx1"/>
                          </a:solidFill>
                          <a:effectLst/>
                          <a:uLnTx/>
                          <a:uFillTx/>
                          <a:latin typeface="Cambria Math" panose="02040503050406030204" pitchFamily="18" charset="0"/>
                        </a:rPr>
                        <m:t>,</m:t>
                      </m:r>
                      <m:acc>
                        <m:accPr>
                          <m:chr m:val="̃"/>
                          <m:ctrlPr>
                            <a:rPr kumimoji="1" lang="en" altLang="ja-JP" sz="3200" b="1" i="1" u="none" strike="noStrike" kern="1200" cap="none" spc="0" normalizeH="0" baseline="0" noProof="0" dirty="0">
                              <a:ln>
                                <a:noFill/>
                              </a:ln>
                              <a:solidFill>
                                <a:schemeClr val="tx1"/>
                              </a:solidFill>
                              <a:effectLst/>
                              <a:uLnTx/>
                              <a:uFillTx/>
                              <a:latin typeface="Cambria Math" panose="02040503050406030204" pitchFamily="18" charset="0"/>
                            </a:rPr>
                          </m:ctrlPr>
                        </m:accPr>
                        <m:e>
                          <m:r>
                            <a:rPr kumimoji="1" lang="en-US" altLang="ja-JP" sz="3200" b="1" i="1" u="none" strike="noStrike" kern="1200" cap="none" spc="0" normalizeH="0" baseline="0" noProof="0" dirty="0">
                              <a:ln>
                                <a:noFill/>
                              </a:ln>
                              <a:solidFill>
                                <a:schemeClr val="tx1"/>
                              </a:solidFill>
                              <a:effectLst/>
                              <a:uLnTx/>
                              <a:uFillTx/>
                              <a:latin typeface="Cambria Math" panose="02040503050406030204" pitchFamily="18" charset="0"/>
                            </a:rPr>
                            <m:t>𝑱</m:t>
                          </m:r>
                        </m:e>
                      </m:acc>
                      <m:r>
                        <a:rPr kumimoji="1" lang="en" altLang="ja-JP" sz="3200" b="0" i="1" u="none" strike="noStrike" kern="1200" cap="none" spc="0" normalizeH="0" baseline="0" noProof="0" dirty="0">
                          <a:ln>
                            <a:noFill/>
                          </a:ln>
                          <a:solidFill>
                            <a:schemeClr val="tx1"/>
                          </a:solidFill>
                          <a:effectLst/>
                          <a:uLnTx/>
                          <a:uFillTx/>
                          <a:latin typeface="Cambria Math" panose="02040503050406030204" pitchFamily="18" charset="0"/>
                        </a:rPr>
                        <m:t>)</m:t>
                      </m:r>
                    </m:oMath>
                  </a14:m>
                  <a:r>
                    <a:rPr kumimoji="1" lang="ja-JP" altLang="en-US" sz="3200" b="0" i="0" u="none" strike="noStrike" kern="1200" cap="none" spc="0" normalizeH="0" baseline="0" noProof="0">
                      <a:ln>
                        <a:noFill/>
                      </a:ln>
                      <a:solidFill>
                        <a:schemeClr val="tx1"/>
                      </a:solidFill>
                      <a:effectLst/>
                      <a:uLnTx/>
                      <a:uFillTx/>
                      <a:latin typeface="源ノ角ゴシック JP Normal"/>
                      <a:ea typeface="源ノ角ゴシック JP Normal"/>
                    </a:rPr>
                    <a:t>において勝者となったリソース提供企業に対して</a:t>
                  </a: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rPr>
                    <a:t>収入</a:t>
                  </a:r>
                  <a14:m>
                    <m:oMath xmlns:m="http://schemas.openxmlformats.org/officeDocument/2006/math">
                      <m:r>
                        <a:rPr kumimoji="1" lang="en"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𝑟𝑒</m:t>
                      </m:r>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𝑣𝑒𝑛𝑢</m:t>
                      </m:r>
                      <m:sSub>
                        <m:sSubPr>
                          <m:ctrlP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ctrlPr>
                        </m:sSubPr>
                        <m:e>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𝑒</m:t>
                          </m:r>
                        </m:e>
                        <m:sub>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𝑗</m:t>
                          </m:r>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m:t>
                          </m:r>
                          <m:r>
                            <a:rPr kumimoji="1" lang="en-US" altLang="ja-JP" sz="3200" b="0" i="1" u="none" strike="noStrike" kern="1200" cap="none" spc="0" normalizeH="0" baseline="0" noProof="0" dirty="0" smtClean="0">
                              <a:ln>
                                <a:noFill/>
                              </a:ln>
                              <a:solidFill>
                                <a:srgbClr val="D34BB6"/>
                              </a:solidFill>
                              <a:effectLst/>
                              <a:uLnTx/>
                              <a:uFillTx/>
                              <a:latin typeface="Cambria Math" panose="02040503050406030204" pitchFamily="18" charset="0"/>
                            </a:rPr>
                            <m:t>𝑟</m:t>
                          </m:r>
                        </m:sub>
                      </m:sSub>
                    </m:oMath>
                  </a14:m>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rPr>
                    <a:t>を決定する</a:t>
                  </a:r>
                  <a:endParaRPr kumimoji="1" lang="en-US" altLang="ja-JP" sz="3200" b="0" i="0" u="none" strike="noStrike" kern="1200" cap="none" spc="0" normalizeH="0" baseline="0" noProof="0" dirty="0">
                    <a:ln>
                      <a:noFill/>
                    </a:ln>
                    <a:solidFill>
                      <a:srgbClr val="505050"/>
                    </a:solidFill>
                    <a:effectLst/>
                    <a:uLnTx/>
                    <a:uFillTx/>
                    <a:latin typeface="源ノ角ゴシック JP Normal"/>
                    <a:ea typeface="源ノ角ゴシック JP Normal"/>
                  </a:endParaRPr>
                </a:p>
              </p:txBody>
            </p:sp>
          </mc:Choice>
          <mc:Fallback xmlns="">
            <p:sp>
              <p:nvSpPr>
                <p:cNvPr id="52" name="テキスト プレースホルダー 7">
                  <a:extLst>
                    <a:ext uri="{FF2B5EF4-FFF2-40B4-BE49-F238E27FC236}">
                      <a16:creationId xmlns:a16="http://schemas.microsoft.com/office/drawing/2014/main" id="{1625E524-EFC7-2942-A7FB-1E7A3DD497EB}"/>
                    </a:ext>
                  </a:extLst>
                </p:cNvPr>
                <p:cNvSpPr txBox="1">
                  <a:spLocks noRot="1" noChangeAspect="1" noMove="1" noResize="1" noEditPoints="1" noAdjustHandles="1" noChangeArrowheads="1" noChangeShapeType="1" noTextEdit="1"/>
                </p:cNvSpPr>
                <p:nvPr/>
              </p:nvSpPr>
              <p:spPr>
                <a:xfrm>
                  <a:off x="1199734" y="22555993"/>
                  <a:ext cx="13866401" cy="7889888"/>
                </a:xfrm>
                <a:prstGeom prst="rect">
                  <a:avLst/>
                </a:prstGeom>
                <a:blipFill>
                  <a:blip r:embed="rId3"/>
                  <a:stretch>
                    <a:fillRect l="-1647" t="-1608" r="-1006" b="-322"/>
                  </a:stretch>
                </a:blipFill>
              </p:spPr>
              <p:txBody>
                <a:bodyPr/>
                <a:lstStyle/>
                <a:p>
                  <a:r>
                    <a:rPr lang="ja-JP" altLang="en-US">
                      <a:noFill/>
                    </a:rPr>
                    <a:t> </a:t>
                  </a:r>
                </a:p>
              </p:txBody>
            </p:sp>
          </mc:Fallback>
        </mc:AlternateContent>
        <p:sp>
          <p:nvSpPr>
            <p:cNvPr id="57" name="角丸四角形 56">
              <a:extLst>
                <a:ext uri="{FF2B5EF4-FFF2-40B4-BE49-F238E27FC236}">
                  <a16:creationId xmlns:a16="http://schemas.microsoft.com/office/drawing/2014/main" id="{DB4C3FC2-BC25-EA48-A4BE-EDC976FD42EE}"/>
                </a:ext>
              </a:extLst>
            </p:cNvPr>
            <p:cNvSpPr/>
            <p:nvPr/>
          </p:nvSpPr>
          <p:spPr>
            <a:xfrm>
              <a:off x="1016709" y="22659168"/>
              <a:ext cx="14049426" cy="3011860"/>
            </a:xfrm>
            <a:prstGeom prst="roundRect">
              <a:avLst/>
            </a:prstGeom>
            <a:noFill/>
            <a:ln w="12700" cap="flat" cmpd="sng" algn="ctr">
              <a:solidFill>
                <a:srgbClr val="007BA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C1409957-9148-3647-88FA-FF333926D202}"/>
                    </a:ext>
                  </a:extLst>
                </p:cNvPr>
                <p:cNvSpPr txBox="1"/>
                <p:nvPr/>
              </p:nvSpPr>
              <p:spPr>
                <a:xfrm>
                  <a:off x="4358362" y="22034317"/>
                  <a:ext cx="7549759" cy="646331"/>
                </a:xfrm>
                <a:prstGeom prst="rect">
                  <a:avLst/>
                </a:prstGeom>
                <a:noFill/>
                <a:ln>
                  <a:solidFill>
                    <a:srgbClr val="007BA9"/>
                  </a:solidFill>
                </a:ln>
              </p:spPr>
              <p:txBody>
                <a:bodyPr wrap="none" rtlCol="0">
                  <a:spAutoFit/>
                </a:bodyPr>
                <a:lstStyle/>
                <a:p>
                  <a:pPr lvl="0" defTabSz="914400">
                    <a:defRPr/>
                  </a:pPr>
                  <a:r>
                    <a:rPr kumimoji="0" lang="ja-JP" altLang="en-US" sz="3600" b="0" i="0" u="none" strike="noStrike" kern="0" cap="none" spc="0" normalizeH="0" baseline="0" noProof="0">
                      <a:ln>
                        <a:noFill/>
                      </a:ln>
                      <a:effectLst/>
                      <a:uLnTx/>
                      <a:uFillTx/>
                    </a:rPr>
                    <a:t>リソース要求企業</a:t>
                  </a:r>
                  <a14:m>
                    <m:oMath xmlns:m="http://schemas.openxmlformats.org/officeDocument/2006/math">
                      <m:r>
                        <a:rPr kumimoji="0" lang="en-US" altLang="ja-JP" sz="3600" i="1" kern="0" smtClean="0">
                          <a:solidFill>
                            <a:schemeClr val="tx1"/>
                          </a:solidFill>
                          <a:latin typeface="Cambria Math"/>
                        </a:rPr>
                        <m:t>𝑗</m:t>
                      </m:r>
                      <m:r>
                        <a:rPr kumimoji="0" lang="en-US" altLang="ja-JP" sz="3600" i="1" kern="0">
                          <a:solidFill>
                            <a:schemeClr val="tx1"/>
                          </a:solidFill>
                          <a:latin typeface="Cambria Math"/>
                          <a:ea typeface="Cambria Math"/>
                        </a:rPr>
                        <m:t>∈</m:t>
                      </m:r>
                      <m:r>
                        <a:rPr kumimoji="0" lang="en-US" altLang="ja-JP" sz="3600" b="1" i="1" kern="0">
                          <a:solidFill>
                            <a:schemeClr val="tx1"/>
                          </a:solidFill>
                          <a:latin typeface="Cambria Math"/>
                        </a:rPr>
                        <m:t>𝑱</m:t>
                      </m:r>
                    </m:oMath>
                  </a14:m>
                  <a:r>
                    <a:rPr kumimoji="0" lang="ja-JP" altLang="en-US" sz="3600" b="0" i="0" u="none" strike="noStrike" kern="0" cap="none" spc="0" normalizeH="0" baseline="0" noProof="0">
                      <a:ln>
                        <a:noFill/>
                      </a:ln>
                      <a:effectLst/>
                      <a:uLnTx/>
                      <a:uFillTx/>
                    </a:rPr>
                    <a:t>の支払い決定</a:t>
                  </a:r>
                </a:p>
              </p:txBody>
            </p:sp>
          </mc:Choice>
          <mc:Fallback xmlns="">
            <p:sp>
              <p:nvSpPr>
                <p:cNvPr id="58" name="テキスト ボックス 57">
                  <a:extLst>
                    <a:ext uri="{FF2B5EF4-FFF2-40B4-BE49-F238E27FC236}">
                      <a16:creationId xmlns:a16="http://schemas.microsoft.com/office/drawing/2014/main" id="{C1409957-9148-3647-88FA-FF333926D202}"/>
                    </a:ext>
                  </a:extLst>
                </p:cNvPr>
                <p:cNvSpPr txBox="1">
                  <a:spLocks noRot="1" noChangeAspect="1" noMove="1" noResize="1" noEditPoints="1" noAdjustHandles="1" noChangeArrowheads="1" noChangeShapeType="1" noTextEdit="1"/>
                </p:cNvSpPr>
                <p:nvPr/>
              </p:nvSpPr>
              <p:spPr>
                <a:xfrm>
                  <a:off x="4358362" y="22034317"/>
                  <a:ext cx="7549759" cy="646331"/>
                </a:xfrm>
                <a:prstGeom prst="rect">
                  <a:avLst/>
                </a:prstGeom>
                <a:blipFill>
                  <a:blip r:embed="rId4"/>
                  <a:stretch>
                    <a:fillRect l="-2349" t="-13208" r="-1342" b="-32075"/>
                  </a:stretch>
                </a:blipFill>
                <a:ln>
                  <a:solidFill>
                    <a:srgbClr val="007BA9"/>
                  </a:solidFill>
                </a:ln>
              </p:spPr>
              <p:txBody>
                <a:bodyPr/>
                <a:lstStyle/>
                <a:p>
                  <a:r>
                    <a:rPr lang="ja-JP" altLang="en-US">
                      <a:noFill/>
                    </a:rPr>
                    <a:t> </a:t>
                  </a:r>
                </a:p>
              </p:txBody>
            </p:sp>
          </mc:Fallback>
        </mc:AlternateContent>
        <p:sp>
          <p:nvSpPr>
            <p:cNvPr id="59" name="角丸四角形 58">
              <a:extLst>
                <a:ext uri="{FF2B5EF4-FFF2-40B4-BE49-F238E27FC236}">
                  <a16:creationId xmlns:a16="http://schemas.microsoft.com/office/drawing/2014/main" id="{BC9D24EB-DA40-724F-A27B-37793FF413EC}"/>
                </a:ext>
              </a:extLst>
            </p:cNvPr>
            <p:cNvSpPr/>
            <p:nvPr/>
          </p:nvSpPr>
          <p:spPr>
            <a:xfrm>
              <a:off x="1111682" y="26380842"/>
              <a:ext cx="14049426" cy="3834029"/>
            </a:xfrm>
            <a:prstGeom prst="roundRect">
              <a:avLst/>
            </a:prstGeom>
            <a:noFill/>
            <a:ln w="12700" cap="flat" cmpd="sng" algn="ctr">
              <a:solidFill>
                <a:srgbClr val="007BA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D31D7F2E-EF03-5543-BEE6-52914AB3168D}"/>
                    </a:ext>
                  </a:extLst>
                </p:cNvPr>
                <p:cNvSpPr txBox="1"/>
                <p:nvPr/>
              </p:nvSpPr>
              <p:spPr>
                <a:xfrm>
                  <a:off x="4494079" y="25744595"/>
                  <a:ext cx="7079695" cy="646331"/>
                </a:xfrm>
                <a:prstGeom prst="rect">
                  <a:avLst/>
                </a:prstGeom>
                <a:noFill/>
                <a:ln>
                  <a:solidFill>
                    <a:srgbClr val="007BA9"/>
                  </a:solidFill>
                </a:ln>
              </p:spPr>
              <p:txBody>
                <a:bodyPr wrap="none" rtlCol="0">
                  <a:spAutoFit/>
                </a:bodyPr>
                <a:lstStyle/>
                <a:p>
                  <a:pPr lvl="0" defTabSz="914400">
                    <a:defRPr/>
                  </a:pPr>
                  <a:r>
                    <a:rPr kumimoji="0" lang="ja-JP" altLang="en-US" sz="3600" b="0" i="0" u="none" strike="noStrike" kern="0" cap="none" spc="0" normalizeH="0" baseline="0" noProof="0">
                      <a:ln>
                        <a:noFill/>
                      </a:ln>
                      <a:effectLst/>
                      <a:uLnTx/>
                      <a:uFillTx/>
                    </a:rPr>
                    <a:t>リソース提供企業</a:t>
                  </a:r>
                  <a14:m>
                    <m:oMath xmlns:m="http://schemas.openxmlformats.org/officeDocument/2006/math">
                      <m:r>
                        <a:rPr kumimoji="0" lang="en-US" altLang="ja-JP" sz="3600" i="1" kern="0" smtClean="0">
                          <a:solidFill>
                            <a:schemeClr val="tx1"/>
                          </a:solidFill>
                          <a:latin typeface="Cambria Math"/>
                        </a:rPr>
                        <m:t>𝑖</m:t>
                      </m:r>
                      <m:r>
                        <a:rPr kumimoji="0" lang="en-US" altLang="ja-JP" sz="3600" i="1" kern="0">
                          <a:solidFill>
                            <a:schemeClr val="tx1"/>
                          </a:solidFill>
                          <a:latin typeface="Cambria Math"/>
                          <a:ea typeface="Cambria Math"/>
                        </a:rPr>
                        <m:t>∈</m:t>
                      </m:r>
                      <m:r>
                        <a:rPr kumimoji="0" lang="en-US" altLang="ja-JP" sz="3600" b="1" i="1" kern="0">
                          <a:solidFill>
                            <a:schemeClr val="tx1"/>
                          </a:solidFill>
                          <a:latin typeface="Cambria Math"/>
                        </a:rPr>
                        <m:t>𝑰</m:t>
                      </m:r>
                    </m:oMath>
                  </a14:m>
                  <a:r>
                    <a:rPr kumimoji="0" lang="ja-JP" altLang="en-US" sz="3600" b="0" i="0" u="none" strike="noStrike" kern="0" cap="none" spc="0" normalizeH="0" baseline="0" noProof="0">
                      <a:ln>
                        <a:noFill/>
                      </a:ln>
                      <a:effectLst/>
                      <a:uLnTx/>
                      <a:uFillTx/>
                    </a:rPr>
                    <a:t>の収入決定</a:t>
                  </a:r>
                </a:p>
              </p:txBody>
            </p:sp>
          </mc:Choice>
          <mc:Fallback xmlns="">
            <p:sp>
              <p:nvSpPr>
                <p:cNvPr id="60" name="テキスト ボックス 59">
                  <a:extLst>
                    <a:ext uri="{FF2B5EF4-FFF2-40B4-BE49-F238E27FC236}">
                      <a16:creationId xmlns:a16="http://schemas.microsoft.com/office/drawing/2014/main" id="{D31D7F2E-EF03-5543-BEE6-52914AB3168D}"/>
                    </a:ext>
                  </a:extLst>
                </p:cNvPr>
                <p:cNvSpPr txBox="1">
                  <a:spLocks noRot="1" noChangeAspect="1" noMove="1" noResize="1" noEditPoints="1" noAdjustHandles="1" noChangeArrowheads="1" noChangeShapeType="1" noTextEdit="1"/>
                </p:cNvSpPr>
                <p:nvPr/>
              </p:nvSpPr>
              <p:spPr>
                <a:xfrm>
                  <a:off x="4494079" y="25744595"/>
                  <a:ext cx="7079695" cy="646331"/>
                </a:xfrm>
                <a:prstGeom prst="rect">
                  <a:avLst/>
                </a:prstGeom>
                <a:blipFill>
                  <a:blip r:embed="rId5"/>
                  <a:stretch>
                    <a:fillRect l="-2504" t="-15385" r="-1610" b="-32692"/>
                  </a:stretch>
                </a:blipFill>
                <a:ln>
                  <a:solidFill>
                    <a:srgbClr val="007BA9"/>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FD33842F-FDA6-5E44-B832-977BE66A5D9C}"/>
                  </a:ext>
                </a:extLst>
              </p:cNvPr>
              <p:cNvSpPr txBox="1"/>
              <p:nvPr/>
            </p:nvSpPr>
            <p:spPr>
              <a:xfrm>
                <a:off x="15450259" y="19034455"/>
                <a:ext cx="12112806"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3600" i="1" dirty="0" smtClean="0">
                          <a:latin typeface="Cambria Math" panose="02040503050406030204" pitchFamily="18" charset="0"/>
                        </a:rPr>
                        <m:t>𝑃</m:t>
                      </m:r>
                      <m:r>
                        <a:rPr kumimoji="1" lang="en-US" altLang="ja-JP" sz="3600" i="1" dirty="0" smtClean="0">
                          <a:latin typeface="Cambria Math" panose="02040503050406030204" pitchFamily="18" charset="0"/>
                        </a:rPr>
                        <m:t>(</m:t>
                      </m:r>
                      <m:r>
                        <a:rPr kumimoji="1" lang="en-US" altLang="ja-JP" sz="3600" b="1" i="1" dirty="0" smtClean="0">
                          <a:latin typeface="Cambria Math" panose="02040503050406030204" pitchFamily="18" charset="0"/>
                        </a:rPr>
                        <m:t>𝑰</m:t>
                      </m:r>
                      <m:r>
                        <a:rPr kumimoji="1" lang="en-US" altLang="ja-JP" sz="3600" i="1" dirty="0" smtClean="0">
                          <a:latin typeface="Cambria Math" panose="02040503050406030204" pitchFamily="18" charset="0"/>
                        </a:rPr>
                        <m:t>,</m:t>
                      </m:r>
                      <m:r>
                        <a:rPr kumimoji="1" lang="en-US" altLang="ja-JP" sz="3600" b="1" i="1" dirty="0" smtClean="0">
                          <a:latin typeface="Cambria Math" panose="02040503050406030204" pitchFamily="18" charset="0"/>
                        </a:rPr>
                        <m:t>𝑱</m:t>
                      </m:r>
                      <m:r>
                        <a:rPr kumimoji="1" lang="en-US" altLang="ja-JP" sz="3600" i="1" dirty="0" smtClean="0">
                          <a:latin typeface="Cambria Math" panose="02040503050406030204" pitchFamily="18" charset="0"/>
                        </a:rPr>
                        <m:t>)</m:t>
                      </m:r>
                    </m:oMath>
                  </m:oMathPara>
                </a14:m>
                <a:endParaRPr kumimoji="1" lang="ja-JP" altLang="en-US" sz="3600"/>
              </a:p>
            </p:txBody>
          </p:sp>
        </mc:Choice>
        <mc:Fallback xmlns="">
          <p:sp>
            <p:nvSpPr>
              <p:cNvPr id="81" name="テキスト ボックス 80">
                <a:extLst>
                  <a:ext uri="{FF2B5EF4-FFF2-40B4-BE49-F238E27FC236}">
                    <a16:creationId xmlns:a16="http://schemas.microsoft.com/office/drawing/2014/main" id="{FD33842F-FDA6-5E44-B832-977BE66A5D9C}"/>
                  </a:ext>
                </a:extLst>
              </p:cNvPr>
              <p:cNvSpPr txBox="1">
                <a:spLocks noRot="1" noChangeAspect="1" noMove="1" noResize="1" noEditPoints="1" noAdjustHandles="1" noChangeArrowheads="1" noChangeShapeType="1" noTextEdit="1"/>
              </p:cNvSpPr>
              <p:nvPr/>
            </p:nvSpPr>
            <p:spPr>
              <a:xfrm>
                <a:off x="15450259" y="19034455"/>
                <a:ext cx="12112806" cy="646331"/>
              </a:xfrm>
              <a:prstGeom prst="rect">
                <a:avLst/>
              </a:prstGeom>
              <a:blipFill>
                <a:blip r:embed="rId6"/>
                <a:stretch>
                  <a:fillRect l="-524" b="-21154"/>
                </a:stretch>
              </a:blipFill>
            </p:spPr>
            <p:txBody>
              <a:bodyPr/>
              <a:lstStyle/>
              <a:p>
                <a:r>
                  <a:rPr lang="ja-JP" altLang="en-US">
                    <a:noFill/>
                  </a:rPr>
                  <a:t> </a:t>
                </a:r>
              </a:p>
            </p:txBody>
          </p:sp>
        </mc:Fallback>
      </mc:AlternateContent>
      <p:grpSp>
        <p:nvGrpSpPr>
          <p:cNvPr id="121" name="グループ化 120">
            <a:extLst>
              <a:ext uri="{FF2B5EF4-FFF2-40B4-BE49-F238E27FC236}">
                <a16:creationId xmlns:a16="http://schemas.microsoft.com/office/drawing/2014/main" id="{D1D38F3B-3249-3840-9204-77B65B703828}"/>
              </a:ext>
            </a:extLst>
          </p:cNvPr>
          <p:cNvGrpSpPr/>
          <p:nvPr/>
        </p:nvGrpSpPr>
        <p:grpSpPr>
          <a:xfrm>
            <a:off x="483328" y="8964674"/>
            <a:ext cx="14310226" cy="9748279"/>
            <a:chOff x="596709" y="12118657"/>
            <a:chExt cx="14310226" cy="9748279"/>
          </a:xfrm>
        </p:grpSpPr>
        <mc:AlternateContent xmlns:mc="http://schemas.openxmlformats.org/markup-compatibility/2006" xmlns:a14="http://schemas.microsoft.com/office/drawing/2010/main">
          <mc:Choice Requires="a14">
            <p:sp>
              <p:nvSpPr>
                <p:cNvPr id="118" name="角丸四角形吹き出し 117">
                  <a:extLst>
                    <a:ext uri="{FF2B5EF4-FFF2-40B4-BE49-F238E27FC236}">
                      <a16:creationId xmlns:a16="http://schemas.microsoft.com/office/drawing/2014/main" id="{E5F2120B-D08E-4E40-8C84-D78A135EF3A5}"/>
                    </a:ext>
                  </a:extLst>
                </p:cNvPr>
                <p:cNvSpPr/>
                <p:nvPr/>
              </p:nvSpPr>
              <p:spPr>
                <a:xfrm>
                  <a:off x="5072583" y="12234645"/>
                  <a:ext cx="9762433" cy="572236"/>
                </a:xfrm>
                <a:prstGeom prst="wedgeRoundRectCallout">
                  <a:avLst>
                    <a:gd name="adj1" fmla="val 10628"/>
                    <a:gd name="adj2" fmla="val 232331"/>
                    <a:gd name="adj3" fmla="val 16667"/>
                  </a:avLst>
                </a:prstGeom>
                <a:solidFill>
                  <a:srgbClr val="FFFFFF"/>
                </a:solidFill>
                <a:ln w="12700" cap="flat" cmpd="sng" algn="ctr">
                  <a:solidFill>
                    <a:srgbClr val="007BA8"/>
                  </a:solidFill>
                  <a:prstDash val="solid"/>
                  <a:miter lim="800000"/>
                </a:ln>
                <a:effectLst/>
              </p:spPr>
              <p:txBody>
                <a:bodyPr rtlCol="0" anchor="ctr"/>
                <a:lstStyle/>
                <a:p>
                  <a:pPr lvl="0" algn="ctr" defTabSz="914400">
                    <a:defRPr/>
                  </a:pPr>
                  <a:r>
                    <a:rPr kumimoji="0" lang="ja-JP" altLang="en-US" sz="3200" b="0" i="0" u="none" strike="noStrike" kern="0" cap="none" spc="0" normalizeH="0" baseline="0" noProof="0">
                      <a:ln>
                        <a:noFill/>
                      </a:ln>
                      <a:solidFill>
                        <a:srgbClr val="323232"/>
                      </a:solidFill>
                      <a:effectLst/>
                      <a:uLnTx/>
                      <a:uFillTx/>
                      <a:latin typeface="源ノ角ゴシック JP Normal"/>
                      <a:ea typeface="源ノ角ゴシック JP Normal"/>
                      <a:cs typeface="+mn-cs"/>
                    </a:rPr>
                    <a:t>入札：提供するリソース</a:t>
                  </a:r>
                  <a14:m>
                    <m:oMath xmlns:m="http://schemas.openxmlformats.org/officeDocument/2006/math">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cs typeface="+mn-cs"/>
                        </a:rPr>
                        <m:t>𝑟</m:t>
                      </m:r>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cs typeface="+mn-cs"/>
                        </a:rPr>
                        <m:t>∈</m:t>
                      </m:r>
                      <m:r>
                        <a:rPr kumimoji="0" lang="en-US" altLang="ja-JP" sz="3200" b="1"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cs typeface="+mn-cs"/>
                        </a:rPr>
                        <m:t>𝑹</m:t>
                      </m:r>
                    </m:oMath>
                  </a14:m>
                  <a:r>
                    <a:rPr kumimoji="0" lang="ja-JP" altLang="en-US" sz="3200" b="0" i="0" u="none" strike="noStrike" kern="0" cap="none" spc="0" normalizeH="0" baseline="0" noProof="0">
                      <a:ln>
                        <a:noFill/>
                      </a:ln>
                      <a:solidFill>
                        <a:srgbClr val="323232"/>
                      </a:solidFill>
                      <a:effectLst/>
                      <a:uLnTx/>
                      <a:uFillTx/>
                      <a:latin typeface="源ノ角ゴシック JP Normal"/>
                      <a:ea typeface="源ノ角ゴシック JP Normal"/>
                      <a:cs typeface="+mn-cs"/>
                    </a:rPr>
                    <a:t>と時間コストを提示</a:t>
                  </a:r>
                </a:p>
              </p:txBody>
            </p:sp>
          </mc:Choice>
          <mc:Fallback xmlns="">
            <p:sp>
              <p:nvSpPr>
                <p:cNvPr id="118" name="角丸四角形吹き出し 117">
                  <a:extLst>
                    <a:ext uri="{FF2B5EF4-FFF2-40B4-BE49-F238E27FC236}">
                      <a16:creationId xmlns:a16="http://schemas.microsoft.com/office/drawing/2014/main" id="{E5F2120B-D08E-4E40-8C84-D78A135EF3A5}"/>
                    </a:ext>
                  </a:extLst>
                </p:cNvPr>
                <p:cNvSpPr>
                  <a:spLocks noRot="1" noChangeAspect="1" noMove="1" noResize="1" noEditPoints="1" noAdjustHandles="1" noChangeArrowheads="1" noChangeShapeType="1" noTextEdit="1"/>
                </p:cNvSpPr>
                <p:nvPr/>
              </p:nvSpPr>
              <p:spPr>
                <a:xfrm>
                  <a:off x="5072583" y="12234645"/>
                  <a:ext cx="9762433" cy="572236"/>
                </a:xfrm>
                <a:prstGeom prst="wedgeRoundRectCallout">
                  <a:avLst>
                    <a:gd name="adj1" fmla="val 10628"/>
                    <a:gd name="adj2" fmla="val 232331"/>
                    <a:gd name="adj3" fmla="val 16667"/>
                  </a:avLst>
                </a:prstGeom>
                <a:blipFill>
                  <a:blip r:embed="rId7"/>
                  <a:stretch>
                    <a:fillRect t="-4651"/>
                  </a:stretch>
                </a:blipFill>
                <a:ln w="12700" cap="flat" cmpd="sng" algn="ctr">
                  <a:solidFill>
                    <a:srgbClr val="007BA8"/>
                  </a:solidFill>
                  <a:prstDash val="solid"/>
                  <a:miter lim="800000"/>
                </a:ln>
                <a:effectLst/>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B279C4CA-D827-1947-8CA2-BCEF51655647}"/>
                </a:ext>
              </a:extLst>
            </p:cNvPr>
            <p:cNvSpPr txBox="1"/>
            <p:nvPr/>
          </p:nvSpPr>
          <p:spPr>
            <a:xfrm>
              <a:off x="596709" y="12118657"/>
              <a:ext cx="3262432" cy="830997"/>
            </a:xfrm>
            <a:prstGeom prst="rect">
              <a:avLst/>
            </a:prstGeom>
            <a:noFill/>
          </p:spPr>
          <p:txBody>
            <a:bodyPr wrap="none" rtlCol="0">
              <a:spAutoFit/>
            </a:bodyPr>
            <a:lstStyle/>
            <a:p>
              <a:r>
                <a:rPr kumimoji="1" lang="ja-JP" altLang="en-US" sz="4800"/>
                <a:t>対象モデル</a:t>
              </a:r>
            </a:p>
          </p:txBody>
        </p:sp>
        <p:sp>
          <p:nvSpPr>
            <p:cNvPr id="88" name="テキスト ボックス 87">
              <a:extLst>
                <a:ext uri="{FF2B5EF4-FFF2-40B4-BE49-F238E27FC236}">
                  <a16:creationId xmlns:a16="http://schemas.microsoft.com/office/drawing/2014/main" id="{6D1748CF-8B48-E94F-B0C8-BC6BB7CE8ABA}"/>
                </a:ext>
              </a:extLst>
            </p:cNvPr>
            <p:cNvSpPr txBox="1"/>
            <p:nvPr/>
          </p:nvSpPr>
          <p:spPr>
            <a:xfrm>
              <a:off x="1186468" y="19639540"/>
              <a:ext cx="5616758" cy="1077218"/>
            </a:xfrm>
            <a:prstGeom prst="rect">
              <a:avLst/>
            </a:prstGeom>
            <a:noFill/>
            <a:ln>
              <a:solidFill>
                <a:srgbClr val="D34BB6"/>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3200" b="0" i="0" u="none" strike="noStrike" kern="0" cap="none" spc="0" normalizeH="0" baseline="0" noProof="0">
                  <a:ln>
                    <a:noFill/>
                  </a:ln>
                  <a:solidFill>
                    <a:srgbClr val="323232"/>
                  </a:solidFill>
                  <a:effectLst/>
                  <a:uLnTx/>
                  <a:uFillTx/>
                </a:rPr>
                <a:t>全てのリソースが揃わないと</a:t>
              </a:r>
              <a:endParaRPr kumimoji="0" lang="en-US" altLang="ja-JP" sz="3200" b="0" i="0" u="none" strike="noStrike" kern="0" cap="none" spc="0" normalizeH="0" baseline="0" noProof="0" dirty="0">
                <a:ln>
                  <a:noFill/>
                </a:ln>
                <a:solidFill>
                  <a:srgbClr val="323232"/>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3200" b="0" i="0" u="none" strike="noStrike" kern="0" cap="none" spc="0" normalizeH="0" baseline="0" noProof="0">
                  <a:ln>
                    <a:noFill/>
                  </a:ln>
                  <a:solidFill>
                    <a:srgbClr val="323232"/>
                  </a:solidFill>
                  <a:effectLst/>
                  <a:uLnTx/>
                  <a:uFillTx/>
                </a:rPr>
                <a:t>生産ができない場合がある</a:t>
              </a:r>
              <a:endParaRPr kumimoji="0" lang="ja-JP" altLang="en-US" sz="3200" b="0" i="0" u="none" strike="noStrike" kern="0" cap="none" spc="0" normalizeH="0" baseline="0" noProof="0" dirty="0">
                <a:ln>
                  <a:noFill/>
                </a:ln>
                <a:solidFill>
                  <a:srgbClr val="323232"/>
                </a:solidFill>
                <a:effectLst/>
                <a:uLnTx/>
                <a:uFillTx/>
              </a:endParaRPr>
            </a:p>
          </p:txBody>
        </p:sp>
        <p:sp>
          <p:nvSpPr>
            <p:cNvPr id="89" name="テキスト ボックス 88">
              <a:extLst>
                <a:ext uri="{FF2B5EF4-FFF2-40B4-BE49-F238E27FC236}">
                  <a16:creationId xmlns:a16="http://schemas.microsoft.com/office/drawing/2014/main" id="{8EE700E6-93D7-D541-847D-A346E004DEB3}"/>
                </a:ext>
              </a:extLst>
            </p:cNvPr>
            <p:cNvSpPr txBox="1"/>
            <p:nvPr/>
          </p:nvSpPr>
          <p:spPr>
            <a:xfrm>
              <a:off x="656799" y="20789718"/>
              <a:ext cx="14250136" cy="1077218"/>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3200" b="0" i="0" u="none" strike="noStrike" kern="0" cap="none" spc="0" normalizeH="0" baseline="0" noProof="0">
                  <a:ln>
                    <a:noFill/>
                  </a:ln>
                  <a:solidFill>
                    <a:srgbClr val="323232"/>
                  </a:solidFill>
                  <a:effectLst/>
                  <a:uLnTx/>
                  <a:uFillTx/>
                </a:rPr>
                <a:t>財の組合せに対して入札できる</a:t>
              </a:r>
              <a:endParaRPr kumimoji="0" lang="en-US" altLang="ja-JP" sz="2800" b="0" i="0" u="none" strike="noStrike" kern="0" cap="none" spc="0" normalizeH="0" baseline="0" noProof="0" dirty="0">
                <a:ln>
                  <a:noFill/>
                </a:ln>
                <a:solidFill>
                  <a:srgbClr val="323232"/>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3200" b="0" i="0" u="none" strike="noStrike" kern="0" cap="none" spc="0" normalizeH="0" baseline="0" noProof="0">
                  <a:ln>
                    <a:noFill/>
                  </a:ln>
                  <a:solidFill>
                    <a:srgbClr val="D34BB6"/>
                  </a:solidFill>
                  <a:effectLst/>
                  <a:uLnTx/>
                  <a:uFillTx/>
                </a:rPr>
                <a:t>配分を決める勝者決定問題が組合せ最適化問題として定式化される</a:t>
              </a:r>
              <a:endParaRPr kumimoji="0" lang="en-US" altLang="ja-JP" sz="3200" b="0" i="0" u="none" strike="noStrike" kern="0" cap="none" spc="0" normalizeH="0" baseline="0" noProof="0" dirty="0">
                <a:ln>
                  <a:noFill/>
                </a:ln>
                <a:solidFill>
                  <a:srgbClr val="D34BB6"/>
                </a:solidFill>
                <a:effectLst/>
                <a:uLnTx/>
                <a:uFillTx/>
              </a:endParaRPr>
            </a:p>
          </p:txBody>
        </p:sp>
        <p:sp>
          <p:nvSpPr>
            <p:cNvPr id="90" name="正方形/長方形 89">
              <a:extLst>
                <a:ext uri="{FF2B5EF4-FFF2-40B4-BE49-F238E27FC236}">
                  <a16:creationId xmlns:a16="http://schemas.microsoft.com/office/drawing/2014/main" id="{FE5069BF-0B4A-8B4C-A726-3758EED10061}"/>
                </a:ext>
              </a:extLst>
            </p:cNvPr>
            <p:cNvSpPr/>
            <p:nvPr/>
          </p:nvSpPr>
          <p:spPr>
            <a:xfrm>
              <a:off x="8307851" y="19864219"/>
              <a:ext cx="5724644" cy="646331"/>
            </a:xfrm>
            <a:prstGeom prst="rect">
              <a:avLst/>
            </a:prstGeom>
            <a:ln>
              <a:solidFill>
                <a:srgbClr val="D34BB6"/>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600" b="0" i="0" u="none" strike="noStrike" kern="0" cap="none" spc="0" normalizeH="0" baseline="0" noProof="0">
                  <a:ln>
                    <a:noFill/>
                  </a:ln>
                  <a:solidFill>
                    <a:srgbClr val="D34BB6"/>
                  </a:solidFill>
                  <a:effectLst/>
                  <a:uLnTx/>
                  <a:uFillTx/>
                </a:rPr>
                <a:t>組合せダブルオークション</a:t>
              </a:r>
              <a:endParaRPr kumimoji="0" lang="ja-JP" altLang="en-US" sz="3600" b="0" i="0" u="none" strike="noStrike" kern="0" cap="none" spc="0" normalizeH="0" baseline="0" noProof="0">
                <a:ln>
                  <a:noFill/>
                </a:ln>
                <a:solidFill>
                  <a:srgbClr val="323232"/>
                </a:solidFill>
                <a:effectLst/>
                <a:uLnTx/>
                <a:uFillTx/>
              </a:endParaRPr>
            </a:p>
          </p:txBody>
        </p:sp>
        <p:sp>
          <p:nvSpPr>
            <p:cNvPr id="91" name="右矢印 90">
              <a:extLst>
                <a:ext uri="{FF2B5EF4-FFF2-40B4-BE49-F238E27FC236}">
                  <a16:creationId xmlns:a16="http://schemas.microsoft.com/office/drawing/2014/main" id="{D1C0D1DE-9D69-1642-BCB4-A75C2DCC601B}"/>
                </a:ext>
              </a:extLst>
            </p:cNvPr>
            <p:cNvSpPr/>
            <p:nvPr/>
          </p:nvSpPr>
          <p:spPr>
            <a:xfrm>
              <a:off x="7188200" y="20022353"/>
              <a:ext cx="912688" cy="413061"/>
            </a:xfrm>
            <a:prstGeom prst="rightArrow">
              <a:avLst/>
            </a:prstGeom>
            <a:solidFill>
              <a:srgbClr val="D34B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2000" b="0" i="0" u="none" strike="noStrike" kern="0" cap="none" spc="0" normalizeH="0" baseline="0" noProof="0">
                <a:ln>
                  <a:noFill/>
                </a:ln>
                <a:solidFill>
                  <a:srgbClr val="D34BB6"/>
                </a:solidFill>
                <a:effectLst/>
                <a:uLnTx/>
                <a:uFillTx/>
                <a:latin typeface="源ノ角ゴシック JP Normal"/>
                <a:ea typeface="源ノ角ゴシック JP Normal"/>
                <a:cs typeface="+mn-cs"/>
              </a:endParaRPr>
            </a:p>
          </p:txBody>
        </p:sp>
        <p:pic>
          <p:nvPicPr>
            <p:cNvPr id="117" name="図 116">
              <a:extLst>
                <a:ext uri="{FF2B5EF4-FFF2-40B4-BE49-F238E27FC236}">
                  <a16:creationId xmlns:a16="http://schemas.microsoft.com/office/drawing/2014/main" id="{0F1E6855-5199-6842-9B27-589C65DC7644}"/>
                </a:ext>
              </a:extLst>
            </p:cNvPr>
            <p:cNvPicPr>
              <a:picLocks noChangeAspect="1"/>
            </p:cNvPicPr>
            <p:nvPr/>
          </p:nvPicPr>
          <p:blipFill>
            <a:blip r:embed="rId8"/>
            <a:stretch>
              <a:fillRect/>
            </a:stretch>
          </p:blipFill>
          <p:spPr>
            <a:xfrm>
              <a:off x="2395520" y="12636099"/>
              <a:ext cx="10758529" cy="7240531"/>
            </a:xfrm>
            <a:prstGeom prst="rect">
              <a:avLst/>
            </a:prstGeom>
          </p:spPr>
        </p:pic>
        <mc:AlternateContent xmlns:mc="http://schemas.openxmlformats.org/markup-compatibility/2006" xmlns:a14="http://schemas.microsoft.com/office/drawing/2010/main">
          <mc:Choice Requires="a14">
            <p:sp>
              <p:nvSpPr>
                <p:cNvPr id="119" name="角丸四角形吹き出し 118">
                  <a:extLst>
                    <a:ext uri="{FF2B5EF4-FFF2-40B4-BE49-F238E27FC236}">
                      <a16:creationId xmlns:a16="http://schemas.microsoft.com/office/drawing/2014/main" id="{6CEB54D7-67C1-5145-9946-DFEBE2C5AEA5}"/>
                    </a:ext>
                  </a:extLst>
                </p:cNvPr>
                <p:cNvSpPr/>
                <p:nvPr/>
              </p:nvSpPr>
              <p:spPr>
                <a:xfrm>
                  <a:off x="615110" y="18510188"/>
                  <a:ext cx="7485777" cy="943620"/>
                </a:xfrm>
                <a:prstGeom prst="wedgeRoundRectCallout">
                  <a:avLst>
                    <a:gd name="adj1" fmla="val 5491"/>
                    <a:gd name="adj2" fmla="val -68430"/>
                    <a:gd name="adj3" fmla="val 16667"/>
                  </a:avLst>
                </a:prstGeom>
                <a:solidFill>
                  <a:srgbClr val="FFFFFF"/>
                </a:solidFill>
                <a:ln w="12700" cap="flat" cmpd="sng" algn="ctr">
                  <a:solidFill>
                    <a:srgbClr val="007BA9"/>
                  </a:solidFill>
                  <a:prstDash val="solid"/>
                  <a:miter lim="800000"/>
                </a:ln>
                <a:effectLst/>
              </p:spPr>
              <p:txBody>
                <a:bodyPr rtlCol="0" anchor="ctr"/>
                <a:lstStyle/>
                <a:p>
                  <a:pPr lvl="0" algn="ctr" defTabSz="914400">
                    <a:defRPr/>
                  </a:pPr>
                  <a:r>
                    <a:rPr kumimoji="0" lang="ja-JP" altLang="en-US" sz="3200" b="0" i="0" u="none" strike="noStrike" kern="0" cap="none" spc="0" normalizeH="0" baseline="0" noProof="0">
                      <a:ln>
                        <a:noFill/>
                      </a:ln>
                      <a:solidFill>
                        <a:srgbClr val="323232"/>
                      </a:solidFill>
                      <a:effectLst/>
                      <a:uLnTx/>
                      <a:uFillTx/>
                      <a:latin typeface="源ノ角ゴシック JP Normal"/>
                      <a:ea typeface="源ノ角ゴシック JP Normal"/>
                      <a:cs typeface="+mn-cs"/>
                    </a:rPr>
                    <a:t>入札：要求するリソース</a:t>
                  </a:r>
                  <a14:m>
                    <m:oMath xmlns:m="http://schemas.openxmlformats.org/officeDocument/2006/math">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ea typeface="源ノ角ゴシック JP Normal"/>
                          <a:cs typeface="+mn-cs"/>
                        </a:rPr>
                        <m:t>𝑟</m:t>
                      </m:r>
                      <m:r>
                        <a:rPr kumimoji="0" lang="en-US" altLang="ja-JP" sz="3200" i="1" kern="0">
                          <a:solidFill>
                            <a:srgbClr val="323232"/>
                          </a:solidFill>
                          <a:latin typeface="Cambria Math" panose="02040503050406030204" pitchFamily="18" charset="0"/>
                        </a:rPr>
                        <m:t>∈</m:t>
                      </m:r>
                      <m:r>
                        <a:rPr kumimoji="0" lang="en-US" altLang="ja-JP" sz="3200" b="1" i="1" kern="0">
                          <a:solidFill>
                            <a:srgbClr val="323232"/>
                          </a:solidFill>
                          <a:latin typeface="Cambria Math" panose="02040503050406030204" pitchFamily="18" charset="0"/>
                        </a:rPr>
                        <m:t>𝑹</m:t>
                      </m:r>
                    </m:oMath>
                  </a14:m>
                  <a:r>
                    <a:rPr kumimoji="0" lang="ja-JP" altLang="en-US" sz="3200" b="0" i="0" u="none" strike="noStrike" kern="0" cap="none" spc="0" normalizeH="0" baseline="0" noProof="0">
                      <a:ln>
                        <a:noFill/>
                      </a:ln>
                      <a:solidFill>
                        <a:srgbClr val="323232"/>
                      </a:solidFill>
                      <a:effectLst/>
                      <a:uLnTx/>
                      <a:uFillTx/>
                      <a:latin typeface="源ノ角ゴシック JP Normal"/>
                      <a:ea typeface="源ノ角ゴシック JP Normal"/>
                      <a:cs typeface="+mn-cs"/>
                    </a:rPr>
                    <a:t>の組合せ</a:t>
                  </a:r>
                  <a:br>
                    <a:rPr kumimoji="0" lang="en-US" altLang="ja-JP" sz="3200" b="0" i="0" u="none" strike="noStrike" kern="0" cap="none" spc="0" normalizeH="0" baseline="0" noProof="0" dirty="0">
                      <a:ln>
                        <a:noFill/>
                      </a:ln>
                      <a:solidFill>
                        <a:srgbClr val="323232"/>
                      </a:solidFill>
                      <a:effectLst/>
                      <a:uLnTx/>
                      <a:uFillTx/>
                      <a:latin typeface="源ノ角ゴシック JP Normal"/>
                      <a:ea typeface="源ノ角ゴシック JP Normal"/>
                      <a:cs typeface="+mn-cs"/>
                    </a:rPr>
                  </a:br>
                  <a:r>
                    <a:rPr kumimoji="0" lang="ja-JP" altLang="en-US" sz="3200" kern="0">
                      <a:solidFill>
                        <a:srgbClr val="323232"/>
                      </a:solidFill>
                      <a:latin typeface="源ノ角ゴシック JP Normal"/>
                      <a:ea typeface="源ノ角ゴシック JP Normal"/>
                    </a:rPr>
                    <a:t>とその</a:t>
                  </a:r>
                  <a:r>
                    <a:rPr kumimoji="0" lang="ja-JP" altLang="en-US" sz="3200" b="0" i="0" u="none" strike="noStrike" kern="0" cap="none" spc="0" normalizeH="0" baseline="0" noProof="0">
                      <a:ln>
                        <a:noFill/>
                      </a:ln>
                      <a:solidFill>
                        <a:srgbClr val="323232"/>
                      </a:solidFill>
                      <a:effectLst/>
                      <a:uLnTx/>
                      <a:uFillTx/>
                      <a:latin typeface="源ノ角ゴシック JP Normal"/>
                      <a:ea typeface="源ノ角ゴシック JP Normal"/>
                      <a:cs typeface="+mn-cs"/>
                    </a:rPr>
                    <a:t>時間，予算を提示</a:t>
                  </a:r>
                </a:p>
              </p:txBody>
            </p:sp>
          </mc:Choice>
          <mc:Fallback xmlns="">
            <p:sp>
              <p:nvSpPr>
                <p:cNvPr id="119" name="角丸四角形吹き出し 118">
                  <a:extLst>
                    <a:ext uri="{FF2B5EF4-FFF2-40B4-BE49-F238E27FC236}">
                      <a16:creationId xmlns:a16="http://schemas.microsoft.com/office/drawing/2014/main" id="{6CEB54D7-67C1-5145-9946-DFEBE2C5AEA5}"/>
                    </a:ext>
                  </a:extLst>
                </p:cNvPr>
                <p:cNvSpPr>
                  <a:spLocks noRot="1" noChangeAspect="1" noMove="1" noResize="1" noEditPoints="1" noAdjustHandles="1" noChangeArrowheads="1" noChangeShapeType="1" noTextEdit="1"/>
                </p:cNvSpPr>
                <p:nvPr/>
              </p:nvSpPr>
              <p:spPr>
                <a:xfrm>
                  <a:off x="615110" y="18510188"/>
                  <a:ext cx="7485777" cy="943620"/>
                </a:xfrm>
                <a:prstGeom prst="wedgeRoundRectCallout">
                  <a:avLst>
                    <a:gd name="adj1" fmla="val 5491"/>
                    <a:gd name="adj2" fmla="val -68430"/>
                    <a:gd name="adj3" fmla="val 16667"/>
                  </a:avLst>
                </a:prstGeom>
                <a:blipFill>
                  <a:blip r:embed="rId9"/>
                  <a:stretch>
                    <a:fillRect l="-508" r="-169" b="-22472"/>
                  </a:stretch>
                </a:blipFill>
                <a:ln w="12700" cap="flat" cmpd="sng" algn="ctr">
                  <a:solidFill>
                    <a:srgbClr val="007BA9"/>
                  </a:solidFill>
                  <a:prstDash val="solid"/>
                  <a:miter lim="800000"/>
                </a:ln>
                <a:effectLst/>
              </p:spPr>
              <p:txBody>
                <a:bodyPr/>
                <a:lstStyle/>
                <a:p>
                  <a:r>
                    <a:rPr lang="ja-JP" altLang="en-US">
                      <a:noFill/>
                    </a:rPr>
                    <a:t> </a:t>
                  </a:r>
                </a:p>
              </p:txBody>
            </p:sp>
          </mc:Fallback>
        </mc:AlternateContent>
      </p:grpSp>
      <p:sp>
        <p:nvSpPr>
          <p:cNvPr id="120" name="テキスト ボックス 119">
            <a:extLst>
              <a:ext uri="{FF2B5EF4-FFF2-40B4-BE49-F238E27FC236}">
                <a16:creationId xmlns:a16="http://schemas.microsoft.com/office/drawing/2014/main" id="{AA5328FB-EAD8-154E-B61E-3D60D3D1D94A}"/>
              </a:ext>
            </a:extLst>
          </p:cNvPr>
          <p:cNvSpPr txBox="1"/>
          <p:nvPr/>
        </p:nvSpPr>
        <p:spPr>
          <a:xfrm>
            <a:off x="582012" y="18949357"/>
            <a:ext cx="5109091" cy="830997"/>
          </a:xfrm>
          <a:prstGeom prst="rect">
            <a:avLst/>
          </a:prstGeom>
          <a:noFill/>
        </p:spPr>
        <p:txBody>
          <a:bodyPr wrap="none" rtlCol="0">
            <a:spAutoFit/>
          </a:bodyPr>
          <a:lstStyle/>
          <a:p>
            <a:r>
              <a:rPr kumimoji="1" lang="ja-JP" altLang="en-US" sz="4800"/>
              <a:t>提案アルゴリズム</a:t>
            </a:r>
          </a:p>
        </p:txBody>
      </p:sp>
      <p:sp>
        <p:nvSpPr>
          <p:cNvPr id="122" name="正方形/長方形 121">
            <a:extLst>
              <a:ext uri="{FF2B5EF4-FFF2-40B4-BE49-F238E27FC236}">
                <a16:creationId xmlns:a16="http://schemas.microsoft.com/office/drawing/2014/main" id="{1BCE5A97-32FA-DC49-B58D-BD0CD9ACDA0D}"/>
              </a:ext>
            </a:extLst>
          </p:cNvPr>
          <p:cNvSpPr/>
          <p:nvPr/>
        </p:nvSpPr>
        <p:spPr>
          <a:xfrm>
            <a:off x="418259" y="9044027"/>
            <a:ext cx="14368817" cy="9719186"/>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1D8CD636-4F4E-5E4A-852E-1A084CBE698E}"/>
              </a:ext>
            </a:extLst>
          </p:cNvPr>
          <p:cNvSpPr/>
          <p:nvPr/>
        </p:nvSpPr>
        <p:spPr>
          <a:xfrm>
            <a:off x="411295" y="19022924"/>
            <a:ext cx="14368817" cy="9297219"/>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D9833DE4-F681-E946-9D27-E5FA53429833}"/>
              </a:ext>
            </a:extLst>
          </p:cNvPr>
          <p:cNvSpPr/>
          <p:nvPr/>
        </p:nvSpPr>
        <p:spPr>
          <a:xfrm>
            <a:off x="383721" y="28554936"/>
            <a:ext cx="14368817" cy="9983643"/>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0" name="グループ化 129">
            <a:extLst>
              <a:ext uri="{FF2B5EF4-FFF2-40B4-BE49-F238E27FC236}">
                <a16:creationId xmlns:a16="http://schemas.microsoft.com/office/drawing/2014/main" id="{A72F6058-50A7-4F43-8BB9-2FEA065E97A1}"/>
              </a:ext>
            </a:extLst>
          </p:cNvPr>
          <p:cNvGrpSpPr/>
          <p:nvPr/>
        </p:nvGrpSpPr>
        <p:grpSpPr>
          <a:xfrm>
            <a:off x="15335502" y="9044027"/>
            <a:ext cx="14460653" cy="9718822"/>
            <a:chOff x="15335502" y="11810623"/>
            <a:chExt cx="14460653" cy="10169820"/>
          </a:xfrm>
        </p:grpSpPr>
        <p:grpSp>
          <p:nvGrpSpPr>
            <p:cNvPr id="75" name="グループ化 74">
              <a:extLst>
                <a:ext uri="{FF2B5EF4-FFF2-40B4-BE49-F238E27FC236}">
                  <a16:creationId xmlns:a16="http://schemas.microsoft.com/office/drawing/2014/main" id="{7C3E6C8E-1456-AA41-9754-9E53FD2A3912}"/>
                </a:ext>
              </a:extLst>
            </p:cNvPr>
            <p:cNvGrpSpPr/>
            <p:nvPr/>
          </p:nvGrpSpPr>
          <p:grpSpPr>
            <a:xfrm>
              <a:off x="15498405" y="11865490"/>
              <a:ext cx="14297750" cy="8731109"/>
              <a:chOff x="15481313" y="13201156"/>
              <a:chExt cx="14297750" cy="7350407"/>
            </a:xfrm>
          </p:grpSpPr>
          <p:grpSp>
            <p:nvGrpSpPr>
              <p:cNvPr id="73" name="グループ化 72">
                <a:extLst>
                  <a:ext uri="{FF2B5EF4-FFF2-40B4-BE49-F238E27FC236}">
                    <a16:creationId xmlns:a16="http://schemas.microsoft.com/office/drawing/2014/main" id="{5BB3A6E9-8A78-7349-85F6-97A5896AAD88}"/>
                  </a:ext>
                </a:extLst>
              </p:cNvPr>
              <p:cNvGrpSpPr/>
              <p:nvPr/>
            </p:nvGrpSpPr>
            <p:grpSpPr>
              <a:xfrm>
                <a:off x="15481313" y="13868709"/>
                <a:ext cx="14297750" cy="6682854"/>
                <a:chOff x="1110795" y="21124767"/>
                <a:chExt cx="14297750" cy="6682854"/>
              </a:xfrm>
            </p:grpSpPr>
            <p:sp>
              <p:nvSpPr>
                <p:cNvPr id="67" name="テキスト プレースホルダー 6">
                  <a:extLst>
                    <a:ext uri="{FF2B5EF4-FFF2-40B4-BE49-F238E27FC236}">
                      <a16:creationId xmlns:a16="http://schemas.microsoft.com/office/drawing/2014/main" id="{39AF7AE9-625A-3048-B278-FC64AF879D20}"/>
                    </a:ext>
                  </a:extLst>
                </p:cNvPr>
                <p:cNvSpPr txBox="1">
                  <a:spLocks/>
                </p:cNvSpPr>
                <p:nvPr/>
              </p:nvSpPr>
              <p:spPr>
                <a:xfrm>
                  <a:off x="1229230" y="21124767"/>
                  <a:ext cx="14179315" cy="4685588"/>
                </a:xfrm>
                <a:prstGeom prst="rect">
                  <a:avLst/>
                </a:prstGeom>
              </p:spPr>
              <p:txBody>
                <a:bodyPr vert="horz" lIns="91440" tIns="45720" rIns="91440" bIns="45720" rtlCol="0">
                  <a:noAutofit/>
                </a:bodyPr>
                <a:lstStyle>
                  <a:lvl1pPr marL="128588" indent="-128588" algn="l" defTabSz="514350" rtl="0" eaLnBrk="1" latinLnBrk="0" hangingPunct="1">
                    <a:lnSpc>
                      <a:spcPct val="120000"/>
                    </a:lnSpc>
                    <a:spcBef>
                      <a:spcPts val="563"/>
                    </a:spcBef>
                    <a:buFont typeface="Wingdings" panose="05000000000000000000" pitchFamily="2" charset="2"/>
                    <a:buChar char="n"/>
                    <a:defRPr kumimoji="1" sz="22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2"/>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1">
                          <a:lumMod val="75000"/>
                          <a:lumOff val="25000"/>
                        </a:schemeClr>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a:lstStyle>
                <a:p>
                  <a:pPr marL="128588" marR="0" lvl="0" indent="-128588" algn="l" defTabSz="514350" rtl="0" eaLnBrk="1" fontAlgn="auto" latinLnBrk="0" hangingPunct="1">
                    <a:lnSpc>
                      <a:spcPct val="100000"/>
                    </a:lnSpc>
                    <a:spcBef>
                      <a:spcPts val="563"/>
                    </a:spcBef>
                    <a:spcAft>
                      <a:spcPts val="0"/>
                    </a:spcAft>
                    <a:buClrTx/>
                    <a:buSzTx/>
                    <a:buFont typeface="Wingdings" panose="05000000000000000000" pitchFamily="2" charset="2"/>
                    <a:buChar char="n"/>
                    <a:tabLst/>
                    <a:defRPr/>
                  </a:pP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耐戦略性とは正直に評価値</a:t>
                  </a:r>
                  <a:r>
                    <a:rPr kumimoji="1" lang="en-US" altLang="ja-JP" sz="3200" b="0" i="0" u="none" strike="noStrike" kern="1200" cap="none" spc="0" normalizeH="0" baseline="0" noProof="0" dirty="0">
                      <a:ln>
                        <a:noFill/>
                      </a:ln>
                      <a:effectLst/>
                      <a:uLnTx/>
                      <a:uFillTx/>
                      <a:latin typeface="源ノ角ゴシック JP Normal"/>
                      <a:ea typeface="源ノ角ゴシック JP Normal"/>
                      <a:cs typeface="+mn-cs"/>
                    </a:rPr>
                    <a:t>(</a:t>
                  </a: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コスト・予算</a:t>
                  </a:r>
                  <a:r>
                    <a:rPr kumimoji="1" lang="en-US" altLang="ja-JP" sz="3200" b="0" i="0" u="none" strike="noStrike" kern="1200" cap="none" spc="0" normalizeH="0" baseline="0" noProof="0" dirty="0">
                      <a:ln>
                        <a:noFill/>
                      </a:ln>
                      <a:effectLst/>
                      <a:uLnTx/>
                      <a:uFillTx/>
                      <a:latin typeface="源ノ角ゴシック JP Normal"/>
                      <a:ea typeface="源ノ角ゴシック JP Normal"/>
                      <a:cs typeface="+mn-cs"/>
                    </a:rPr>
                    <a:t>)</a:t>
                  </a: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を</a:t>
                  </a:r>
                  <a:r>
                    <a:rPr lang="ja-JP" altLang="en-US" sz="3200">
                      <a:latin typeface="源ノ角ゴシック JP Normal"/>
                      <a:ea typeface="源ノ角ゴシック JP Normal"/>
                    </a:rPr>
                    <a:t>入札</a:t>
                  </a: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することが支配戦略となる性質</a:t>
                  </a:r>
                  <a:endParaRPr kumimoji="1" lang="en-US" altLang="ja-JP" sz="3200" b="0" i="0" u="none" strike="noStrike" kern="1200" cap="none" spc="0" normalizeH="0" baseline="0" noProof="0" dirty="0">
                    <a:ln>
                      <a:noFill/>
                    </a:ln>
                    <a:effectLst/>
                    <a:uLnTx/>
                    <a:uFillTx/>
                    <a:latin typeface="源ノ角ゴシック JP Normal"/>
                    <a:ea typeface="源ノ角ゴシック JP Normal"/>
                    <a:cs typeface="+mn-cs"/>
                  </a:endParaRPr>
                </a:p>
                <a:p>
                  <a:pPr lvl="0">
                    <a:lnSpc>
                      <a:spcPct val="100000"/>
                    </a:lnSpc>
                    <a:defRPr/>
                  </a:pP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片方向オークション環境で耐戦略性を満たす</a:t>
                  </a:r>
                  <a:r>
                    <a:rPr lang="en-US" altLang="ja-JP" sz="3200" dirty="0"/>
                    <a:t>VCG(</a:t>
                  </a:r>
                  <a:r>
                    <a:rPr lang="en-US" altLang="ja-JP" sz="3200" dirty="0" err="1"/>
                    <a:t>Vickrey</a:t>
                  </a:r>
                  <a:r>
                    <a:rPr lang="en-US" altLang="ja-JP" sz="3200" dirty="0"/>
                    <a:t> –Clarke-Groves)</a:t>
                  </a: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オークション</a:t>
                  </a:r>
                  <a:r>
                    <a:rPr kumimoji="1" lang="en-US" altLang="ja-JP" sz="3200" b="0" i="0" u="none" strike="noStrike" kern="1200" cap="none" spc="0" normalizeH="0" baseline="0" noProof="0" dirty="0">
                      <a:ln>
                        <a:noFill/>
                      </a:ln>
                      <a:effectLst/>
                      <a:uLnTx/>
                      <a:uFillTx/>
                      <a:latin typeface="源ノ角ゴシック JP Normal"/>
                      <a:ea typeface="源ノ角ゴシック JP Normal"/>
                      <a:cs typeface="+mn-cs"/>
                    </a:rPr>
                    <a:t>[6]</a:t>
                  </a:r>
                  <a:r>
                    <a:rPr kumimoji="1" lang="ja-JP" altLang="en-US" sz="3200" b="0" i="0" u="none" strike="noStrike" kern="1200" cap="none" spc="0" normalizeH="0" baseline="0" noProof="0">
                      <a:ln>
                        <a:noFill/>
                      </a:ln>
                      <a:effectLst/>
                      <a:uLnTx/>
                      <a:uFillTx/>
                      <a:latin typeface="源ノ角ゴシック JP Normal"/>
                      <a:ea typeface="源ノ角ゴシック JP Normal"/>
                      <a:cs typeface="+mn-cs"/>
                    </a:rPr>
                    <a:t>はダブルオークション環境下ではオークション主催者の個人合理性を満たせない</a:t>
                  </a:r>
                  <a:endParaRPr kumimoji="1" lang="en-US" altLang="ja-JP" sz="3600" b="0" i="0" u="none" strike="noStrike" kern="1200" cap="none" spc="0" normalizeH="0" baseline="0" noProof="0" dirty="0">
                    <a:ln>
                      <a:noFill/>
                    </a:ln>
                    <a:effectLst/>
                    <a:uLnTx/>
                    <a:uFillTx/>
                    <a:latin typeface="源ノ角ゴシック JP Normal"/>
                    <a:ea typeface="源ノ角ゴシック JP Normal"/>
                    <a:cs typeface="+mn-cs"/>
                  </a:endParaRPr>
                </a:p>
                <a:p>
                  <a:pPr lvl="1">
                    <a:lnSpc>
                      <a:spcPct val="120000"/>
                    </a:lnSpc>
                  </a:pP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買い手の支払い額の合計</a:t>
                  </a:r>
                  <a:r>
                    <a:rPr kumimoji="1" lang="en-US" altLang="ja-JP" sz="32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rPr>
                    <a:t>&lt;</a:t>
                  </a:r>
                  <a:r>
                    <a:rPr kumimoji="1" lang="ja-JP" altLang="en-US" sz="3200" b="0" i="0" u="none" strike="noStrike" kern="1200" cap="none" spc="0" normalizeH="0" baseline="0" noProof="0">
                      <a:ln>
                        <a:noFill/>
                      </a:ln>
                      <a:solidFill>
                        <a:srgbClr val="D34BB6"/>
                      </a:solidFill>
                      <a:effectLst/>
                      <a:uLnTx/>
                      <a:uFillTx/>
                      <a:latin typeface="源ノ角ゴシック JP Normal"/>
                      <a:ea typeface="源ノ角ゴシック JP Normal"/>
                      <a:cs typeface="+mn-cs"/>
                    </a:rPr>
                    <a:t>売手の収入の合計</a:t>
                  </a:r>
                  <a:br>
                    <a:rPr kumimoji="1" lang="en-US" altLang="ja-JP" sz="36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rPr>
                  </a:br>
                  <a:r>
                    <a:rPr kumimoji="1" lang="en-US" altLang="ja-JP" sz="3600" b="0" i="0" u="none" strike="noStrike" kern="1200" cap="none" spc="0" normalizeH="0" baseline="0" noProof="0" dirty="0">
                      <a:ln>
                        <a:noFill/>
                      </a:ln>
                      <a:solidFill>
                        <a:srgbClr val="D34BB6"/>
                      </a:solidFill>
                      <a:effectLst/>
                      <a:uLnTx/>
                      <a:uFillTx/>
                      <a:latin typeface="源ノ角ゴシック JP Normal"/>
                      <a:ea typeface="源ノ角ゴシック JP Normal"/>
                      <a:cs typeface="+mn-cs"/>
                    </a:rPr>
                    <a:t>		</a:t>
                  </a:r>
                  <a:endParaRPr kumimoji="1" lang="en-US" altLang="ja-JP" sz="2000" b="0" i="0" u="none" strike="noStrike" kern="1200" cap="none" spc="0" normalizeH="0" baseline="0" noProof="0" dirty="0">
                    <a:ln>
                      <a:noFill/>
                    </a:ln>
                    <a:solidFill>
                      <a:srgbClr val="323232"/>
                    </a:solidFill>
                    <a:effectLst/>
                    <a:uLnTx/>
                    <a:uFillTx/>
                    <a:latin typeface="源ノ角ゴシック JP Normal"/>
                    <a:ea typeface="源ノ角ゴシック JP Normal"/>
                    <a:cs typeface="+mn-cs"/>
                  </a:endParaRP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1ACE166-BCAF-7441-96D3-4C2E0AA6368F}"/>
                        </a:ext>
                      </a:extLst>
                    </p:cNvPr>
                    <p:cNvSpPr txBox="1"/>
                    <p:nvPr/>
                  </p:nvSpPr>
                  <p:spPr>
                    <a:xfrm>
                      <a:off x="1110795" y="24873781"/>
                      <a:ext cx="13726835" cy="1382663"/>
                    </a:xfrm>
                    <a:prstGeom prst="rect">
                      <a:avLst/>
                    </a:prstGeom>
                    <a:noFill/>
                    <a:ln w="19050">
                      <a:solidFill>
                        <a:srgbClr val="D34BB6"/>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3200" b="0" i="0" u="none" strike="noStrike" kern="0" cap="none" spc="0" normalizeH="0" baseline="0" noProof="0" dirty="0">
                          <a:ln>
                            <a:noFill/>
                          </a:ln>
                          <a:solidFill>
                            <a:schemeClr val="tx1"/>
                          </a:solidFill>
                          <a:effectLst/>
                          <a:uLnTx/>
                          <a:uFillTx/>
                        </a:rPr>
                        <a:t>VCG</a:t>
                      </a:r>
                      <a:r>
                        <a:rPr kumimoji="0" lang="ja-JP" altLang="en-US" sz="3200" b="0" i="0" u="none" strike="noStrike" kern="0" cap="none" spc="0" normalizeH="0" baseline="0" noProof="0">
                          <a:ln>
                            <a:noFill/>
                          </a:ln>
                          <a:solidFill>
                            <a:schemeClr val="tx1"/>
                          </a:solidFill>
                          <a:effectLst/>
                          <a:uLnTx/>
                          <a:uFillTx/>
                        </a:rPr>
                        <a:t>オークションを元に仮想的な買い手</a:t>
                      </a:r>
                      <a14:m>
                        <m:oMath xmlns:m="http://schemas.openxmlformats.org/officeDocument/2006/math">
                          <m:r>
                            <a:rPr kumimoji="0" lang="en-US" altLang="ja-JP" sz="3200" b="1" i="1" u="none" strike="noStrike" kern="0" cap="none" spc="0" normalizeH="0" baseline="0" noProof="0" dirty="0" smtClean="0">
                              <a:ln>
                                <a:noFill/>
                              </a:ln>
                              <a:solidFill>
                                <a:schemeClr val="tx1"/>
                              </a:solidFill>
                              <a:effectLst/>
                              <a:uLnTx/>
                              <a:uFillTx/>
                              <a:latin typeface="Cambria Math" panose="02040503050406030204" pitchFamily="18" charset="0"/>
                            </a:rPr>
                            <m:t>𝑸</m:t>
                          </m:r>
                        </m:oMath>
                      </a14:m>
                      <a:r>
                        <a:rPr kumimoji="0" lang="ja-JP" altLang="en-US" sz="3200" b="0" i="0" u="none" strike="noStrike" kern="0" cap="none" spc="0" normalizeH="0" baseline="0" noProof="0">
                          <a:ln>
                            <a:noFill/>
                          </a:ln>
                          <a:solidFill>
                            <a:schemeClr val="tx1"/>
                          </a:solidFill>
                          <a:effectLst/>
                          <a:uLnTx/>
                          <a:uFillTx/>
                        </a:rPr>
                        <a:t>を用意し，</a:t>
                      </a:r>
                      <a:endParaRPr kumimoji="0" lang="en-US" altLang="ja-JP" sz="3200" b="0" i="0" u="none" strike="noStrike" kern="0" cap="none" spc="0" normalizeH="0" baseline="0" noProof="0" dirty="0">
                        <a:ln>
                          <a:noFill/>
                        </a:ln>
                        <a:solidFill>
                          <a:schemeClr val="tx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3200" b="0" i="0" u="none" strike="noStrike" kern="0" cap="none" spc="0" normalizeH="0" baseline="0" noProof="0">
                          <a:ln>
                            <a:noFill/>
                          </a:ln>
                          <a:solidFill>
                            <a:schemeClr val="tx1"/>
                          </a:solidFill>
                          <a:effectLst/>
                          <a:uLnTx/>
                          <a:uFillTx/>
                        </a:rPr>
                        <a:t>買い手の支払い額を引き上げ，オークション主催者の個人合理性を満たす</a:t>
                      </a:r>
                      <a:endParaRPr kumimoji="0" lang="en-US" altLang="ja-JP" sz="3200" b="0" i="0" u="none" strike="noStrike" kern="0" cap="none" spc="0" normalizeH="0" baseline="0" noProof="0" dirty="0">
                        <a:ln>
                          <a:noFill/>
                        </a:ln>
                        <a:solidFill>
                          <a:schemeClr val="tx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3200" b="0" i="0" u="none" strike="noStrike" kern="0" cap="none" spc="0" normalizeH="0" baseline="0" noProof="0" dirty="0">
                          <a:ln>
                            <a:noFill/>
                          </a:ln>
                          <a:solidFill>
                            <a:schemeClr val="tx1"/>
                          </a:solidFill>
                          <a:effectLst/>
                          <a:uLnTx/>
                          <a:uFillTx/>
                        </a:rPr>
                        <a:t>Padding Method[7]</a:t>
                      </a:r>
                      <a:r>
                        <a:rPr kumimoji="0" lang="ja-JP" altLang="en-US" sz="3200" b="0" i="0" u="none" strike="noStrike" kern="0" cap="none" spc="0" normalizeH="0" baseline="0" noProof="0">
                          <a:ln>
                            <a:noFill/>
                          </a:ln>
                          <a:solidFill>
                            <a:schemeClr val="tx1"/>
                          </a:solidFill>
                          <a:effectLst/>
                          <a:uLnTx/>
                          <a:uFillTx/>
                        </a:rPr>
                        <a:t>を本研究に適用する</a:t>
                      </a:r>
                      <a:endParaRPr kumimoji="0" lang="en-US" altLang="ja-JP" sz="3200" b="0" i="0" u="none" strike="noStrike" kern="0" cap="none" spc="0" normalizeH="0" baseline="0" noProof="0" dirty="0">
                        <a:ln>
                          <a:noFill/>
                        </a:ln>
                        <a:solidFill>
                          <a:srgbClr val="323232"/>
                        </a:solidFill>
                        <a:effectLst/>
                        <a:uLnTx/>
                        <a:uFillTx/>
                      </a:endParaRPr>
                    </a:p>
                  </p:txBody>
                </p:sp>
              </mc:Choice>
              <mc:Fallback xmlns="">
                <p:sp>
                  <p:nvSpPr>
                    <p:cNvPr id="68" name="テキスト ボックス 67">
                      <a:extLst>
                        <a:ext uri="{FF2B5EF4-FFF2-40B4-BE49-F238E27FC236}">
                          <a16:creationId xmlns:a16="http://schemas.microsoft.com/office/drawing/2014/main" id="{81ACE166-BCAF-7441-96D3-4C2E0AA6368F}"/>
                        </a:ext>
                      </a:extLst>
                    </p:cNvPr>
                    <p:cNvSpPr txBox="1">
                      <a:spLocks noRot="1" noChangeAspect="1" noMove="1" noResize="1" noEditPoints="1" noAdjustHandles="1" noChangeArrowheads="1" noChangeShapeType="1" noTextEdit="1"/>
                    </p:cNvSpPr>
                    <p:nvPr/>
                  </p:nvSpPr>
                  <p:spPr>
                    <a:xfrm>
                      <a:off x="1110795" y="24873781"/>
                      <a:ext cx="13726835" cy="1382663"/>
                    </a:xfrm>
                    <a:prstGeom prst="rect">
                      <a:avLst/>
                    </a:prstGeom>
                    <a:blipFill>
                      <a:blip r:embed="rId10"/>
                      <a:stretch>
                        <a:fillRect l="-461" t="-3937" r="-461" b="-10236"/>
                      </a:stretch>
                    </a:blipFill>
                    <a:ln w="19050">
                      <a:solidFill>
                        <a:srgbClr val="D34BB6"/>
                      </a:solidFill>
                    </a:ln>
                  </p:spPr>
                  <p:txBody>
                    <a:bodyPr/>
                    <a:lstStyle/>
                    <a:p>
                      <a:r>
                        <a:rPr lang="ja-JP" altLang="en-US">
                          <a:noFill/>
                        </a:rPr>
                        <a:t> </a:t>
                      </a:r>
                    </a:p>
                  </p:txBody>
                </p:sp>
              </mc:Fallback>
            </mc:AlternateContent>
            <p:sp>
              <p:nvSpPr>
                <p:cNvPr id="69" name="角丸四角形吹き出し 68">
                  <a:extLst>
                    <a:ext uri="{FF2B5EF4-FFF2-40B4-BE49-F238E27FC236}">
                      <a16:creationId xmlns:a16="http://schemas.microsoft.com/office/drawing/2014/main" id="{93544974-3669-6941-A3F7-76713B340635}"/>
                    </a:ext>
                  </a:extLst>
                </p:cNvPr>
                <p:cNvSpPr/>
                <p:nvPr/>
              </p:nvSpPr>
              <p:spPr>
                <a:xfrm>
                  <a:off x="1176168" y="26471882"/>
                  <a:ext cx="13920023" cy="1335739"/>
                </a:xfrm>
                <a:prstGeom prst="wedgeRoundRectCallout">
                  <a:avLst>
                    <a:gd name="adj1" fmla="val -20700"/>
                    <a:gd name="adj2" fmla="val -69138"/>
                    <a:gd name="adj3" fmla="val 16667"/>
                  </a:avLst>
                </a:prstGeom>
                <a:noFill/>
                <a:ln w="12700" cap="flat" cmpd="sng" algn="ctr">
                  <a:solidFill>
                    <a:srgbClr val="007BA9">
                      <a:shade val="50000"/>
                    </a:srgbClr>
                  </a:solid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3200" b="0" i="0" u="none" strike="noStrike" kern="0" cap="none" spc="0" normalizeH="0" baseline="0" noProof="0">
                      <a:ln>
                        <a:noFill/>
                      </a:ln>
                      <a:effectLst/>
                      <a:uLnTx/>
                      <a:uFillTx/>
                      <a:latin typeface="源ノ角ゴシック JP Normal"/>
                      <a:ea typeface="源ノ角ゴシック JP Normal"/>
                      <a:cs typeface="+mn-cs"/>
                    </a:rPr>
                    <a:t>仮想的な買い手の分のリソースが無駄となりパレート効率性は犠牲に</a:t>
                  </a:r>
                  <a:br>
                    <a:rPr kumimoji="0" lang="en-US" altLang="ja-JP" sz="3200" b="0" i="0" u="none" strike="noStrike" kern="0" cap="none" spc="0" normalizeH="0" baseline="0" noProof="0" dirty="0">
                      <a:ln>
                        <a:noFill/>
                      </a:ln>
                      <a:effectLst/>
                      <a:uLnTx/>
                      <a:uFillTx/>
                      <a:latin typeface="源ノ角ゴシック JP Normal"/>
                      <a:ea typeface="源ノ角ゴシック JP Normal"/>
                      <a:cs typeface="+mn-cs"/>
                    </a:rPr>
                  </a:br>
                  <a:r>
                    <a:rPr kumimoji="0" lang="ja-JP" altLang="en-US" sz="3200" b="0" i="0" u="none" strike="noStrike" kern="0" cap="none" spc="0" normalizeH="0" baseline="0" noProof="0">
                      <a:ln>
                        <a:noFill/>
                      </a:ln>
                      <a:effectLst/>
                      <a:uLnTx/>
                      <a:uFillTx/>
                      <a:latin typeface="源ノ角ゴシック JP Normal"/>
                      <a:ea typeface="源ノ角ゴシック JP Normal"/>
                      <a:cs typeface="+mn-cs"/>
                    </a:rPr>
                    <a:t>される</a:t>
                  </a:r>
                  <a:endParaRPr kumimoji="0" lang="en-US" altLang="ja-JP" sz="3200" b="0" i="0" u="none" strike="noStrike" kern="0" cap="none" spc="0" normalizeH="0" baseline="0" noProof="0" dirty="0">
                    <a:ln>
                      <a:noFill/>
                    </a:ln>
                    <a:effectLst/>
                    <a:uLnTx/>
                    <a:uFillTx/>
                    <a:latin typeface="源ノ角ゴシック JP Normal"/>
                    <a:ea typeface="源ノ角ゴシック JP Normal"/>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3200" b="0" i="0" u="none" strike="noStrike" kern="0" cap="none" spc="0" normalizeH="0" baseline="0" noProof="0" dirty="0">
                      <a:ln>
                        <a:noFill/>
                      </a:ln>
                      <a:effectLst/>
                      <a:uLnTx/>
                      <a:uFillTx/>
                      <a:latin typeface="源ノ角ゴシック JP Normal"/>
                      <a:ea typeface="源ノ角ゴシック JP Normal"/>
                      <a:cs typeface="+mn-cs"/>
                    </a:rPr>
                    <a:t>VCG</a:t>
                  </a:r>
                  <a:r>
                    <a:rPr kumimoji="0" lang="ja-JP" altLang="en-US" sz="3200" b="0" i="0" u="none" strike="noStrike" kern="0" cap="none" spc="0" normalizeH="0" baseline="0" noProof="0">
                      <a:ln>
                        <a:noFill/>
                      </a:ln>
                      <a:effectLst/>
                      <a:uLnTx/>
                      <a:uFillTx/>
                      <a:latin typeface="源ノ角ゴシック JP Normal"/>
                      <a:ea typeface="源ノ角ゴシック JP Normal"/>
                      <a:cs typeface="+mn-cs"/>
                    </a:rPr>
                    <a:t>オークション同様に耐戦略性を満たすことができる</a:t>
                  </a:r>
                  <a:endParaRPr kumimoji="0" lang="ja-JP" altLang="en-US" sz="2800" b="0" i="0" u="none" strike="noStrike" kern="0" cap="none" spc="0" normalizeH="0" baseline="0" noProof="0">
                    <a:ln>
                      <a:noFill/>
                    </a:ln>
                    <a:effectLst/>
                    <a:uLnTx/>
                    <a:uFillTx/>
                    <a:latin typeface="源ノ角ゴシック JP Normal"/>
                    <a:ea typeface="源ノ角ゴシック JP Normal"/>
                    <a:cs typeface="+mn-cs"/>
                  </a:endParaRPr>
                </a:p>
              </p:txBody>
            </p:sp>
            <p:sp>
              <p:nvSpPr>
                <p:cNvPr id="70" name="下矢印 69">
                  <a:extLst>
                    <a:ext uri="{FF2B5EF4-FFF2-40B4-BE49-F238E27FC236}">
                      <a16:creationId xmlns:a16="http://schemas.microsoft.com/office/drawing/2014/main" id="{9F90C35B-96AD-AF4A-88CA-E25FC06130EC}"/>
                    </a:ext>
                  </a:extLst>
                </p:cNvPr>
                <p:cNvSpPr/>
                <p:nvPr/>
              </p:nvSpPr>
              <p:spPr>
                <a:xfrm>
                  <a:off x="7427617" y="24304642"/>
                  <a:ext cx="687749" cy="601539"/>
                </a:xfrm>
                <a:prstGeom prst="downArrow">
                  <a:avLst/>
                </a:prstGeom>
                <a:solidFill>
                  <a:srgbClr val="D34B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grpSp>
          <p:sp>
            <p:nvSpPr>
              <p:cNvPr id="74" name="テキスト ボックス 73">
                <a:extLst>
                  <a:ext uri="{FF2B5EF4-FFF2-40B4-BE49-F238E27FC236}">
                    <a16:creationId xmlns:a16="http://schemas.microsoft.com/office/drawing/2014/main" id="{27001EEB-743E-234A-A89F-85A5E85687F6}"/>
                  </a:ext>
                </a:extLst>
              </p:cNvPr>
              <p:cNvSpPr txBox="1"/>
              <p:nvPr/>
            </p:nvSpPr>
            <p:spPr>
              <a:xfrm>
                <a:off x="15515179" y="13201156"/>
                <a:ext cx="5854488" cy="731999"/>
              </a:xfrm>
              <a:prstGeom prst="rect">
                <a:avLst/>
              </a:prstGeom>
              <a:noFill/>
            </p:spPr>
            <p:txBody>
              <a:bodyPr wrap="none" rtlCol="0">
                <a:spAutoFit/>
              </a:bodyPr>
              <a:lstStyle/>
              <a:p>
                <a:r>
                  <a:rPr kumimoji="1" lang="ja-JP" altLang="en-US" sz="4800"/>
                  <a:t>耐戦略性について</a:t>
                </a:r>
                <a:r>
                  <a:rPr kumimoji="1" lang="en-US" altLang="ja-JP" sz="4800" dirty="0"/>
                  <a:t>[5]</a:t>
                </a:r>
                <a:endParaRPr kumimoji="1" lang="ja-JP" altLang="en-US" sz="4800"/>
              </a:p>
            </p:txBody>
          </p:sp>
        </p:grpSp>
        <p:sp>
          <p:nvSpPr>
            <p:cNvPr id="129" name="正方形/長方形 128">
              <a:extLst>
                <a:ext uri="{FF2B5EF4-FFF2-40B4-BE49-F238E27FC236}">
                  <a16:creationId xmlns:a16="http://schemas.microsoft.com/office/drawing/2014/main" id="{C55FDF52-006C-2946-9391-F8CD9EBAE98D}"/>
                </a:ext>
              </a:extLst>
            </p:cNvPr>
            <p:cNvSpPr/>
            <p:nvPr/>
          </p:nvSpPr>
          <p:spPr>
            <a:xfrm>
              <a:off x="15335502" y="11810623"/>
              <a:ext cx="14368817" cy="10169820"/>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1" name="正方形/長方形 130">
            <a:extLst>
              <a:ext uri="{FF2B5EF4-FFF2-40B4-BE49-F238E27FC236}">
                <a16:creationId xmlns:a16="http://schemas.microsoft.com/office/drawing/2014/main" id="{C8EFE949-381A-E945-A19B-5AF124D3B32D}"/>
              </a:ext>
            </a:extLst>
          </p:cNvPr>
          <p:cNvSpPr/>
          <p:nvPr/>
        </p:nvSpPr>
        <p:spPr>
          <a:xfrm>
            <a:off x="15335501" y="19022923"/>
            <a:ext cx="14368817" cy="9294919"/>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902F258E-4FEC-B941-8240-6D28A233F777}"/>
              </a:ext>
            </a:extLst>
          </p:cNvPr>
          <p:cNvSpPr/>
          <p:nvPr/>
        </p:nvSpPr>
        <p:spPr>
          <a:xfrm>
            <a:off x="15301634" y="28554936"/>
            <a:ext cx="14402684" cy="9955361"/>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正方形/長方形 132">
                <a:extLst>
                  <a:ext uri="{FF2B5EF4-FFF2-40B4-BE49-F238E27FC236}">
                    <a16:creationId xmlns:a16="http://schemas.microsoft.com/office/drawing/2014/main" id="{02F8245A-4CB3-FD42-B38B-EC8941EA898F}"/>
                  </a:ext>
                </a:extLst>
              </p:cNvPr>
              <p:cNvSpPr/>
              <p:nvPr/>
            </p:nvSpPr>
            <p:spPr>
              <a:xfrm>
                <a:off x="15450259" y="20881094"/>
                <a:ext cx="4711931" cy="6821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1" smtClean="0">
                          <a:latin typeface="Cambria Math" panose="02040503050406030204" pitchFamily="18" charset="0"/>
                        </a:rPr>
                        <m:t>𝑸</m:t>
                      </m:r>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𝑄</m:t>
                          </m:r>
                        </m:e>
                        <m:sub>
                          <m:r>
                            <a:rPr lang="en-US" altLang="ja-JP" sz="3600" b="0" i="1" smtClean="0">
                              <a:latin typeface="Cambria Math" panose="02040503050406030204" pitchFamily="18" charset="0"/>
                            </a:rPr>
                            <m:t>1</m:t>
                          </m:r>
                        </m:sub>
                      </m:sSub>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𝑄</m:t>
                          </m:r>
                        </m:e>
                        <m:sub>
                          <m:r>
                            <a:rPr lang="en-US" altLang="ja-JP" sz="3600" b="0" i="1" smtClean="0">
                              <a:latin typeface="Cambria Math" panose="02040503050406030204" pitchFamily="18" charset="0"/>
                            </a:rPr>
                            <m:t>2</m:t>
                          </m:r>
                        </m:sub>
                      </m:sSub>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𝑄</m:t>
                          </m:r>
                        </m:e>
                        <m:sub>
                          <m:r>
                            <a:rPr lang="en-US" altLang="ja-JP" sz="3600" b="0" i="1" smtClean="0">
                              <a:latin typeface="Cambria Math" panose="02040503050406030204" pitchFamily="18" charset="0"/>
                            </a:rPr>
                            <m:t>𝑟</m:t>
                          </m:r>
                        </m:sub>
                      </m:sSub>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𝑄</m:t>
                          </m:r>
                        </m:e>
                        <m:sub>
                          <m:d>
                            <m:dPr>
                              <m:begChr m:val="|"/>
                              <m:endChr m:val="|"/>
                              <m:ctrlPr>
                                <a:rPr lang="en-US" altLang="ja-JP" sz="3600" b="0" i="1" smtClean="0">
                                  <a:latin typeface="Cambria Math" panose="02040503050406030204" pitchFamily="18" charset="0"/>
                                </a:rPr>
                              </m:ctrlPr>
                            </m:dPr>
                            <m:e>
                              <m:r>
                                <a:rPr lang="en-US" altLang="ja-JP" sz="3600" b="1" i="1" smtClean="0">
                                  <a:latin typeface="Cambria Math" panose="02040503050406030204" pitchFamily="18" charset="0"/>
                                </a:rPr>
                                <m:t>𝑹</m:t>
                              </m:r>
                            </m:e>
                          </m:d>
                        </m:sub>
                      </m:sSub>
                      <m:r>
                        <a:rPr lang="en-US" altLang="ja-JP" sz="3600" b="0" i="1" smtClean="0">
                          <a:latin typeface="Cambria Math" panose="02040503050406030204" pitchFamily="18" charset="0"/>
                        </a:rPr>
                        <m:t>}</m:t>
                      </m:r>
                    </m:oMath>
                  </m:oMathPara>
                </a14:m>
                <a:endParaRPr lang="ja-JP" altLang="en-US" sz="3600"/>
              </a:p>
            </p:txBody>
          </p:sp>
        </mc:Choice>
        <mc:Fallback xmlns="">
          <p:sp>
            <p:nvSpPr>
              <p:cNvPr id="133" name="正方形/長方形 132">
                <a:extLst>
                  <a:ext uri="{FF2B5EF4-FFF2-40B4-BE49-F238E27FC236}">
                    <a16:creationId xmlns:a16="http://schemas.microsoft.com/office/drawing/2014/main" id="{02F8245A-4CB3-FD42-B38B-EC8941EA898F}"/>
                  </a:ext>
                </a:extLst>
              </p:cNvPr>
              <p:cNvSpPr>
                <a:spLocks noRot="1" noChangeAspect="1" noMove="1" noResize="1" noEditPoints="1" noAdjustHandles="1" noChangeArrowheads="1" noChangeShapeType="1" noTextEdit="1"/>
              </p:cNvSpPr>
              <p:nvPr/>
            </p:nvSpPr>
            <p:spPr>
              <a:xfrm>
                <a:off x="15450259" y="20881094"/>
                <a:ext cx="4711931" cy="682174"/>
              </a:xfrm>
              <a:prstGeom prst="rect">
                <a:avLst/>
              </a:prstGeom>
              <a:blipFill>
                <a:blip r:embed="rId11"/>
                <a:stretch>
                  <a:fillRect l="-806" r="-806" b="-148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正方形/長方形 135">
                <a:extLst>
                  <a:ext uri="{FF2B5EF4-FFF2-40B4-BE49-F238E27FC236}">
                    <a16:creationId xmlns:a16="http://schemas.microsoft.com/office/drawing/2014/main" id="{0046436B-6AB0-DA4D-B73F-DE02049A2597}"/>
                  </a:ext>
                </a:extLst>
              </p:cNvPr>
              <p:cNvSpPr/>
              <p:nvPr/>
            </p:nvSpPr>
            <p:spPr>
              <a:xfrm>
                <a:off x="15838528" y="21417154"/>
                <a:ext cx="15135225" cy="1594842"/>
              </a:xfrm>
              <a:prstGeom prst="rect">
                <a:avLst/>
              </a:prstGeom>
            </p:spPr>
            <p:txBody>
              <a:bodyPr>
                <a:spAutoFit/>
              </a:bodyPr>
              <a:lstStyle/>
              <a:p>
                <a:pPr marL="571500" indent="-571500">
                  <a:buFont typeface="Arial" panose="020B0604020202020204" pitchFamily="34" charset="0"/>
                  <a:buChar char="•"/>
                </a:pPr>
                <a14:m>
                  <m:oMath xmlns:m="http://schemas.openxmlformats.org/officeDocument/2006/math">
                    <m:sSub>
                      <m:sSubPr>
                        <m:ctrlPr>
                          <a:rPr lang="en-US" altLang="ja-JP" sz="3200" i="1" dirty="0">
                            <a:solidFill>
                              <a:srgbClr val="D34BB6"/>
                            </a:solidFill>
                            <a:latin typeface="Cambria Math" panose="02040503050406030204" pitchFamily="18" charset="0"/>
                          </a:rPr>
                        </m:ctrlPr>
                      </m:sSubPr>
                      <m:e>
                        <m:r>
                          <a:rPr lang="en-US" altLang="ja-JP" sz="3200" i="1" dirty="0">
                            <a:solidFill>
                              <a:srgbClr val="D34BB6"/>
                            </a:solidFill>
                            <a:latin typeface="Cambria Math" panose="02040503050406030204" pitchFamily="18" charset="0"/>
                          </a:rPr>
                          <m:t>𝑄</m:t>
                        </m:r>
                      </m:e>
                      <m:sub>
                        <m:r>
                          <a:rPr lang="en-US" altLang="ja-JP" sz="3200" i="1" dirty="0">
                            <a:solidFill>
                              <a:srgbClr val="D34BB6"/>
                            </a:solidFill>
                            <a:latin typeface="Cambria Math" panose="02040503050406030204" pitchFamily="18" charset="0"/>
                          </a:rPr>
                          <m:t>𝑟</m:t>
                        </m:r>
                      </m:sub>
                    </m:sSub>
                  </m:oMath>
                </a14:m>
                <a:r>
                  <a:rPr lang="ja-JP" altLang="en-US" sz="3200">
                    <a:solidFill>
                      <a:schemeClr val="tx1"/>
                    </a:solidFill>
                  </a:rPr>
                  <a:t>はある</a:t>
                </a:r>
                <a:r>
                  <a:rPr lang="en-US" altLang="ja-JP" sz="3200" dirty="0">
                    <a:solidFill>
                      <a:schemeClr val="tx1"/>
                    </a:solidFill>
                  </a:rPr>
                  <a:t>1</a:t>
                </a:r>
                <a:r>
                  <a:rPr lang="ja-JP" altLang="en-US" sz="3200">
                    <a:solidFill>
                      <a:schemeClr val="tx1"/>
                    </a:solidFill>
                  </a:rPr>
                  <a:t>企業が提供または要求するリソース</a:t>
                </a:r>
                <a14:m>
                  <m:oMath xmlns:m="http://schemas.openxmlformats.org/officeDocument/2006/math">
                    <m:r>
                      <a:rPr lang="en-US" altLang="ja-JP" sz="3200" i="1" dirty="0">
                        <a:solidFill>
                          <a:schemeClr val="tx1"/>
                        </a:solidFill>
                        <a:latin typeface="Cambria Math" panose="02040503050406030204" pitchFamily="18" charset="0"/>
                      </a:rPr>
                      <m:t>𝑟</m:t>
                    </m:r>
                  </m:oMath>
                </a14:m>
                <a:r>
                  <a:rPr lang="ja-JP" altLang="en-US" sz="3200">
                    <a:solidFill>
                      <a:schemeClr val="tx1"/>
                    </a:solidFill>
                  </a:rPr>
                  <a:t>の最大の時間</a:t>
                </a:r>
                <a:br>
                  <a:rPr lang="en-US" altLang="ja-JP" sz="3200" dirty="0">
                    <a:solidFill>
                      <a:schemeClr val="tx1"/>
                    </a:solidFill>
                  </a:rPr>
                </a:br>
                <a:r>
                  <a:rPr lang="ja-JP" altLang="en-US" sz="3200">
                    <a:solidFill>
                      <a:schemeClr val="tx1"/>
                    </a:solidFill>
                  </a:rPr>
                  <a:t>により定まる</a:t>
                </a:r>
                <a:endParaRPr lang="en-US" altLang="ja-JP" sz="3200" dirty="0">
                  <a:solidFill>
                    <a:srgbClr val="323232"/>
                  </a:solidFill>
                </a:endParaRPr>
              </a:p>
              <a:p>
                <a:pPr marL="571500" indent="-571500">
                  <a:buFont typeface="Arial" panose="020B0604020202020204" pitchFamily="34" charset="0"/>
                  <a:buChar char="•"/>
                </a:pPr>
                <a14:m>
                  <m:oMath xmlns:m="http://schemas.openxmlformats.org/officeDocument/2006/math">
                    <m:r>
                      <a:rPr lang="en-US" altLang="ja-JP" sz="3200" b="1" i="1" dirty="0" smtClean="0">
                        <a:latin typeface="Cambria Math" panose="02040503050406030204" pitchFamily="18" charset="0"/>
                      </a:rPr>
                      <m:t>𝑸</m:t>
                    </m:r>
                  </m:oMath>
                </a14:m>
                <a:r>
                  <a:rPr lang="ja-JP" altLang="en-US" sz="3200"/>
                  <a:t>を満たすことは</a:t>
                </a:r>
                <a:r>
                  <a:rPr lang="ja-JP" altLang="en-US" sz="3200">
                    <a:solidFill>
                      <a:srgbClr val="D652BA"/>
                    </a:solidFill>
                  </a:rPr>
                  <a:t>制約</a:t>
                </a:r>
                <a:r>
                  <a:rPr lang="ja-JP" altLang="en-US" sz="3200"/>
                  <a:t>にする</a:t>
                </a:r>
              </a:p>
            </p:txBody>
          </p:sp>
        </mc:Choice>
        <mc:Fallback xmlns="">
          <p:sp>
            <p:nvSpPr>
              <p:cNvPr id="136" name="正方形/長方形 135">
                <a:extLst>
                  <a:ext uri="{FF2B5EF4-FFF2-40B4-BE49-F238E27FC236}">
                    <a16:creationId xmlns:a16="http://schemas.microsoft.com/office/drawing/2014/main" id="{0046436B-6AB0-DA4D-B73F-DE02049A2597}"/>
                  </a:ext>
                </a:extLst>
              </p:cNvPr>
              <p:cNvSpPr>
                <a:spLocks noRot="1" noChangeAspect="1" noMove="1" noResize="1" noEditPoints="1" noAdjustHandles="1" noChangeArrowheads="1" noChangeShapeType="1" noTextEdit="1"/>
              </p:cNvSpPr>
              <p:nvPr/>
            </p:nvSpPr>
            <p:spPr>
              <a:xfrm>
                <a:off x="15838528" y="21417154"/>
                <a:ext cx="15135225" cy="1594842"/>
              </a:xfrm>
              <a:prstGeom prst="rect">
                <a:avLst/>
              </a:prstGeom>
              <a:blipFill>
                <a:blip r:embed="rId12"/>
                <a:stretch>
                  <a:fillRect l="-838" t="-3937" b="-10236"/>
                </a:stretch>
              </a:blipFill>
            </p:spPr>
            <p:txBody>
              <a:bodyPr/>
              <a:lstStyle/>
              <a:p>
                <a:r>
                  <a:rPr lang="ja-JP" altLang="en-US">
                    <a:noFill/>
                  </a:rPr>
                  <a:t> </a:t>
                </a:r>
              </a:p>
            </p:txBody>
          </p:sp>
        </mc:Fallback>
      </mc:AlternateContent>
      <p:sp>
        <p:nvSpPr>
          <p:cNvPr id="137" name="正方形/長方形 136">
            <a:extLst>
              <a:ext uri="{FF2B5EF4-FFF2-40B4-BE49-F238E27FC236}">
                <a16:creationId xmlns:a16="http://schemas.microsoft.com/office/drawing/2014/main" id="{9F1D4065-0142-734D-978D-20ED0E56EFE7}"/>
              </a:ext>
            </a:extLst>
          </p:cNvPr>
          <p:cNvSpPr/>
          <p:nvPr/>
        </p:nvSpPr>
        <p:spPr>
          <a:xfrm>
            <a:off x="1754725" y="27794330"/>
            <a:ext cx="15135225" cy="584775"/>
          </a:xfrm>
          <a:prstGeom prst="rect">
            <a:avLst/>
          </a:prstGeom>
        </p:spPr>
        <p:txBody>
          <a:bodyPr>
            <a:spAutoFit/>
          </a:bodyPr>
          <a:lstStyle/>
          <a:p>
            <a:r>
              <a:rPr lang="en-US" altLang="ja-JP" sz="3200" dirty="0"/>
              <a:t>※</a:t>
            </a:r>
            <a:r>
              <a:rPr lang="ja-JP" altLang="en-US" sz="3200"/>
              <a:t>今回支払い額と収入の差をオークション主催者の利益とする </a:t>
            </a:r>
          </a:p>
        </p:txBody>
      </p:sp>
      <mc:AlternateContent xmlns:mc="http://schemas.openxmlformats.org/markup-compatibility/2006" xmlns:a14="http://schemas.microsoft.com/office/drawing/2010/main">
        <mc:Choice Requires="a14">
          <p:sp>
            <p:nvSpPr>
              <p:cNvPr id="141" name="正方形/長方形 140">
                <a:extLst>
                  <a:ext uri="{FF2B5EF4-FFF2-40B4-BE49-F238E27FC236}">
                    <a16:creationId xmlns:a16="http://schemas.microsoft.com/office/drawing/2014/main" id="{03527B87-79E6-7E47-B7D8-159078D565B0}"/>
                  </a:ext>
                </a:extLst>
              </p:cNvPr>
              <p:cNvSpPr/>
              <p:nvPr/>
            </p:nvSpPr>
            <p:spPr>
              <a:xfrm>
                <a:off x="15414590" y="22929849"/>
                <a:ext cx="5897640" cy="646331"/>
              </a:xfrm>
              <a:prstGeom prst="rect">
                <a:avLst/>
              </a:prstGeom>
            </p:spPr>
            <p:txBody>
              <a:bodyPr wrap="none">
                <a:spAutoFit/>
              </a:bodyPr>
              <a:lstStyle/>
              <a:p>
                <a:r>
                  <a:rPr lang="ja-JP" altLang="en-US" sz="3600"/>
                  <a:t>リソース要求企業</a:t>
                </a:r>
                <a14:m>
                  <m:oMath xmlns:m="http://schemas.openxmlformats.org/officeDocument/2006/math">
                    <m:r>
                      <a:rPr lang="en-US" altLang="ja-JP" sz="3600" i="1" dirty="0" smtClean="0">
                        <a:latin typeface="Cambria Math" panose="02040503050406030204" pitchFamily="18" charset="0"/>
                      </a:rPr>
                      <m:t>𝑗</m:t>
                    </m:r>
                  </m:oMath>
                </a14:m>
                <a:r>
                  <a:rPr lang="ja-JP" altLang="en-US" sz="3600"/>
                  <a:t>の支払い</a:t>
                </a:r>
              </a:p>
            </p:txBody>
          </p:sp>
        </mc:Choice>
        <mc:Fallback xmlns="">
          <p:sp>
            <p:nvSpPr>
              <p:cNvPr id="141" name="正方形/長方形 140">
                <a:extLst>
                  <a:ext uri="{FF2B5EF4-FFF2-40B4-BE49-F238E27FC236}">
                    <a16:creationId xmlns:a16="http://schemas.microsoft.com/office/drawing/2014/main" id="{03527B87-79E6-7E47-B7D8-159078D565B0}"/>
                  </a:ext>
                </a:extLst>
              </p:cNvPr>
              <p:cNvSpPr>
                <a:spLocks noRot="1" noChangeAspect="1" noMove="1" noResize="1" noEditPoints="1" noAdjustHandles="1" noChangeArrowheads="1" noChangeShapeType="1" noTextEdit="1"/>
              </p:cNvSpPr>
              <p:nvPr/>
            </p:nvSpPr>
            <p:spPr>
              <a:xfrm>
                <a:off x="15414590" y="22929849"/>
                <a:ext cx="5897640" cy="646331"/>
              </a:xfrm>
              <a:prstGeom prst="rect">
                <a:avLst/>
              </a:prstGeom>
              <a:blipFill>
                <a:blip r:embed="rId13"/>
                <a:stretch>
                  <a:fillRect l="-3011" t="-11538" r="-2151" b="-3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正方形/長方形 141">
                <a:extLst>
                  <a:ext uri="{FF2B5EF4-FFF2-40B4-BE49-F238E27FC236}">
                    <a16:creationId xmlns:a16="http://schemas.microsoft.com/office/drawing/2014/main" id="{77FA0D3A-347B-C142-9467-F7A43F7DCA45}"/>
                  </a:ext>
                </a:extLst>
              </p:cNvPr>
              <p:cNvSpPr/>
              <p:nvPr/>
            </p:nvSpPr>
            <p:spPr>
              <a:xfrm>
                <a:off x="15414590" y="26130283"/>
                <a:ext cx="10791352" cy="584775"/>
              </a:xfrm>
              <a:prstGeom prst="rect">
                <a:avLst/>
              </a:prstGeom>
            </p:spPr>
            <p:txBody>
              <a:bodyPr wrap="none">
                <a:spAutoFit/>
              </a:bodyPr>
              <a:lstStyle/>
              <a:p>
                <a:r>
                  <a:rPr lang="ja-JP" altLang="en-US" sz="3200" b="0" dirty="0"/>
                  <a:t>リソース提供企業</a:t>
                </a:r>
                <a14:m>
                  <m:oMath xmlns:m="http://schemas.openxmlformats.org/officeDocument/2006/math">
                    <m:r>
                      <a:rPr lang="en-US" altLang="ja-JP" sz="3200" b="0" i="1" dirty="0" smtClean="0">
                        <a:latin typeface="Cambria Math" panose="02040503050406030204" pitchFamily="18" charset="0"/>
                      </a:rPr>
                      <m:t>𝑖</m:t>
                    </m:r>
                  </m:oMath>
                </a14:m>
                <a:r>
                  <a:rPr lang="ja-JP" altLang="en-US" sz="3200"/>
                  <a:t>のリソース</a:t>
                </a:r>
                <a14:m>
                  <m:oMath xmlns:m="http://schemas.openxmlformats.org/officeDocument/2006/math">
                    <m:r>
                      <a:rPr lang="en-US" altLang="ja-JP" sz="3200" i="1" dirty="0" smtClean="0">
                        <a:latin typeface="Cambria Math" panose="02040503050406030204" pitchFamily="18" charset="0"/>
                      </a:rPr>
                      <m:t>𝑟</m:t>
                    </m:r>
                  </m:oMath>
                </a14:m>
                <a:r>
                  <a:rPr lang="ja-JP" altLang="en-US" sz="3200"/>
                  <a:t>を提供することによる報酬</a:t>
                </a:r>
              </a:p>
            </p:txBody>
          </p:sp>
        </mc:Choice>
        <mc:Fallback xmlns="">
          <p:sp>
            <p:nvSpPr>
              <p:cNvPr id="142" name="正方形/長方形 141">
                <a:extLst>
                  <a:ext uri="{FF2B5EF4-FFF2-40B4-BE49-F238E27FC236}">
                    <a16:creationId xmlns:a16="http://schemas.microsoft.com/office/drawing/2014/main" id="{77FA0D3A-347B-C142-9467-F7A43F7DCA45}"/>
                  </a:ext>
                </a:extLst>
              </p:cNvPr>
              <p:cNvSpPr>
                <a:spLocks noRot="1" noChangeAspect="1" noMove="1" noResize="1" noEditPoints="1" noAdjustHandles="1" noChangeArrowheads="1" noChangeShapeType="1" noTextEdit="1"/>
              </p:cNvSpPr>
              <p:nvPr/>
            </p:nvSpPr>
            <p:spPr>
              <a:xfrm>
                <a:off x="15414590" y="26130283"/>
                <a:ext cx="10791352" cy="584775"/>
              </a:xfrm>
              <a:prstGeom prst="rect">
                <a:avLst/>
              </a:prstGeom>
              <a:blipFill>
                <a:blip r:embed="rId14"/>
                <a:stretch>
                  <a:fillRect l="-1412" t="-12766" r="-471" b="-319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A059AECC-AA01-8947-BBC2-D48A843A965A}"/>
                  </a:ext>
                </a:extLst>
              </p:cNvPr>
              <p:cNvSpPr txBox="1"/>
              <p:nvPr/>
            </p:nvSpPr>
            <p:spPr>
              <a:xfrm>
                <a:off x="15838528" y="23503744"/>
                <a:ext cx="9482211" cy="624338"/>
              </a:xfrm>
              <a:prstGeom prst="rect">
                <a:avLst/>
              </a:prstGeom>
              <a:noFill/>
            </p:spPr>
            <p:txBody>
              <a:bodyPr wrap="none" rtlCol="0">
                <a:spAutoFit/>
              </a:bodyPr>
              <a:lstStyle/>
              <a:p>
                <a:pPr marL="571500" indent="-571500">
                  <a:buFont typeface="Arial" panose="020B0604020202020204" pitchFamily="34" charset="0"/>
                  <a:buChar char="•"/>
                </a:pPr>
                <a14:m>
                  <m:oMath xmlns:m="http://schemas.openxmlformats.org/officeDocument/2006/math">
                    <m:r>
                      <a:rPr lang="en" altLang="ja-JP" sz="3200" i="1" dirty="0" smtClean="0">
                        <a:solidFill>
                          <a:srgbClr val="D34BB6"/>
                        </a:solidFill>
                        <a:latin typeface="Cambria Math" panose="02040503050406030204" pitchFamily="18" charset="0"/>
                      </a:rPr>
                      <m:t>𝑝𝑎</m:t>
                    </m:r>
                    <m:sSub>
                      <m:sSubPr>
                        <m:ctrlPr>
                          <a:rPr lang="en" altLang="ja-JP" sz="3200" i="1" dirty="0" err="1">
                            <a:solidFill>
                              <a:srgbClr val="D34BB6"/>
                            </a:solidFill>
                            <a:latin typeface="Cambria Math" panose="02040503050406030204" pitchFamily="18" charset="0"/>
                          </a:rPr>
                        </m:ctrlPr>
                      </m:sSubPr>
                      <m:e>
                        <m:r>
                          <a:rPr lang="en" altLang="ja-JP" sz="3200" i="1" dirty="0">
                            <a:solidFill>
                              <a:srgbClr val="D34BB6"/>
                            </a:solidFill>
                            <a:latin typeface="Cambria Math" panose="02040503050406030204" pitchFamily="18" charset="0"/>
                          </a:rPr>
                          <m:t>𝑦</m:t>
                        </m:r>
                      </m:e>
                      <m:sub>
                        <m:r>
                          <a:rPr lang="en-US" altLang="ja-JP" sz="3200" i="1" dirty="0">
                            <a:solidFill>
                              <a:srgbClr val="D34BB6"/>
                            </a:solidFill>
                            <a:latin typeface="Cambria Math" panose="02040503050406030204" pitchFamily="18" charset="0"/>
                          </a:rPr>
                          <m:t>𝑗</m:t>
                        </m:r>
                      </m:sub>
                    </m:sSub>
                    <m:r>
                      <a:rPr lang="en-US" altLang="ja-JP" sz="3200" b="0" i="1" dirty="0" smtClean="0">
                        <a:solidFill>
                          <a:srgbClr val="D34BB6"/>
                        </a:solidFill>
                        <a:latin typeface="Cambria Math" panose="02040503050406030204" pitchFamily="18" charset="0"/>
                      </a:rPr>
                      <m:t>:</m:t>
                    </m:r>
                    <m:r>
                      <a:rPr kumimoji="1" lang="en-US" altLang="ja-JP" sz="3200" i="1" dirty="0" smtClean="0">
                        <a:solidFill>
                          <a:srgbClr val="D652BA"/>
                        </a:solidFill>
                        <a:latin typeface="Cambria Math" panose="02040503050406030204" pitchFamily="18" charset="0"/>
                      </a:rPr>
                      <m:t>𝑃</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𝑰</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𝑱</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𝑸</m:t>
                    </m:r>
                    <m:r>
                      <a:rPr kumimoji="1" lang="en-US" altLang="ja-JP" sz="3200" i="1" dirty="0" smtClean="0">
                        <a:solidFill>
                          <a:srgbClr val="D652BA"/>
                        </a:solidFill>
                        <a:latin typeface="Cambria Math" panose="02040503050406030204" pitchFamily="18" charset="0"/>
                      </a:rPr>
                      <m:t>)</m:t>
                    </m:r>
                  </m:oMath>
                </a14:m>
                <a:r>
                  <a:rPr kumimoji="1" lang="ja-JP" altLang="en-US" sz="3200">
                    <a:solidFill>
                      <a:srgbClr val="D652BA"/>
                    </a:solidFill>
                  </a:rPr>
                  <a:t>において勝者となれる最小の価格</a:t>
                </a:r>
              </a:p>
            </p:txBody>
          </p:sp>
        </mc:Choice>
        <mc:Fallback xmlns="">
          <p:sp>
            <p:nvSpPr>
              <p:cNvPr id="149" name="テキスト ボックス 148">
                <a:extLst>
                  <a:ext uri="{FF2B5EF4-FFF2-40B4-BE49-F238E27FC236}">
                    <a16:creationId xmlns:a16="http://schemas.microsoft.com/office/drawing/2014/main" id="{A059AECC-AA01-8947-BBC2-D48A843A965A}"/>
                  </a:ext>
                </a:extLst>
              </p:cNvPr>
              <p:cNvSpPr txBox="1">
                <a:spLocks noRot="1" noChangeAspect="1" noMove="1" noResize="1" noEditPoints="1" noAdjustHandles="1" noChangeArrowheads="1" noChangeShapeType="1" noTextEdit="1"/>
              </p:cNvSpPr>
              <p:nvPr/>
            </p:nvSpPr>
            <p:spPr>
              <a:xfrm>
                <a:off x="15838528" y="23503744"/>
                <a:ext cx="9482211" cy="624338"/>
              </a:xfrm>
              <a:prstGeom prst="rect">
                <a:avLst/>
              </a:prstGeom>
              <a:blipFill>
                <a:blip r:embed="rId15"/>
                <a:stretch>
                  <a:fillRect l="-1337" t="-12000" r="-535" b="-24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0" name="テキスト ボックス 149">
                <a:extLst>
                  <a:ext uri="{FF2B5EF4-FFF2-40B4-BE49-F238E27FC236}">
                    <a16:creationId xmlns:a16="http://schemas.microsoft.com/office/drawing/2014/main" id="{DF84DEF2-72D2-D242-8831-73DCB5D7841A}"/>
                  </a:ext>
                </a:extLst>
              </p:cNvPr>
              <p:cNvSpPr txBox="1"/>
              <p:nvPr/>
            </p:nvSpPr>
            <p:spPr>
              <a:xfrm>
                <a:off x="15838528" y="26604686"/>
                <a:ext cx="12029896" cy="644664"/>
              </a:xfrm>
              <a:prstGeom prst="rect">
                <a:avLst/>
              </a:prstGeom>
              <a:noFill/>
            </p:spPr>
            <p:txBody>
              <a:bodyPr wrap="none" rtlCol="0">
                <a:spAutoFit/>
              </a:bodyPr>
              <a:lstStyle/>
              <a:p>
                <a:pPr marL="571500" indent="-571500">
                  <a:buFont typeface="Arial" panose="020B0604020202020204" pitchFamily="34" charset="0"/>
                  <a:buChar char="•"/>
                </a:pPr>
                <a14:m>
                  <m:oMath xmlns:m="http://schemas.openxmlformats.org/officeDocument/2006/math">
                    <m:r>
                      <a:rPr lang="en" altLang="ja-JP" sz="3200" i="1" dirty="0" smtClean="0">
                        <a:solidFill>
                          <a:srgbClr val="D34BB6"/>
                        </a:solidFill>
                        <a:latin typeface="Cambria Math" panose="02040503050406030204" pitchFamily="18" charset="0"/>
                      </a:rPr>
                      <m:t>𝑟𝑒</m:t>
                    </m:r>
                    <m:r>
                      <a:rPr lang="en-US" altLang="ja-JP" sz="3200" i="1" dirty="0">
                        <a:solidFill>
                          <a:srgbClr val="D34BB6"/>
                        </a:solidFill>
                        <a:latin typeface="Cambria Math" panose="02040503050406030204" pitchFamily="18" charset="0"/>
                      </a:rPr>
                      <m:t>𝑣𝑒𝑛𝑢</m:t>
                    </m:r>
                    <m:sSub>
                      <m:sSubPr>
                        <m:ctrlPr>
                          <a:rPr lang="en-US" altLang="ja-JP" sz="3200" i="1" dirty="0">
                            <a:solidFill>
                              <a:srgbClr val="D34BB6"/>
                            </a:solidFill>
                            <a:latin typeface="Cambria Math" panose="02040503050406030204" pitchFamily="18" charset="0"/>
                          </a:rPr>
                        </m:ctrlPr>
                      </m:sSubPr>
                      <m:e>
                        <m:r>
                          <a:rPr lang="en-US" altLang="ja-JP" sz="3200" i="1" dirty="0">
                            <a:solidFill>
                              <a:srgbClr val="D34BB6"/>
                            </a:solidFill>
                            <a:latin typeface="Cambria Math" panose="02040503050406030204" pitchFamily="18" charset="0"/>
                          </a:rPr>
                          <m:t>𝑒</m:t>
                        </m:r>
                      </m:e>
                      <m:sub>
                        <m:r>
                          <a:rPr lang="en-US" altLang="ja-JP" sz="3200" i="1" dirty="0">
                            <a:solidFill>
                              <a:srgbClr val="D34BB6"/>
                            </a:solidFill>
                            <a:latin typeface="Cambria Math" panose="02040503050406030204" pitchFamily="18" charset="0"/>
                          </a:rPr>
                          <m:t>𝑗</m:t>
                        </m:r>
                        <m:r>
                          <a:rPr lang="en-US" altLang="ja-JP" sz="3200" i="1" dirty="0">
                            <a:solidFill>
                              <a:srgbClr val="D34BB6"/>
                            </a:solidFill>
                            <a:latin typeface="Cambria Math" panose="02040503050406030204" pitchFamily="18" charset="0"/>
                          </a:rPr>
                          <m:t>,</m:t>
                        </m:r>
                        <m:r>
                          <a:rPr lang="en-US" altLang="ja-JP" sz="3200" i="1" dirty="0">
                            <a:solidFill>
                              <a:srgbClr val="D34BB6"/>
                            </a:solidFill>
                            <a:latin typeface="Cambria Math" panose="02040503050406030204" pitchFamily="18" charset="0"/>
                          </a:rPr>
                          <m:t>𝑟</m:t>
                        </m:r>
                      </m:sub>
                    </m:sSub>
                    <m:r>
                      <a:rPr lang="en-US" altLang="ja-JP" sz="3200" b="0" i="1" dirty="0" smtClean="0">
                        <a:solidFill>
                          <a:srgbClr val="D34BB6"/>
                        </a:solidFill>
                        <a:latin typeface="Cambria Math" panose="02040503050406030204" pitchFamily="18" charset="0"/>
                      </a:rPr>
                      <m:t>:</m:t>
                    </m:r>
                    <m:r>
                      <a:rPr kumimoji="1" lang="en-US" altLang="ja-JP" sz="3200" i="1" dirty="0" smtClean="0">
                        <a:solidFill>
                          <a:srgbClr val="D652BA"/>
                        </a:solidFill>
                        <a:latin typeface="Cambria Math" panose="02040503050406030204" pitchFamily="18" charset="0"/>
                      </a:rPr>
                      <m:t>𝑃</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𝑰</m:t>
                    </m:r>
                    <m:r>
                      <a:rPr kumimoji="1" lang="en-US" altLang="ja-JP" sz="3200" b="1" i="1" dirty="0" smtClean="0">
                        <a:solidFill>
                          <a:srgbClr val="D652BA"/>
                        </a:solidFill>
                        <a:latin typeface="Cambria Math" panose="02040503050406030204" pitchFamily="18" charset="0"/>
                      </a:rPr>
                      <m:t>,</m:t>
                    </m:r>
                    <m:acc>
                      <m:accPr>
                        <m:chr m:val="̃"/>
                        <m:ctrlPr>
                          <a:rPr lang="en" altLang="ja-JP" sz="3200" b="1" i="1" dirty="0" smtClean="0">
                            <a:solidFill>
                              <a:srgbClr val="D652BA"/>
                            </a:solidFill>
                            <a:latin typeface="Cambria Math" panose="02040503050406030204" pitchFamily="18" charset="0"/>
                          </a:rPr>
                        </m:ctrlPr>
                      </m:accPr>
                      <m:e>
                        <m:r>
                          <a:rPr lang="en-US" altLang="ja-JP" sz="3200" b="1" i="1" dirty="0">
                            <a:solidFill>
                              <a:srgbClr val="D652BA"/>
                            </a:solidFill>
                            <a:latin typeface="Cambria Math" panose="02040503050406030204" pitchFamily="18" charset="0"/>
                          </a:rPr>
                          <m:t>𝑱</m:t>
                        </m:r>
                      </m:e>
                    </m:acc>
                    <m:r>
                      <a:rPr kumimoji="1" lang="en-US" altLang="ja-JP" sz="3200" b="1" i="1" dirty="0" smtClean="0">
                        <a:solidFill>
                          <a:srgbClr val="D652BA"/>
                        </a:solidFill>
                        <a:latin typeface="Cambria Math" panose="02040503050406030204" pitchFamily="18" charset="0"/>
                      </a:rPr>
                      <m:t>)</m:t>
                    </m:r>
                  </m:oMath>
                </a14:m>
                <a:r>
                  <a:rPr kumimoji="1" lang="ja-JP" altLang="en-US" sz="3200">
                    <a:solidFill>
                      <a:srgbClr val="D652BA"/>
                    </a:solidFill>
                  </a:rPr>
                  <a:t>と</a:t>
                </a:r>
                <a14:m>
                  <m:oMath xmlns:m="http://schemas.openxmlformats.org/officeDocument/2006/math">
                    <m:r>
                      <a:rPr kumimoji="1" lang="en-US" altLang="ja-JP" sz="3200" i="1" dirty="0" smtClean="0">
                        <a:solidFill>
                          <a:srgbClr val="D652BA"/>
                        </a:solidFill>
                        <a:latin typeface="Cambria Math" panose="02040503050406030204" pitchFamily="18" charset="0"/>
                      </a:rPr>
                      <m:t>𝑃</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𝑰</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𝑱</m:t>
                    </m:r>
                    <m:r>
                      <a:rPr kumimoji="1" lang="en-US" altLang="ja-JP" sz="3200" i="1" dirty="0" smtClean="0">
                        <a:solidFill>
                          <a:srgbClr val="D652BA"/>
                        </a:solidFill>
                        <a:latin typeface="Cambria Math" panose="02040503050406030204" pitchFamily="18" charset="0"/>
                      </a:rPr>
                      <m:t>,</m:t>
                    </m:r>
                    <m:r>
                      <a:rPr kumimoji="1" lang="en-US" altLang="ja-JP" sz="3200" b="1" i="1" dirty="0" smtClean="0">
                        <a:solidFill>
                          <a:srgbClr val="D652BA"/>
                        </a:solidFill>
                        <a:latin typeface="Cambria Math" panose="02040503050406030204" pitchFamily="18" charset="0"/>
                      </a:rPr>
                      <m:t>𝑸</m:t>
                    </m:r>
                    <m:r>
                      <a:rPr kumimoji="1" lang="en-US" altLang="ja-JP" sz="3200" i="1" dirty="0" smtClean="0">
                        <a:solidFill>
                          <a:srgbClr val="D652BA"/>
                        </a:solidFill>
                        <a:latin typeface="Cambria Math" panose="02040503050406030204" pitchFamily="18" charset="0"/>
                      </a:rPr>
                      <m:t>)</m:t>
                    </m:r>
                  </m:oMath>
                </a14:m>
                <a:r>
                  <a:rPr kumimoji="1" lang="ja-JP" altLang="en-US" sz="3200">
                    <a:solidFill>
                      <a:srgbClr val="D652BA"/>
                    </a:solidFill>
                  </a:rPr>
                  <a:t>において勝者となれる最大の価格</a:t>
                </a:r>
              </a:p>
            </p:txBody>
          </p:sp>
        </mc:Choice>
        <mc:Fallback>
          <p:sp>
            <p:nvSpPr>
              <p:cNvPr id="150" name="テキスト ボックス 149">
                <a:extLst>
                  <a:ext uri="{FF2B5EF4-FFF2-40B4-BE49-F238E27FC236}">
                    <a16:creationId xmlns:a16="http://schemas.microsoft.com/office/drawing/2014/main" id="{DF84DEF2-72D2-D242-8831-73DCB5D7841A}"/>
                  </a:ext>
                </a:extLst>
              </p:cNvPr>
              <p:cNvSpPr txBox="1">
                <a:spLocks noRot="1" noChangeAspect="1" noMove="1" noResize="1" noEditPoints="1" noAdjustHandles="1" noChangeArrowheads="1" noChangeShapeType="1" noTextEdit="1"/>
              </p:cNvSpPr>
              <p:nvPr/>
            </p:nvSpPr>
            <p:spPr>
              <a:xfrm>
                <a:off x="15838528" y="26604686"/>
                <a:ext cx="12029896" cy="644664"/>
              </a:xfrm>
              <a:prstGeom prst="rect">
                <a:avLst/>
              </a:prstGeom>
              <a:blipFill>
                <a:blip r:embed="rId16"/>
                <a:stretch>
                  <a:fillRect l="-1055" t="-9615" r="-316" b="-21154"/>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A6A85289-D884-9D4C-8DD3-B58D44E2F85B}"/>
              </a:ext>
            </a:extLst>
          </p:cNvPr>
          <p:cNvSpPr txBox="1"/>
          <p:nvPr/>
        </p:nvSpPr>
        <p:spPr>
          <a:xfrm>
            <a:off x="15582973" y="27192014"/>
            <a:ext cx="12495728" cy="1077218"/>
          </a:xfrm>
          <a:prstGeom prst="rect">
            <a:avLst/>
          </a:prstGeom>
          <a:noFill/>
        </p:spPr>
        <p:txBody>
          <a:bodyPr wrap="none" rtlCol="0">
            <a:spAutoFit/>
          </a:bodyPr>
          <a:lstStyle/>
          <a:p>
            <a:r>
              <a:rPr lang="ja-JP" altLang="en-US" sz="3200" u="sng"/>
              <a:t>耐戦略性のあるオークションは，そのオークションで勝者となれる</a:t>
            </a:r>
            <a:br>
              <a:rPr lang="en-US" altLang="ja-JP" sz="3200" u="sng" dirty="0"/>
            </a:br>
            <a:r>
              <a:rPr lang="ja-JP" altLang="en-US" sz="3200" u="sng"/>
              <a:t>ギリギリの</a:t>
            </a:r>
            <a:r>
              <a:rPr lang="ja-JP" altLang="en-US" sz="2800" u="sng"/>
              <a:t>価格</a:t>
            </a:r>
            <a:r>
              <a:rPr lang="ja-JP" altLang="en-US" sz="3200" u="sng"/>
              <a:t>で取引が行われる</a:t>
            </a:r>
            <a:endParaRPr lang="en-US" altLang="ja-JP" sz="3200" u="sng" dirty="0"/>
          </a:p>
        </p:txBody>
      </p:sp>
      <p:sp>
        <p:nvSpPr>
          <p:cNvPr id="72" name="正方形/長方形 71">
            <a:extLst>
              <a:ext uri="{FF2B5EF4-FFF2-40B4-BE49-F238E27FC236}">
                <a16:creationId xmlns:a16="http://schemas.microsoft.com/office/drawing/2014/main" id="{EBE0B25A-DE07-444C-8FD4-16C305B14659}"/>
              </a:ext>
            </a:extLst>
          </p:cNvPr>
          <p:cNvSpPr/>
          <p:nvPr/>
        </p:nvSpPr>
        <p:spPr>
          <a:xfrm>
            <a:off x="16423640" y="25442461"/>
            <a:ext cx="4012631" cy="499622"/>
          </a:xfrm>
          <a:prstGeom prst="rect">
            <a:avLst/>
          </a:prstGeom>
          <a:solidFill>
            <a:schemeClr val="accent1">
              <a:alpha val="30000"/>
            </a:schemeClr>
          </a:solidFill>
          <a:ln w="12700" cap="flat" cmpd="sng" algn="ctr">
            <a:solidFill>
              <a:srgbClr val="007BA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chemeClr val="accent1"/>
              </a:solidFill>
              <a:effectLst/>
              <a:uLnTx/>
              <a:uFillTx/>
              <a:latin typeface="源ノ角ゴシック JP Normal"/>
              <a:ea typeface="源ノ角ゴシック JP Normal"/>
              <a:cs typeface="+mn-cs"/>
            </a:endParaRPr>
          </a:p>
        </p:txBody>
      </p:sp>
      <p:sp>
        <p:nvSpPr>
          <p:cNvPr id="76" name="正方形/長方形 75">
            <a:extLst>
              <a:ext uri="{FF2B5EF4-FFF2-40B4-BE49-F238E27FC236}">
                <a16:creationId xmlns:a16="http://schemas.microsoft.com/office/drawing/2014/main" id="{C21DFCAE-5927-1348-913F-CDD1463480F6}"/>
              </a:ext>
            </a:extLst>
          </p:cNvPr>
          <p:cNvSpPr/>
          <p:nvPr/>
        </p:nvSpPr>
        <p:spPr>
          <a:xfrm>
            <a:off x="20401833" y="25442463"/>
            <a:ext cx="3101336" cy="499620"/>
          </a:xfrm>
          <a:prstGeom prst="rect">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endParaRPr>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4A4431B5-3DE8-354C-AF1F-E580178F1DDF}"/>
                  </a:ext>
                </a:extLst>
              </p:cNvPr>
              <p:cNvSpPr/>
              <p:nvPr/>
            </p:nvSpPr>
            <p:spPr>
              <a:xfrm>
                <a:off x="18440977" y="24198669"/>
                <a:ext cx="5062192" cy="499621"/>
              </a:xfrm>
              <a:prstGeom prst="rect">
                <a:avLst/>
              </a:prstGeom>
              <a:solidFill>
                <a:srgbClr val="A5A5A5"/>
              </a:solidFill>
              <a:ln w="19050" cap="flat" cmpd="sng" algn="ctr">
                <a:solidFill>
                  <a:srgbClr val="FFFFFF"/>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r>
                        <a:rPr kumimoji="0" lang="en-US" altLang="ja-JP" sz="3200" i="1" kern="0">
                          <a:solidFill>
                            <a:srgbClr val="323232"/>
                          </a:solidFill>
                          <a:latin typeface="Cambria Math" panose="02040503050406030204" pitchFamily="18" charset="0"/>
                        </a:rPr>
                        <m:t>𝑉</m:t>
                      </m:r>
                      <m:d>
                        <m:dPr>
                          <m:ctrlPr>
                            <a:rPr kumimoji="0" lang="en-US" altLang="ja-JP" sz="3200" i="1" kern="0">
                              <a:solidFill>
                                <a:srgbClr val="323232"/>
                              </a:solidFill>
                              <a:latin typeface="Cambria Math" panose="02040503050406030204" pitchFamily="18" charset="0"/>
                            </a:rPr>
                          </m:ctrlPr>
                        </m:dPr>
                        <m:e>
                          <m:r>
                            <a:rPr kumimoji="0" lang="en-US" altLang="ja-JP" sz="3200" b="1" i="1" kern="0">
                              <a:solidFill>
                                <a:srgbClr val="323232"/>
                              </a:solidFill>
                              <a:latin typeface="Cambria Math" panose="02040503050406030204" pitchFamily="18" charset="0"/>
                            </a:rPr>
                            <m:t>𝑰</m:t>
                          </m:r>
                          <m:r>
                            <a:rPr kumimoji="0" lang="en-US" altLang="ja-JP" sz="3200" i="1" kern="0">
                              <a:solidFill>
                                <a:srgbClr val="323232"/>
                              </a:solidFill>
                              <a:latin typeface="Cambria Math" panose="02040503050406030204" pitchFamily="18" charset="0"/>
                            </a:rPr>
                            <m:t>,</m:t>
                          </m:r>
                          <m:r>
                            <a:rPr kumimoji="0" lang="en-US" altLang="ja-JP" sz="3200" b="1" i="1" kern="0">
                              <a:solidFill>
                                <a:srgbClr val="323232"/>
                              </a:solidFill>
                              <a:latin typeface="Cambria Math" panose="02040503050406030204" pitchFamily="18" charset="0"/>
                            </a:rPr>
                            <m:t>𝑱</m:t>
                          </m:r>
                          <m:r>
                            <a:rPr kumimoji="0" lang="en-US" altLang="ja-JP" sz="3200" b="1" i="1" kern="0" dirty="0">
                              <a:solidFill>
                                <a:srgbClr val="323232"/>
                              </a:solidFill>
                              <a:latin typeface="Cambria Math" panose="02040503050406030204" pitchFamily="18" charset="0"/>
                              <a:ea typeface="Cambria Math" panose="02040503050406030204" pitchFamily="18" charset="0"/>
                            </a:rPr>
                            <m:t>∖</m:t>
                          </m:r>
                          <m:d>
                            <m:dPr>
                              <m:begChr m:val="{"/>
                              <m:endChr m:val="}"/>
                              <m:ctrlPr>
                                <a:rPr kumimoji="0" lang="en-US" altLang="ja-JP" sz="3200" i="1" kern="0" dirty="0">
                                  <a:solidFill>
                                    <a:srgbClr val="323232"/>
                                  </a:solidFill>
                                  <a:latin typeface="Cambria Math" panose="02040503050406030204" pitchFamily="18" charset="0"/>
                                  <a:ea typeface="Cambria Math" panose="02040503050406030204" pitchFamily="18" charset="0"/>
                                </a:rPr>
                              </m:ctrlPr>
                            </m:dPr>
                            <m:e>
                              <m:r>
                                <a:rPr kumimoji="0" lang="en-US" altLang="ja-JP" sz="3200" i="1" kern="0" dirty="0">
                                  <a:solidFill>
                                    <a:srgbClr val="323232"/>
                                  </a:solidFill>
                                  <a:latin typeface="Cambria Math" panose="02040503050406030204" pitchFamily="18" charset="0"/>
                                  <a:ea typeface="Cambria Math" panose="02040503050406030204" pitchFamily="18" charset="0"/>
                                </a:rPr>
                                <m:t>𝑗</m:t>
                              </m:r>
                            </m:e>
                          </m:d>
                          <m:r>
                            <a:rPr kumimoji="0" lang="en-US" altLang="ja-JP" sz="3200" i="1" kern="0">
                              <a:solidFill>
                                <a:srgbClr val="323232"/>
                              </a:solidFill>
                              <a:latin typeface="Cambria Math" panose="02040503050406030204" pitchFamily="18" charset="0"/>
                              <a:ea typeface="Cambria Math" panose="02040503050406030204" pitchFamily="18" charset="0"/>
                            </a:rPr>
                            <m:t>,</m:t>
                          </m:r>
                          <m:r>
                            <a:rPr kumimoji="0" lang="en-US" altLang="ja-JP" sz="3200" b="1" i="1" kern="0">
                              <a:solidFill>
                                <a:srgbClr val="323232"/>
                              </a:solidFill>
                              <a:latin typeface="Cambria Math" panose="02040503050406030204" pitchFamily="18" charset="0"/>
                              <a:ea typeface="Cambria Math" panose="02040503050406030204" pitchFamily="18" charset="0"/>
                            </a:rPr>
                            <m:t>𝑸</m:t>
                          </m:r>
                        </m:e>
                      </m:d>
                    </m:oMath>
                  </m:oMathPara>
                </a14:m>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mc:Choice>
        <mc:Fallback xmlns="">
          <p:sp>
            <p:nvSpPr>
              <p:cNvPr id="77" name="正方形/長方形 76">
                <a:extLst>
                  <a:ext uri="{FF2B5EF4-FFF2-40B4-BE49-F238E27FC236}">
                    <a16:creationId xmlns:a16="http://schemas.microsoft.com/office/drawing/2014/main" id="{4A4431B5-3DE8-354C-AF1F-E580178F1DDF}"/>
                  </a:ext>
                </a:extLst>
              </p:cNvPr>
              <p:cNvSpPr>
                <a:spLocks noRot="1" noChangeAspect="1" noMove="1" noResize="1" noEditPoints="1" noAdjustHandles="1" noChangeArrowheads="1" noChangeShapeType="1" noTextEdit="1"/>
              </p:cNvSpPr>
              <p:nvPr/>
            </p:nvSpPr>
            <p:spPr>
              <a:xfrm>
                <a:off x="18440977" y="24198669"/>
                <a:ext cx="5062192" cy="499621"/>
              </a:xfrm>
              <a:prstGeom prst="rect">
                <a:avLst/>
              </a:prstGeom>
              <a:blipFill>
                <a:blip r:embed="rId17"/>
                <a:stretch>
                  <a:fillRect b="-27907"/>
                </a:stretch>
              </a:blipFill>
              <a:ln w="19050" cap="flat" cmpd="sng" algn="ctr">
                <a:solidFill>
                  <a:srgbClr val="FFFFFF"/>
                </a:solidFill>
                <a:prstDash val="solid"/>
                <a:miter lim="800000"/>
              </a:ln>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8D6DDBCA-0CCB-AE49-90A9-D4EEA2391E92}"/>
              </a:ext>
            </a:extLst>
          </p:cNvPr>
          <p:cNvCxnSpPr>
            <a:cxnSpLocks/>
          </p:cNvCxnSpPr>
          <p:nvPr/>
        </p:nvCxnSpPr>
        <p:spPr>
          <a:xfrm>
            <a:off x="18449932" y="25210613"/>
            <a:ext cx="2017336" cy="0"/>
          </a:xfrm>
          <a:prstGeom prst="straightConnector1">
            <a:avLst/>
          </a:prstGeom>
          <a:noFill/>
          <a:ln w="38100" cap="flat" cmpd="sng" algn="ctr">
            <a:solidFill>
              <a:srgbClr val="D652BA"/>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248F625B-BF28-7B41-8514-707CFB643276}"/>
                  </a:ext>
                </a:extLst>
              </p:cNvPr>
              <p:cNvSpPr txBox="1"/>
              <p:nvPr/>
            </p:nvSpPr>
            <p:spPr>
              <a:xfrm>
                <a:off x="18827476" y="24748948"/>
                <a:ext cx="1385740" cy="557910"/>
              </a:xfrm>
              <a:prstGeom prst="rect">
                <a:avLst/>
              </a:prstGeom>
              <a:noFill/>
            </p:spPr>
            <p:txBody>
              <a:bodyPr wrap="square" rtlCol="0">
                <a:spAutoFit/>
              </a:bodyPr>
              <a:lstStyle/>
              <a:p>
                <a:pPr lvl="0" algn="ctr" defTabSz="914400"/>
                <a14:m>
                  <m:oMathPara xmlns:m="http://schemas.openxmlformats.org/officeDocument/2006/math">
                    <m:oMathParaPr>
                      <m:jc m:val="centerGroup"/>
                    </m:oMathParaPr>
                    <m:oMath xmlns:m="http://schemas.openxmlformats.org/officeDocument/2006/math">
                      <m:r>
                        <a:rPr lang="en" altLang="ja-JP" sz="2800" i="1" dirty="0">
                          <a:solidFill>
                            <a:srgbClr val="D34BB6"/>
                          </a:solidFill>
                          <a:latin typeface="Cambria Math" panose="02040503050406030204" pitchFamily="18" charset="0"/>
                        </a:rPr>
                        <m:t>𝑝𝑎</m:t>
                      </m:r>
                      <m:sSub>
                        <m:sSubPr>
                          <m:ctrlPr>
                            <a:rPr lang="en" altLang="ja-JP" sz="2800" i="1" dirty="0" err="1">
                              <a:solidFill>
                                <a:srgbClr val="D34BB6"/>
                              </a:solidFill>
                              <a:latin typeface="Cambria Math" panose="02040503050406030204" pitchFamily="18" charset="0"/>
                            </a:rPr>
                          </m:ctrlPr>
                        </m:sSubPr>
                        <m:e>
                          <m:r>
                            <a:rPr lang="en" altLang="ja-JP" sz="2800" i="1" dirty="0">
                              <a:solidFill>
                                <a:srgbClr val="D34BB6"/>
                              </a:solidFill>
                              <a:latin typeface="Cambria Math" panose="02040503050406030204" pitchFamily="18" charset="0"/>
                            </a:rPr>
                            <m:t>𝑦</m:t>
                          </m:r>
                        </m:e>
                        <m:sub>
                          <m:r>
                            <a:rPr lang="en-US" altLang="ja-JP" sz="2800" i="1" dirty="0">
                              <a:solidFill>
                                <a:srgbClr val="D34BB6"/>
                              </a:solidFill>
                              <a:latin typeface="Cambria Math" panose="02040503050406030204" pitchFamily="18" charset="0"/>
                            </a:rPr>
                            <m:t>𝑗</m:t>
                          </m:r>
                        </m:sub>
                      </m:sSub>
                    </m:oMath>
                  </m:oMathPara>
                </a14:m>
                <a:endParaRPr kumimoji="0" lang="ja-JP" altLang="en-US" sz="2800" b="0" i="0" u="none" strike="noStrike" kern="0" cap="none" spc="0" normalizeH="0" baseline="0" noProof="0">
                  <a:ln>
                    <a:noFill/>
                  </a:ln>
                  <a:solidFill>
                    <a:srgbClr val="D652BA"/>
                  </a:solidFill>
                  <a:effectLst/>
                  <a:uLnTx/>
                  <a:uFillTx/>
                </a:endParaRPr>
              </a:p>
            </p:txBody>
          </p:sp>
        </mc:Choice>
        <mc:Fallback xmlns="">
          <p:sp>
            <p:nvSpPr>
              <p:cNvPr id="82" name="テキスト ボックス 81">
                <a:extLst>
                  <a:ext uri="{FF2B5EF4-FFF2-40B4-BE49-F238E27FC236}">
                    <a16:creationId xmlns:a16="http://schemas.microsoft.com/office/drawing/2014/main" id="{248F625B-BF28-7B41-8514-707CFB643276}"/>
                  </a:ext>
                </a:extLst>
              </p:cNvPr>
              <p:cNvSpPr txBox="1">
                <a:spLocks noRot="1" noChangeAspect="1" noMove="1" noResize="1" noEditPoints="1" noAdjustHandles="1" noChangeArrowheads="1" noChangeShapeType="1" noTextEdit="1"/>
              </p:cNvSpPr>
              <p:nvPr/>
            </p:nvSpPr>
            <p:spPr>
              <a:xfrm>
                <a:off x="18827476" y="24748948"/>
                <a:ext cx="1385740" cy="557910"/>
              </a:xfrm>
              <a:prstGeom prst="rect">
                <a:avLst/>
              </a:prstGeom>
              <a:blipFill>
                <a:blip r:embed="rId18"/>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4CE8F1D5-8C6A-584A-B153-793B85C47DCB}"/>
                  </a:ext>
                </a:extLst>
              </p:cNvPr>
              <p:cNvSpPr txBox="1"/>
              <p:nvPr/>
            </p:nvSpPr>
            <p:spPr>
              <a:xfrm>
                <a:off x="17039167" y="25342629"/>
                <a:ext cx="2397927" cy="62433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ctrlPr>
                        </m:sSubPr>
                        <m:e>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𝑣</m:t>
                          </m:r>
                        </m:e>
                        <m:sub>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𝑗</m:t>
                          </m:r>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𝑛</m:t>
                          </m:r>
                        </m:sub>
                      </m:sSub>
                    </m:oMath>
                  </m:oMathPara>
                </a14:m>
                <a:endParaRPr kumimoji="0" lang="ja-JP" altLang="en-US" sz="3200" b="0" i="0" u="none" strike="noStrike" kern="0" cap="none" spc="0" normalizeH="0" baseline="0" noProof="0">
                  <a:ln>
                    <a:noFill/>
                  </a:ln>
                  <a:solidFill>
                    <a:srgbClr val="323232"/>
                  </a:solidFill>
                  <a:effectLst/>
                  <a:uLnTx/>
                  <a:uFillTx/>
                </a:endParaRPr>
              </a:p>
            </p:txBody>
          </p:sp>
        </mc:Choice>
        <mc:Fallback xmlns="">
          <p:sp>
            <p:nvSpPr>
              <p:cNvPr id="85" name="テキスト ボックス 84">
                <a:extLst>
                  <a:ext uri="{FF2B5EF4-FFF2-40B4-BE49-F238E27FC236}">
                    <a16:creationId xmlns:a16="http://schemas.microsoft.com/office/drawing/2014/main" id="{4CE8F1D5-8C6A-584A-B153-793B85C47DCB}"/>
                  </a:ext>
                </a:extLst>
              </p:cNvPr>
              <p:cNvSpPr txBox="1">
                <a:spLocks noRot="1" noChangeAspect="1" noMove="1" noResize="1" noEditPoints="1" noAdjustHandles="1" noChangeArrowheads="1" noChangeShapeType="1" noTextEdit="1"/>
              </p:cNvSpPr>
              <p:nvPr/>
            </p:nvSpPr>
            <p:spPr>
              <a:xfrm>
                <a:off x="17039167" y="25342629"/>
                <a:ext cx="2397927" cy="624338"/>
              </a:xfrm>
              <a:prstGeom prst="rect">
                <a:avLst/>
              </a:prstGeom>
              <a:blipFill>
                <a:blip r:embed="rId19"/>
                <a:stretch>
                  <a:fillRect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F818F2B-9D18-EF41-9473-89061F15EF80}"/>
                  </a:ext>
                </a:extLst>
              </p:cNvPr>
              <p:cNvSpPr txBox="1"/>
              <p:nvPr/>
            </p:nvSpPr>
            <p:spPr>
              <a:xfrm>
                <a:off x="20603310" y="25353980"/>
                <a:ext cx="2912082" cy="62433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rPr>
                        <m:t>𝑉</m:t>
                      </m:r>
                      <m:d>
                        <m:dPr>
                          <m:ctrlP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rPr>
                          </m:ctrlPr>
                        </m:dPr>
                        <m:e>
                          <m:r>
                            <a:rPr kumimoji="0" lang="en-US" altLang="ja-JP" sz="3200" b="1" i="1" u="none" strike="noStrike" kern="0" cap="none" spc="0" normalizeH="0" baseline="0" noProof="0" smtClean="0">
                              <a:ln>
                                <a:noFill/>
                              </a:ln>
                              <a:solidFill>
                                <a:srgbClr val="323232"/>
                              </a:solidFill>
                              <a:effectLst/>
                              <a:uLnTx/>
                              <a:uFillTx/>
                              <a:latin typeface="Cambria Math" panose="02040503050406030204" pitchFamily="18" charset="0"/>
                            </a:rPr>
                            <m:t>𝑰</m:t>
                          </m:r>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rPr>
                            <m:t>,</m:t>
                          </m:r>
                          <m:r>
                            <a:rPr kumimoji="0" lang="en-US" altLang="ja-JP" sz="3200" b="1" i="1" u="none" strike="noStrike" kern="0" cap="none" spc="0" normalizeH="0" baseline="0" noProof="0" smtClean="0">
                              <a:ln>
                                <a:noFill/>
                              </a:ln>
                              <a:solidFill>
                                <a:srgbClr val="323232"/>
                              </a:solidFill>
                              <a:effectLst/>
                              <a:uLnTx/>
                              <a:uFillTx/>
                              <a:latin typeface="Cambria Math" panose="02040503050406030204" pitchFamily="18" charset="0"/>
                            </a:rPr>
                            <m:t>𝑱</m:t>
                          </m:r>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m:t>
                          </m:r>
                          <m:r>
                            <a:rPr kumimoji="0" lang="en-US" altLang="ja-JP" sz="3200" b="1"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𝑸</m:t>
                          </m:r>
                        </m:e>
                      </m:d>
                      <m:r>
                        <a:rPr kumimoji="0" lang="en-US" altLang="ja-JP" sz="3200" b="0"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m:t>
                      </m:r>
                      <m:sSub>
                        <m:sSubPr>
                          <m:ctrlP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ctrlPr>
                        </m:sSubPr>
                        <m:e>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𝑣</m:t>
                          </m:r>
                        </m:e>
                        <m:sub>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𝑗</m:t>
                          </m:r>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3200" b="0" i="1" u="none" strike="noStrike" kern="0" cap="none" spc="0" normalizeH="0" baseline="0" noProof="0" dirty="0" smtClean="0">
                              <a:ln>
                                <a:noFill/>
                              </a:ln>
                              <a:solidFill>
                                <a:srgbClr val="323232"/>
                              </a:solidFill>
                              <a:effectLst/>
                              <a:uLnTx/>
                              <a:uFillTx/>
                              <a:latin typeface="Cambria Math" panose="02040503050406030204" pitchFamily="18" charset="0"/>
                            </a:rPr>
                            <m:t>𝑛</m:t>
                          </m:r>
                        </m:sub>
                      </m:sSub>
                    </m:oMath>
                  </m:oMathPara>
                </a14:m>
                <a:endParaRPr kumimoji="0" lang="ja-JP" altLang="en-US" sz="3200" b="0" i="0" u="none" strike="noStrike" kern="0" cap="none" spc="0" normalizeH="0" baseline="0" noProof="0">
                  <a:ln>
                    <a:noFill/>
                  </a:ln>
                  <a:solidFill>
                    <a:srgbClr val="323232"/>
                  </a:solidFill>
                  <a:effectLst/>
                  <a:uLnTx/>
                  <a:uFillTx/>
                </a:endParaRPr>
              </a:p>
            </p:txBody>
          </p:sp>
        </mc:Choice>
        <mc:Fallback xmlns="">
          <p:sp>
            <p:nvSpPr>
              <p:cNvPr id="86" name="テキスト ボックス 85">
                <a:extLst>
                  <a:ext uri="{FF2B5EF4-FFF2-40B4-BE49-F238E27FC236}">
                    <a16:creationId xmlns:a16="http://schemas.microsoft.com/office/drawing/2014/main" id="{9F818F2B-9D18-EF41-9473-89061F15EF80}"/>
                  </a:ext>
                </a:extLst>
              </p:cNvPr>
              <p:cNvSpPr txBox="1">
                <a:spLocks noRot="1" noChangeAspect="1" noMove="1" noResize="1" noEditPoints="1" noAdjustHandles="1" noChangeArrowheads="1" noChangeShapeType="1" noTextEdit="1"/>
              </p:cNvSpPr>
              <p:nvPr/>
            </p:nvSpPr>
            <p:spPr>
              <a:xfrm>
                <a:off x="20603310" y="25353980"/>
                <a:ext cx="2912082" cy="624338"/>
              </a:xfrm>
              <a:prstGeom prst="rect">
                <a:avLst/>
              </a:prstGeom>
              <a:blipFill>
                <a:blip r:embed="rId20"/>
                <a:stretch>
                  <a:fillRect l="-1299"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角丸四角形吹き出し 86">
                <a:extLst>
                  <a:ext uri="{FF2B5EF4-FFF2-40B4-BE49-F238E27FC236}">
                    <a16:creationId xmlns:a16="http://schemas.microsoft.com/office/drawing/2014/main" id="{6BFDF415-7CDE-5D40-93D5-ED488B302158}"/>
                  </a:ext>
                </a:extLst>
              </p:cNvPr>
              <p:cNvSpPr/>
              <p:nvPr/>
            </p:nvSpPr>
            <p:spPr>
              <a:xfrm>
                <a:off x="23951431" y="24152342"/>
                <a:ext cx="5195272" cy="807613"/>
              </a:xfrm>
              <a:prstGeom prst="wedgeRoundRectCallout">
                <a:avLst>
                  <a:gd name="adj1" fmla="val -58454"/>
                  <a:gd name="adj2" fmla="val -11084"/>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𝑗</m:t>
                    </m:r>
                  </m:oMath>
                </a14:m>
                <a:r>
                  <a:rPr kumimoji="0" lang="ja-JP" altLang="en-US" sz="2800" b="0" i="0" u="none" strike="noStrike" kern="0" cap="none" spc="0" normalizeH="0" baseline="0" noProof="0">
                    <a:ln>
                      <a:noFill/>
                    </a:ln>
                    <a:solidFill>
                      <a:srgbClr val="323232"/>
                    </a:solidFill>
                    <a:effectLst/>
                    <a:uLnTx/>
                    <a:uFillTx/>
                    <a:latin typeface="源ノ角ゴシック JP Normal"/>
                    <a:ea typeface="源ノ角ゴシック JP Normal"/>
                  </a:rPr>
                  <a:t>がいない場合の問題の最適な割り当てに対する目的関数値</a:t>
                </a:r>
              </a:p>
            </p:txBody>
          </p:sp>
        </mc:Choice>
        <mc:Fallback xmlns="">
          <p:sp>
            <p:nvSpPr>
              <p:cNvPr id="87" name="角丸四角形吹き出し 86">
                <a:extLst>
                  <a:ext uri="{FF2B5EF4-FFF2-40B4-BE49-F238E27FC236}">
                    <a16:creationId xmlns:a16="http://schemas.microsoft.com/office/drawing/2014/main" id="{6BFDF415-7CDE-5D40-93D5-ED488B302158}"/>
                  </a:ext>
                </a:extLst>
              </p:cNvPr>
              <p:cNvSpPr>
                <a:spLocks noRot="1" noChangeAspect="1" noMove="1" noResize="1" noEditPoints="1" noAdjustHandles="1" noChangeArrowheads="1" noChangeShapeType="1" noTextEdit="1"/>
              </p:cNvSpPr>
              <p:nvPr/>
            </p:nvSpPr>
            <p:spPr>
              <a:xfrm>
                <a:off x="23951431" y="24152342"/>
                <a:ext cx="5195272" cy="807613"/>
              </a:xfrm>
              <a:prstGeom prst="wedgeRoundRectCallout">
                <a:avLst>
                  <a:gd name="adj1" fmla="val -58454"/>
                  <a:gd name="adj2" fmla="val -11084"/>
                  <a:gd name="adj3" fmla="val 16667"/>
                </a:avLst>
              </a:prstGeom>
              <a:blipFill>
                <a:blip r:embed="rId21"/>
                <a:stretch>
                  <a:fillRect t="-15385" b="-29231"/>
                </a:stretch>
              </a:blipFill>
              <a:ln w="12700" cap="flat" cmpd="sng" algn="ctr">
                <a:solidFill>
                  <a:srgbClr val="007BA9"/>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角丸四角形吹き出し 91">
                <a:extLst>
                  <a:ext uri="{FF2B5EF4-FFF2-40B4-BE49-F238E27FC236}">
                    <a16:creationId xmlns:a16="http://schemas.microsoft.com/office/drawing/2014/main" id="{18DA9B5B-89DD-0D4C-A439-CEA04E73DF25}"/>
                  </a:ext>
                </a:extLst>
              </p:cNvPr>
              <p:cNvSpPr/>
              <p:nvPr/>
            </p:nvSpPr>
            <p:spPr>
              <a:xfrm>
                <a:off x="23748267" y="25360109"/>
                <a:ext cx="5398436" cy="553965"/>
              </a:xfrm>
              <a:prstGeom prst="wedgeRoundRectCallout">
                <a:avLst>
                  <a:gd name="adj1" fmla="val -59785"/>
                  <a:gd name="adj2" fmla="val -10378"/>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𝑃</m:t>
                    </m:r>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2800" b="1" i="1" u="none" strike="noStrike" kern="0" cap="none" spc="0" normalizeH="0" baseline="0" noProof="0" dirty="0" smtClean="0">
                        <a:ln>
                          <a:noFill/>
                        </a:ln>
                        <a:solidFill>
                          <a:srgbClr val="323232"/>
                        </a:solidFill>
                        <a:effectLst/>
                        <a:uLnTx/>
                        <a:uFillTx/>
                        <a:latin typeface="Cambria Math" panose="02040503050406030204" pitchFamily="18" charset="0"/>
                      </a:rPr>
                      <m:t>𝑰</m:t>
                    </m:r>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2800" b="1" i="1" u="none" strike="noStrike" kern="0" cap="none" spc="0" normalizeH="0" baseline="0" noProof="0" dirty="0" smtClean="0">
                        <a:ln>
                          <a:noFill/>
                        </a:ln>
                        <a:solidFill>
                          <a:srgbClr val="323232"/>
                        </a:solidFill>
                        <a:effectLst/>
                        <a:uLnTx/>
                        <a:uFillTx/>
                        <a:latin typeface="Cambria Math" panose="02040503050406030204" pitchFamily="18" charset="0"/>
                      </a:rPr>
                      <m:t>𝑱</m:t>
                    </m:r>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2800" b="1" i="1" u="none" strike="noStrike" kern="0" cap="none" spc="0" normalizeH="0" baseline="0" noProof="0" dirty="0" smtClean="0">
                        <a:ln>
                          <a:noFill/>
                        </a:ln>
                        <a:solidFill>
                          <a:srgbClr val="323232"/>
                        </a:solidFill>
                        <a:effectLst/>
                        <a:uLnTx/>
                        <a:uFillTx/>
                        <a:latin typeface="Cambria Math" panose="02040503050406030204" pitchFamily="18" charset="0"/>
                      </a:rPr>
                      <m:t>𝑸</m:t>
                    </m:r>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ja-JP" altLang="en-US" sz="2800" i="1" kern="0" dirty="0">
                        <a:solidFill>
                          <a:srgbClr val="323232"/>
                        </a:solidFill>
                        <a:latin typeface="Cambria Math" panose="02040503050406030204" pitchFamily="18" charset="0"/>
                      </a:rPr>
                      <m:t>の</m:t>
                    </m:r>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𝑗</m:t>
                    </m:r>
                  </m:oMath>
                </a14:m>
                <a:r>
                  <a:rPr kumimoji="0" lang="ja-JP" altLang="en-US" sz="2800" b="0" i="0" u="none" strike="noStrike" kern="0" cap="none" spc="0" normalizeH="0" baseline="0" noProof="0">
                    <a:ln>
                      <a:noFill/>
                    </a:ln>
                    <a:solidFill>
                      <a:srgbClr val="323232"/>
                    </a:solidFill>
                    <a:effectLst/>
                    <a:uLnTx/>
                    <a:uFillTx/>
                    <a:latin typeface="源ノ角ゴシック JP Normal"/>
                    <a:ea typeface="源ノ角ゴシック JP Normal"/>
                  </a:rPr>
                  <a:t>以外の評価値の総和</a:t>
                </a:r>
              </a:p>
            </p:txBody>
          </p:sp>
        </mc:Choice>
        <mc:Fallback xmlns="">
          <p:sp>
            <p:nvSpPr>
              <p:cNvPr id="92" name="角丸四角形吹き出し 91">
                <a:extLst>
                  <a:ext uri="{FF2B5EF4-FFF2-40B4-BE49-F238E27FC236}">
                    <a16:creationId xmlns:a16="http://schemas.microsoft.com/office/drawing/2014/main" id="{18DA9B5B-89DD-0D4C-A439-CEA04E73DF25}"/>
                  </a:ext>
                </a:extLst>
              </p:cNvPr>
              <p:cNvSpPr>
                <a:spLocks noRot="1" noChangeAspect="1" noMove="1" noResize="1" noEditPoints="1" noAdjustHandles="1" noChangeArrowheads="1" noChangeShapeType="1" noTextEdit="1"/>
              </p:cNvSpPr>
              <p:nvPr/>
            </p:nvSpPr>
            <p:spPr>
              <a:xfrm>
                <a:off x="23748267" y="25360109"/>
                <a:ext cx="5398436" cy="553965"/>
              </a:xfrm>
              <a:prstGeom prst="wedgeRoundRectCallout">
                <a:avLst>
                  <a:gd name="adj1" fmla="val -59785"/>
                  <a:gd name="adj2" fmla="val -10378"/>
                  <a:gd name="adj3" fmla="val 16667"/>
                </a:avLst>
              </a:prstGeom>
              <a:blipFill>
                <a:blip r:embed="rId22"/>
                <a:stretch>
                  <a:fillRect t="-8889" r="-424" b="-24444"/>
                </a:stretch>
              </a:blipFill>
              <a:ln w="12700" cap="flat" cmpd="sng" algn="ctr">
                <a:solidFill>
                  <a:srgbClr val="007BA9"/>
                </a:solidFill>
                <a:prstDash val="solid"/>
                <a:miter lim="800000"/>
              </a:ln>
              <a:effectLst/>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2EA20D9-9819-F947-BB23-433BAE976E89}"/>
              </a:ext>
            </a:extLst>
          </p:cNvPr>
          <p:cNvSpPr txBox="1"/>
          <p:nvPr/>
        </p:nvSpPr>
        <p:spPr>
          <a:xfrm>
            <a:off x="15891112" y="19537165"/>
            <a:ext cx="11274240"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目的関数</a:t>
            </a:r>
            <a:r>
              <a:rPr kumimoji="1" lang="en-US" altLang="ja-JP" sz="3200" dirty="0"/>
              <a:t>:</a:t>
            </a:r>
            <a:r>
              <a:rPr kumimoji="1" lang="ja-JP" altLang="en-US" sz="3200"/>
              <a:t>総利益最大化</a:t>
            </a:r>
            <a:endParaRPr kumimoji="1" lang="en-US" altLang="ja-JP" sz="3200" dirty="0"/>
          </a:p>
          <a:p>
            <a:pPr marL="457200" indent="-457200">
              <a:buFont typeface="Arial" panose="020B0604020202020204" pitchFamily="34" charset="0"/>
              <a:buChar char="•"/>
            </a:pPr>
            <a:r>
              <a:rPr lang="ja-JP" altLang="en-US" sz="3200"/>
              <a:t>決定変数</a:t>
            </a:r>
            <a:r>
              <a:rPr lang="en-US" altLang="ja-JP" sz="3200" dirty="0"/>
              <a:t>    </a:t>
            </a:r>
            <a:r>
              <a:rPr lang="ja-JP" altLang="en-US" sz="3200"/>
              <a:t>：要求側の勝者となる入札を決める</a:t>
            </a:r>
            <a:r>
              <a:rPr lang="en-US" altLang="ja-JP" sz="3200" dirty="0"/>
              <a:t>0,1</a:t>
            </a:r>
            <a:r>
              <a:rPr lang="ja-JP" altLang="en-US" sz="3200"/>
              <a:t>変数</a:t>
            </a:r>
            <a:br>
              <a:rPr lang="en-US" altLang="ja-JP" sz="3200" dirty="0"/>
            </a:br>
            <a:r>
              <a:rPr lang="en-US" altLang="ja-JP" sz="3200" dirty="0"/>
              <a:t>                      </a:t>
            </a:r>
            <a:r>
              <a:rPr lang="ja-JP" altLang="en-US" sz="3200"/>
              <a:t>：提供側のリソース提供時間を決める整数変数</a:t>
            </a:r>
            <a:endParaRPr kumimoji="1" lang="ja-JP" altLang="en-US" sz="3200"/>
          </a:p>
        </p:txBody>
      </p:sp>
      <mc:AlternateContent xmlns:mc="http://schemas.openxmlformats.org/markup-compatibility/2006" xmlns:a14="http://schemas.microsoft.com/office/drawing/2010/main">
        <mc:Choice Requires="a14">
          <p:sp>
            <p:nvSpPr>
              <p:cNvPr id="93" name="角丸四角形吹き出し 92">
                <a:extLst>
                  <a:ext uri="{FF2B5EF4-FFF2-40B4-BE49-F238E27FC236}">
                    <a16:creationId xmlns:a16="http://schemas.microsoft.com/office/drawing/2014/main" id="{BEE7EE3C-A8C2-CD45-97F9-AE895D648924}"/>
                  </a:ext>
                </a:extLst>
              </p:cNvPr>
              <p:cNvSpPr/>
              <p:nvPr/>
            </p:nvSpPr>
            <p:spPr>
              <a:xfrm>
                <a:off x="15364915" y="24156665"/>
                <a:ext cx="3047277" cy="924092"/>
              </a:xfrm>
              <a:prstGeom prst="wedgeRoundRectCallout">
                <a:avLst>
                  <a:gd name="adj1" fmla="val 35622"/>
                  <a:gd name="adj2" fmla="val 101259"/>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800" b="0" u="none" strike="noStrike" kern="0" cap="none" spc="0" normalizeH="0" baseline="0" noProof="0" dirty="0">
                    <a:ln>
                      <a:noFill/>
                    </a:ln>
                    <a:solidFill>
                      <a:srgbClr val="323232"/>
                    </a:solidFill>
                    <a:effectLst/>
                    <a:uLnTx/>
                    <a:uFillTx/>
                  </a:rPr>
                  <a:t>勝者となった</a:t>
                </a:r>
                <a14:m>
                  <m:oMath xmlns:m="http://schemas.openxmlformats.org/officeDocument/2006/math">
                    <m:r>
                      <a:rPr kumimoji="0" lang="en-US" altLang="ja-JP" sz="2800" b="0" i="1" u="none" strike="noStrike" kern="0" cap="none" spc="0" normalizeH="0" baseline="0" noProof="0" dirty="0" smtClean="0">
                        <a:ln>
                          <a:noFill/>
                        </a:ln>
                        <a:solidFill>
                          <a:srgbClr val="323232"/>
                        </a:solidFill>
                        <a:effectLst/>
                        <a:uLnTx/>
                        <a:uFillTx/>
                        <a:latin typeface="Cambria Math" panose="02040503050406030204" pitchFamily="18" charset="0"/>
                      </a:rPr>
                      <m:t>𝑗</m:t>
                    </m:r>
                  </m:oMath>
                </a14:m>
                <a:r>
                  <a:rPr kumimoji="0" lang="ja-JP" altLang="en-US" sz="2800" b="0" i="0" u="none" strike="noStrike" kern="0" cap="none" spc="0" normalizeH="0" baseline="0" noProof="0">
                    <a:ln>
                      <a:noFill/>
                    </a:ln>
                    <a:solidFill>
                      <a:srgbClr val="323232"/>
                    </a:solidFill>
                    <a:effectLst/>
                    <a:uLnTx/>
                    <a:uFillTx/>
                    <a:latin typeface="源ノ角ゴシック JP Normal"/>
                    <a:ea typeface="源ノ角ゴシック JP Normal"/>
                  </a:rPr>
                  <a:t>の</a:t>
                </a:r>
                <a:br>
                  <a:rPr kumimoji="0" lang="en-US" altLang="ja-JP" sz="2800" b="0" i="0" u="none" strike="noStrike" kern="0" cap="none" spc="0" normalizeH="0" baseline="0" noProof="0" dirty="0">
                    <a:ln>
                      <a:noFill/>
                    </a:ln>
                    <a:solidFill>
                      <a:srgbClr val="323232"/>
                    </a:solidFill>
                    <a:effectLst/>
                    <a:uLnTx/>
                    <a:uFillTx/>
                    <a:latin typeface="源ノ角ゴシック JP Normal"/>
                    <a:ea typeface="源ノ角ゴシック JP Normal"/>
                  </a:rPr>
                </a:br>
                <a:r>
                  <a:rPr kumimoji="0" lang="ja-JP" altLang="en-US" sz="2800" b="0" i="0" u="none" strike="noStrike" kern="0" cap="none" spc="0" normalizeH="0" baseline="0" noProof="0">
                    <a:ln>
                      <a:noFill/>
                    </a:ln>
                    <a:solidFill>
                      <a:srgbClr val="323232"/>
                    </a:solidFill>
                    <a:effectLst/>
                    <a:uLnTx/>
                    <a:uFillTx/>
                    <a:latin typeface="源ノ角ゴシック JP Normal"/>
                    <a:ea typeface="源ノ角ゴシック JP Normal"/>
                  </a:rPr>
                  <a:t>入札</a:t>
                </a:r>
                <a14:m>
                  <m:oMath xmlns:m="http://schemas.openxmlformats.org/officeDocument/2006/math">
                    <m:sSub>
                      <m:sSubPr>
                        <m:ctrlPr>
                          <a:rPr kumimoji="0" lang="en-US" altLang="ja-JP" sz="28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rPr>
                        </m:ctrlPr>
                      </m:sSubPr>
                      <m:e>
                        <m:r>
                          <a:rPr kumimoji="0" lang="en-US" altLang="ja-JP" sz="28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rPr>
                          <m:t>𝑏</m:t>
                        </m:r>
                      </m:e>
                      <m:sub>
                        <m:r>
                          <a:rPr kumimoji="0" lang="en-US" altLang="ja-JP" sz="28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rPr>
                          <m:t>𝑗</m:t>
                        </m:r>
                        <m:r>
                          <a:rPr kumimoji="0" lang="en-US" altLang="ja-JP" sz="28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rPr>
                          <m:t>,</m:t>
                        </m:r>
                        <m:r>
                          <a:rPr kumimoji="0" lang="en-US" altLang="ja-JP" sz="2800" b="0" i="1" u="none" strike="noStrike" kern="0" cap="none" spc="0" normalizeH="0" baseline="0" noProof="0" smtClean="0">
                            <a:ln>
                              <a:noFill/>
                            </a:ln>
                            <a:solidFill>
                              <a:srgbClr val="323232"/>
                            </a:solidFill>
                            <a:effectLst/>
                            <a:uLnTx/>
                            <a:uFillTx/>
                            <a:latin typeface="Cambria Math" panose="02040503050406030204" pitchFamily="18" charset="0"/>
                            <a:ea typeface="源ノ角ゴシック JP Normal"/>
                          </a:rPr>
                          <m:t>𝑛</m:t>
                        </m:r>
                      </m:sub>
                    </m:sSub>
                  </m:oMath>
                </a14:m>
                <a:r>
                  <a:rPr kumimoji="0" lang="ja-JP" altLang="en-US" sz="2800" b="0" i="0" u="none" strike="noStrike" kern="0" cap="none" spc="0" normalizeH="0" baseline="0" noProof="0">
                    <a:ln>
                      <a:noFill/>
                    </a:ln>
                    <a:solidFill>
                      <a:srgbClr val="323232"/>
                    </a:solidFill>
                    <a:effectLst/>
                    <a:uLnTx/>
                    <a:uFillTx/>
                    <a:latin typeface="源ノ角ゴシック JP Normal"/>
                    <a:ea typeface="源ノ角ゴシック JP Normal"/>
                  </a:rPr>
                  <a:t>の予算</a:t>
                </a:r>
              </a:p>
            </p:txBody>
          </p:sp>
        </mc:Choice>
        <mc:Fallback xmlns="">
          <p:sp>
            <p:nvSpPr>
              <p:cNvPr id="93" name="角丸四角形吹き出し 92">
                <a:extLst>
                  <a:ext uri="{FF2B5EF4-FFF2-40B4-BE49-F238E27FC236}">
                    <a16:creationId xmlns:a16="http://schemas.microsoft.com/office/drawing/2014/main" id="{BEE7EE3C-A8C2-CD45-97F9-AE895D648924}"/>
                  </a:ext>
                </a:extLst>
              </p:cNvPr>
              <p:cNvSpPr>
                <a:spLocks noRot="1" noChangeAspect="1" noMove="1" noResize="1" noEditPoints="1" noAdjustHandles="1" noChangeArrowheads="1" noChangeShapeType="1" noTextEdit="1"/>
              </p:cNvSpPr>
              <p:nvPr/>
            </p:nvSpPr>
            <p:spPr>
              <a:xfrm>
                <a:off x="15364915" y="24156665"/>
                <a:ext cx="3047277" cy="924092"/>
              </a:xfrm>
              <a:prstGeom prst="wedgeRoundRectCallout">
                <a:avLst>
                  <a:gd name="adj1" fmla="val 35622"/>
                  <a:gd name="adj2" fmla="val 101259"/>
                  <a:gd name="adj3" fmla="val 16667"/>
                </a:avLst>
              </a:prstGeom>
              <a:blipFill>
                <a:blip r:embed="rId23"/>
                <a:stretch>
                  <a:fillRect t="-6195"/>
                </a:stretch>
              </a:blipFill>
              <a:ln w="12700" cap="flat" cmpd="sng" algn="ctr">
                <a:solidFill>
                  <a:srgbClr val="007BA9"/>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C5310B0E-F3FB-914C-8E6B-3EFF408035DF}"/>
                  </a:ext>
                </a:extLst>
              </p:cNvPr>
              <p:cNvSpPr/>
              <p:nvPr/>
            </p:nvSpPr>
            <p:spPr>
              <a:xfrm>
                <a:off x="543419" y="29350143"/>
                <a:ext cx="14100780" cy="7835991"/>
              </a:xfrm>
              <a:prstGeom prst="rect">
                <a:avLst/>
              </a:prstGeom>
            </p:spPr>
            <p:txBody>
              <a:bodyPr wrap="square">
                <a:spAutoFit/>
              </a:bodyPr>
              <a:lstStyle/>
              <a:p>
                <a:pPr marL="128588" lvl="0" indent="-128588" defTabSz="514350">
                  <a:lnSpc>
                    <a:spcPct val="120000"/>
                  </a:lnSpc>
                  <a:spcBef>
                    <a:spcPts val="563"/>
                  </a:spcBef>
                  <a:buFont typeface="Wingdings" panose="05000000000000000000" pitchFamily="2" charset="2"/>
                  <a:buChar char="n"/>
                </a:pPr>
                <a:r>
                  <a:rPr lang="ja-JP" altLang="en-US" sz="3600">
                    <a:solidFill>
                      <a:schemeClr val="tx1"/>
                    </a:solidFill>
                  </a:rPr>
                  <a:t>従来手法</a:t>
                </a:r>
                <a:r>
                  <a:rPr lang="en-US" altLang="ja-JP" sz="3600" dirty="0">
                    <a:solidFill>
                      <a:schemeClr val="tx1"/>
                    </a:solidFill>
                  </a:rPr>
                  <a:t>[8]</a:t>
                </a:r>
                <a:r>
                  <a:rPr lang="ja-JP" altLang="en-US" sz="3200">
                    <a:solidFill>
                      <a:schemeClr val="tx1"/>
                    </a:solidFill>
                  </a:rPr>
                  <a:t>と</a:t>
                </a:r>
                <a:r>
                  <a:rPr lang="en-US" altLang="ja-JP" sz="3200" dirty="0">
                    <a:solidFill>
                      <a:schemeClr val="tx1"/>
                    </a:solidFill>
                  </a:rPr>
                  <a:t>Padding Method</a:t>
                </a:r>
                <a:r>
                  <a:rPr lang="ja-JP" altLang="en-US" sz="3200">
                    <a:solidFill>
                      <a:schemeClr val="tx1"/>
                    </a:solidFill>
                  </a:rPr>
                  <a:t>を導入した提案手法を比較する</a:t>
                </a:r>
                <a:endParaRPr lang="en-US" altLang="ja-JP" sz="3200" dirty="0">
                  <a:solidFill>
                    <a:schemeClr val="tx1"/>
                  </a:solidFill>
                </a:endParaRPr>
              </a:p>
              <a:p>
                <a:pPr marL="385763" lvl="1" indent="-128588" defTabSz="514350">
                  <a:lnSpc>
                    <a:spcPct val="110000"/>
                  </a:lnSpc>
                  <a:spcBef>
                    <a:spcPts val="281"/>
                  </a:spcBef>
                  <a:buFont typeface="Arial" panose="020B0604020202020204" pitchFamily="34" charset="0"/>
                  <a:buChar char="•"/>
                </a:pPr>
                <a:r>
                  <a:rPr lang="ja-JP" altLang="en-US" sz="3200">
                    <a:solidFill>
                      <a:schemeClr val="tx1"/>
                    </a:solidFill>
                  </a:rPr>
                  <a:t>従来手法</a:t>
                </a:r>
                <a:endParaRPr lang="en-US" altLang="ja-JP" sz="3200" dirty="0">
                  <a:solidFill>
                    <a:schemeClr val="tx1"/>
                  </a:solidFill>
                </a:endParaRPr>
              </a:p>
              <a:p>
                <a:pPr marL="642938" lvl="2" indent="-128588" defTabSz="514350">
                  <a:lnSpc>
                    <a:spcPct val="110000"/>
                  </a:lnSpc>
                  <a:spcBef>
                    <a:spcPts val="281"/>
                  </a:spcBef>
                  <a:buFont typeface="Arial" panose="020B0604020202020204" pitchFamily="34" charset="0"/>
                  <a:buChar char="•"/>
                </a:pPr>
                <a:r>
                  <a:rPr lang="ja-JP" altLang="en-US" sz="2800">
                    <a:solidFill>
                      <a:schemeClr val="tx1"/>
                    </a:solidFill>
                  </a:rPr>
                  <a:t>リソース配分：</a:t>
                </a:r>
                <a:r>
                  <a:rPr lang="en-US" altLang="ja-JP" sz="2800" dirty="0">
                    <a:solidFill>
                      <a:schemeClr val="tx1"/>
                    </a:solidFill>
                  </a:rPr>
                  <a:t> </a:t>
                </a:r>
                <a14:m>
                  <m:oMath xmlns:m="http://schemas.openxmlformats.org/officeDocument/2006/math">
                    <m:r>
                      <a:rPr lang="en-US" altLang="ja-JP" sz="2800" i="1" dirty="0">
                        <a:solidFill>
                          <a:schemeClr val="tx1"/>
                        </a:solidFill>
                        <a:latin typeface="Cambria Math" panose="02040503050406030204" pitchFamily="18" charset="0"/>
                      </a:rPr>
                      <m:t>𝑃</m:t>
                    </m:r>
                    <m:d>
                      <m:dPr>
                        <m:ctrlPr>
                          <a:rPr lang="en-US" altLang="ja-JP" sz="2800" i="1" dirty="0">
                            <a:solidFill>
                              <a:schemeClr val="tx1"/>
                            </a:solidFill>
                            <a:latin typeface="Cambria Math" panose="02040503050406030204" pitchFamily="18" charset="0"/>
                          </a:rPr>
                        </m:ctrlPr>
                      </m:dPr>
                      <m:e>
                        <m:r>
                          <a:rPr lang="en-US" altLang="ja-JP" sz="2800" b="1" i="1" dirty="0">
                            <a:solidFill>
                              <a:schemeClr val="tx1"/>
                            </a:solidFill>
                            <a:latin typeface="Cambria Math" panose="02040503050406030204" pitchFamily="18" charset="0"/>
                          </a:rPr>
                          <m:t>𝑰</m:t>
                        </m:r>
                        <m:r>
                          <a:rPr lang="en-US" altLang="ja-JP" sz="2800" i="1" dirty="0">
                            <a:solidFill>
                              <a:schemeClr val="tx1"/>
                            </a:solidFill>
                            <a:latin typeface="Cambria Math" panose="02040503050406030204" pitchFamily="18" charset="0"/>
                          </a:rPr>
                          <m:t>,</m:t>
                        </m:r>
                        <m:r>
                          <a:rPr lang="en-US" altLang="ja-JP" sz="2800" b="1" i="1" dirty="0">
                            <a:solidFill>
                              <a:schemeClr val="tx1"/>
                            </a:solidFill>
                            <a:latin typeface="Cambria Math" panose="02040503050406030204" pitchFamily="18" charset="0"/>
                          </a:rPr>
                          <m:t>𝑱</m:t>
                        </m:r>
                      </m:e>
                    </m:d>
                  </m:oMath>
                </a14:m>
                <a:r>
                  <a:rPr lang="ja-JP" altLang="en-US" sz="2800" dirty="0">
                    <a:solidFill>
                      <a:schemeClr val="tx1"/>
                    </a:solidFill>
                  </a:rPr>
                  <a:t>の</a:t>
                </a:r>
                <a:r>
                  <a:rPr lang="ja-JP" altLang="en-US" sz="2800">
                    <a:solidFill>
                      <a:schemeClr val="tx1"/>
                    </a:solidFill>
                  </a:rPr>
                  <a:t>最適解を求め要求側の入札の勝者，提供側の取引量を決める</a:t>
                </a:r>
                <a:r>
                  <a:rPr lang="en-US" altLang="ja-JP" sz="2800" dirty="0">
                    <a:solidFill>
                      <a:schemeClr val="tx1"/>
                    </a:solidFill>
                  </a:rPr>
                  <a:t> (</a:t>
                </a:r>
                <a:r>
                  <a:rPr lang="ja-JP" altLang="en-US" sz="2800">
                    <a:solidFill>
                      <a:schemeClr val="tx1"/>
                    </a:solidFill>
                  </a:rPr>
                  <a:t>総利益が最大化されたパレート効率な状態</a:t>
                </a:r>
                <a:r>
                  <a:rPr lang="en-US" altLang="ja-JP" sz="2800" dirty="0">
                    <a:solidFill>
                      <a:schemeClr val="tx1"/>
                    </a:solidFill>
                  </a:rPr>
                  <a:t>)</a:t>
                </a:r>
              </a:p>
              <a:p>
                <a:pPr marL="642938" lvl="2" indent="-128588" defTabSz="514350">
                  <a:lnSpc>
                    <a:spcPct val="110000"/>
                  </a:lnSpc>
                  <a:spcBef>
                    <a:spcPts val="281"/>
                  </a:spcBef>
                  <a:buFont typeface="Arial" panose="020B0604020202020204" pitchFamily="34" charset="0"/>
                  <a:buChar char="•"/>
                </a:pPr>
                <a:r>
                  <a:rPr lang="ja-JP" altLang="en-US" sz="2800">
                    <a:solidFill>
                      <a:schemeClr val="tx1"/>
                    </a:solidFill>
                  </a:rPr>
                  <a:t>取引価格：要求側の予算と提供側のコストの平均の価格で取引を行う</a:t>
                </a:r>
                <a:endParaRPr lang="en-US" altLang="ja-JP" sz="2800" dirty="0">
                  <a:solidFill>
                    <a:schemeClr val="tx1"/>
                  </a:solidFill>
                </a:endParaRPr>
              </a:p>
              <a:p>
                <a:pPr marL="642938" lvl="2" indent="-128588" defTabSz="514350">
                  <a:lnSpc>
                    <a:spcPct val="110000"/>
                  </a:lnSpc>
                  <a:spcBef>
                    <a:spcPts val="281"/>
                  </a:spcBef>
                  <a:buFont typeface="Arial" panose="020B0604020202020204" pitchFamily="34" charset="0"/>
                  <a:buChar char="•"/>
                </a:pPr>
                <a:r>
                  <a:rPr lang="ja-JP" altLang="en-US" sz="2800">
                    <a:solidFill>
                      <a:schemeClr val="tx1"/>
                    </a:solidFill>
                  </a:rPr>
                  <a:t>オークション主催者の利益は</a:t>
                </a:r>
                <a:r>
                  <a:rPr lang="en-US" altLang="ja-JP" sz="2800" dirty="0">
                    <a:solidFill>
                      <a:schemeClr val="tx1"/>
                    </a:solidFill>
                  </a:rPr>
                  <a:t>0</a:t>
                </a:r>
                <a:r>
                  <a:rPr lang="ja-JP" altLang="en-US" sz="2800">
                    <a:solidFill>
                      <a:schemeClr val="tx1"/>
                    </a:solidFill>
                  </a:rPr>
                  <a:t>としている</a:t>
                </a:r>
                <a:endParaRPr lang="en-US" altLang="ja-JP" sz="1800" dirty="0">
                  <a:solidFill>
                    <a:schemeClr val="tx1"/>
                  </a:solidFill>
                </a:endParaRPr>
              </a:p>
              <a:p>
                <a:pPr marL="128588" lvl="0" indent="-128588" defTabSz="514350">
                  <a:lnSpc>
                    <a:spcPct val="120000"/>
                  </a:lnSpc>
                  <a:spcBef>
                    <a:spcPts val="563"/>
                  </a:spcBef>
                  <a:buFont typeface="Wingdings" panose="05000000000000000000" pitchFamily="2" charset="2"/>
                  <a:buChar char="n"/>
                </a:pPr>
                <a:r>
                  <a:rPr lang="ja-JP" altLang="en-US" sz="3200">
                    <a:solidFill>
                      <a:schemeClr val="tx1"/>
                    </a:solidFill>
                  </a:rPr>
                  <a:t>実験</a:t>
                </a:r>
                <a:r>
                  <a:rPr lang="en-US" altLang="ja-JP" sz="3200" dirty="0">
                    <a:solidFill>
                      <a:schemeClr val="tx1"/>
                    </a:solidFill>
                  </a:rPr>
                  <a:t>1:</a:t>
                </a:r>
                <a:r>
                  <a:rPr lang="ja-JP" altLang="en-US" sz="3200">
                    <a:solidFill>
                      <a:schemeClr val="tx1"/>
                    </a:solidFill>
                  </a:rPr>
                  <a:t>パレート効率性</a:t>
                </a:r>
                <a:r>
                  <a:rPr lang="en-US" altLang="ja-JP" sz="3200" dirty="0">
                    <a:solidFill>
                      <a:schemeClr val="tx1"/>
                    </a:solidFill>
                  </a:rPr>
                  <a:t>(</a:t>
                </a:r>
                <a:r>
                  <a:rPr lang="ja-JP" altLang="en-US" sz="3200">
                    <a:solidFill>
                      <a:schemeClr val="tx1"/>
                    </a:solidFill>
                  </a:rPr>
                  <a:t>総利益</a:t>
                </a:r>
                <a:r>
                  <a:rPr lang="en-US" altLang="ja-JP" sz="3200" dirty="0">
                    <a:solidFill>
                      <a:schemeClr val="tx1"/>
                    </a:solidFill>
                  </a:rPr>
                  <a:t>)</a:t>
                </a:r>
                <a:r>
                  <a:rPr lang="ja-JP" altLang="en-US" sz="3200">
                    <a:solidFill>
                      <a:schemeClr val="tx1"/>
                    </a:solidFill>
                  </a:rPr>
                  <a:t>の比較</a:t>
                </a:r>
                <a:endParaRPr lang="en-US" altLang="ja-JP" sz="3200" dirty="0">
                  <a:solidFill>
                    <a:schemeClr val="tx1"/>
                  </a:solidFill>
                </a:endParaRPr>
              </a:p>
              <a:p>
                <a:pPr marL="385763" lvl="1" indent="-128588" defTabSz="514350">
                  <a:lnSpc>
                    <a:spcPct val="110000"/>
                  </a:lnSpc>
                  <a:spcBef>
                    <a:spcPts val="281"/>
                  </a:spcBef>
                  <a:buFont typeface="Arial" panose="020B0604020202020204" pitchFamily="34" charset="0"/>
                  <a:buChar char="•"/>
                </a:pPr>
                <a:r>
                  <a:rPr lang="ja-JP" altLang="en-US" sz="2800">
                    <a:solidFill>
                      <a:schemeClr val="tx1"/>
                    </a:solidFill>
                  </a:rPr>
                  <a:t>総利益</a:t>
                </a:r>
                <a:r>
                  <a:rPr lang="en-US" altLang="ja-JP" sz="2800" dirty="0">
                    <a:solidFill>
                      <a:schemeClr val="tx1"/>
                    </a:solidFill>
                  </a:rPr>
                  <a:t>:</a:t>
                </a:r>
                <a:r>
                  <a:rPr lang="ja-JP" altLang="en-US" sz="2800">
                    <a:solidFill>
                      <a:schemeClr val="tx1"/>
                    </a:solidFill>
                  </a:rPr>
                  <a:t>リソース提供企業・要求企業，オークション主催者の利益の合計</a:t>
                </a:r>
                <a:endParaRPr lang="en-US" altLang="ja-JP" sz="2800" dirty="0">
                  <a:solidFill>
                    <a:schemeClr val="tx1"/>
                  </a:solidFill>
                </a:endParaRPr>
              </a:p>
              <a:p>
                <a:pPr marL="385763" lvl="1" indent="-128588" defTabSz="514350">
                  <a:lnSpc>
                    <a:spcPct val="110000"/>
                  </a:lnSpc>
                  <a:spcBef>
                    <a:spcPts val="281"/>
                  </a:spcBef>
                  <a:buFont typeface="Arial" panose="020B0604020202020204" pitchFamily="34" charset="0"/>
                  <a:buChar char="•"/>
                </a:pPr>
                <a:r>
                  <a:rPr lang="ja-JP" altLang="en-US" sz="2800">
                    <a:solidFill>
                      <a:schemeClr val="tx1"/>
                    </a:solidFill>
                  </a:rPr>
                  <a:t>提供企業数を</a:t>
                </a:r>
                <a14:m>
                  <m:oMath xmlns:m="http://schemas.openxmlformats.org/officeDocument/2006/math">
                    <m:r>
                      <a:rPr lang="en-US" altLang="ja-JP" sz="2800" dirty="0">
                        <a:solidFill>
                          <a:schemeClr val="tx1"/>
                        </a:solidFill>
                        <a:latin typeface="Cambria Math" panose="02040503050406030204" pitchFamily="18" charset="0"/>
                      </a:rPr>
                      <m:t>|</m:t>
                    </m:r>
                    <m:r>
                      <a:rPr lang="en-US" altLang="ja-JP" sz="2800" b="1" i="1" dirty="0">
                        <a:solidFill>
                          <a:schemeClr val="tx1"/>
                        </a:solidFill>
                        <a:latin typeface="Cambria Math" panose="02040503050406030204" pitchFamily="18" charset="0"/>
                      </a:rPr>
                      <m:t>𝑱</m:t>
                    </m:r>
                    <m:r>
                      <a:rPr lang="en-US" altLang="ja-JP" sz="2800" i="1" dirty="0">
                        <a:solidFill>
                          <a:schemeClr val="tx1"/>
                        </a:solidFill>
                        <a:latin typeface="Cambria Math" panose="02040503050406030204" pitchFamily="18" charset="0"/>
                      </a:rPr>
                      <m:t>|</m:t>
                    </m:r>
                  </m:oMath>
                </a14:m>
                <a:r>
                  <a:rPr lang="en-US" altLang="ja-JP" sz="2800" dirty="0">
                    <a:solidFill>
                      <a:schemeClr val="tx1"/>
                    </a:solidFill>
                  </a:rPr>
                  <a:t>=15,20,25</a:t>
                </a:r>
                <a:r>
                  <a:rPr lang="ja-JP" altLang="en-US" sz="2800" dirty="0">
                    <a:solidFill>
                      <a:schemeClr val="tx1"/>
                    </a:solidFill>
                  </a:rPr>
                  <a:t>と</a:t>
                </a:r>
                <a:r>
                  <a:rPr lang="ja-JP" altLang="en-US" sz="2800">
                    <a:solidFill>
                      <a:schemeClr val="tx1"/>
                    </a:solidFill>
                  </a:rPr>
                  <a:t>変化させ</a:t>
                </a:r>
                <a14:m>
                  <m:oMath xmlns:m="http://schemas.openxmlformats.org/officeDocument/2006/math">
                    <m:r>
                      <a:rPr lang="en-US" altLang="ja-JP" sz="2800" b="1" i="1" dirty="0">
                        <a:solidFill>
                          <a:schemeClr val="tx1"/>
                        </a:solidFill>
                        <a:latin typeface="Cambria Math" panose="02040503050406030204" pitchFamily="18" charset="0"/>
                      </a:rPr>
                      <m:t>𝑸</m:t>
                    </m:r>
                  </m:oMath>
                </a14:m>
                <a:r>
                  <a:rPr lang="ja-JP" altLang="en-US" sz="2800">
                    <a:solidFill>
                      <a:schemeClr val="tx1"/>
                    </a:solidFill>
                  </a:rPr>
                  <a:t>のパレート効率性に対する影響を見る</a:t>
                </a:r>
                <a:endParaRPr lang="en-US" altLang="ja-JP" sz="2800" dirty="0">
                  <a:solidFill>
                    <a:schemeClr val="tx1"/>
                  </a:solidFill>
                </a:endParaRPr>
              </a:p>
              <a:p>
                <a:pPr marL="128588" lvl="0" indent="-128588" defTabSz="514350">
                  <a:lnSpc>
                    <a:spcPct val="120000"/>
                  </a:lnSpc>
                  <a:spcBef>
                    <a:spcPts val="563"/>
                  </a:spcBef>
                  <a:buFont typeface="Wingdings" panose="05000000000000000000" pitchFamily="2" charset="2"/>
                  <a:buChar char="n"/>
                </a:pPr>
                <a:r>
                  <a:rPr lang="ja-JP" altLang="en-US" sz="3200"/>
                  <a:t>実験</a:t>
                </a:r>
                <a:r>
                  <a:rPr lang="en-US" altLang="ja-JP" sz="3200" dirty="0"/>
                  <a:t>2:</a:t>
                </a:r>
                <a:r>
                  <a:rPr lang="ja-JP" altLang="en-US" sz="3200">
                    <a:solidFill>
                      <a:schemeClr val="tx1"/>
                    </a:solidFill>
                  </a:rPr>
                  <a:t>提供側の耐戦略性に関する比較</a:t>
                </a:r>
                <a:endParaRPr lang="en-US" altLang="ja-JP" sz="3200" dirty="0">
                  <a:solidFill>
                    <a:schemeClr val="tx1"/>
                  </a:solidFill>
                </a:endParaRPr>
              </a:p>
              <a:p>
                <a:pPr marL="385763" lvl="1" indent="-128588" defTabSz="514350">
                  <a:spcBef>
                    <a:spcPts val="281"/>
                  </a:spcBef>
                  <a:buFont typeface="Arial" panose="020B0604020202020204" pitchFamily="34" charset="0"/>
                  <a:buChar char="•"/>
                </a:pPr>
                <a:r>
                  <a:rPr lang="ja-JP" altLang="en-US" sz="2800">
                    <a:solidFill>
                      <a:schemeClr val="tx1"/>
                    </a:solidFill>
                  </a:rPr>
                  <a:t>リソース提供企業が過大申告をした際に，従来手法では満たせない</a:t>
                </a:r>
                <a:br>
                  <a:rPr lang="en-US" altLang="ja-JP" sz="2800" dirty="0">
                    <a:solidFill>
                      <a:schemeClr val="tx1"/>
                    </a:solidFill>
                  </a:rPr>
                </a:br>
                <a:r>
                  <a:rPr lang="ja-JP" altLang="en-US" sz="2800">
                    <a:solidFill>
                      <a:schemeClr val="tx1"/>
                    </a:solidFill>
                  </a:rPr>
                  <a:t>耐戦略性を提案手法が満たすことを確認する</a:t>
                </a:r>
                <a:endParaRPr lang="en-US" altLang="ja-JP" sz="2800" dirty="0">
                  <a:solidFill>
                    <a:schemeClr val="tx1"/>
                  </a:solidFill>
                </a:endParaRPr>
              </a:p>
              <a:p>
                <a:pPr marL="385763" lvl="1" indent="-128588" defTabSz="514350">
                  <a:spcBef>
                    <a:spcPts val="281"/>
                  </a:spcBef>
                  <a:buFont typeface="Arial" panose="020B0604020202020204" pitchFamily="34" charset="0"/>
                  <a:buChar char="•"/>
                </a:pPr>
                <a:r>
                  <a:rPr lang="ja-JP" altLang="en-US" sz="2800">
                    <a:solidFill>
                      <a:schemeClr val="tx1"/>
                    </a:solidFill>
                  </a:rPr>
                  <a:t>課題申告率は</a:t>
                </a:r>
                <a:r>
                  <a:rPr lang="en-US" altLang="ja-JP" sz="2800" dirty="0">
                    <a:solidFill>
                      <a:schemeClr val="tx1"/>
                    </a:solidFill>
                  </a:rPr>
                  <a:t>0%,10%,20%,30%,40%</a:t>
                </a:r>
                <a:r>
                  <a:rPr lang="ja-JP" altLang="en-US" sz="2800">
                    <a:solidFill>
                      <a:schemeClr val="tx1"/>
                    </a:solidFill>
                  </a:rPr>
                  <a:t>と変化させる</a:t>
                </a:r>
                <a:endParaRPr lang="en-US" altLang="ja-JP" sz="2800" dirty="0">
                  <a:solidFill>
                    <a:schemeClr val="tx1"/>
                  </a:solidFill>
                </a:endParaRPr>
              </a:p>
              <a:p>
                <a:pPr marL="385763" lvl="1" indent="-128588" defTabSz="514350">
                  <a:spcBef>
                    <a:spcPts val="281"/>
                  </a:spcBef>
                  <a:buFont typeface="Arial" panose="020B0604020202020204" pitchFamily="34" charset="0"/>
                  <a:buChar char="•"/>
                </a:pPr>
                <a:endParaRPr lang="en-US" altLang="ja-JP" sz="2800" dirty="0">
                  <a:solidFill>
                    <a:schemeClr val="tx1"/>
                  </a:solidFill>
                </a:endParaRPr>
              </a:p>
            </p:txBody>
          </p:sp>
        </mc:Choice>
        <mc:Fallback xmlns="">
          <p:sp>
            <p:nvSpPr>
              <p:cNvPr id="15" name="正方形/長方形 14">
                <a:extLst>
                  <a:ext uri="{FF2B5EF4-FFF2-40B4-BE49-F238E27FC236}">
                    <a16:creationId xmlns:a16="http://schemas.microsoft.com/office/drawing/2014/main" id="{C5310B0E-F3FB-914C-8E6B-3EFF408035DF}"/>
                  </a:ext>
                </a:extLst>
              </p:cNvPr>
              <p:cNvSpPr>
                <a:spLocks noRot="1" noChangeAspect="1" noMove="1" noResize="1" noEditPoints="1" noAdjustHandles="1" noChangeArrowheads="1" noChangeShapeType="1" noTextEdit="1"/>
              </p:cNvSpPr>
              <p:nvPr/>
            </p:nvSpPr>
            <p:spPr>
              <a:xfrm>
                <a:off x="543419" y="29350143"/>
                <a:ext cx="14100780" cy="7835991"/>
              </a:xfrm>
              <a:prstGeom prst="rect">
                <a:avLst/>
              </a:prstGeom>
              <a:blipFill>
                <a:blip r:embed="rId24"/>
                <a:stretch>
                  <a:fillRect l="-1170" t="-485"/>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042C86A7-2F48-5743-822A-978CAB17A1DD}"/>
              </a:ext>
            </a:extLst>
          </p:cNvPr>
          <p:cNvSpPr txBox="1"/>
          <p:nvPr/>
        </p:nvSpPr>
        <p:spPr>
          <a:xfrm>
            <a:off x="483396" y="28536296"/>
            <a:ext cx="5724644" cy="830997"/>
          </a:xfrm>
          <a:prstGeom prst="rect">
            <a:avLst/>
          </a:prstGeom>
          <a:noFill/>
        </p:spPr>
        <p:txBody>
          <a:bodyPr wrap="none" rtlCol="0">
            <a:spAutoFit/>
          </a:bodyPr>
          <a:lstStyle/>
          <a:p>
            <a:r>
              <a:rPr kumimoji="1" lang="ja-JP" altLang="en-US" sz="4800"/>
              <a:t>計算機実験（概要）</a:t>
            </a:r>
          </a:p>
        </p:txBody>
      </p:sp>
      <p:graphicFrame>
        <p:nvGraphicFramePr>
          <p:cNvPr id="100" name="グラフ 99">
            <a:extLst>
              <a:ext uri="{FF2B5EF4-FFF2-40B4-BE49-F238E27FC236}">
                <a16:creationId xmlns:a16="http://schemas.microsoft.com/office/drawing/2014/main" id="{0D27E58B-B782-CE4F-A5FD-DBD8CE17F178}"/>
              </a:ext>
            </a:extLst>
          </p:cNvPr>
          <p:cNvGraphicFramePr>
            <a:graphicFrameLocks/>
          </p:cNvGraphicFramePr>
          <p:nvPr>
            <p:extLst>
              <p:ext uri="{D42A27DB-BD31-4B8C-83A1-F6EECF244321}">
                <p14:modId xmlns:p14="http://schemas.microsoft.com/office/powerpoint/2010/main" val="1095479699"/>
              </p:ext>
            </p:extLst>
          </p:nvPr>
        </p:nvGraphicFramePr>
        <p:xfrm>
          <a:off x="15410331" y="35043201"/>
          <a:ext cx="7572858" cy="361950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102" name="表 101">
            <a:extLst>
              <a:ext uri="{FF2B5EF4-FFF2-40B4-BE49-F238E27FC236}">
                <a16:creationId xmlns:a16="http://schemas.microsoft.com/office/drawing/2014/main" id="{C789A524-307A-B040-B266-91151D32F6FA}"/>
              </a:ext>
            </a:extLst>
          </p:cNvPr>
          <p:cNvGraphicFramePr>
            <a:graphicFrameLocks noGrp="1"/>
          </p:cNvGraphicFramePr>
          <p:nvPr>
            <p:extLst>
              <p:ext uri="{D42A27DB-BD31-4B8C-83A1-F6EECF244321}">
                <p14:modId xmlns:p14="http://schemas.microsoft.com/office/powerpoint/2010/main" val="2278078490"/>
              </p:ext>
            </p:extLst>
          </p:nvPr>
        </p:nvGraphicFramePr>
        <p:xfrm>
          <a:off x="15387574" y="32906734"/>
          <a:ext cx="7356580" cy="1355937"/>
        </p:xfrm>
        <a:graphic>
          <a:graphicData uri="http://schemas.openxmlformats.org/drawingml/2006/table">
            <a:tbl>
              <a:tblPr>
                <a:tableStyleId>{BC89EF96-8CEA-46FF-86C4-4CE0E7609802}</a:tableStyleId>
              </a:tblPr>
              <a:tblGrid>
                <a:gridCol w="1477398">
                  <a:extLst>
                    <a:ext uri="{9D8B030D-6E8A-4147-A177-3AD203B41FA5}">
                      <a16:colId xmlns:a16="http://schemas.microsoft.com/office/drawing/2014/main" val="1782900815"/>
                    </a:ext>
                  </a:extLst>
                </a:gridCol>
                <a:gridCol w="716974">
                  <a:extLst>
                    <a:ext uri="{9D8B030D-6E8A-4147-A177-3AD203B41FA5}">
                      <a16:colId xmlns:a16="http://schemas.microsoft.com/office/drawing/2014/main" val="138391376"/>
                    </a:ext>
                  </a:extLst>
                </a:gridCol>
                <a:gridCol w="2103122">
                  <a:extLst>
                    <a:ext uri="{9D8B030D-6E8A-4147-A177-3AD203B41FA5}">
                      <a16:colId xmlns:a16="http://schemas.microsoft.com/office/drawing/2014/main" val="1286832785"/>
                    </a:ext>
                  </a:extLst>
                </a:gridCol>
                <a:gridCol w="1529543">
                  <a:extLst>
                    <a:ext uri="{9D8B030D-6E8A-4147-A177-3AD203B41FA5}">
                      <a16:colId xmlns:a16="http://schemas.microsoft.com/office/drawing/2014/main" val="3266451050"/>
                    </a:ext>
                  </a:extLst>
                </a:gridCol>
                <a:gridCol w="1529543">
                  <a:extLst>
                    <a:ext uri="{9D8B030D-6E8A-4147-A177-3AD203B41FA5}">
                      <a16:colId xmlns:a16="http://schemas.microsoft.com/office/drawing/2014/main" val="1127499447"/>
                    </a:ext>
                  </a:extLst>
                </a:gridCol>
              </a:tblGrid>
              <a:tr h="451979">
                <a:tc>
                  <a:txBody>
                    <a:bodyPr/>
                    <a:lstStyle/>
                    <a:p>
                      <a:pPr algn="ctr" fontAlgn="ctr"/>
                      <a:r>
                        <a:rPr lang="ja-JP" altLang="en-US" sz="2500" u="none" strike="noStrike">
                          <a:effectLst/>
                        </a:rPr>
                        <a:t>提供者数</a:t>
                      </a:r>
                      <a:endParaRPr lang="ja-JP" altLang="en-US" sz="2500" b="0" i="0" u="none" strike="noStrike">
                        <a:solidFill>
                          <a:srgbClr val="000000"/>
                        </a:solidFill>
                        <a:effectLst/>
                        <a:latin typeface="源ノ角ゴシック JP" panose="020B0500000000000000" pitchFamily="34" charset="-128"/>
                        <a:ea typeface="源ノ角ゴシック JP" panose="020B0500000000000000" pitchFamily="34" charset="-128"/>
                      </a:endParaRPr>
                    </a:p>
                  </a:txBody>
                  <a:tcPr marL="10478" marR="10478" marT="11526" marB="0" anchor="ctr"/>
                </a:tc>
                <a:tc>
                  <a:txBody>
                    <a:bodyPr/>
                    <a:lstStyle/>
                    <a:p>
                      <a:pPr algn="ctr" fontAlgn="ctr"/>
                      <a:r>
                        <a:rPr lang="ja-JP" altLang="en-US" sz="2500" u="none" strike="noStrike">
                          <a:effectLst/>
                        </a:rPr>
                        <a:t>　</a:t>
                      </a:r>
                      <a:endParaRPr lang="ja-JP" altLang="en-US" sz="2500" b="0" i="0" u="none" strike="noStrike">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a:effectLst/>
                        </a:rPr>
                        <a:t>15</a:t>
                      </a:r>
                      <a:endParaRPr lang="en-US" altLang="ja-JP" sz="2500" b="0" i="0" u="none" strike="noStrike">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a:effectLst/>
                        </a:rPr>
                        <a:t>20</a:t>
                      </a:r>
                      <a:endParaRPr lang="en-US" altLang="ja-JP" sz="2500" b="0" i="0" u="none" strike="noStrike">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25</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extLst>
                  <a:ext uri="{0D108BD9-81ED-4DB2-BD59-A6C34878D82A}">
                    <a16:rowId xmlns:a16="http://schemas.microsoft.com/office/drawing/2014/main" val="1718109580"/>
                  </a:ext>
                </a:extLst>
              </a:tr>
              <a:tr h="451979">
                <a:tc rowSpan="2">
                  <a:txBody>
                    <a:bodyPr/>
                    <a:lstStyle/>
                    <a:p>
                      <a:pPr algn="ctr" fontAlgn="ctr"/>
                      <a:r>
                        <a:rPr lang="ja-JP" altLang="en-US" sz="2500" u="none" strike="noStrike">
                          <a:effectLst/>
                        </a:rPr>
                        <a:t>減少率</a:t>
                      </a:r>
                      <a:endParaRPr lang="ja-JP" altLang="en-US" sz="2500" b="0" i="0" u="none" strike="noStrike">
                        <a:solidFill>
                          <a:srgbClr val="000000"/>
                        </a:solidFill>
                        <a:effectLst/>
                        <a:latin typeface="HiraginoSans-W3" panose="020B0400000000000000" pitchFamily="34" charset="-128"/>
                        <a:ea typeface="HiraginoSans-W3" panose="020B0400000000000000" pitchFamily="34" charset="-128"/>
                      </a:endParaRPr>
                    </a:p>
                  </a:txBody>
                  <a:tcPr marL="83127" marR="83127" marT="41564" marB="41564" anchor="ctr"/>
                </a:tc>
                <a:tc>
                  <a:txBody>
                    <a:bodyPr/>
                    <a:lstStyle/>
                    <a:p>
                      <a:pPr algn="ctr" fontAlgn="ctr"/>
                      <a:r>
                        <a:rPr lang="en" sz="2500" u="none" strike="noStrike">
                          <a:effectLst/>
                        </a:rPr>
                        <a:t>AVE.</a:t>
                      </a:r>
                      <a:endParaRPr lang="en" sz="2500" b="0" i="0" u="none" strike="noStrike">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23.3%</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14.5%</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8.5%</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extLst>
                  <a:ext uri="{0D108BD9-81ED-4DB2-BD59-A6C34878D82A}">
                    <a16:rowId xmlns:a16="http://schemas.microsoft.com/office/drawing/2014/main" val="1067941075"/>
                  </a:ext>
                </a:extLst>
              </a:tr>
              <a:tr h="451979">
                <a:tc vMerge="1">
                  <a:txBody>
                    <a:bodyPr/>
                    <a:lstStyle/>
                    <a:p>
                      <a:endParaRPr kumimoji="1" lang="ja-JP" altLang="en-US"/>
                    </a:p>
                  </a:txBody>
                  <a:tcPr/>
                </a:tc>
                <a:tc>
                  <a:txBody>
                    <a:bodyPr/>
                    <a:lstStyle/>
                    <a:p>
                      <a:pPr algn="ctr" fontAlgn="ctr"/>
                      <a:r>
                        <a:rPr lang="en" sz="2500" u="none" strike="noStrike" dirty="0">
                          <a:effectLst/>
                        </a:rPr>
                        <a:t>S.D.</a:t>
                      </a:r>
                      <a:endParaRPr lang="en"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7.3%</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4.8%</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tc>
                  <a:txBody>
                    <a:bodyPr/>
                    <a:lstStyle/>
                    <a:p>
                      <a:pPr algn="ctr" fontAlgn="ctr"/>
                      <a:r>
                        <a:rPr lang="en-US" altLang="ja-JP" sz="2500" u="none" strike="noStrike" dirty="0">
                          <a:effectLst/>
                        </a:rPr>
                        <a:t>2.7%</a:t>
                      </a:r>
                      <a:endParaRPr lang="en-US" altLang="ja-JP" sz="2500" b="0" i="0" u="none" strike="noStrike" dirty="0">
                        <a:solidFill>
                          <a:srgbClr val="000000"/>
                        </a:solidFill>
                        <a:effectLst/>
                        <a:latin typeface="HiraginoSans-W3" panose="020B0400000000000000" pitchFamily="34" charset="-128"/>
                        <a:ea typeface="HiraginoSans-W3" panose="020B0400000000000000" pitchFamily="34" charset="-128"/>
                      </a:endParaRPr>
                    </a:p>
                  </a:txBody>
                  <a:tcPr marL="10478" marR="10478" marT="11526" marB="0" anchor="ctr"/>
                </a:tc>
                <a:extLst>
                  <a:ext uri="{0D108BD9-81ED-4DB2-BD59-A6C34878D82A}">
                    <a16:rowId xmlns:a16="http://schemas.microsoft.com/office/drawing/2014/main" val="2513638887"/>
                  </a:ext>
                </a:extLst>
              </a:tr>
            </a:tbl>
          </a:graphicData>
        </a:graphic>
      </p:graphicFrame>
      <p:sp>
        <p:nvSpPr>
          <p:cNvPr id="17" name="テキスト ボックス 16">
            <a:extLst>
              <a:ext uri="{FF2B5EF4-FFF2-40B4-BE49-F238E27FC236}">
                <a16:creationId xmlns:a16="http://schemas.microsoft.com/office/drawing/2014/main" id="{83336D39-E307-CC44-8C53-C18CADA4FBC3}"/>
              </a:ext>
            </a:extLst>
          </p:cNvPr>
          <p:cNvSpPr txBox="1"/>
          <p:nvPr/>
        </p:nvSpPr>
        <p:spPr>
          <a:xfrm>
            <a:off x="15352148" y="29230340"/>
            <a:ext cx="6949338" cy="633443"/>
          </a:xfrm>
          <a:prstGeom prst="rect">
            <a:avLst/>
          </a:prstGeom>
          <a:noFill/>
        </p:spPr>
        <p:txBody>
          <a:bodyPr wrap="none" rtlCol="0">
            <a:spAutoFit/>
          </a:bodyPr>
          <a:lstStyle/>
          <a:p>
            <a:pPr lvl="0" defTabSz="514350">
              <a:lnSpc>
                <a:spcPct val="120000"/>
              </a:lnSpc>
              <a:spcBef>
                <a:spcPts val="563"/>
              </a:spcBef>
            </a:pPr>
            <a:r>
              <a:rPr lang="ja-JP" altLang="en-US" sz="3200"/>
              <a:t>実験</a:t>
            </a:r>
            <a:r>
              <a:rPr lang="en-US" altLang="ja-JP" sz="3200" dirty="0"/>
              <a:t>1:</a:t>
            </a:r>
            <a:r>
              <a:rPr lang="ja-JP" altLang="en-US" sz="3200"/>
              <a:t>パレート効率性</a:t>
            </a:r>
            <a:r>
              <a:rPr lang="en-US" altLang="ja-JP" sz="3200" dirty="0"/>
              <a:t>(</a:t>
            </a:r>
            <a:r>
              <a:rPr lang="ja-JP" altLang="en-US" sz="3200"/>
              <a:t>総利益</a:t>
            </a:r>
            <a:r>
              <a:rPr lang="en-US" altLang="ja-JP" sz="3200" dirty="0"/>
              <a:t>)</a:t>
            </a:r>
            <a:r>
              <a:rPr lang="ja-JP" altLang="en-US" sz="3200"/>
              <a:t>の比較</a:t>
            </a:r>
            <a:endParaRPr lang="en-US" altLang="ja-JP" sz="3200" dirty="0"/>
          </a:p>
        </p:txBody>
      </p:sp>
      <p:sp>
        <p:nvSpPr>
          <p:cNvPr id="18" name="正方形/長方形 17">
            <a:extLst>
              <a:ext uri="{FF2B5EF4-FFF2-40B4-BE49-F238E27FC236}">
                <a16:creationId xmlns:a16="http://schemas.microsoft.com/office/drawing/2014/main" id="{D212C2DA-3080-F443-8139-86772F1513E9}"/>
              </a:ext>
            </a:extLst>
          </p:cNvPr>
          <p:cNvSpPr/>
          <p:nvPr/>
        </p:nvSpPr>
        <p:spPr>
          <a:xfrm>
            <a:off x="15269120" y="34573015"/>
            <a:ext cx="10051619" cy="633443"/>
          </a:xfrm>
          <a:prstGeom prst="rect">
            <a:avLst/>
          </a:prstGeom>
        </p:spPr>
        <p:txBody>
          <a:bodyPr wrap="square">
            <a:spAutoFit/>
          </a:bodyPr>
          <a:lstStyle/>
          <a:p>
            <a:pPr defTabSz="514350">
              <a:lnSpc>
                <a:spcPct val="120000"/>
              </a:lnSpc>
              <a:spcBef>
                <a:spcPts val="563"/>
              </a:spcBef>
            </a:pPr>
            <a:r>
              <a:rPr lang="ja-JP" altLang="en-US" sz="3200"/>
              <a:t>実験</a:t>
            </a:r>
            <a:r>
              <a:rPr lang="en-US" altLang="ja-JP" sz="3200" dirty="0"/>
              <a:t>2:</a:t>
            </a:r>
            <a:r>
              <a:rPr lang="ja-JP" altLang="en-US" sz="3200"/>
              <a:t>提供側の過大申告を行った</a:t>
            </a:r>
            <a:r>
              <a:rPr lang="en-US" altLang="ja-JP" sz="3200" dirty="0"/>
              <a:t>1</a:t>
            </a:r>
            <a:r>
              <a:rPr lang="ja-JP" altLang="en-US" sz="3200"/>
              <a:t>企業の利益の平均</a:t>
            </a:r>
            <a:endParaRPr lang="en-US" altLang="ja-JP" sz="3200" dirty="0"/>
          </a:p>
        </p:txBody>
      </p:sp>
      <p:sp>
        <p:nvSpPr>
          <p:cNvPr id="19" name="テキスト ボックス 18">
            <a:extLst>
              <a:ext uri="{FF2B5EF4-FFF2-40B4-BE49-F238E27FC236}">
                <a16:creationId xmlns:a16="http://schemas.microsoft.com/office/drawing/2014/main" id="{6B813B38-FD00-3C4B-8F8D-8436A621C24E}"/>
              </a:ext>
            </a:extLst>
          </p:cNvPr>
          <p:cNvSpPr txBox="1"/>
          <p:nvPr/>
        </p:nvSpPr>
        <p:spPr>
          <a:xfrm>
            <a:off x="22797747" y="35375929"/>
            <a:ext cx="6427493"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従来手法は過大申告によって利益を</a:t>
            </a:r>
            <a:br>
              <a:rPr lang="en-US" altLang="ja-JP" sz="2800" dirty="0"/>
            </a:br>
            <a:r>
              <a:rPr lang="ja-JP" altLang="en-US" sz="2800"/>
              <a:t>上げることが可能となっている</a:t>
            </a:r>
            <a:endParaRPr lang="en-US" altLang="ja-JP" sz="2800" dirty="0"/>
          </a:p>
          <a:p>
            <a:pPr marL="457200" indent="-457200">
              <a:buFont typeface="Arial" panose="020B0604020202020204" pitchFamily="34" charset="0"/>
              <a:buChar char="•"/>
            </a:pPr>
            <a:r>
              <a:rPr lang="ja-JP" altLang="en-US" sz="2800"/>
              <a:t>提案手法は正直に評価値を申告した</a:t>
            </a:r>
            <a:br>
              <a:rPr lang="en-US" altLang="ja-JP" sz="2800" dirty="0"/>
            </a:br>
            <a:r>
              <a:rPr lang="ja-JP" altLang="en-US" sz="2800"/>
              <a:t>ときが一番利益が高い</a:t>
            </a:r>
            <a:endParaRPr lang="en-US" altLang="ja-JP" sz="2800" dirty="0"/>
          </a:p>
          <a:p>
            <a:pPr marL="457200" indent="-457200">
              <a:buFont typeface="Arial" panose="020B0604020202020204" pitchFamily="34" charset="0"/>
              <a:buChar char="•"/>
            </a:pPr>
            <a:r>
              <a:rPr lang="ja-JP" altLang="en-US" sz="2800">
                <a:solidFill>
                  <a:srgbClr val="D652BA"/>
                </a:solidFill>
              </a:rPr>
              <a:t>提案手法が従来手法では満たせなかった耐戦略性を満たすことが確認できた</a:t>
            </a:r>
            <a:endParaRPr lang="en-US" altLang="ja-JP" sz="2800" dirty="0">
              <a:solidFill>
                <a:srgbClr val="D652BA"/>
              </a:solidFill>
            </a:endParaRPr>
          </a:p>
        </p:txBody>
      </p:sp>
      <p:graphicFrame>
        <p:nvGraphicFramePr>
          <p:cNvPr id="104" name="グラフ 103">
            <a:extLst>
              <a:ext uri="{FF2B5EF4-FFF2-40B4-BE49-F238E27FC236}">
                <a16:creationId xmlns:a16="http://schemas.microsoft.com/office/drawing/2014/main" id="{208457A9-F43E-C045-AE24-4DF869B5BF04}"/>
              </a:ext>
            </a:extLst>
          </p:cNvPr>
          <p:cNvGraphicFramePr>
            <a:graphicFrameLocks/>
          </p:cNvGraphicFramePr>
          <p:nvPr>
            <p:extLst>
              <p:ext uri="{D42A27DB-BD31-4B8C-83A1-F6EECF244321}">
                <p14:modId xmlns:p14="http://schemas.microsoft.com/office/powerpoint/2010/main" val="404939434"/>
              </p:ext>
            </p:extLst>
          </p:nvPr>
        </p:nvGraphicFramePr>
        <p:xfrm>
          <a:off x="15405016" y="29982799"/>
          <a:ext cx="7363252" cy="2516909"/>
        </p:xfrm>
        <a:graphic>
          <a:graphicData uri="http://schemas.openxmlformats.org/drawingml/2006/chart">
            <c:chart xmlns:c="http://schemas.openxmlformats.org/drawingml/2006/chart" xmlns:r="http://schemas.openxmlformats.org/officeDocument/2006/relationships" r:id="rId26"/>
          </a:graphicData>
        </a:graphic>
      </p:graphicFrame>
      <p:sp>
        <p:nvSpPr>
          <p:cNvPr id="105" name="テキスト ボックス 104">
            <a:extLst>
              <a:ext uri="{FF2B5EF4-FFF2-40B4-BE49-F238E27FC236}">
                <a16:creationId xmlns:a16="http://schemas.microsoft.com/office/drawing/2014/main" id="{67657FA2-2BF3-0B46-9039-BC647D5FA363}"/>
              </a:ext>
            </a:extLst>
          </p:cNvPr>
          <p:cNvSpPr txBox="1"/>
          <p:nvPr/>
        </p:nvSpPr>
        <p:spPr>
          <a:xfrm>
            <a:off x="15397827" y="28520298"/>
            <a:ext cx="2646878" cy="830997"/>
          </a:xfrm>
          <a:prstGeom prst="rect">
            <a:avLst/>
          </a:prstGeom>
          <a:noFill/>
        </p:spPr>
        <p:txBody>
          <a:bodyPr wrap="none" rtlCol="0">
            <a:spAutoFit/>
          </a:bodyPr>
          <a:lstStyle/>
          <a:p>
            <a:r>
              <a:rPr kumimoji="1" lang="ja-JP" altLang="en-US" sz="4800"/>
              <a:t>実験結果</a:t>
            </a:r>
          </a:p>
        </p:txBody>
      </p:sp>
      <p:sp>
        <p:nvSpPr>
          <p:cNvPr id="106" name="正方形/長方形 105">
            <a:extLst>
              <a:ext uri="{FF2B5EF4-FFF2-40B4-BE49-F238E27FC236}">
                <a16:creationId xmlns:a16="http://schemas.microsoft.com/office/drawing/2014/main" id="{04F1E611-145E-254F-A8F9-39A980B8DC23}"/>
              </a:ext>
            </a:extLst>
          </p:cNvPr>
          <p:cNvSpPr/>
          <p:nvPr/>
        </p:nvSpPr>
        <p:spPr>
          <a:xfrm>
            <a:off x="430644" y="3152573"/>
            <a:ext cx="29273674" cy="5695596"/>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30BB3E7-C70A-A54F-85F4-0F9B7AF3B83B}"/>
                  </a:ext>
                </a:extLst>
              </p:cNvPr>
              <p:cNvSpPr txBox="1"/>
              <p:nvPr/>
            </p:nvSpPr>
            <p:spPr>
              <a:xfrm>
                <a:off x="22744154" y="31962197"/>
                <a:ext cx="6873429" cy="2677656"/>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提供企業数が増加すると両手法の</a:t>
                </a:r>
                <a:br>
                  <a:rPr lang="en-US" altLang="ja-JP" sz="2800" dirty="0"/>
                </a:br>
                <a:r>
                  <a:rPr lang="ja-JP" altLang="en-US" sz="2800"/>
                  <a:t>総利益の差が少なくなった</a:t>
                </a:r>
                <a:endParaRPr lang="en-US" altLang="ja-JP" sz="2800" dirty="0"/>
              </a:p>
              <a:p>
                <a:pPr marL="766763" lvl="1" indent="-185738">
                  <a:buFont typeface="Arial" panose="020B0604020202020204" pitchFamily="34" charset="0"/>
                  <a:buChar char="•"/>
                </a:pPr>
                <a:r>
                  <a:rPr lang="ja-JP" altLang="en-US" sz="2800"/>
                  <a:t>提供リソースにおける</a:t>
                </a:r>
                <a14:m>
                  <m:oMath xmlns:m="http://schemas.openxmlformats.org/officeDocument/2006/math">
                    <m:r>
                      <a:rPr lang="en-US" altLang="ja-JP" sz="2800" b="1" i="1" dirty="0" smtClean="0">
                        <a:latin typeface="Cambria Math" panose="02040503050406030204" pitchFamily="18" charset="0"/>
                      </a:rPr>
                      <m:t>𝑸</m:t>
                    </m:r>
                  </m:oMath>
                </a14:m>
                <a:r>
                  <a:rPr lang="ja-JP" altLang="en-US" sz="2800"/>
                  <a:t>の影響が</a:t>
                </a:r>
                <a:br>
                  <a:rPr lang="en-US" altLang="ja-JP" sz="2800" dirty="0"/>
                </a:br>
                <a:r>
                  <a:rPr lang="ja-JP" altLang="en-US" sz="2800"/>
                  <a:t>小さくなったため</a:t>
                </a:r>
              </a:p>
              <a:p>
                <a:pPr marL="457200" indent="-457200">
                  <a:buFont typeface="Arial" panose="020B0604020202020204" pitchFamily="34" charset="0"/>
                  <a:buChar char="•"/>
                </a:pPr>
                <a:r>
                  <a:rPr kumimoji="1" lang="ja-JP" altLang="en-US" sz="2800">
                    <a:solidFill>
                      <a:srgbClr val="D652BA"/>
                    </a:solidFill>
                  </a:rPr>
                  <a:t>提供企業数が多いほどパレート効率な状態へ近くことが示唆された</a:t>
                </a:r>
              </a:p>
            </p:txBody>
          </p:sp>
        </mc:Choice>
        <mc:Fallback xmlns="">
          <p:sp>
            <p:nvSpPr>
              <p:cNvPr id="20" name="テキスト ボックス 19">
                <a:extLst>
                  <a:ext uri="{FF2B5EF4-FFF2-40B4-BE49-F238E27FC236}">
                    <a16:creationId xmlns:a16="http://schemas.microsoft.com/office/drawing/2014/main" id="{530BB3E7-C70A-A54F-85F4-0F9B7AF3B83B}"/>
                  </a:ext>
                </a:extLst>
              </p:cNvPr>
              <p:cNvSpPr txBox="1">
                <a:spLocks noRot="1" noChangeAspect="1" noMove="1" noResize="1" noEditPoints="1" noAdjustHandles="1" noChangeArrowheads="1" noChangeShapeType="1" noTextEdit="1"/>
              </p:cNvSpPr>
              <p:nvPr/>
            </p:nvSpPr>
            <p:spPr>
              <a:xfrm>
                <a:off x="22744154" y="31962197"/>
                <a:ext cx="6873429" cy="2677656"/>
              </a:xfrm>
              <a:prstGeom prst="rect">
                <a:avLst/>
              </a:prstGeom>
              <a:blipFill>
                <a:blip r:embed="rId27"/>
                <a:stretch>
                  <a:fillRect l="-1476" t="-2358" b="-51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6D2A850D-B126-0043-BF53-5D56146535F6}"/>
                  </a:ext>
                </a:extLst>
              </p:cNvPr>
              <p:cNvSpPr txBox="1"/>
              <p:nvPr/>
            </p:nvSpPr>
            <p:spPr>
              <a:xfrm>
                <a:off x="22797746" y="29826761"/>
                <a:ext cx="6819837" cy="224676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従来手法の方が総利益は常に高い結果となった</a:t>
                </a:r>
                <a:endParaRPr lang="en-US" altLang="ja-JP" sz="2800" dirty="0"/>
              </a:p>
              <a:p>
                <a:pPr marL="766763" lvl="1" indent="-185738">
                  <a:buFont typeface="Arial" panose="020B0604020202020204" pitchFamily="34" charset="0"/>
                  <a:buChar char="•"/>
                </a:pPr>
                <a14:m>
                  <m:oMath xmlns:m="http://schemas.openxmlformats.org/officeDocument/2006/math">
                    <m:r>
                      <a:rPr lang="en-US" altLang="ja-JP" sz="2800" b="1" i="1" dirty="0" smtClean="0">
                        <a:latin typeface="Cambria Math" panose="02040503050406030204" pitchFamily="18" charset="0"/>
                      </a:rPr>
                      <m:t>𝑸</m:t>
                    </m:r>
                  </m:oMath>
                </a14:m>
                <a:r>
                  <a:rPr lang="ja-JP" altLang="en-US" sz="2800"/>
                  <a:t>を満たす分の提供リソースが無駄になってしまうから</a:t>
                </a:r>
              </a:p>
              <a:p>
                <a:pPr marL="457200" indent="-457200">
                  <a:buFont typeface="Arial" panose="020B0604020202020204" pitchFamily="34" charset="0"/>
                  <a:buChar char="•"/>
                </a:pPr>
                <a:endParaRPr kumimoji="1" lang="ja-JP" altLang="en-US" sz="2800"/>
              </a:p>
            </p:txBody>
          </p:sp>
        </mc:Choice>
        <mc:Fallback xmlns="">
          <p:sp>
            <p:nvSpPr>
              <p:cNvPr id="107" name="テキスト ボックス 106">
                <a:extLst>
                  <a:ext uri="{FF2B5EF4-FFF2-40B4-BE49-F238E27FC236}">
                    <a16:creationId xmlns:a16="http://schemas.microsoft.com/office/drawing/2014/main" id="{6D2A850D-B126-0043-BF53-5D56146535F6}"/>
                  </a:ext>
                </a:extLst>
              </p:cNvPr>
              <p:cNvSpPr txBox="1">
                <a:spLocks noRot="1" noChangeAspect="1" noMove="1" noResize="1" noEditPoints="1" noAdjustHandles="1" noChangeArrowheads="1" noChangeShapeType="1" noTextEdit="1"/>
              </p:cNvSpPr>
              <p:nvPr/>
            </p:nvSpPr>
            <p:spPr>
              <a:xfrm>
                <a:off x="22797746" y="29826761"/>
                <a:ext cx="6819837" cy="2246769"/>
              </a:xfrm>
              <a:prstGeom prst="rect">
                <a:avLst/>
              </a:prstGeom>
              <a:blipFill>
                <a:blip r:embed="rId28"/>
                <a:stretch>
                  <a:fillRect l="-1487" t="-28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CB7C056-1AD3-FE44-8BE9-634AE235C4F2}"/>
                  </a:ext>
                </a:extLst>
              </p:cNvPr>
              <p:cNvSpPr txBox="1"/>
              <p:nvPr/>
            </p:nvSpPr>
            <p:spPr>
              <a:xfrm>
                <a:off x="545737" y="36315823"/>
                <a:ext cx="6633547" cy="2308324"/>
              </a:xfrm>
              <a:prstGeom prst="rect">
                <a:avLst/>
              </a:prstGeom>
              <a:noFill/>
            </p:spPr>
            <p:txBody>
              <a:bodyPr wrap="none" rtlCol="0">
                <a:spAutoFit/>
              </a:bodyPr>
              <a:lstStyle/>
              <a:p>
                <a:pPr marL="457200" indent="-457200">
                  <a:buFont typeface="Wingdings" pitchFamily="2" charset="2"/>
                  <a:buChar char="n"/>
                </a:pPr>
                <a:r>
                  <a:rPr kumimoji="1" lang="ja-JP" altLang="en-US" sz="3200"/>
                  <a:t>実験条件</a:t>
                </a:r>
                <a:endParaRPr kumimoji="1" lang="en-US" altLang="ja-JP" sz="3200" dirty="0"/>
              </a:p>
              <a:p>
                <a:pPr marL="501650" lvl="1" indent="-158750">
                  <a:buFont typeface="Arial" panose="020B0604020202020204" pitchFamily="34" charset="0"/>
                  <a:buChar char="•"/>
                </a:pPr>
                <a:r>
                  <a:rPr lang="ja-JP" altLang="en-US" sz="2800"/>
                  <a:t>勝者決定問題は</a:t>
                </a:r>
                <a:r>
                  <a:rPr lang="en-US" altLang="ja-JP" sz="2800" dirty="0"/>
                  <a:t>CPLEX</a:t>
                </a:r>
                <a:r>
                  <a:rPr lang="ja-JP" altLang="en-US" sz="2800"/>
                  <a:t>を用いて求解</a:t>
                </a:r>
                <a:endParaRPr lang="en-US" altLang="ja-JP" sz="2800" dirty="0"/>
              </a:p>
              <a:p>
                <a:pPr marL="501650" lvl="1" indent="-158750">
                  <a:buFont typeface="Arial" panose="020B0604020202020204" pitchFamily="34" charset="0"/>
                  <a:buChar char="•"/>
                </a:pPr>
                <a:r>
                  <a:rPr lang="ja-JP" altLang="en-US" sz="2800" dirty="0"/>
                  <a:t>リソースの種類</a:t>
                </a:r>
                <a14:m>
                  <m:oMath xmlns:m="http://schemas.openxmlformats.org/officeDocument/2006/math">
                    <m:r>
                      <a:rPr lang="en-US" altLang="ja-JP" sz="2800" dirty="0">
                        <a:latin typeface="Cambria Math" panose="02040503050406030204" pitchFamily="18" charset="0"/>
                      </a:rPr>
                      <m:t>|</m:t>
                    </m:r>
                    <m:r>
                      <a:rPr lang="en-US" altLang="ja-JP" sz="2800" b="1" i="1" dirty="0">
                        <a:latin typeface="Cambria Math" panose="02040503050406030204" pitchFamily="18" charset="0"/>
                      </a:rPr>
                      <m:t>𝑹</m:t>
                    </m:r>
                    <m:r>
                      <a:rPr lang="en-US" altLang="ja-JP" sz="2800" i="1" dirty="0">
                        <a:latin typeface="Cambria Math" panose="02040503050406030204" pitchFamily="18" charset="0"/>
                      </a:rPr>
                      <m:t>|=6</m:t>
                    </m:r>
                  </m:oMath>
                </a14:m>
                <a:endParaRPr lang="en-US" altLang="ja-JP" sz="2800" dirty="0"/>
              </a:p>
              <a:p>
                <a:pPr marL="501650" lvl="1" indent="-158750">
                  <a:buFont typeface="Arial" panose="020B0604020202020204" pitchFamily="34" charset="0"/>
                  <a:buChar char="•"/>
                </a:pPr>
                <a:r>
                  <a:rPr kumimoji="1" lang="ja-JP" altLang="en-US" sz="2800"/>
                  <a:t>提供企業数</a:t>
                </a:r>
                <a14:m>
                  <m:oMath xmlns:m="http://schemas.openxmlformats.org/officeDocument/2006/math">
                    <m:d>
                      <m:dPr>
                        <m:begChr m:val="|"/>
                        <m:endChr m:val="|"/>
                        <m:ctrlPr>
                          <a:rPr lang="en-US" altLang="ja-JP" sz="2800" b="1" i="1" dirty="0">
                            <a:latin typeface="Cambria Math" panose="02040503050406030204" pitchFamily="18" charset="0"/>
                          </a:rPr>
                        </m:ctrlPr>
                      </m:dPr>
                      <m:e>
                        <m:r>
                          <a:rPr lang="en-US" altLang="ja-JP" sz="2800" b="1" i="1" dirty="0">
                            <a:latin typeface="Cambria Math" panose="02040503050406030204" pitchFamily="18" charset="0"/>
                          </a:rPr>
                          <m:t>𝑱</m:t>
                        </m:r>
                      </m:e>
                    </m:d>
                    <m:r>
                      <a:rPr lang="en-US" altLang="ja-JP" sz="2800" b="0" i="1" dirty="0" smtClean="0">
                        <a:latin typeface="Cambria Math" panose="02040503050406030204" pitchFamily="18" charset="0"/>
                      </a:rPr>
                      <m:t>=15,20,25</m:t>
                    </m:r>
                  </m:oMath>
                </a14:m>
                <a:endParaRPr lang="en-US" altLang="ja-JP" sz="2800" dirty="0"/>
              </a:p>
              <a:p>
                <a:pPr marL="501650" lvl="1" indent="-158750">
                  <a:buFont typeface="Arial" panose="020B0604020202020204" pitchFamily="34" charset="0"/>
                  <a:buChar char="•"/>
                </a:pPr>
                <a:r>
                  <a:rPr lang="ja-JP" altLang="en-US" sz="2800"/>
                  <a:t>各提供企業は</a:t>
                </a:r>
                <a:r>
                  <a:rPr lang="en-US" altLang="ja-JP" sz="2800" dirty="0"/>
                  <a:t>2</a:t>
                </a:r>
                <a:r>
                  <a:rPr lang="ja-JP" altLang="en-US" sz="2800"/>
                  <a:t>種類のリソースを提供</a:t>
                </a:r>
                <a:endParaRPr lang="en-US" altLang="ja-JP" sz="2800" dirty="0"/>
              </a:p>
            </p:txBody>
          </p:sp>
        </mc:Choice>
        <mc:Fallback xmlns="">
          <p:sp>
            <p:nvSpPr>
              <p:cNvPr id="21" name="テキスト ボックス 20">
                <a:extLst>
                  <a:ext uri="{FF2B5EF4-FFF2-40B4-BE49-F238E27FC236}">
                    <a16:creationId xmlns:a16="http://schemas.microsoft.com/office/drawing/2014/main" id="{0CB7C056-1AD3-FE44-8BE9-634AE235C4F2}"/>
                  </a:ext>
                </a:extLst>
              </p:cNvPr>
              <p:cNvSpPr txBox="1">
                <a:spLocks noRot="1" noChangeAspect="1" noMove="1" noResize="1" noEditPoints="1" noAdjustHandles="1" noChangeArrowheads="1" noChangeShapeType="1" noTextEdit="1"/>
              </p:cNvSpPr>
              <p:nvPr/>
            </p:nvSpPr>
            <p:spPr>
              <a:xfrm>
                <a:off x="545737" y="36315823"/>
                <a:ext cx="6633547" cy="2308324"/>
              </a:xfrm>
              <a:prstGeom prst="rect">
                <a:avLst/>
              </a:prstGeom>
              <a:blipFill>
                <a:blip r:embed="rId29"/>
                <a:stretch>
                  <a:fillRect l="-1912" t="-3297" r="-956" b="-6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7F189055-D1D0-7D48-8518-F2658B276C51}"/>
                  </a:ext>
                </a:extLst>
              </p:cNvPr>
              <p:cNvSpPr txBox="1"/>
              <p:nvPr/>
            </p:nvSpPr>
            <p:spPr>
              <a:xfrm>
                <a:off x="7047521" y="36305425"/>
                <a:ext cx="6992620" cy="2246769"/>
              </a:xfrm>
              <a:prstGeom prst="rect">
                <a:avLst/>
              </a:prstGeom>
              <a:noFill/>
            </p:spPr>
            <p:txBody>
              <a:bodyPr wrap="none" rtlCol="0">
                <a:spAutoFit/>
              </a:bodyPr>
              <a:lstStyle/>
              <a:p>
                <a:pPr marL="501650" lvl="1" indent="-158750">
                  <a:buFont typeface="Arial" panose="020B0604020202020204" pitchFamily="34" charset="0"/>
                  <a:buChar char="•"/>
                </a:pPr>
                <a:endParaRPr lang="en-US" altLang="ja-JP" sz="2800" dirty="0"/>
              </a:p>
              <a:p>
                <a:pPr marL="501650" lvl="1" indent="-158750">
                  <a:buFont typeface="Arial" panose="020B0604020202020204" pitchFamily="34" charset="0"/>
                  <a:buChar char="•"/>
                </a:pPr>
                <a:r>
                  <a:rPr lang="ja-JP" altLang="en-US" sz="2800"/>
                  <a:t>要求企業数</a:t>
                </a:r>
                <a14:m>
                  <m:oMath xmlns:m="http://schemas.openxmlformats.org/officeDocument/2006/math">
                    <m:d>
                      <m:dPr>
                        <m:begChr m:val="|"/>
                        <m:endChr m:val="|"/>
                        <m:ctrlPr>
                          <a:rPr lang="en-US" altLang="ja-JP" sz="2800" b="1" i="1" dirty="0" smtClean="0">
                            <a:latin typeface="Cambria Math" panose="02040503050406030204" pitchFamily="18" charset="0"/>
                          </a:rPr>
                        </m:ctrlPr>
                      </m:dPr>
                      <m:e>
                        <m:r>
                          <a:rPr lang="en-US" altLang="ja-JP" sz="2800" b="1" i="1" dirty="0" smtClean="0">
                            <a:latin typeface="Cambria Math" panose="02040503050406030204" pitchFamily="18" charset="0"/>
                          </a:rPr>
                          <m:t>𝑰</m:t>
                        </m:r>
                      </m:e>
                    </m:d>
                    <m:r>
                      <a:rPr lang="en-US" altLang="ja-JP" sz="2800" b="0" i="1" dirty="0" smtClean="0">
                        <a:latin typeface="Cambria Math" panose="02040503050406030204" pitchFamily="18" charset="0"/>
                      </a:rPr>
                      <m:t>=20</m:t>
                    </m:r>
                  </m:oMath>
                </a14:m>
                <a:endParaRPr lang="en-US" altLang="ja-JP" sz="2800" dirty="0"/>
              </a:p>
              <a:p>
                <a:pPr marL="501650" lvl="1" indent="-158750">
                  <a:buFont typeface="Arial" panose="020B0604020202020204" pitchFamily="34" charset="0"/>
                  <a:buChar char="•"/>
                </a:pPr>
                <a:r>
                  <a:rPr lang="ja-JP" altLang="en-US" sz="2800"/>
                  <a:t>要求企業は</a:t>
                </a:r>
                <a:r>
                  <a:rPr lang="en-US" altLang="ja-JP" sz="2800" dirty="0"/>
                  <a:t>6</a:t>
                </a:r>
                <a:r>
                  <a:rPr lang="ja-JP" altLang="en-US" sz="2800"/>
                  <a:t>種類のリソースをそれぞれ</a:t>
                </a:r>
                <a:br>
                  <a:rPr lang="en-US" altLang="ja-JP" sz="2800" dirty="0"/>
                </a:br>
                <a:r>
                  <a:rPr lang="ja-JP" altLang="en-US" sz="2800"/>
                  <a:t>を一様乱数に従った時間分要求する</a:t>
                </a:r>
                <a:endParaRPr lang="en-US" altLang="ja-JP" sz="2800" dirty="0"/>
              </a:p>
              <a:p>
                <a:pPr marL="501650" lvl="1" indent="-158750">
                  <a:buFont typeface="Arial" panose="020B0604020202020204" pitchFamily="34" charset="0"/>
                  <a:buChar char="•"/>
                </a:pPr>
                <a:r>
                  <a:rPr lang="ja-JP" altLang="en-US" sz="2800"/>
                  <a:t>各要求企業は</a:t>
                </a:r>
                <a:r>
                  <a:rPr lang="en-US" altLang="ja-JP" sz="2800" dirty="0"/>
                  <a:t>3</a:t>
                </a:r>
                <a:r>
                  <a:rPr lang="ja-JP" altLang="en-US" sz="2800"/>
                  <a:t>個の入札を作成する</a:t>
                </a:r>
                <a:endParaRPr lang="en-US" altLang="ja-JP" sz="2800" dirty="0"/>
              </a:p>
            </p:txBody>
          </p:sp>
        </mc:Choice>
        <mc:Fallback xmlns="">
          <p:sp>
            <p:nvSpPr>
              <p:cNvPr id="108" name="テキスト ボックス 107">
                <a:extLst>
                  <a:ext uri="{FF2B5EF4-FFF2-40B4-BE49-F238E27FC236}">
                    <a16:creationId xmlns:a16="http://schemas.microsoft.com/office/drawing/2014/main" id="{7F189055-D1D0-7D48-8518-F2658B276C51}"/>
                  </a:ext>
                </a:extLst>
              </p:cNvPr>
              <p:cNvSpPr txBox="1">
                <a:spLocks noRot="1" noChangeAspect="1" noMove="1" noResize="1" noEditPoints="1" noAdjustHandles="1" noChangeArrowheads="1" noChangeShapeType="1" noTextEdit="1"/>
              </p:cNvSpPr>
              <p:nvPr/>
            </p:nvSpPr>
            <p:spPr>
              <a:xfrm>
                <a:off x="7047521" y="36305425"/>
                <a:ext cx="6992620" cy="2246769"/>
              </a:xfrm>
              <a:prstGeom prst="rect">
                <a:avLst/>
              </a:prstGeom>
              <a:blipFill>
                <a:blip r:embed="rId30"/>
                <a:stretch>
                  <a:fillRect r="-725" b="-618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10FBFF2C-0014-B545-B9F7-83F6B1D4533F}"/>
              </a:ext>
            </a:extLst>
          </p:cNvPr>
          <p:cNvSpPr txBox="1"/>
          <p:nvPr/>
        </p:nvSpPr>
        <p:spPr>
          <a:xfrm>
            <a:off x="454787" y="38814745"/>
            <a:ext cx="29312827" cy="1692771"/>
          </a:xfrm>
          <a:prstGeom prst="rect">
            <a:avLst/>
          </a:prstGeom>
          <a:noFill/>
        </p:spPr>
        <p:txBody>
          <a:bodyPr wrap="square" rtlCol="0">
            <a:spAutoFit/>
          </a:bodyPr>
          <a:lstStyle/>
          <a:p>
            <a:r>
              <a:rPr kumimoji="1" lang="ja-JP" altLang="en-US" sz="4000"/>
              <a:t>まとめ</a:t>
            </a:r>
            <a:endParaRPr kumimoji="1" lang="en-US" altLang="ja-JP" sz="4000" dirty="0"/>
          </a:p>
          <a:p>
            <a:r>
              <a:rPr kumimoji="1" lang="ja-JP" altLang="en-US" sz="3200"/>
              <a:t>耐戦略性を満たす組合せダブルオークションに基づく手法の提案を行った．実験結果より</a:t>
            </a:r>
            <a:r>
              <a:rPr kumimoji="1" lang="en-US" altLang="ja-JP" sz="3200" dirty="0"/>
              <a:t>,</a:t>
            </a:r>
            <a:r>
              <a:rPr kumimoji="1" lang="ja-JP" altLang="en-US" sz="3200"/>
              <a:t>本手法は提供企業数が多い際に有効であること考える．</a:t>
            </a:r>
            <a:endParaRPr kumimoji="1" lang="en-US" altLang="ja-JP" sz="3200" dirty="0"/>
          </a:p>
          <a:p>
            <a:r>
              <a:rPr lang="ja-JP" altLang="en-US" sz="3200"/>
              <a:t>今後の方針</a:t>
            </a:r>
            <a:r>
              <a:rPr lang="en-US" altLang="ja-JP" sz="3200" dirty="0"/>
              <a:t>:</a:t>
            </a:r>
            <a:r>
              <a:rPr lang="ja-JP" altLang="en-US" sz="3200"/>
              <a:t>提案手法，従来手法においてオークション主催者の利益をどのように得るかを検討する．</a:t>
            </a:r>
            <a:r>
              <a:rPr kumimoji="1" lang="ja-JP" altLang="en-US" sz="3200"/>
              <a:t> </a:t>
            </a:r>
            <a:endParaRPr kumimoji="1" lang="ja-JP" altLang="en-US" sz="4000"/>
          </a:p>
        </p:txBody>
      </p:sp>
      <p:sp>
        <p:nvSpPr>
          <p:cNvPr id="109" name="正方形/長方形 108">
            <a:extLst>
              <a:ext uri="{FF2B5EF4-FFF2-40B4-BE49-F238E27FC236}">
                <a16:creationId xmlns:a16="http://schemas.microsoft.com/office/drawing/2014/main" id="{BE378636-7E1E-EB4E-8A55-EB04ED6C6551}"/>
              </a:ext>
            </a:extLst>
          </p:cNvPr>
          <p:cNvSpPr/>
          <p:nvPr/>
        </p:nvSpPr>
        <p:spPr>
          <a:xfrm>
            <a:off x="352818" y="38725678"/>
            <a:ext cx="29298633" cy="1955699"/>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131A119E-AE7B-0546-802D-EDCA715EEACE}"/>
              </a:ext>
            </a:extLst>
          </p:cNvPr>
          <p:cNvSpPr/>
          <p:nvPr/>
        </p:nvSpPr>
        <p:spPr>
          <a:xfrm>
            <a:off x="352818" y="40806260"/>
            <a:ext cx="29317634" cy="1975376"/>
          </a:xfrm>
          <a:prstGeom prst="rect">
            <a:avLst/>
          </a:prstGeom>
          <a:noFill/>
          <a:ln w="38100">
            <a:solidFill>
              <a:srgbClr val="007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8637D829-9626-0943-B94D-9C36268AB481}"/>
              </a:ext>
            </a:extLst>
          </p:cNvPr>
          <p:cNvSpPr txBox="1"/>
          <p:nvPr/>
        </p:nvSpPr>
        <p:spPr>
          <a:xfrm>
            <a:off x="523970" y="40740704"/>
            <a:ext cx="2031325" cy="1261884"/>
          </a:xfrm>
          <a:prstGeom prst="rect">
            <a:avLst/>
          </a:prstGeom>
          <a:noFill/>
        </p:spPr>
        <p:txBody>
          <a:bodyPr wrap="none" rtlCol="0">
            <a:spAutoFit/>
          </a:bodyPr>
          <a:lstStyle/>
          <a:p>
            <a:r>
              <a:rPr kumimoji="1" lang="ja-JP" altLang="en-US" sz="3600"/>
              <a:t>参考文献</a:t>
            </a:r>
            <a:endParaRPr kumimoji="1" lang="en-US" altLang="ja-JP" sz="3600" dirty="0"/>
          </a:p>
          <a:p>
            <a:endParaRPr kumimoji="1" lang="ja-JP" altLang="en-US" sz="4000"/>
          </a:p>
        </p:txBody>
      </p:sp>
      <p:sp>
        <p:nvSpPr>
          <p:cNvPr id="28" name="テキスト ボックス 27">
            <a:extLst>
              <a:ext uri="{FF2B5EF4-FFF2-40B4-BE49-F238E27FC236}">
                <a16:creationId xmlns:a16="http://schemas.microsoft.com/office/drawing/2014/main" id="{39921FF0-6847-4140-BACE-6D57B6018037}"/>
              </a:ext>
            </a:extLst>
          </p:cNvPr>
          <p:cNvSpPr txBox="1"/>
          <p:nvPr/>
        </p:nvSpPr>
        <p:spPr>
          <a:xfrm>
            <a:off x="445835" y="41261120"/>
            <a:ext cx="29065970" cy="1569660"/>
          </a:xfrm>
          <a:prstGeom prst="rect">
            <a:avLst/>
          </a:prstGeom>
          <a:noFill/>
        </p:spPr>
        <p:txBody>
          <a:bodyPr wrap="none" rtlCol="0">
            <a:spAutoFit/>
          </a:bodyPr>
          <a:lstStyle/>
          <a:p>
            <a:r>
              <a:rPr lang="en" altLang="ja-JP" sz="2400" dirty="0"/>
              <a:t>[1] K. Ashton, “That Internet of Things’ Thing., ” RFID Journal, 22., 2009.[2]IVI, </a:t>
            </a:r>
            <a:r>
              <a:rPr lang="ja-JP" altLang="en-US" sz="2400"/>
              <a:t>つながる</a:t>
            </a:r>
            <a:r>
              <a:rPr lang="en-US" altLang="ja-JP" sz="2400" dirty="0"/>
              <a:t>!</a:t>
            </a:r>
            <a:r>
              <a:rPr lang="ja-JP" altLang="en-US" sz="2400"/>
              <a:t>もの‘づくり</a:t>
            </a:r>
            <a:r>
              <a:rPr lang="en-US" altLang="ja-JP" sz="2400" dirty="0"/>
              <a:t>, </a:t>
            </a:r>
            <a:r>
              <a:rPr lang="en" altLang="ja-JP" sz="2400" dirty="0"/>
              <a:t>https://</a:t>
            </a:r>
            <a:r>
              <a:rPr lang="en" altLang="ja-JP" sz="2400" dirty="0" err="1"/>
              <a:t>www.iv-i.org</a:t>
            </a:r>
            <a:r>
              <a:rPr lang="en" altLang="ja-JP" sz="2400" dirty="0"/>
              <a:t>/</a:t>
            </a:r>
            <a:r>
              <a:rPr lang="en" altLang="ja-JP" sz="2400" dirty="0" err="1"/>
              <a:t>faq.html</a:t>
            </a:r>
            <a:r>
              <a:rPr lang="ja-JP" altLang="en" sz="2400"/>
              <a:t>　</a:t>
            </a:r>
            <a:r>
              <a:rPr lang="en" altLang="ja-JP" sz="2400" dirty="0"/>
              <a:t>[Accessed 9 12 2017]</a:t>
            </a:r>
            <a:r>
              <a:rPr lang="en-US" altLang="ja-JP" sz="2400" dirty="0"/>
              <a:t>[3] IEC, “Factory of the future, “[Online]. Available</a:t>
            </a:r>
            <a:br>
              <a:rPr lang="en-US" altLang="ja-JP" sz="2400" dirty="0"/>
            </a:br>
            <a:r>
              <a:rPr lang="en-US" altLang="ja-JP" sz="2400" dirty="0"/>
              <a:t>: http://</a:t>
            </a:r>
            <a:r>
              <a:rPr lang="en-US" altLang="ja-JP" sz="2400" dirty="0" err="1"/>
              <a:t>www.iec.ch</a:t>
            </a:r>
            <a:r>
              <a:rPr lang="en-US" altLang="ja-JP" sz="2400" dirty="0"/>
              <a:t>/whitepaper/pdf/</a:t>
            </a:r>
            <a:r>
              <a:rPr lang="en-US" altLang="ja-JP" sz="2400" dirty="0" err="1"/>
              <a:t>iecWP</a:t>
            </a:r>
            <a:r>
              <a:rPr lang="en-US" altLang="ja-JP" sz="2400" dirty="0"/>
              <a:t>-</a:t>
            </a:r>
            <a:r>
              <a:rPr lang="en-US" altLang="ja-JP" sz="2400" dirty="0" err="1"/>
              <a:t>futurefactory</a:t>
            </a:r>
            <a:r>
              <a:rPr lang="en-US" altLang="ja-JP" sz="2400" dirty="0"/>
              <a:t>-LR-</a:t>
            </a:r>
            <a:r>
              <a:rPr lang="en-US" altLang="ja-JP" sz="2400" dirty="0" err="1"/>
              <a:t>en.pdf</a:t>
            </a:r>
            <a:r>
              <a:rPr lang="en-US" altLang="ja-JP" sz="2400" dirty="0"/>
              <a:t> [Accessed 2 10 2017] 4] </a:t>
            </a:r>
            <a:r>
              <a:rPr lang="en-US" altLang="ja-JP" sz="2400" dirty="0" err="1"/>
              <a:t>Dazhong</a:t>
            </a:r>
            <a:r>
              <a:rPr lang="en-US" altLang="ja-JP" sz="2400" dirty="0"/>
              <a:t> Wu. Journal of Manufacturing Systems 32 , 2013[5]</a:t>
            </a:r>
            <a:r>
              <a:rPr lang="ja-JP" altLang="en-US" sz="2400"/>
              <a:t>横尾真．オークション理論の基礎．東京電気大学出版</a:t>
            </a:r>
            <a:r>
              <a:rPr lang="en-US" altLang="ja-JP" sz="2400" dirty="0"/>
              <a:t>, </a:t>
            </a:r>
            <a:br>
              <a:rPr lang="en-US" altLang="ja-JP" sz="2400" dirty="0"/>
            </a:br>
            <a:r>
              <a:rPr lang="en-US" altLang="ja-JP" sz="2400" dirty="0"/>
              <a:t>2006 </a:t>
            </a:r>
            <a:r>
              <a:rPr lang="en" altLang="ja-JP" sz="2400" dirty="0"/>
              <a:t>[6]W . </a:t>
            </a:r>
            <a:r>
              <a:rPr lang="en" altLang="ja-JP" sz="2400" dirty="0" err="1"/>
              <a:t>Vickrey</a:t>
            </a:r>
            <a:r>
              <a:rPr lang="en" altLang="ja-JP" sz="2400" dirty="0"/>
              <a:t>, ” The </a:t>
            </a:r>
            <a:r>
              <a:rPr lang="en" altLang="ja-JP" sz="2400" dirty="0" err="1"/>
              <a:t>Jounal</a:t>
            </a:r>
            <a:r>
              <a:rPr lang="en" altLang="ja-JP" sz="2400" dirty="0"/>
              <a:t> of  FINANCE, 1961.[7] Leon Yang Chu, Management Science 55(7):1184-1198, 2009</a:t>
            </a:r>
            <a:r>
              <a:rPr lang="en-US" altLang="ja-JP" sz="2400" dirty="0"/>
              <a:t>[8]</a:t>
            </a:r>
            <a:r>
              <a:rPr lang="ja-JP" altLang="en-US" sz="2400"/>
              <a:t>原田佳明</a:t>
            </a:r>
            <a:r>
              <a:rPr lang="en-US" altLang="ja-JP" sz="2400" dirty="0"/>
              <a:t>,</a:t>
            </a:r>
            <a:br>
              <a:rPr lang="en-US" altLang="ja-JP" sz="2400" dirty="0"/>
            </a:br>
            <a:r>
              <a:rPr lang="ja-JP" altLang="en-US" sz="2400"/>
              <a:t>システム制御情報学会研究発表講演会講演論文集 </a:t>
            </a:r>
            <a:r>
              <a:rPr lang="en-US" altLang="ja-JP" sz="2400" dirty="0"/>
              <a:t>63, 912-916, 2019-05-22</a:t>
            </a:r>
            <a:endParaRPr lang="ja-JP" altLang="en-US" sz="2400"/>
          </a:p>
        </p:txBody>
      </p:sp>
      <p:sp>
        <p:nvSpPr>
          <p:cNvPr id="34" name="正方形/長方形 33">
            <a:extLst>
              <a:ext uri="{FF2B5EF4-FFF2-40B4-BE49-F238E27FC236}">
                <a16:creationId xmlns:a16="http://schemas.microsoft.com/office/drawing/2014/main" id="{79188710-F01A-6744-AB6C-CBCB961E6FFF}"/>
              </a:ext>
            </a:extLst>
          </p:cNvPr>
          <p:cNvSpPr/>
          <p:nvPr/>
        </p:nvSpPr>
        <p:spPr>
          <a:xfrm>
            <a:off x="460532" y="674416"/>
            <a:ext cx="3950120" cy="1154932"/>
          </a:xfrm>
          <a:prstGeom prst="rect">
            <a:avLst/>
          </a:prstGeom>
        </p:spPr>
        <p:txBody>
          <a:bodyPr wrap="none">
            <a:spAutoFit/>
          </a:bodyPr>
          <a:lstStyle/>
          <a:p>
            <a:r>
              <a:rPr lang="en" altLang="ja-JP" dirty="0"/>
              <a:t>P63 (F09)</a:t>
            </a:r>
          </a:p>
        </p:txBody>
      </p:sp>
      <p:cxnSp>
        <p:nvCxnSpPr>
          <p:cNvPr id="40" name="直線コネクタ 39">
            <a:extLst>
              <a:ext uri="{FF2B5EF4-FFF2-40B4-BE49-F238E27FC236}">
                <a16:creationId xmlns:a16="http://schemas.microsoft.com/office/drawing/2014/main" id="{4ED07C7B-819B-1746-B7D8-D462B537C96E}"/>
              </a:ext>
            </a:extLst>
          </p:cNvPr>
          <p:cNvCxnSpPr/>
          <p:nvPr/>
        </p:nvCxnSpPr>
        <p:spPr>
          <a:xfrm>
            <a:off x="0" y="8957275"/>
            <a:ext cx="30275213" cy="0"/>
          </a:xfrm>
          <a:prstGeom prst="line">
            <a:avLst/>
          </a:prstGeom>
          <a:ln w="76200">
            <a:solidFill>
              <a:schemeClr val="tx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2D906190-BDCC-3B43-BC96-6E74A5E4923A}"/>
              </a:ext>
            </a:extLst>
          </p:cNvPr>
          <p:cNvCxnSpPr>
            <a:cxnSpLocks/>
          </p:cNvCxnSpPr>
          <p:nvPr/>
        </p:nvCxnSpPr>
        <p:spPr>
          <a:xfrm>
            <a:off x="40073" y="18879167"/>
            <a:ext cx="30165094" cy="0"/>
          </a:xfrm>
          <a:prstGeom prst="line">
            <a:avLst/>
          </a:prstGeom>
          <a:ln w="76200">
            <a:solidFill>
              <a:schemeClr val="tx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6A58888E-6C2A-4748-9306-FEE98B2330D3}"/>
              </a:ext>
            </a:extLst>
          </p:cNvPr>
          <p:cNvCxnSpPr>
            <a:cxnSpLocks/>
          </p:cNvCxnSpPr>
          <p:nvPr/>
        </p:nvCxnSpPr>
        <p:spPr>
          <a:xfrm>
            <a:off x="-2" y="28474494"/>
            <a:ext cx="30205169" cy="12022"/>
          </a:xfrm>
          <a:prstGeom prst="line">
            <a:avLst/>
          </a:prstGeom>
          <a:ln w="76200">
            <a:solidFill>
              <a:schemeClr val="tx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938638E-9B86-C647-9C8D-5A08892BC3E1}"/>
              </a:ext>
            </a:extLst>
          </p:cNvPr>
          <p:cNvCxnSpPr/>
          <p:nvPr/>
        </p:nvCxnSpPr>
        <p:spPr>
          <a:xfrm>
            <a:off x="9593" y="38641890"/>
            <a:ext cx="30275213" cy="0"/>
          </a:xfrm>
          <a:prstGeom prst="line">
            <a:avLst/>
          </a:prstGeom>
          <a:ln w="76200">
            <a:solidFill>
              <a:schemeClr val="tx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58A1D86E-A850-0E44-AF1C-B4FA598E1603}"/>
              </a:ext>
            </a:extLst>
          </p:cNvPr>
          <p:cNvSpPr txBox="1"/>
          <p:nvPr/>
        </p:nvSpPr>
        <p:spPr>
          <a:xfrm>
            <a:off x="15769240" y="31448955"/>
            <a:ext cx="1467068" cy="400110"/>
          </a:xfrm>
          <a:prstGeom prst="rect">
            <a:avLst/>
          </a:prstGeom>
          <a:noFill/>
        </p:spPr>
        <p:txBody>
          <a:bodyPr wrap="none" rtlCol="0">
            <a:spAutoFit/>
          </a:bodyPr>
          <a:lstStyle/>
          <a:p>
            <a:r>
              <a:rPr kumimoji="1" lang="ja-JP" altLang="en-US" sz="2000"/>
              <a:t>提供企業数</a:t>
            </a:r>
          </a:p>
        </p:txBody>
      </p:sp>
      <p:sp>
        <p:nvSpPr>
          <p:cNvPr id="146" name="テキスト ボックス 145">
            <a:extLst>
              <a:ext uri="{FF2B5EF4-FFF2-40B4-BE49-F238E27FC236}">
                <a16:creationId xmlns:a16="http://schemas.microsoft.com/office/drawing/2014/main" id="{9B6EF843-441D-084C-B22D-6CCB50E9D7F8}"/>
              </a:ext>
            </a:extLst>
          </p:cNvPr>
          <p:cNvSpPr txBox="1"/>
          <p:nvPr/>
        </p:nvSpPr>
        <p:spPr>
          <a:xfrm>
            <a:off x="15344966" y="37593678"/>
            <a:ext cx="1467068" cy="400110"/>
          </a:xfrm>
          <a:prstGeom prst="rect">
            <a:avLst/>
          </a:prstGeom>
          <a:noFill/>
        </p:spPr>
        <p:txBody>
          <a:bodyPr wrap="none" rtlCol="0">
            <a:spAutoFit/>
          </a:bodyPr>
          <a:lstStyle/>
          <a:p>
            <a:r>
              <a:rPr kumimoji="1" lang="ja-JP" altLang="en-US" sz="2000"/>
              <a:t>課題申告率</a:t>
            </a:r>
          </a:p>
        </p:txBody>
      </p:sp>
      <p:sp>
        <p:nvSpPr>
          <p:cNvPr id="147" name="テキスト ボックス 146">
            <a:extLst>
              <a:ext uri="{FF2B5EF4-FFF2-40B4-BE49-F238E27FC236}">
                <a16:creationId xmlns:a16="http://schemas.microsoft.com/office/drawing/2014/main" id="{04ABCC63-4693-5046-B3AE-984EEE10A504}"/>
              </a:ext>
            </a:extLst>
          </p:cNvPr>
          <p:cNvSpPr txBox="1"/>
          <p:nvPr/>
        </p:nvSpPr>
        <p:spPr>
          <a:xfrm>
            <a:off x="15792798" y="35106179"/>
            <a:ext cx="697627" cy="400110"/>
          </a:xfrm>
          <a:prstGeom prst="rect">
            <a:avLst/>
          </a:prstGeom>
          <a:noFill/>
        </p:spPr>
        <p:txBody>
          <a:bodyPr wrap="none" rtlCol="0">
            <a:spAutoFit/>
          </a:bodyPr>
          <a:lstStyle/>
          <a:p>
            <a:r>
              <a:rPr kumimoji="1" lang="ja-JP" altLang="en-US" sz="2000"/>
              <a:t>利益</a:t>
            </a:r>
          </a:p>
        </p:txBody>
      </p:sp>
      <p:sp>
        <p:nvSpPr>
          <p:cNvPr id="151" name="テキスト ボックス 150">
            <a:extLst>
              <a:ext uri="{FF2B5EF4-FFF2-40B4-BE49-F238E27FC236}">
                <a16:creationId xmlns:a16="http://schemas.microsoft.com/office/drawing/2014/main" id="{24C4D6D1-8AD7-6D44-98A3-2A937BD3BFF9}"/>
              </a:ext>
            </a:extLst>
          </p:cNvPr>
          <p:cNvSpPr txBox="1"/>
          <p:nvPr/>
        </p:nvSpPr>
        <p:spPr>
          <a:xfrm>
            <a:off x="15838528" y="29771989"/>
            <a:ext cx="954107" cy="400110"/>
          </a:xfrm>
          <a:prstGeom prst="rect">
            <a:avLst/>
          </a:prstGeom>
          <a:noFill/>
        </p:spPr>
        <p:txBody>
          <a:bodyPr wrap="none" rtlCol="0">
            <a:spAutoFit/>
          </a:bodyPr>
          <a:lstStyle/>
          <a:p>
            <a:r>
              <a:rPr kumimoji="1" lang="ja-JP" altLang="en-US" sz="2000"/>
              <a:t>総利益</a:t>
            </a:r>
          </a:p>
        </p:txBody>
      </p:sp>
      <p:cxnSp>
        <p:nvCxnSpPr>
          <p:cNvPr id="125" name="直線矢印コネクタ 124">
            <a:extLst>
              <a:ext uri="{FF2B5EF4-FFF2-40B4-BE49-F238E27FC236}">
                <a16:creationId xmlns:a16="http://schemas.microsoft.com/office/drawing/2014/main" id="{214AA509-EC8F-654F-A04C-43CDAC44A7FD}"/>
              </a:ext>
            </a:extLst>
          </p:cNvPr>
          <p:cNvCxnSpPr/>
          <p:nvPr/>
        </p:nvCxnSpPr>
        <p:spPr>
          <a:xfrm>
            <a:off x="19193554" y="13243214"/>
            <a:ext cx="1169941" cy="0"/>
          </a:xfrm>
          <a:prstGeom prst="straightConnector1">
            <a:avLst/>
          </a:prstGeom>
          <a:ln w="44450">
            <a:solidFill>
              <a:srgbClr val="007BA8"/>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597446AC-8C08-C340-A781-8F6A2DD3BECA}"/>
              </a:ext>
            </a:extLst>
          </p:cNvPr>
          <p:cNvSpPr txBox="1"/>
          <p:nvPr/>
        </p:nvSpPr>
        <p:spPr>
          <a:xfrm>
            <a:off x="20462527" y="12965640"/>
            <a:ext cx="6750566" cy="584775"/>
          </a:xfrm>
          <a:prstGeom prst="rect">
            <a:avLst/>
          </a:prstGeom>
          <a:noFill/>
        </p:spPr>
        <p:txBody>
          <a:bodyPr wrap="none" rtlCol="0">
            <a:spAutoFit/>
          </a:bodyPr>
          <a:lstStyle/>
          <a:p>
            <a:r>
              <a:rPr kumimoji="1" lang="ja-JP" altLang="en-US" sz="3200">
                <a:solidFill>
                  <a:srgbClr val="007BA8"/>
                </a:solidFill>
              </a:rPr>
              <a:t>オークション主催者が負債を抱える</a:t>
            </a:r>
          </a:p>
        </p:txBody>
      </p:sp>
      <p:sp>
        <p:nvSpPr>
          <p:cNvPr id="152" name="テキスト ボックス 151">
            <a:extLst>
              <a:ext uri="{FF2B5EF4-FFF2-40B4-BE49-F238E27FC236}">
                <a16:creationId xmlns:a16="http://schemas.microsoft.com/office/drawing/2014/main" id="{FA744647-4816-CD47-89B2-FD7C61A3E75B}"/>
              </a:ext>
            </a:extLst>
          </p:cNvPr>
          <p:cNvSpPr txBox="1"/>
          <p:nvPr/>
        </p:nvSpPr>
        <p:spPr>
          <a:xfrm>
            <a:off x="17184518" y="32410108"/>
            <a:ext cx="3804247" cy="584775"/>
          </a:xfrm>
          <a:prstGeom prst="rect">
            <a:avLst/>
          </a:prstGeom>
          <a:noFill/>
        </p:spPr>
        <p:txBody>
          <a:bodyPr wrap="none" rtlCol="0">
            <a:spAutoFit/>
          </a:bodyPr>
          <a:lstStyle/>
          <a:p>
            <a:r>
              <a:rPr kumimoji="1" lang="ja-JP" altLang="en-US" sz="3200"/>
              <a:t>表</a:t>
            </a:r>
            <a:r>
              <a:rPr kumimoji="1" lang="en-US" altLang="ja-JP" sz="3200" dirty="0"/>
              <a:t>1.</a:t>
            </a:r>
            <a:r>
              <a:rPr lang="ja-JP" altLang="en-US" sz="3200"/>
              <a:t>総利益の減少率</a:t>
            </a:r>
            <a:endParaRPr kumimoji="1" lang="ja-JP" altLang="en-US" sz="3200"/>
          </a:p>
        </p:txBody>
      </p:sp>
      <p:sp>
        <p:nvSpPr>
          <p:cNvPr id="153" name="テキスト ボックス 152">
            <a:extLst>
              <a:ext uri="{FF2B5EF4-FFF2-40B4-BE49-F238E27FC236}">
                <a16:creationId xmlns:a16="http://schemas.microsoft.com/office/drawing/2014/main" id="{9E9A02E7-F9EC-AF4A-A4A1-058238318B50}"/>
              </a:ext>
            </a:extLst>
          </p:cNvPr>
          <p:cNvSpPr txBox="1"/>
          <p:nvPr/>
        </p:nvSpPr>
        <p:spPr>
          <a:xfrm>
            <a:off x="17303589" y="17468958"/>
            <a:ext cx="10156948" cy="1200329"/>
          </a:xfrm>
          <a:prstGeom prst="rect">
            <a:avLst/>
          </a:prstGeom>
          <a:noFill/>
        </p:spPr>
        <p:txBody>
          <a:bodyPr wrap="none" rtlCol="0">
            <a:spAutoFit/>
          </a:bodyPr>
          <a:lstStyle/>
          <a:p>
            <a:pPr algn="ctr"/>
            <a:r>
              <a:rPr lang="en" altLang="ja-JP" sz="3600" dirty="0">
                <a:solidFill>
                  <a:srgbClr val="D652BA"/>
                </a:solidFill>
              </a:rPr>
              <a:t>Padding Method</a:t>
            </a:r>
            <a:r>
              <a:rPr lang="ja-JP" altLang="en-US" sz="3600">
                <a:solidFill>
                  <a:srgbClr val="D652BA"/>
                </a:solidFill>
              </a:rPr>
              <a:t>を導入し，耐戦略性を考慮した</a:t>
            </a:r>
            <a:br>
              <a:rPr lang="en-US" altLang="ja-JP" sz="3600" dirty="0">
                <a:solidFill>
                  <a:srgbClr val="D652BA"/>
                </a:solidFill>
              </a:rPr>
            </a:br>
            <a:r>
              <a:rPr lang="ja-JP" altLang="en-US" sz="3600">
                <a:solidFill>
                  <a:srgbClr val="D652BA"/>
                </a:solidFill>
              </a:rPr>
              <a:t>リソース配分方法の提案を行う</a:t>
            </a:r>
          </a:p>
        </p:txBody>
      </p:sp>
      <p:sp>
        <p:nvSpPr>
          <p:cNvPr id="155" name="角丸四角形 154">
            <a:extLst>
              <a:ext uri="{FF2B5EF4-FFF2-40B4-BE49-F238E27FC236}">
                <a16:creationId xmlns:a16="http://schemas.microsoft.com/office/drawing/2014/main" id="{C5954D55-23DE-9441-9D2B-69FC4D9C7293}"/>
              </a:ext>
            </a:extLst>
          </p:cNvPr>
          <p:cNvSpPr/>
          <p:nvPr/>
        </p:nvSpPr>
        <p:spPr>
          <a:xfrm>
            <a:off x="16423640" y="36305425"/>
            <a:ext cx="1114083" cy="1288253"/>
          </a:xfrm>
          <a:prstGeom prst="roundRect">
            <a:avLst/>
          </a:prstGeom>
          <a:noFill/>
          <a:ln>
            <a:solidFill>
              <a:srgbClr val="D65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408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31D4421C-549A-DC49-B5A4-C33C45C1C9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920" y="1644597"/>
            <a:ext cx="765601" cy="765601"/>
          </a:xfrm>
          <a:prstGeom prst="rect">
            <a:avLst/>
          </a:prstGeom>
        </p:spPr>
      </p:pic>
      <p:pic>
        <p:nvPicPr>
          <p:cNvPr id="30" name="図 29">
            <a:extLst>
              <a:ext uri="{FF2B5EF4-FFF2-40B4-BE49-F238E27FC236}">
                <a16:creationId xmlns:a16="http://schemas.microsoft.com/office/drawing/2014/main" id="{E67FA958-66E7-EE4C-B371-FF429E0FB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6158" y="3924812"/>
            <a:ext cx="765601" cy="765601"/>
          </a:xfrm>
          <a:prstGeom prst="rect">
            <a:avLst/>
          </a:prstGeom>
        </p:spPr>
      </p:pic>
      <p:pic>
        <p:nvPicPr>
          <p:cNvPr id="31" name="図 30">
            <a:extLst>
              <a:ext uri="{FF2B5EF4-FFF2-40B4-BE49-F238E27FC236}">
                <a16:creationId xmlns:a16="http://schemas.microsoft.com/office/drawing/2014/main" id="{E3A5537E-E44C-6948-B870-5B5F49947A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8077" y="3944378"/>
            <a:ext cx="765601" cy="765601"/>
          </a:xfrm>
          <a:prstGeom prst="rect">
            <a:avLst/>
          </a:prstGeom>
        </p:spPr>
      </p:pic>
      <p:sp>
        <p:nvSpPr>
          <p:cNvPr id="32" name="正方形/長方形 31">
            <a:extLst>
              <a:ext uri="{FF2B5EF4-FFF2-40B4-BE49-F238E27FC236}">
                <a16:creationId xmlns:a16="http://schemas.microsoft.com/office/drawing/2014/main" id="{5C321463-80CC-374B-8D08-1088636D76F9}"/>
              </a:ext>
            </a:extLst>
          </p:cNvPr>
          <p:cNvSpPr/>
          <p:nvPr/>
        </p:nvSpPr>
        <p:spPr>
          <a:xfrm>
            <a:off x="2812457" y="2468508"/>
            <a:ext cx="3805397" cy="1445936"/>
          </a:xfrm>
          <a:prstGeom prst="rect">
            <a:avLst/>
          </a:prstGeom>
          <a:noFill/>
          <a:ln w="44450" cap="flat" cmpd="sng" algn="ctr">
            <a:solidFill>
              <a:srgbClr val="D34BB6">
                <a:alpha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endParaRPr>
          </a:p>
        </p:txBody>
      </p:sp>
      <p:sp>
        <p:nvSpPr>
          <p:cNvPr id="33" name="テキスト ボックス 32">
            <a:extLst>
              <a:ext uri="{FF2B5EF4-FFF2-40B4-BE49-F238E27FC236}">
                <a16:creationId xmlns:a16="http://schemas.microsoft.com/office/drawing/2014/main" id="{C6C33228-7D87-D84A-9003-6F5872660BB7}"/>
              </a:ext>
            </a:extLst>
          </p:cNvPr>
          <p:cNvSpPr txBox="1"/>
          <p:nvPr/>
        </p:nvSpPr>
        <p:spPr>
          <a:xfrm>
            <a:off x="1747923" y="1973891"/>
            <a:ext cx="171272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altLang="ja-JP" sz="1800" b="0" i="0" u="none" strike="noStrike" kern="0" cap="none" spc="0" normalizeH="0" baseline="0" noProof="0" dirty="0">
                <a:ln>
                  <a:noFill/>
                </a:ln>
                <a:solidFill>
                  <a:srgbClr val="323232"/>
                </a:solidFill>
                <a:effectLst/>
                <a:uLnTx/>
                <a:uFillTx/>
              </a:rPr>
              <a:t>Provider</a:t>
            </a:r>
            <a:endParaRPr kumimoji="0" lang="ja-JP" altLang="en-US" sz="1800" b="0" i="0" u="none" strike="noStrike" kern="0" cap="none" spc="0" normalizeH="0" baseline="0" noProof="0" dirty="0">
              <a:ln>
                <a:noFill/>
              </a:ln>
              <a:solidFill>
                <a:srgbClr val="323232"/>
              </a:solidFill>
              <a:effectLst/>
              <a:uLnTx/>
              <a:uFillTx/>
            </a:endParaRPr>
          </a:p>
        </p:txBody>
      </p:sp>
      <p:sp>
        <p:nvSpPr>
          <p:cNvPr id="34" name="テキスト ボックス 33">
            <a:extLst>
              <a:ext uri="{FF2B5EF4-FFF2-40B4-BE49-F238E27FC236}">
                <a16:creationId xmlns:a16="http://schemas.microsoft.com/office/drawing/2014/main" id="{01B7039B-CBF3-2E4E-940A-D4A595B39671}"/>
              </a:ext>
            </a:extLst>
          </p:cNvPr>
          <p:cNvSpPr txBox="1"/>
          <p:nvPr/>
        </p:nvSpPr>
        <p:spPr>
          <a:xfrm>
            <a:off x="1726070" y="4009587"/>
            <a:ext cx="13088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323232"/>
                </a:solidFill>
                <a:effectLst/>
                <a:uLnTx/>
                <a:uFillTx/>
              </a:rPr>
              <a:t>Requester</a:t>
            </a:r>
            <a:endParaRPr kumimoji="0" lang="ja-JP" altLang="en-US" sz="1800" b="0" i="0" u="none" strike="noStrike" kern="0" cap="none" spc="0" normalizeH="0" baseline="0" noProof="0" dirty="0">
              <a:ln>
                <a:noFill/>
              </a:ln>
              <a:solidFill>
                <a:srgbClr val="323232"/>
              </a:solidFill>
              <a:effectLst/>
              <a:uLnTx/>
              <a:uFillTx/>
            </a:endParaRPr>
          </a:p>
        </p:txBody>
      </p:sp>
      <p:sp>
        <p:nvSpPr>
          <p:cNvPr id="35" name="下矢印 34">
            <a:extLst>
              <a:ext uri="{FF2B5EF4-FFF2-40B4-BE49-F238E27FC236}">
                <a16:creationId xmlns:a16="http://schemas.microsoft.com/office/drawing/2014/main" id="{2ED9DE67-B5B7-CE41-B172-922919AC4FC7}"/>
              </a:ext>
            </a:extLst>
          </p:cNvPr>
          <p:cNvSpPr/>
          <p:nvPr/>
        </p:nvSpPr>
        <p:spPr>
          <a:xfrm rot="12600000">
            <a:off x="3447735" y="3567694"/>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sp>
        <p:nvSpPr>
          <p:cNvPr id="36" name="下矢印 35">
            <a:extLst>
              <a:ext uri="{FF2B5EF4-FFF2-40B4-BE49-F238E27FC236}">
                <a16:creationId xmlns:a16="http://schemas.microsoft.com/office/drawing/2014/main" id="{C939392D-1EFC-984B-AD46-39E8E2936028}"/>
              </a:ext>
            </a:extLst>
          </p:cNvPr>
          <p:cNvSpPr/>
          <p:nvPr/>
        </p:nvSpPr>
        <p:spPr>
          <a:xfrm rot="9000000">
            <a:off x="5805709" y="3493883"/>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pic>
        <p:nvPicPr>
          <p:cNvPr id="37" name="図 36">
            <a:extLst>
              <a:ext uri="{FF2B5EF4-FFF2-40B4-BE49-F238E27FC236}">
                <a16:creationId xmlns:a16="http://schemas.microsoft.com/office/drawing/2014/main" id="{DBF8D26F-3C7A-814A-A768-E9118DC2B0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902" y="1570514"/>
            <a:ext cx="765601" cy="765601"/>
          </a:xfrm>
          <a:prstGeom prst="rect">
            <a:avLst/>
          </a:prstGeom>
        </p:spPr>
      </p:pic>
      <p:sp>
        <p:nvSpPr>
          <p:cNvPr id="38" name="下矢印 37">
            <a:extLst>
              <a:ext uri="{FF2B5EF4-FFF2-40B4-BE49-F238E27FC236}">
                <a16:creationId xmlns:a16="http://schemas.microsoft.com/office/drawing/2014/main" id="{CA0C1115-FAA1-6743-BAD3-8E9A3D2F4B63}"/>
              </a:ext>
            </a:extLst>
          </p:cNvPr>
          <p:cNvSpPr/>
          <p:nvPr/>
        </p:nvSpPr>
        <p:spPr>
          <a:xfrm rot="-1800000">
            <a:off x="3314081" y="2323742"/>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sp>
        <p:nvSpPr>
          <p:cNvPr id="39" name="下矢印 38">
            <a:extLst>
              <a:ext uri="{FF2B5EF4-FFF2-40B4-BE49-F238E27FC236}">
                <a16:creationId xmlns:a16="http://schemas.microsoft.com/office/drawing/2014/main" id="{25E3BE48-7D39-694F-9F57-EF22F01858FF}"/>
              </a:ext>
            </a:extLst>
          </p:cNvPr>
          <p:cNvSpPr/>
          <p:nvPr/>
        </p:nvSpPr>
        <p:spPr>
          <a:xfrm rot="1800000">
            <a:off x="5800181" y="2280374"/>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pic>
        <p:nvPicPr>
          <p:cNvPr id="40" name="図 39">
            <a:extLst>
              <a:ext uri="{FF2B5EF4-FFF2-40B4-BE49-F238E27FC236}">
                <a16:creationId xmlns:a16="http://schemas.microsoft.com/office/drawing/2014/main" id="{4EC5B73F-363C-2047-8F39-13778A29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1570514"/>
            <a:ext cx="765601" cy="765601"/>
          </a:xfrm>
          <a:prstGeom prst="rect">
            <a:avLst/>
          </a:prstGeom>
        </p:spPr>
      </p:pic>
      <p:sp>
        <p:nvSpPr>
          <p:cNvPr id="41" name="下矢印 40">
            <a:extLst>
              <a:ext uri="{FF2B5EF4-FFF2-40B4-BE49-F238E27FC236}">
                <a16:creationId xmlns:a16="http://schemas.microsoft.com/office/drawing/2014/main" id="{D7BC20EA-3DC2-F543-A268-1DA574BF33F0}"/>
              </a:ext>
            </a:extLst>
          </p:cNvPr>
          <p:cNvSpPr/>
          <p:nvPr/>
        </p:nvSpPr>
        <p:spPr>
          <a:xfrm>
            <a:off x="4492937" y="2296231"/>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pic>
        <p:nvPicPr>
          <p:cNvPr id="42" name="図 41">
            <a:extLst>
              <a:ext uri="{FF2B5EF4-FFF2-40B4-BE49-F238E27FC236}">
                <a16:creationId xmlns:a16="http://schemas.microsoft.com/office/drawing/2014/main" id="{A54FF323-8200-874C-B6DC-BD54AB8E21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3944378"/>
            <a:ext cx="765601" cy="765601"/>
          </a:xfrm>
          <a:prstGeom prst="rect">
            <a:avLst/>
          </a:prstGeom>
        </p:spPr>
      </p:pic>
      <p:sp>
        <p:nvSpPr>
          <p:cNvPr id="43" name="下矢印 42">
            <a:extLst>
              <a:ext uri="{FF2B5EF4-FFF2-40B4-BE49-F238E27FC236}">
                <a16:creationId xmlns:a16="http://schemas.microsoft.com/office/drawing/2014/main" id="{8689923F-E9F8-DB43-BF67-41C005976B73}"/>
              </a:ext>
            </a:extLst>
          </p:cNvPr>
          <p:cNvSpPr/>
          <p:nvPr/>
        </p:nvSpPr>
        <p:spPr>
          <a:xfrm rot="10800000">
            <a:off x="4517642" y="3510328"/>
            <a:ext cx="315527" cy="648000"/>
          </a:xfrm>
          <a:prstGeom prst="downArrow">
            <a:avLst/>
          </a:prstGeom>
          <a:solidFill>
            <a:srgbClr val="007BA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sp>
        <p:nvSpPr>
          <p:cNvPr id="44" name="テキスト ボックス 43">
            <a:extLst>
              <a:ext uri="{FF2B5EF4-FFF2-40B4-BE49-F238E27FC236}">
                <a16:creationId xmlns:a16="http://schemas.microsoft.com/office/drawing/2014/main" id="{2C535954-E284-B14B-BCF2-9812D260B859}"/>
              </a:ext>
            </a:extLst>
          </p:cNvPr>
          <p:cNvSpPr txBox="1"/>
          <p:nvPr/>
        </p:nvSpPr>
        <p:spPr>
          <a:xfrm>
            <a:off x="3096968" y="2934110"/>
            <a:ext cx="3422991" cy="615553"/>
          </a:xfrm>
          <a:prstGeom prst="rect">
            <a:avLst/>
          </a:prstGeom>
          <a:noFill/>
          <a:ln>
            <a:solidFill>
              <a:srgbClr val="323232"/>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a:ln>
                  <a:noFill/>
                </a:ln>
                <a:solidFill>
                  <a:srgbClr val="323232"/>
                </a:solidFill>
                <a:effectLst/>
                <a:uLnTx/>
                <a:uFillTx/>
              </a:rPr>
              <a:t>オークション主催者</a:t>
            </a:r>
            <a:endParaRPr kumimoji="0" lang="en" altLang="ja-JP" sz="1800" b="0" i="0" u="none" strike="noStrike" kern="0" cap="none" spc="0" normalizeH="0" baseline="0" noProof="0" dirty="0">
              <a:ln>
                <a:noFill/>
              </a:ln>
              <a:solidFill>
                <a:srgbClr val="323232"/>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ja-JP" sz="1600" b="0" i="0" u="none" strike="noStrike" kern="0" cap="none" spc="0" normalizeH="0" baseline="0" noProof="0" dirty="0">
                <a:ln>
                  <a:noFill/>
                </a:ln>
                <a:solidFill>
                  <a:srgbClr val="323232"/>
                </a:solidFill>
                <a:effectLst/>
                <a:uLnTx/>
                <a:uFillTx/>
              </a:rPr>
              <a:t>(</a:t>
            </a:r>
            <a:r>
              <a:rPr kumimoji="0" lang="ja-JP" altLang="en-US" sz="1600" b="0" i="0" u="none" strike="noStrike" kern="0" cap="none" spc="0" normalizeH="0" baseline="0" noProof="0">
                <a:ln>
                  <a:noFill/>
                </a:ln>
                <a:solidFill>
                  <a:srgbClr val="323232"/>
                </a:solidFill>
                <a:effectLst/>
                <a:uLnTx/>
                <a:uFillTx/>
              </a:rPr>
              <a:t>リソースの配分を決定する</a:t>
            </a:r>
            <a:r>
              <a:rPr kumimoji="0" lang="en" altLang="ja-JP" sz="1600" b="0" i="0" u="none" strike="noStrike" kern="0" cap="none" spc="0" normalizeH="0" baseline="0" noProof="0" dirty="0">
                <a:ln>
                  <a:noFill/>
                </a:ln>
                <a:solidFill>
                  <a:srgbClr val="323232"/>
                </a:solidFill>
                <a:effectLst/>
                <a:uLnTx/>
                <a:uFillTx/>
              </a:rPr>
              <a:t>)</a:t>
            </a:r>
            <a:endParaRPr kumimoji="0" lang="ja-JP" altLang="en-US" sz="1600" b="0" i="0" u="none" strike="noStrike" kern="0" cap="none" spc="0" normalizeH="0" baseline="0" noProof="0" dirty="0">
              <a:ln>
                <a:noFill/>
              </a:ln>
              <a:solidFill>
                <a:srgbClr val="323232"/>
              </a:solidFill>
              <a:effectLst/>
              <a:uLnTx/>
              <a:uFillTx/>
            </a:endParaRPr>
          </a:p>
        </p:txBody>
      </p:sp>
      <p:sp>
        <p:nvSpPr>
          <p:cNvPr id="45" name="テキスト ボックス 44">
            <a:extLst>
              <a:ext uri="{FF2B5EF4-FFF2-40B4-BE49-F238E27FC236}">
                <a16:creationId xmlns:a16="http://schemas.microsoft.com/office/drawing/2014/main" id="{05724B5F-279D-3B47-9177-73CEB8B174BB}"/>
              </a:ext>
            </a:extLst>
          </p:cNvPr>
          <p:cNvSpPr txBox="1"/>
          <p:nvPr/>
        </p:nvSpPr>
        <p:spPr>
          <a:xfrm>
            <a:off x="3603331" y="2349226"/>
            <a:ext cx="2130962" cy="338554"/>
          </a:xfrm>
          <a:prstGeom prst="rect">
            <a:avLst/>
          </a:prstGeom>
          <a:solidFill>
            <a:srgbClr val="FFFFFF"/>
          </a:solidFill>
          <a:ln w="12700" cap="flat" cmpd="sng" algn="ctr">
            <a:solidFill>
              <a:srgbClr val="32323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323232"/>
                </a:solidFill>
                <a:effectLst/>
                <a:uLnTx/>
                <a:uFillTx/>
                <a:latin typeface="源ノ角ゴシック JP Normal"/>
                <a:ea typeface="源ノ角ゴシック JP Normal"/>
                <a:cs typeface="+mn-cs"/>
              </a:rPr>
              <a:t>リソースの提供</a:t>
            </a:r>
            <a:endParaRPr kumimoji="0" lang="ja-JP" altLang="en-US" sz="1600" b="0" i="0" u="none" strike="noStrike" kern="0" cap="none" spc="0" normalizeH="0" baseline="0" noProof="0" dirty="0">
              <a:ln>
                <a:noFill/>
              </a:ln>
              <a:solidFill>
                <a:srgbClr val="323232"/>
              </a:solidFill>
              <a:effectLst/>
              <a:uLnTx/>
              <a:uFillTx/>
              <a:latin typeface="源ノ角ゴシック JP Normal"/>
              <a:ea typeface="源ノ角ゴシック JP Normal"/>
              <a:cs typeface="+mn-cs"/>
            </a:endParaRPr>
          </a:p>
        </p:txBody>
      </p:sp>
      <p:sp>
        <p:nvSpPr>
          <p:cNvPr id="46" name="テキスト ボックス 45">
            <a:extLst>
              <a:ext uri="{FF2B5EF4-FFF2-40B4-BE49-F238E27FC236}">
                <a16:creationId xmlns:a16="http://schemas.microsoft.com/office/drawing/2014/main" id="{97E72DF4-090E-1943-A958-9EC320971D2E}"/>
              </a:ext>
            </a:extLst>
          </p:cNvPr>
          <p:cNvSpPr txBox="1"/>
          <p:nvPr/>
        </p:nvSpPr>
        <p:spPr>
          <a:xfrm>
            <a:off x="3603331" y="3706484"/>
            <a:ext cx="2130962" cy="338554"/>
          </a:xfrm>
          <a:prstGeom prst="rect">
            <a:avLst/>
          </a:prstGeom>
          <a:solidFill>
            <a:srgbClr val="FFFFFF"/>
          </a:solidFill>
          <a:ln w="12700" cap="flat" cmpd="sng" algn="ctr">
            <a:solidFill>
              <a:srgbClr val="32323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323232"/>
                </a:solidFill>
                <a:effectLst/>
                <a:uLnTx/>
                <a:uFillTx/>
                <a:latin typeface="源ノ角ゴシック JP Normal"/>
                <a:ea typeface="源ノ角ゴシック JP Normal"/>
                <a:cs typeface="+mn-cs"/>
              </a:rPr>
              <a:t>リソースの要求</a:t>
            </a:r>
          </a:p>
        </p:txBody>
      </p:sp>
      <p:sp>
        <p:nvSpPr>
          <p:cNvPr id="47" name="角丸四角形 46">
            <a:extLst>
              <a:ext uri="{FF2B5EF4-FFF2-40B4-BE49-F238E27FC236}">
                <a16:creationId xmlns:a16="http://schemas.microsoft.com/office/drawing/2014/main" id="{8BEC5EAD-A35A-FD46-8A68-F96CBAEF5E65}"/>
              </a:ext>
            </a:extLst>
          </p:cNvPr>
          <p:cNvSpPr/>
          <p:nvPr/>
        </p:nvSpPr>
        <p:spPr>
          <a:xfrm>
            <a:off x="1726070" y="1570514"/>
            <a:ext cx="5984644" cy="3225777"/>
          </a:xfrm>
          <a:prstGeom prst="roundRect">
            <a:avLst/>
          </a:prstGeom>
          <a:noFill/>
          <a:ln w="9525" cap="flat" cmpd="sng" algn="ctr">
            <a:solidFill>
              <a:srgbClr val="323232"/>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endParaRPr>
          </a:p>
        </p:txBody>
      </p:sp>
      <p:sp>
        <p:nvSpPr>
          <p:cNvPr id="48" name="テキスト ボックス 47">
            <a:extLst>
              <a:ext uri="{FF2B5EF4-FFF2-40B4-BE49-F238E27FC236}">
                <a16:creationId xmlns:a16="http://schemas.microsoft.com/office/drawing/2014/main" id="{234DCB0F-A6D7-344E-8FA4-173EB87BA488}"/>
              </a:ext>
            </a:extLst>
          </p:cNvPr>
          <p:cNvSpPr txBox="1"/>
          <p:nvPr/>
        </p:nvSpPr>
        <p:spPr>
          <a:xfrm>
            <a:off x="1825094" y="1253671"/>
            <a:ext cx="549381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a:ln>
                  <a:noFill/>
                </a:ln>
                <a:solidFill>
                  <a:srgbClr val="323232"/>
                </a:solidFill>
                <a:effectLst/>
                <a:uLnTx/>
                <a:uFillTx/>
              </a:rPr>
              <a:t>クラウドソースドマニュファクチャリングシステム</a:t>
            </a:r>
          </a:p>
        </p:txBody>
      </p:sp>
      <p:sp>
        <p:nvSpPr>
          <p:cNvPr id="49" name="テキスト ボックス 48">
            <a:extLst>
              <a:ext uri="{FF2B5EF4-FFF2-40B4-BE49-F238E27FC236}">
                <a16:creationId xmlns:a16="http://schemas.microsoft.com/office/drawing/2014/main" id="{56EAAA0E-3247-DB43-86EC-EE6B90D633D1}"/>
              </a:ext>
            </a:extLst>
          </p:cNvPr>
          <p:cNvSpPr txBox="1"/>
          <p:nvPr/>
        </p:nvSpPr>
        <p:spPr>
          <a:xfrm>
            <a:off x="1532394" y="4351160"/>
            <a:ext cx="1620957" cy="338554"/>
          </a:xfrm>
          <a:prstGeom prst="rect">
            <a:avLst/>
          </a:prstGeom>
          <a:solidFill>
            <a:srgbClr val="FFFFFF"/>
          </a:solidFill>
          <a:ln w="12700" cap="flat" cmpd="sng" algn="ctr">
            <a:solidFill>
              <a:srgbClr val="D34BB6"/>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D34BB6"/>
                </a:solidFill>
                <a:effectLst/>
                <a:uLnTx/>
                <a:uFillTx/>
                <a:latin typeface="源ノ角ゴシック JP Normal"/>
                <a:ea typeface="源ノ角ゴシック JP Normal"/>
                <a:cs typeface="+mn-cs"/>
              </a:rPr>
              <a:t>リソース要求側</a:t>
            </a:r>
            <a:endParaRPr kumimoji="0" lang="ja-JP" altLang="en-US" sz="1600" b="0" i="0" u="none" strike="noStrike" kern="0" cap="none" spc="0" normalizeH="0" baseline="0" noProof="0" dirty="0">
              <a:ln>
                <a:noFill/>
              </a:ln>
              <a:solidFill>
                <a:srgbClr val="D34BB6"/>
              </a:solidFill>
              <a:effectLst/>
              <a:uLnTx/>
              <a:uFillTx/>
              <a:latin typeface="源ノ角ゴシック JP Normal"/>
              <a:ea typeface="源ノ角ゴシック JP Normal"/>
              <a:cs typeface="+mn-cs"/>
            </a:endParaRPr>
          </a:p>
        </p:txBody>
      </p:sp>
      <p:sp>
        <p:nvSpPr>
          <p:cNvPr id="50" name="角丸四角形吹き出し 49">
            <a:extLst>
              <a:ext uri="{FF2B5EF4-FFF2-40B4-BE49-F238E27FC236}">
                <a16:creationId xmlns:a16="http://schemas.microsoft.com/office/drawing/2014/main" id="{224CA6A1-CB0D-8642-81D3-4174C7F997DF}"/>
              </a:ext>
            </a:extLst>
          </p:cNvPr>
          <p:cNvSpPr/>
          <p:nvPr/>
        </p:nvSpPr>
        <p:spPr>
          <a:xfrm>
            <a:off x="13412952" y="3875761"/>
            <a:ext cx="5273096" cy="414462"/>
          </a:xfrm>
          <a:prstGeom prst="wedgeRoundRectCallout">
            <a:avLst>
              <a:gd name="adj1" fmla="val 1079"/>
              <a:gd name="adj2" fmla="val 162505"/>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入札：提供するリソースと時間，コストを提示</a:t>
            </a:r>
          </a:p>
        </p:txBody>
      </p:sp>
      <p:sp>
        <p:nvSpPr>
          <p:cNvPr id="51" name="テキスト ボックス 50">
            <a:extLst>
              <a:ext uri="{FF2B5EF4-FFF2-40B4-BE49-F238E27FC236}">
                <a16:creationId xmlns:a16="http://schemas.microsoft.com/office/drawing/2014/main" id="{0B57A1D3-CC9A-1D40-9C26-1CD3C2479EEA}"/>
              </a:ext>
            </a:extLst>
          </p:cNvPr>
          <p:cNvSpPr txBox="1"/>
          <p:nvPr/>
        </p:nvSpPr>
        <p:spPr>
          <a:xfrm>
            <a:off x="6270398" y="2444874"/>
            <a:ext cx="1620957" cy="338554"/>
          </a:xfrm>
          <a:prstGeom prst="rect">
            <a:avLst/>
          </a:prstGeom>
          <a:solidFill>
            <a:srgbClr val="FFFFFF"/>
          </a:solidFill>
          <a:ln w="12700" cap="flat" cmpd="sng" algn="ctr">
            <a:solidFill>
              <a:srgbClr val="D34BB6"/>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D34BB6"/>
                </a:solidFill>
                <a:effectLst/>
                <a:uLnTx/>
                <a:uFillTx/>
                <a:latin typeface="源ノ角ゴシック JP Normal"/>
                <a:ea typeface="源ノ角ゴシック JP Normal"/>
                <a:cs typeface="+mn-cs"/>
              </a:rPr>
              <a:t>リソース提供側</a:t>
            </a:r>
            <a:endParaRPr kumimoji="0" lang="ja-JP" altLang="en-US" sz="1600" b="0" i="0" u="none" strike="noStrike" kern="0" cap="none" spc="0" normalizeH="0" baseline="0" noProof="0" dirty="0">
              <a:ln>
                <a:noFill/>
              </a:ln>
              <a:solidFill>
                <a:srgbClr val="D34BB6"/>
              </a:solidFill>
              <a:effectLst/>
              <a:uLnTx/>
              <a:uFillTx/>
              <a:latin typeface="源ノ角ゴシック JP Normal"/>
              <a:ea typeface="源ノ角ゴシック JP Normal"/>
              <a:cs typeface="+mn-cs"/>
            </a:endParaRPr>
          </a:p>
        </p:txBody>
      </p:sp>
      <p:sp>
        <p:nvSpPr>
          <p:cNvPr id="52" name="角丸四角形吹き出し 51">
            <a:extLst>
              <a:ext uri="{FF2B5EF4-FFF2-40B4-BE49-F238E27FC236}">
                <a16:creationId xmlns:a16="http://schemas.microsoft.com/office/drawing/2014/main" id="{D59B721F-74D4-EC42-9C5A-0E84D5280255}"/>
              </a:ext>
            </a:extLst>
          </p:cNvPr>
          <p:cNvSpPr/>
          <p:nvPr/>
        </p:nvSpPr>
        <p:spPr>
          <a:xfrm>
            <a:off x="3770472" y="9567440"/>
            <a:ext cx="6237128" cy="342918"/>
          </a:xfrm>
          <a:prstGeom prst="wedgeRoundRectCallout">
            <a:avLst>
              <a:gd name="adj1" fmla="val -13502"/>
              <a:gd name="adj2" fmla="val -99970"/>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入札：要求するリソースと時間の組み合わせ，予算を提示</a:t>
            </a:r>
          </a:p>
        </p:txBody>
      </p:sp>
      <p:pic>
        <p:nvPicPr>
          <p:cNvPr id="53" name="図 52">
            <a:extLst>
              <a:ext uri="{FF2B5EF4-FFF2-40B4-BE49-F238E27FC236}">
                <a16:creationId xmlns:a16="http://schemas.microsoft.com/office/drawing/2014/main" id="{064E0B43-7710-144E-B5D4-3A1253253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7537" y="4905050"/>
            <a:ext cx="765601" cy="765601"/>
          </a:xfrm>
          <a:prstGeom prst="rect">
            <a:avLst/>
          </a:prstGeom>
          <a:ln w="31750">
            <a:solidFill>
              <a:srgbClr val="FF0000"/>
            </a:solidFill>
          </a:ln>
        </p:spPr>
      </p:pic>
      <p:cxnSp>
        <p:nvCxnSpPr>
          <p:cNvPr id="54" name="カギ線コネクタ 53">
            <a:extLst>
              <a:ext uri="{FF2B5EF4-FFF2-40B4-BE49-F238E27FC236}">
                <a16:creationId xmlns:a16="http://schemas.microsoft.com/office/drawing/2014/main" id="{202FF152-015A-344B-99C1-A20138260611}"/>
              </a:ext>
            </a:extLst>
          </p:cNvPr>
          <p:cNvCxnSpPr>
            <a:cxnSpLocks/>
            <a:stCxn id="53" idx="1"/>
          </p:cNvCxnSpPr>
          <p:nvPr/>
        </p:nvCxnSpPr>
        <p:spPr>
          <a:xfrm rot="10800000">
            <a:off x="5110245" y="4045039"/>
            <a:ext cx="2267293" cy="1242813"/>
          </a:xfrm>
          <a:prstGeom prst="bentConnector2">
            <a:avLst/>
          </a:prstGeom>
          <a:noFill/>
          <a:ln w="508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44ACF47-E997-9E4D-9B76-FA2747FD7F30}"/>
                  </a:ext>
                </a:extLst>
              </p:cNvPr>
              <p:cNvSpPr txBox="1"/>
              <p:nvPr/>
            </p:nvSpPr>
            <p:spPr>
              <a:xfrm>
                <a:off x="5258685" y="5043452"/>
                <a:ext cx="1970411" cy="369332"/>
              </a:xfrm>
              <a:prstGeom prst="rect">
                <a:avLst/>
              </a:prstGeom>
              <a:solidFill>
                <a:srgbClr val="FFFFFF"/>
              </a:solidFill>
              <a:ln w="19050" cap="flat" cmpd="sng" algn="ctr">
                <a:solidFill>
                  <a:srgbClr val="FF0000"/>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仮想的な買い手</a:t>
                </a:r>
                <a14:m>
                  <m:oMath xmlns:m="http://schemas.openxmlformats.org/officeDocument/2006/math">
                    <m:r>
                      <a:rPr kumimoji="0" lang="en-US" altLang="ja-JP" sz="1800" b="1"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𝑸</m:t>
                    </m:r>
                  </m:oMath>
                </a14:m>
                <a:endParaRPr kumimoji="0" lang="ja-JP" altLang="en-US" sz="1800" b="1" i="0" u="none" strike="noStrike" kern="0" cap="none" spc="0" normalizeH="0" baseline="0" noProof="0">
                  <a:ln>
                    <a:noFill/>
                  </a:ln>
                  <a:solidFill>
                    <a:srgbClr val="323232"/>
                  </a:solidFill>
                  <a:effectLst/>
                  <a:uLnTx/>
                  <a:uFillTx/>
                  <a:latin typeface="源ノ角ゴシック JP Normal"/>
                  <a:ea typeface="源ノ角ゴシック JP Normal"/>
                  <a:cs typeface="+mn-cs"/>
                </a:endParaRPr>
              </a:p>
            </p:txBody>
          </p:sp>
        </mc:Choice>
        <mc:Fallback xmlns="">
          <p:sp>
            <p:nvSpPr>
              <p:cNvPr id="55" name="テキスト ボックス 54">
                <a:extLst>
                  <a:ext uri="{FF2B5EF4-FFF2-40B4-BE49-F238E27FC236}">
                    <a16:creationId xmlns:a16="http://schemas.microsoft.com/office/drawing/2014/main" id="{544ACF47-E997-9E4D-9B76-FA2747FD7F30}"/>
                  </a:ext>
                </a:extLst>
              </p:cNvPr>
              <p:cNvSpPr txBox="1">
                <a:spLocks noRot="1" noChangeAspect="1" noMove="1" noResize="1" noEditPoints="1" noAdjustHandles="1" noChangeArrowheads="1" noChangeShapeType="1" noTextEdit="1"/>
              </p:cNvSpPr>
              <p:nvPr/>
            </p:nvSpPr>
            <p:spPr>
              <a:xfrm>
                <a:off x="5258685" y="5043452"/>
                <a:ext cx="1970411" cy="369332"/>
              </a:xfrm>
              <a:prstGeom prst="rect">
                <a:avLst/>
              </a:prstGeom>
              <a:blipFill>
                <a:blip r:embed="rId3"/>
                <a:stretch>
                  <a:fillRect l="-1899" t="-3226" b="-16129"/>
                </a:stretch>
              </a:blipFill>
              <a:ln w="19050" cap="flat" cmpd="sng" algn="ctr">
                <a:solidFill>
                  <a:srgbClr val="FF0000"/>
                </a:solidFill>
                <a:prstDash val="solid"/>
                <a:miter lim="800000"/>
              </a:ln>
              <a:effectLst/>
            </p:spPr>
            <p:txBody>
              <a:bodyPr/>
              <a:lstStyle/>
              <a:p>
                <a:r>
                  <a:rPr lang="ja-JP" altLang="en-US">
                    <a:noFill/>
                  </a:rPr>
                  <a:t> </a:t>
                </a:r>
              </a:p>
            </p:txBody>
          </p:sp>
        </mc:Fallback>
      </mc:AlternateContent>
      <p:sp>
        <p:nvSpPr>
          <p:cNvPr id="108" name="正方形/長方形 107">
            <a:extLst>
              <a:ext uri="{FF2B5EF4-FFF2-40B4-BE49-F238E27FC236}">
                <a16:creationId xmlns:a16="http://schemas.microsoft.com/office/drawing/2014/main" id="{071506C6-CB7B-0047-A57B-223A88AACECF}"/>
              </a:ext>
            </a:extLst>
          </p:cNvPr>
          <p:cNvSpPr/>
          <p:nvPr/>
        </p:nvSpPr>
        <p:spPr>
          <a:xfrm>
            <a:off x="3012290" y="14610251"/>
            <a:ext cx="4034672" cy="499621"/>
          </a:xfrm>
          <a:prstGeom prst="rect">
            <a:avLst/>
          </a:prstGeom>
          <a:solidFill>
            <a:srgbClr val="007BA9"/>
          </a:solidFill>
          <a:ln w="12700" cap="flat" cmpd="sng" algn="ctr">
            <a:solidFill>
              <a:srgbClr val="007BA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sp>
        <p:nvSpPr>
          <p:cNvPr id="109" name="正方形/長方形 108">
            <a:extLst>
              <a:ext uri="{FF2B5EF4-FFF2-40B4-BE49-F238E27FC236}">
                <a16:creationId xmlns:a16="http://schemas.microsoft.com/office/drawing/2014/main" id="{BAF1531A-97C1-6F4E-A9E1-DDAEC842AFAA}"/>
              </a:ext>
            </a:extLst>
          </p:cNvPr>
          <p:cNvSpPr/>
          <p:nvPr/>
        </p:nvSpPr>
        <p:spPr>
          <a:xfrm>
            <a:off x="7046962" y="14610252"/>
            <a:ext cx="3044857" cy="499621"/>
          </a:xfrm>
          <a:prstGeom prst="rect">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endParaRPr>
          </a:p>
        </p:txBody>
      </p:sp>
      <p:sp>
        <p:nvSpPr>
          <p:cNvPr id="110" name="正方形/長方形 109">
            <a:extLst>
              <a:ext uri="{FF2B5EF4-FFF2-40B4-BE49-F238E27FC236}">
                <a16:creationId xmlns:a16="http://schemas.microsoft.com/office/drawing/2014/main" id="{E757C5CB-1D72-7B49-BAEC-7E57E1183A86}"/>
              </a:ext>
            </a:extLst>
          </p:cNvPr>
          <p:cNvSpPr/>
          <p:nvPr/>
        </p:nvSpPr>
        <p:spPr>
          <a:xfrm>
            <a:off x="5029626" y="13187169"/>
            <a:ext cx="5062192" cy="499621"/>
          </a:xfrm>
          <a:prstGeom prst="rect">
            <a:avLst/>
          </a:prstGeom>
          <a:solidFill>
            <a:srgbClr val="A5A5A5"/>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源ノ角ゴシック JP Normal"/>
              <a:ea typeface="源ノ角ゴシック JP Normal"/>
              <a:cs typeface="+mn-cs"/>
            </a:endParaRPr>
          </a:p>
        </p:txBody>
      </p:sp>
      <p:cxnSp>
        <p:nvCxnSpPr>
          <p:cNvPr id="112" name="直線矢印コネクタ 111">
            <a:extLst>
              <a:ext uri="{FF2B5EF4-FFF2-40B4-BE49-F238E27FC236}">
                <a16:creationId xmlns:a16="http://schemas.microsoft.com/office/drawing/2014/main" id="{1C0E5BC1-BEF5-0445-9331-4426CA5C9C4A}"/>
              </a:ext>
            </a:extLst>
          </p:cNvPr>
          <p:cNvCxnSpPr>
            <a:cxnSpLocks/>
          </p:cNvCxnSpPr>
          <p:nvPr/>
        </p:nvCxnSpPr>
        <p:spPr>
          <a:xfrm>
            <a:off x="5029626" y="14115343"/>
            <a:ext cx="2017336" cy="0"/>
          </a:xfrm>
          <a:prstGeom prst="straightConnector1">
            <a:avLst/>
          </a:prstGeom>
          <a:noFill/>
          <a:ln w="15875" cap="flat" cmpd="sng" algn="ctr">
            <a:solidFill>
              <a:srgbClr val="007BA9"/>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050D7706-35A2-274D-A408-2D80C122EA55}"/>
                  </a:ext>
                </a:extLst>
              </p:cNvPr>
              <p:cNvSpPr txBox="1"/>
              <p:nvPr/>
            </p:nvSpPr>
            <p:spPr>
              <a:xfrm>
                <a:off x="5416125" y="13809164"/>
                <a:ext cx="1385740" cy="39164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1800" b="0" i="1" u="none" strike="noStrike" kern="0" cap="none" spc="0" normalizeH="0" baseline="0" noProof="0" smtClean="0">
                          <a:ln>
                            <a:noFill/>
                          </a:ln>
                          <a:solidFill>
                            <a:srgbClr val="D652BA"/>
                          </a:solidFill>
                          <a:effectLst/>
                          <a:uLnTx/>
                          <a:uFillTx/>
                          <a:latin typeface="Cambria Math" panose="02040503050406030204" pitchFamily="18" charset="0"/>
                        </a:rPr>
                        <m:t>𝑝𝑎</m:t>
                      </m:r>
                      <m:sSub>
                        <m:sSubPr>
                          <m:ctrlPr>
                            <a:rPr kumimoji="0" lang="en-US" altLang="ja-JP" sz="1800" b="0" i="1" u="none" strike="noStrike" kern="0" cap="none" spc="0" normalizeH="0" baseline="0" noProof="0" smtClean="0">
                              <a:ln>
                                <a:noFill/>
                              </a:ln>
                              <a:solidFill>
                                <a:srgbClr val="D652BA"/>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srgbClr val="D652BA"/>
                              </a:solidFill>
                              <a:effectLst/>
                              <a:uLnTx/>
                              <a:uFillTx/>
                              <a:latin typeface="Cambria Math" panose="02040503050406030204" pitchFamily="18" charset="0"/>
                            </a:rPr>
                            <m:t>𝑦</m:t>
                          </m:r>
                        </m:e>
                        <m:sub>
                          <m:r>
                            <a:rPr kumimoji="0" lang="en-US" altLang="ja-JP" sz="1800" b="0" i="1" u="none" strike="noStrike" kern="0" cap="none" spc="0" normalizeH="0" baseline="0" noProof="0" smtClean="0">
                              <a:ln>
                                <a:noFill/>
                              </a:ln>
                              <a:solidFill>
                                <a:srgbClr val="D652BA"/>
                              </a:solidFill>
                              <a:effectLst/>
                              <a:uLnTx/>
                              <a:uFillTx/>
                              <a:latin typeface="Cambria Math" panose="02040503050406030204" pitchFamily="18" charset="0"/>
                            </a:rPr>
                            <m:t>𝑗</m:t>
                          </m:r>
                        </m:sub>
                      </m:sSub>
                    </m:oMath>
                  </m:oMathPara>
                </a14:m>
                <a:endParaRPr kumimoji="0" lang="ja-JP" altLang="en-US" sz="1800" b="0" i="0" u="none" strike="noStrike" kern="0" cap="none" spc="0" normalizeH="0" baseline="0" noProof="0">
                  <a:ln>
                    <a:noFill/>
                  </a:ln>
                  <a:solidFill>
                    <a:srgbClr val="D652BA"/>
                  </a:solidFill>
                  <a:effectLst/>
                  <a:uLnTx/>
                  <a:uFillTx/>
                </a:endParaRPr>
              </a:p>
            </p:txBody>
          </p:sp>
        </mc:Choice>
        <mc:Fallback xmlns="">
          <p:sp>
            <p:nvSpPr>
              <p:cNvPr id="113" name="テキスト ボックス 112">
                <a:extLst>
                  <a:ext uri="{FF2B5EF4-FFF2-40B4-BE49-F238E27FC236}">
                    <a16:creationId xmlns:a16="http://schemas.microsoft.com/office/drawing/2014/main" id="{050D7706-35A2-274D-A408-2D80C122EA55}"/>
                  </a:ext>
                </a:extLst>
              </p:cNvPr>
              <p:cNvSpPr txBox="1">
                <a:spLocks noRot="1" noChangeAspect="1" noMove="1" noResize="1" noEditPoints="1" noAdjustHandles="1" noChangeArrowheads="1" noChangeShapeType="1" noTextEdit="1"/>
              </p:cNvSpPr>
              <p:nvPr/>
            </p:nvSpPr>
            <p:spPr>
              <a:xfrm>
                <a:off x="5416125" y="13809164"/>
                <a:ext cx="1385740" cy="391646"/>
              </a:xfrm>
              <a:prstGeom prst="rect">
                <a:avLst/>
              </a:prstGeom>
              <a:blipFill>
                <a:blip r:embed="rId4"/>
                <a:stretch>
                  <a:fillRect b="-6250"/>
                </a:stretch>
              </a:blipFill>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0F3AB87-2D67-4546-A084-893E99559AF8}"/>
              </a:ext>
            </a:extLst>
          </p:cNvPr>
          <p:cNvCxnSpPr>
            <a:cxnSpLocks/>
            <a:endCxn id="108" idx="2"/>
          </p:cNvCxnSpPr>
          <p:nvPr/>
        </p:nvCxnSpPr>
        <p:spPr>
          <a:xfrm>
            <a:off x="5029626" y="13187169"/>
            <a:ext cx="0" cy="1922703"/>
          </a:xfrm>
          <a:prstGeom prst="line">
            <a:avLst/>
          </a:prstGeom>
          <a:noFill/>
          <a:ln w="19050" cap="flat" cmpd="sng" algn="ctr">
            <a:solidFill>
              <a:srgbClr val="323232"/>
            </a:solidFill>
            <a:prstDash val="sysDot"/>
            <a:miter lim="800000"/>
          </a:ln>
          <a:effectLst/>
        </p:spPr>
      </p:cxnSp>
      <p:cxnSp>
        <p:nvCxnSpPr>
          <p:cNvPr id="115" name="直線コネクタ 114">
            <a:extLst>
              <a:ext uri="{FF2B5EF4-FFF2-40B4-BE49-F238E27FC236}">
                <a16:creationId xmlns:a16="http://schemas.microsoft.com/office/drawing/2014/main" id="{214A0ADD-FBEB-114E-824F-019D96358B93}"/>
              </a:ext>
            </a:extLst>
          </p:cNvPr>
          <p:cNvCxnSpPr>
            <a:cxnSpLocks/>
          </p:cNvCxnSpPr>
          <p:nvPr/>
        </p:nvCxnSpPr>
        <p:spPr>
          <a:xfrm>
            <a:off x="7046962" y="13187169"/>
            <a:ext cx="0" cy="1922705"/>
          </a:xfrm>
          <a:prstGeom prst="line">
            <a:avLst/>
          </a:prstGeom>
          <a:noFill/>
          <a:ln w="19050" cap="flat" cmpd="sng" algn="ctr">
            <a:solidFill>
              <a:srgbClr val="323232"/>
            </a:solidFill>
            <a:prstDash val="sysDot"/>
            <a:miter lim="800000"/>
          </a:ln>
          <a:effectLst/>
        </p:spPr>
      </p:cxn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CBF17033-8607-9946-A7CE-F56CA5208050}"/>
                  </a:ext>
                </a:extLst>
              </p:cNvPr>
              <p:cNvSpPr txBox="1"/>
              <p:nvPr/>
            </p:nvSpPr>
            <p:spPr>
              <a:xfrm>
                <a:off x="3830662" y="15028071"/>
                <a:ext cx="2397927" cy="39164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ctrlPr>
                        </m:sSubPr>
                        <m:e>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𝑣</m:t>
                          </m:r>
                        </m:e>
                        <m:sub>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𝑗</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𝑛</m:t>
                          </m:r>
                        </m:sub>
                      </m:sSub>
                    </m:oMath>
                  </m:oMathPara>
                </a14:m>
                <a:endParaRPr kumimoji="0" lang="ja-JP" altLang="en-US" sz="1800" b="0" i="0" u="none" strike="noStrike" kern="0" cap="none" spc="0" normalizeH="0" baseline="0" noProof="0">
                  <a:ln>
                    <a:noFill/>
                  </a:ln>
                  <a:solidFill>
                    <a:srgbClr val="323232"/>
                  </a:solidFill>
                  <a:effectLst/>
                  <a:uLnTx/>
                  <a:uFillTx/>
                </a:endParaRPr>
              </a:p>
            </p:txBody>
          </p:sp>
        </mc:Choice>
        <mc:Fallback xmlns="">
          <p:sp>
            <p:nvSpPr>
              <p:cNvPr id="116" name="テキスト ボックス 115">
                <a:extLst>
                  <a:ext uri="{FF2B5EF4-FFF2-40B4-BE49-F238E27FC236}">
                    <a16:creationId xmlns:a16="http://schemas.microsoft.com/office/drawing/2014/main" id="{CBF17033-8607-9946-A7CE-F56CA5208050}"/>
                  </a:ext>
                </a:extLst>
              </p:cNvPr>
              <p:cNvSpPr txBox="1">
                <a:spLocks noRot="1" noChangeAspect="1" noMove="1" noResize="1" noEditPoints="1" noAdjustHandles="1" noChangeArrowheads="1" noChangeShapeType="1" noTextEdit="1"/>
              </p:cNvSpPr>
              <p:nvPr/>
            </p:nvSpPr>
            <p:spPr>
              <a:xfrm>
                <a:off x="3830662" y="15028071"/>
                <a:ext cx="2397927" cy="391646"/>
              </a:xfrm>
              <a:prstGeom prst="rect">
                <a:avLst/>
              </a:prstGeom>
              <a:blipFill>
                <a:blip r:embed="rId5"/>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37C78204-1E98-7A4F-B96C-FE65420FE6C5}"/>
                  </a:ext>
                </a:extLst>
              </p:cNvPr>
              <p:cNvSpPr txBox="1"/>
              <p:nvPr/>
            </p:nvSpPr>
            <p:spPr>
              <a:xfrm>
                <a:off x="6270398" y="15068972"/>
                <a:ext cx="4983785" cy="39164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1800" b="0" i="1" u="none" strike="noStrike" kern="0" cap="none" spc="0" normalizeH="0" baseline="0" noProof="0" smtClean="0">
                          <a:ln>
                            <a:noFill/>
                          </a:ln>
                          <a:solidFill>
                            <a:srgbClr val="323232"/>
                          </a:solidFill>
                          <a:effectLst/>
                          <a:uLnTx/>
                          <a:uFillTx/>
                          <a:latin typeface="Cambria Math" panose="02040503050406030204" pitchFamily="18" charset="0"/>
                        </a:rPr>
                        <m:t>𝑉</m:t>
                      </m:r>
                      <m:d>
                        <m:dPr>
                          <m:ctrlPr>
                            <a:rPr kumimoji="0" lang="en-US" altLang="ja-JP" sz="1800" b="0" i="1" u="none" strike="noStrike" kern="0" cap="none" spc="0" normalizeH="0" baseline="0" noProof="0" smtClean="0">
                              <a:ln>
                                <a:noFill/>
                              </a:ln>
                              <a:solidFill>
                                <a:srgbClr val="323232"/>
                              </a:solidFill>
                              <a:effectLst/>
                              <a:uLnTx/>
                              <a:uFillTx/>
                              <a:latin typeface="Cambria Math" panose="02040503050406030204" pitchFamily="18" charset="0"/>
                            </a:rPr>
                          </m:ctrlPr>
                        </m:dPr>
                        <m:e>
                          <m:r>
                            <a:rPr kumimoji="0" lang="en-US" altLang="ja-JP" sz="1800" b="1" i="1" u="none" strike="noStrike" kern="0" cap="none" spc="0" normalizeH="0" baseline="0" noProof="0" smtClean="0">
                              <a:ln>
                                <a:noFill/>
                              </a:ln>
                              <a:solidFill>
                                <a:srgbClr val="323232"/>
                              </a:solidFill>
                              <a:effectLst/>
                              <a:uLnTx/>
                              <a:uFillTx/>
                              <a:latin typeface="Cambria Math" panose="02040503050406030204" pitchFamily="18" charset="0"/>
                            </a:rPr>
                            <m:t>𝑰</m:t>
                          </m:r>
                          <m:r>
                            <a:rPr kumimoji="0" lang="en-US" altLang="ja-JP" sz="1800" b="0" i="1" u="none" strike="noStrike" kern="0" cap="none" spc="0" normalizeH="0" baseline="0" noProof="0" smtClean="0">
                              <a:ln>
                                <a:noFill/>
                              </a:ln>
                              <a:solidFill>
                                <a:srgbClr val="323232"/>
                              </a:solidFill>
                              <a:effectLst/>
                              <a:uLnTx/>
                              <a:uFillTx/>
                              <a:latin typeface="Cambria Math" panose="02040503050406030204" pitchFamily="18" charset="0"/>
                            </a:rPr>
                            <m:t>,</m:t>
                          </m:r>
                          <m:r>
                            <a:rPr kumimoji="0" lang="en-US" altLang="ja-JP" sz="1800" b="1" i="1" u="none" strike="noStrike" kern="0" cap="none" spc="0" normalizeH="0" baseline="0" noProof="0" smtClean="0">
                              <a:ln>
                                <a:noFill/>
                              </a:ln>
                              <a:solidFill>
                                <a:srgbClr val="323232"/>
                              </a:solidFill>
                              <a:effectLst/>
                              <a:uLnTx/>
                              <a:uFillTx/>
                              <a:latin typeface="Cambria Math" panose="02040503050406030204" pitchFamily="18" charset="0"/>
                            </a:rPr>
                            <m:t>𝑱</m:t>
                          </m:r>
                          <m:r>
                            <a:rPr kumimoji="0" lang="en-US" altLang="ja-JP" sz="1800" b="0"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m:t>
                          </m:r>
                          <m:r>
                            <a:rPr kumimoji="0" lang="en-US" altLang="ja-JP" sz="1800" b="1"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𝑸</m:t>
                          </m:r>
                        </m:e>
                      </m:d>
                      <m:r>
                        <a:rPr kumimoji="0" lang="en-US" altLang="ja-JP" sz="1800" b="0" i="1" u="none" strike="noStrike" kern="0" cap="none" spc="0" normalizeH="0" baseline="0" noProof="0" smtClean="0">
                          <a:ln>
                            <a:noFill/>
                          </a:ln>
                          <a:solidFill>
                            <a:srgbClr val="323232"/>
                          </a:solidFill>
                          <a:effectLst/>
                          <a:uLnTx/>
                          <a:uFillTx/>
                          <a:latin typeface="Cambria Math" panose="02040503050406030204" pitchFamily="18" charset="0"/>
                          <a:ea typeface="Cambria Math" panose="02040503050406030204" pitchFamily="18" charset="0"/>
                        </a:rPr>
                        <m:t>−</m:t>
                      </m:r>
                      <m:sSub>
                        <m:sSubPr>
                          <m:ctrlP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ctrlPr>
                        </m:sSubPr>
                        <m:e>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𝑣</m:t>
                          </m:r>
                        </m:e>
                        <m:sub>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𝑗</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rPr>
                            <m:t>𝑛</m:t>
                          </m:r>
                        </m:sub>
                      </m:sSub>
                    </m:oMath>
                  </m:oMathPara>
                </a14:m>
                <a:endParaRPr kumimoji="0" lang="ja-JP" altLang="en-US" sz="1800" b="0" i="0" u="none" strike="noStrike" kern="0" cap="none" spc="0" normalizeH="0" baseline="0" noProof="0">
                  <a:ln>
                    <a:noFill/>
                  </a:ln>
                  <a:solidFill>
                    <a:srgbClr val="323232"/>
                  </a:solidFill>
                  <a:effectLst/>
                  <a:uLnTx/>
                  <a:uFillTx/>
                </a:endParaRPr>
              </a:p>
            </p:txBody>
          </p:sp>
        </mc:Choice>
        <mc:Fallback xmlns="">
          <p:sp>
            <p:nvSpPr>
              <p:cNvPr id="117" name="テキスト ボックス 116">
                <a:extLst>
                  <a:ext uri="{FF2B5EF4-FFF2-40B4-BE49-F238E27FC236}">
                    <a16:creationId xmlns:a16="http://schemas.microsoft.com/office/drawing/2014/main" id="{37C78204-1E98-7A4F-B96C-FE65420FE6C5}"/>
                  </a:ext>
                </a:extLst>
              </p:cNvPr>
              <p:cNvSpPr txBox="1">
                <a:spLocks noRot="1" noChangeAspect="1" noMove="1" noResize="1" noEditPoints="1" noAdjustHandles="1" noChangeArrowheads="1" noChangeShapeType="1" noTextEdit="1"/>
              </p:cNvSpPr>
              <p:nvPr/>
            </p:nvSpPr>
            <p:spPr>
              <a:xfrm>
                <a:off x="6270398" y="15068972"/>
                <a:ext cx="4983785" cy="391646"/>
              </a:xfrm>
              <a:prstGeom prst="rect">
                <a:avLst/>
              </a:prstGeom>
              <a:blipFill>
                <a:blip r:embed="rId6"/>
                <a:stretch>
                  <a:fillRect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角丸四角形吹き出し 118">
                <a:extLst>
                  <a:ext uri="{FF2B5EF4-FFF2-40B4-BE49-F238E27FC236}">
                    <a16:creationId xmlns:a16="http://schemas.microsoft.com/office/drawing/2014/main" id="{FEE495B1-79A1-A14C-AE02-84E70309601C}"/>
                  </a:ext>
                </a:extLst>
              </p:cNvPr>
              <p:cNvSpPr/>
              <p:nvPr/>
            </p:nvSpPr>
            <p:spPr>
              <a:xfrm>
                <a:off x="6173664" y="12422052"/>
                <a:ext cx="3540844" cy="606772"/>
              </a:xfrm>
              <a:prstGeom prst="wedgeRoundRectCallout">
                <a:avLst>
                  <a:gd name="adj1" fmla="val -4656"/>
                  <a:gd name="adj2" fmla="val 104359"/>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𝑗</m:t>
                    </m:r>
                  </m:oMath>
                </a14:m>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がいない時の問題</a:t>
                </a:r>
                <a14:m>
                  <m:oMath xmlns:m="http://schemas.openxmlformats.org/officeDocument/2006/math">
                    <m:r>
                      <a:rPr kumimoji="0" lang="en-US" altLang="ja-JP" sz="1800" i="1" kern="0" dirty="0" smtClean="0">
                        <a:solidFill>
                          <a:srgbClr val="323232"/>
                        </a:solidFill>
                        <a:latin typeface="Cambria Math" panose="02040503050406030204" pitchFamily="18" charset="0"/>
                        <a:ea typeface="源ノ角ゴシック JP Normal"/>
                      </a:rPr>
                      <m:t>𝑃</m:t>
                    </m:r>
                    <m:r>
                      <a:rPr kumimoji="0" lang="en-US" altLang="ja-JP" sz="1800" i="1" kern="0" dirty="0" smtClean="0">
                        <a:solidFill>
                          <a:srgbClr val="323232"/>
                        </a:solidFill>
                        <a:latin typeface="Cambria Math" panose="02040503050406030204" pitchFamily="18" charset="0"/>
                        <a:ea typeface="源ノ角ゴシック JP Normal"/>
                      </a:rPr>
                      <m:t>(</m:t>
                    </m:r>
                    <m:r>
                      <a:rPr kumimoji="0" lang="en-US" altLang="ja-JP" sz="1800" b="1" i="1" kern="0" dirty="0" smtClean="0">
                        <a:solidFill>
                          <a:srgbClr val="323232"/>
                        </a:solidFill>
                        <a:latin typeface="Cambria Math" panose="02040503050406030204" pitchFamily="18" charset="0"/>
                        <a:ea typeface="源ノ角ゴシック JP Normal"/>
                      </a:rPr>
                      <m:t>𝑰</m:t>
                    </m:r>
                    <m:r>
                      <a:rPr kumimoji="0" lang="en-US" altLang="ja-JP" sz="1800" i="1" kern="0" dirty="0" smtClean="0">
                        <a:solidFill>
                          <a:srgbClr val="323232"/>
                        </a:solidFill>
                        <a:latin typeface="Cambria Math" panose="02040503050406030204" pitchFamily="18" charset="0"/>
                        <a:ea typeface="源ノ角ゴシック JP Normal"/>
                      </a:rPr>
                      <m:t>,</m:t>
                    </m:r>
                    <m:r>
                      <a:rPr kumimoji="0" lang="en-US" altLang="ja-JP" sz="1800" b="1" i="1" kern="0" dirty="0" smtClean="0">
                        <a:solidFill>
                          <a:srgbClr val="323232"/>
                        </a:solidFill>
                        <a:latin typeface="Cambria Math" panose="02040503050406030204" pitchFamily="18" charset="0"/>
                        <a:ea typeface="源ノ角ゴシック JP Normal"/>
                      </a:rPr>
                      <m:t>𝑱</m:t>
                    </m:r>
                    <m:r>
                      <a:rPr kumimoji="0" lang="en-US" altLang="ja-JP" sz="1800" b="1" i="1" kern="0" dirty="0" smtClean="0">
                        <a:solidFill>
                          <a:srgbClr val="323232"/>
                        </a:solidFill>
                        <a:latin typeface="Cambria Math" panose="02040503050406030204" pitchFamily="18" charset="0"/>
                        <a:ea typeface="Cambria Math" panose="02040503050406030204" pitchFamily="18" charset="0"/>
                      </a:rPr>
                      <m:t>∖</m:t>
                    </m:r>
                    <m:r>
                      <a:rPr kumimoji="0" lang="en-US" altLang="ja-JP" sz="1800" b="0" i="1" kern="0" dirty="0" smtClean="0">
                        <a:solidFill>
                          <a:srgbClr val="323232"/>
                        </a:solidFill>
                        <a:latin typeface="Cambria Math" panose="02040503050406030204" pitchFamily="18" charset="0"/>
                        <a:ea typeface="Cambria Math" panose="02040503050406030204" pitchFamily="18" charset="0"/>
                      </a:rPr>
                      <m:t>{</m:t>
                    </m:r>
                    <m:r>
                      <a:rPr kumimoji="0" lang="en-US" altLang="ja-JP" sz="1800" b="0" i="1" kern="0" dirty="0" smtClean="0">
                        <a:solidFill>
                          <a:srgbClr val="323232"/>
                        </a:solidFill>
                        <a:latin typeface="Cambria Math" panose="02040503050406030204" pitchFamily="18" charset="0"/>
                        <a:ea typeface="Cambria Math" panose="02040503050406030204" pitchFamily="18" charset="0"/>
                      </a:rPr>
                      <m:t>𝑗</m:t>
                    </m:r>
                    <m:r>
                      <a:rPr kumimoji="0" lang="en-US" altLang="ja-JP" sz="1800" b="0" i="1" kern="0" dirty="0" smtClean="0">
                        <a:solidFill>
                          <a:srgbClr val="323232"/>
                        </a:solidFill>
                        <a:latin typeface="Cambria Math" panose="02040503050406030204" pitchFamily="18" charset="0"/>
                        <a:ea typeface="Cambria Math" panose="02040503050406030204" pitchFamily="18" charset="0"/>
                      </a:rPr>
                      <m:t>},</m:t>
                    </m:r>
                    <m:r>
                      <a:rPr kumimoji="0" lang="en-US" altLang="ja-JP" sz="1800" b="1" i="1" kern="0" dirty="0" smtClean="0">
                        <a:solidFill>
                          <a:srgbClr val="323232"/>
                        </a:solidFill>
                        <a:latin typeface="Cambria Math" panose="02040503050406030204" pitchFamily="18" charset="0"/>
                        <a:ea typeface="源ノ角ゴシック JP Normal"/>
                      </a:rPr>
                      <m:t>𝑸</m:t>
                    </m:r>
                    <m:r>
                      <a:rPr kumimoji="0" lang="en-US" altLang="ja-JP" sz="1800" i="1" kern="0" dirty="0" smtClean="0">
                        <a:solidFill>
                          <a:srgbClr val="323232"/>
                        </a:solidFill>
                        <a:latin typeface="Cambria Math" panose="02040503050406030204" pitchFamily="18" charset="0"/>
                        <a:ea typeface="源ノ角ゴシック JP Normal"/>
                      </a:rPr>
                      <m:t>)</m:t>
                    </m:r>
                  </m:oMath>
                </a14:m>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割り当ての目的関数値</a:t>
                </a:r>
              </a:p>
            </p:txBody>
          </p:sp>
        </mc:Choice>
        <mc:Fallback xmlns="">
          <p:sp>
            <p:nvSpPr>
              <p:cNvPr id="119" name="角丸四角形吹き出し 118">
                <a:extLst>
                  <a:ext uri="{FF2B5EF4-FFF2-40B4-BE49-F238E27FC236}">
                    <a16:creationId xmlns:a16="http://schemas.microsoft.com/office/drawing/2014/main" id="{FEE495B1-79A1-A14C-AE02-84E70309601C}"/>
                  </a:ext>
                </a:extLst>
              </p:cNvPr>
              <p:cNvSpPr>
                <a:spLocks noRot="1" noChangeAspect="1" noMove="1" noResize="1" noEditPoints="1" noAdjustHandles="1" noChangeArrowheads="1" noChangeShapeType="1" noTextEdit="1"/>
              </p:cNvSpPr>
              <p:nvPr/>
            </p:nvSpPr>
            <p:spPr>
              <a:xfrm>
                <a:off x="6173664" y="12422052"/>
                <a:ext cx="3540844" cy="606772"/>
              </a:xfrm>
              <a:prstGeom prst="wedgeRoundRectCallout">
                <a:avLst>
                  <a:gd name="adj1" fmla="val -4656"/>
                  <a:gd name="adj2" fmla="val 104359"/>
                  <a:gd name="adj3" fmla="val 16667"/>
                </a:avLst>
              </a:prstGeom>
              <a:blipFill>
                <a:blip r:embed="rId7"/>
                <a:stretch>
                  <a:fillRect t="-3947"/>
                </a:stretch>
              </a:blipFill>
              <a:ln w="12700" cap="flat" cmpd="sng" algn="ctr">
                <a:solidFill>
                  <a:srgbClr val="007BA9"/>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角丸四角形吹き出し 119">
                <a:extLst>
                  <a:ext uri="{FF2B5EF4-FFF2-40B4-BE49-F238E27FC236}">
                    <a16:creationId xmlns:a16="http://schemas.microsoft.com/office/drawing/2014/main" id="{7D756A4B-63F6-E146-897B-6EC802356ED2}"/>
                  </a:ext>
                </a:extLst>
              </p:cNvPr>
              <p:cNvSpPr/>
              <p:nvPr/>
            </p:nvSpPr>
            <p:spPr>
              <a:xfrm>
                <a:off x="7560721" y="13952286"/>
                <a:ext cx="3555513" cy="553965"/>
              </a:xfrm>
              <a:prstGeom prst="wedgeRoundRectCallout">
                <a:avLst>
                  <a:gd name="adj1" fmla="val -52146"/>
                  <a:gd name="adj2" fmla="val 106138"/>
                  <a:gd name="adj3" fmla="val 16667"/>
                </a:avLst>
              </a:prstGeom>
              <a:solidFill>
                <a:srgbClr val="FFFFFF"/>
              </a:solidFill>
              <a:ln w="12700" cap="flat" cmpd="sng" algn="ctr">
                <a:solidFill>
                  <a:srgbClr val="007B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𝑃</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m:t>
                    </m:r>
                    <m:r>
                      <a:rPr kumimoji="0" lang="en-US" altLang="ja-JP" sz="1800" b="1"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𝑰</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m:t>
                    </m:r>
                    <m:r>
                      <a:rPr kumimoji="0" lang="en-US" altLang="ja-JP" sz="1800" b="1"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𝑱</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m:t>
                    </m:r>
                    <m:r>
                      <a:rPr kumimoji="0" lang="en-US" altLang="ja-JP" sz="1800" b="1"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𝑸</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m:t>
                    </m:r>
                    <m:r>
                      <a:rPr kumimoji="0" lang="ja-JP" altLang="en-US" sz="1800" i="1" kern="0" dirty="0">
                        <a:solidFill>
                          <a:srgbClr val="323232"/>
                        </a:solidFill>
                        <a:latin typeface="Cambria Math" panose="02040503050406030204" pitchFamily="18" charset="0"/>
                      </a:rPr>
                      <m:t>の</m:t>
                    </m:r>
                    <m:r>
                      <a:rPr kumimoji="0" lang="en-US" altLang="ja-JP" sz="1800" b="0" i="1" u="none" strike="noStrike" kern="0" cap="none" spc="0" normalizeH="0" baseline="0" noProof="0" dirty="0" smtClean="0">
                        <a:ln>
                          <a:noFill/>
                        </a:ln>
                        <a:solidFill>
                          <a:srgbClr val="323232"/>
                        </a:solidFill>
                        <a:effectLst/>
                        <a:uLnTx/>
                        <a:uFillTx/>
                        <a:latin typeface="Cambria Math" panose="02040503050406030204" pitchFamily="18" charset="0"/>
                        <a:cs typeface="+mn-cs"/>
                      </a:rPr>
                      <m:t>𝑗</m:t>
                    </m:r>
                  </m:oMath>
                </a14:m>
                <a:r>
                  <a:rPr kumimoji="0" lang="ja-JP" altLang="en-US" sz="1800" b="0" i="0" u="none" strike="noStrike" kern="0" cap="none" spc="0" normalizeH="0" baseline="0" noProof="0">
                    <a:ln>
                      <a:noFill/>
                    </a:ln>
                    <a:solidFill>
                      <a:srgbClr val="323232"/>
                    </a:solidFill>
                    <a:effectLst/>
                    <a:uLnTx/>
                    <a:uFillTx/>
                    <a:latin typeface="源ノ角ゴシック JP Normal"/>
                    <a:ea typeface="源ノ角ゴシック JP Normal"/>
                    <a:cs typeface="+mn-cs"/>
                  </a:rPr>
                  <a:t>以外の評価値の総和</a:t>
                </a:r>
              </a:p>
            </p:txBody>
          </p:sp>
        </mc:Choice>
        <mc:Fallback xmlns="">
          <p:sp>
            <p:nvSpPr>
              <p:cNvPr id="120" name="角丸四角形吹き出し 119">
                <a:extLst>
                  <a:ext uri="{FF2B5EF4-FFF2-40B4-BE49-F238E27FC236}">
                    <a16:creationId xmlns:a16="http://schemas.microsoft.com/office/drawing/2014/main" id="{7D756A4B-63F6-E146-897B-6EC802356ED2}"/>
                  </a:ext>
                </a:extLst>
              </p:cNvPr>
              <p:cNvSpPr>
                <a:spLocks noRot="1" noChangeAspect="1" noMove="1" noResize="1" noEditPoints="1" noAdjustHandles="1" noChangeArrowheads="1" noChangeShapeType="1" noTextEdit="1"/>
              </p:cNvSpPr>
              <p:nvPr/>
            </p:nvSpPr>
            <p:spPr>
              <a:xfrm>
                <a:off x="7560721" y="13952286"/>
                <a:ext cx="3555513" cy="553965"/>
              </a:xfrm>
              <a:prstGeom prst="wedgeRoundRectCallout">
                <a:avLst>
                  <a:gd name="adj1" fmla="val -52146"/>
                  <a:gd name="adj2" fmla="val 106138"/>
                  <a:gd name="adj3" fmla="val 16667"/>
                </a:avLst>
              </a:prstGeom>
              <a:blipFill>
                <a:blip r:embed="rId8"/>
                <a:stretch>
                  <a:fillRect/>
                </a:stretch>
              </a:blipFill>
              <a:ln w="12700" cap="flat" cmpd="sng" algn="ctr">
                <a:solidFill>
                  <a:srgbClr val="007BA9"/>
                </a:solidFill>
                <a:prstDash val="solid"/>
                <a:miter lim="800000"/>
              </a:ln>
              <a:effectLst/>
            </p:spPr>
            <p:txBody>
              <a:bodyPr/>
              <a:lstStyle/>
              <a:p>
                <a:r>
                  <a:rPr lang="ja-JP" altLang="en-US">
                    <a:noFill/>
                  </a:rPr>
                  <a:t> </a:t>
                </a:r>
              </a:p>
            </p:txBody>
          </p:sp>
        </mc:Fallback>
      </mc:AlternateContent>
    </p:spTree>
    <p:extLst>
      <p:ext uri="{BB962C8B-B14F-4D97-AF65-F5344CB8AC3E}">
        <p14:creationId xmlns:p14="http://schemas.microsoft.com/office/powerpoint/2010/main" val="299178349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源ノ角ゴシック">
      <a:majorFont>
        <a:latin typeface="源ノ角ゴシック JP Medium"/>
        <a:ea typeface="源ノ角ゴシック JP Medium"/>
        <a:cs typeface=""/>
      </a:majorFont>
      <a:minorFont>
        <a:latin typeface="源ノ角ゴシック JP Normal"/>
        <a:ea typeface="源ノ角ゴシック JP Normal"/>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4000</TotalTime>
  <Words>1353</Words>
  <Application>Microsoft Macintosh PowerPoint</Application>
  <PresentationFormat>ユーザー設定</PresentationFormat>
  <Paragraphs>127</Paragraphs>
  <Slides>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HiraginoSans-W3</vt:lpstr>
      <vt:lpstr>源ノ角ゴシック JP</vt:lpstr>
      <vt:lpstr>源ノ角ゴシック JP Medium</vt:lpstr>
      <vt:lpstr>源ノ角ゴシック JP Normal</vt:lpstr>
      <vt:lpstr>游ゴシック</vt:lpstr>
      <vt:lpstr>Arial</vt:lpstr>
      <vt:lpstr>Cambria Math</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原田 佳明</dc:creator>
  <cp:lastModifiedBy>原田 佳明</cp:lastModifiedBy>
  <cp:revision>109</cp:revision>
  <cp:lastPrinted>2019-09-02T04:57:53Z</cp:lastPrinted>
  <dcterms:created xsi:type="dcterms:W3CDTF">2019-08-31T07:21:53Z</dcterms:created>
  <dcterms:modified xsi:type="dcterms:W3CDTF">2019-09-03T05:53:54Z</dcterms:modified>
</cp:coreProperties>
</file>