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8"/>
  </p:notesMasterIdLst>
  <p:handoutMasterIdLst>
    <p:handoutMasterId r:id="rId39"/>
  </p:handoutMasterIdLst>
  <p:sldIdLst>
    <p:sldId id="256" r:id="rId2"/>
    <p:sldId id="257" r:id="rId3"/>
    <p:sldId id="258" r:id="rId4"/>
    <p:sldId id="259" r:id="rId5"/>
    <p:sldId id="408" r:id="rId6"/>
    <p:sldId id="443" r:id="rId7"/>
    <p:sldId id="372" r:id="rId8"/>
    <p:sldId id="385" r:id="rId9"/>
    <p:sldId id="582" r:id="rId10"/>
    <p:sldId id="479" r:id="rId11"/>
    <p:sldId id="450" r:id="rId12"/>
    <p:sldId id="545" r:id="rId13"/>
    <p:sldId id="530" r:id="rId14"/>
    <p:sldId id="528" r:id="rId15"/>
    <p:sldId id="451" r:id="rId16"/>
    <p:sldId id="502" r:id="rId17"/>
    <p:sldId id="445" r:id="rId18"/>
    <p:sldId id="462" r:id="rId19"/>
    <p:sldId id="531" r:id="rId20"/>
    <p:sldId id="541" r:id="rId21"/>
    <p:sldId id="580" r:id="rId22"/>
    <p:sldId id="546" r:id="rId23"/>
    <p:sldId id="558" r:id="rId24"/>
    <p:sldId id="550" r:id="rId25"/>
    <p:sldId id="559" r:id="rId26"/>
    <p:sldId id="553" r:id="rId27"/>
    <p:sldId id="555" r:id="rId28"/>
    <p:sldId id="557" r:id="rId29"/>
    <p:sldId id="581" r:id="rId30"/>
    <p:sldId id="515" r:id="rId31"/>
    <p:sldId id="495" r:id="rId32"/>
    <p:sldId id="578" r:id="rId33"/>
    <p:sldId id="579" r:id="rId34"/>
    <p:sldId id="454" r:id="rId35"/>
    <p:sldId id="512" r:id="rId36"/>
    <p:sldId id="499"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6" userDrawn="1">
          <p15:clr>
            <a:srgbClr val="A4A3A4"/>
          </p15:clr>
        </p15:guide>
        <p15:guide id="2" pos="272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原田 佳明" initials="原田" lastIdx="1" clrIdx="0">
    <p:extLst>
      <p:ext uri="{19B8F6BF-5375-455C-9EA6-DF929625EA0E}">
        <p15:presenceInfo xmlns:p15="http://schemas.microsoft.com/office/powerpoint/2012/main" userId="abd0efd9e2b050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18"/>
    <p:restoredTop sz="94574"/>
  </p:normalViewPr>
  <p:slideViewPr>
    <p:cSldViewPr snapToGrid="0" snapToObjects="1" showGuides="1">
      <p:cViewPr varScale="1">
        <p:scale>
          <a:sx n="115" d="100"/>
          <a:sy n="115" d="100"/>
        </p:scale>
        <p:origin x="1120" y="200"/>
      </p:cViewPr>
      <p:guideLst>
        <p:guide orient="horz" pos="2546"/>
        <p:guide pos="2721"/>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D66BE2C-69FB-0A4B-836F-348D7B4459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6A8D9A1-12F5-F84A-B305-05FFBF2132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271C24-DBE7-A84D-BBC3-0FB509B6FBC0}" type="datetimeFigureOut">
              <a:rPr kumimoji="1" lang="ja-JP" altLang="en-US" smtClean="0"/>
              <a:t>2020/1/31</a:t>
            </a:fld>
            <a:endParaRPr kumimoji="1" lang="ja-JP" altLang="en-US"/>
          </a:p>
        </p:txBody>
      </p:sp>
      <p:sp>
        <p:nvSpPr>
          <p:cNvPr id="4" name="フッター プレースホルダー 3">
            <a:extLst>
              <a:ext uri="{FF2B5EF4-FFF2-40B4-BE49-F238E27FC236}">
                <a16:creationId xmlns:a16="http://schemas.microsoft.com/office/drawing/2014/main" id="{C82381F8-F7E5-4640-8E86-0D44516123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48B4562-2059-6541-8542-93444A6711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A428D1-DA8F-4A4D-B0C5-E9A49B8E9A0A}" type="slidenum">
              <a:rPr kumimoji="1" lang="ja-JP" altLang="en-US" smtClean="0"/>
              <a:t>‹#›</a:t>
            </a:fld>
            <a:endParaRPr kumimoji="1" lang="ja-JP" altLang="en-US"/>
          </a:p>
        </p:txBody>
      </p:sp>
    </p:spTree>
    <p:extLst>
      <p:ext uri="{BB962C8B-B14F-4D97-AF65-F5344CB8AC3E}">
        <p14:creationId xmlns:p14="http://schemas.microsoft.com/office/powerpoint/2010/main" val="2282552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2AC41-4F73-444B-9B7A-3CF4D90944B2}" type="datetimeFigureOut">
              <a:rPr kumimoji="1" lang="ja-JP" altLang="en-US" smtClean="0"/>
              <a:t>2020/1/31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F1796-035A-6445-B37C-112591DFAA32}" type="slidenum">
              <a:rPr kumimoji="1" lang="ja-JP" altLang="en-US" smtClean="0"/>
              <a:t>‹#›</a:t>
            </a:fld>
            <a:endParaRPr kumimoji="1" lang="ja-JP" altLang="en-US"/>
          </a:p>
        </p:txBody>
      </p:sp>
    </p:spTree>
    <p:extLst>
      <p:ext uri="{BB962C8B-B14F-4D97-AF65-F5344CB8AC3E}">
        <p14:creationId xmlns:p14="http://schemas.microsoft.com/office/powerpoint/2010/main" val="23020360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AF1796-035A-6445-B37C-112591DFAA32}" type="slidenum">
              <a:rPr kumimoji="1" lang="ja-JP" altLang="en-US" smtClean="0"/>
              <a:t>31</a:t>
            </a:fld>
            <a:endParaRPr kumimoji="1" lang="ja-JP" altLang="en-US"/>
          </a:p>
        </p:txBody>
      </p:sp>
    </p:spTree>
    <p:extLst>
      <p:ext uri="{BB962C8B-B14F-4D97-AF65-F5344CB8AC3E}">
        <p14:creationId xmlns:p14="http://schemas.microsoft.com/office/powerpoint/2010/main" val="91249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箇条書き">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4"/>
          </p:nvPr>
        </p:nvSpPr>
        <p:spPr/>
        <p:txBody>
          <a:bodyPr/>
          <a:lstStyle/>
          <a:p>
            <a:endParaRPr kumimoji="1" lang="ja-JP" altLang="en-US"/>
          </a:p>
        </p:txBody>
      </p:sp>
      <p:sp>
        <p:nvSpPr>
          <p:cNvPr id="4" name="スライド番号プレースホルダー 3"/>
          <p:cNvSpPr>
            <a:spLocks noGrp="1"/>
          </p:cNvSpPr>
          <p:nvPr>
            <p:ph type="sldNum" sz="quarter" idx="15"/>
          </p:nvPr>
        </p:nvSpPr>
        <p:spPr/>
        <p:txBody>
          <a:bodyPr/>
          <a:lstStyle/>
          <a:p>
            <a:fld id="{08FC5268-0E06-784C-B5A0-7DE08B3865E8}" type="slidenum">
              <a:rPr kumimoji="1" lang="ja-JP" altLang="en-US" smtClean="0"/>
              <a:t>‹#›</a:t>
            </a:fld>
            <a:endParaRPr kumimoji="1" lang="ja-JP" altLang="en-US"/>
          </a:p>
        </p:txBody>
      </p:sp>
      <p:sp>
        <p:nvSpPr>
          <p:cNvPr id="6" name="テキスト プレースホルダー 3">
            <a:extLst>
              <a:ext uri="{FF2B5EF4-FFF2-40B4-BE49-F238E27FC236}">
                <a16:creationId xmlns:a16="http://schemas.microsoft.com/office/drawing/2014/main" id="{86FE1875-9518-4044-A163-B7E869F4C09C}"/>
              </a:ext>
            </a:extLst>
          </p:cNvPr>
          <p:cNvSpPr>
            <a:spLocks noGrp="1"/>
          </p:cNvSpPr>
          <p:nvPr>
            <p:ph type="body" sz="quarter" idx="13"/>
          </p:nvPr>
        </p:nvSpPr>
        <p:spPr>
          <a:xfrm>
            <a:off x="628650" y="1347350"/>
            <a:ext cx="7886700" cy="4241256"/>
          </a:xfrm>
        </p:spPr>
        <p:txBody>
          <a:bodyPr>
            <a:normAutofit/>
          </a:bodyPr>
          <a:lstStyle>
            <a:lvl1pPr marL="128588" indent="-128588">
              <a:lnSpc>
                <a:spcPct val="120000"/>
              </a:lnSpc>
              <a:buFont typeface="Wingdings" panose="05000000000000000000" pitchFamily="2" charset="2"/>
              <a:buChar char="n"/>
              <a:defRPr sz="2200"/>
            </a:lvl1pPr>
            <a:lvl2pPr marL="360363" indent="-103188">
              <a:buFont typeface="Arial" panose="020B0604020202020204" pitchFamily="34" charset="0"/>
              <a:buChar char="•"/>
              <a:tabLst/>
              <a:defRPr>
                <a:solidFill>
                  <a:schemeClr val="tx1"/>
                </a:solidFill>
              </a:defRPr>
            </a:lvl2pPr>
            <a:lvl3pPr marL="642938" marR="0" indent="-128588" algn="l" defTabSz="514350" rtl="0" eaLnBrk="1" fontAlgn="auto" latinLnBrk="0" hangingPunct="1">
              <a:lnSpc>
                <a:spcPct val="90000"/>
              </a:lnSpc>
              <a:spcBef>
                <a:spcPts val="281"/>
              </a:spcBef>
              <a:spcAft>
                <a:spcPts val="0"/>
              </a:spcAft>
              <a:buClrTx/>
              <a:buSzTx/>
              <a:buFont typeface="Arial" panose="020B0604020202020204" pitchFamily="34" charset="0"/>
              <a:buChar char="•"/>
              <a:tabLst/>
              <a:defRPr>
                <a:solidFill>
                  <a:schemeClr val="tx1">
                    <a:lumMod val="75000"/>
                    <a:lumOff val="25000"/>
                  </a:schemeClr>
                </a:solidFill>
              </a:defRPr>
            </a:lvl3pPr>
          </a:lstStyle>
          <a:p>
            <a:pPr lvl="0"/>
            <a:r>
              <a:rPr kumimoji="1" lang="ja-JP" altLang="en-US"/>
              <a:t>マスター テキストの書式設定</a:t>
            </a:r>
            <a:endParaRPr kumimoji="1" lang="en-US" altLang="ja-JP" dirty="0"/>
          </a:p>
          <a:p>
            <a:pPr lvl="1"/>
            <a:r>
              <a:rPr kumimoji="1" lang="ja-JP" altLang="en-US"/>
              <a:t>第 </a:t>
            </a:r>
            <a:r>
              <a:rPr kumimoji="1" lang="en-US" altLang="ja-JP" dirty="0"/>
              <a:t>2 </a:t>
            </a:r>
            <a:r>
              <a:rPr kumimoji="1" lang="ja-JP" altLang="en-US"/>
              <a:t>レベル</a:t>
            </a:r>
            <a:r>
              <a:rPr kumimoji="1" lang="en-US" altLang="ja-JP" dirty="0"/>
              <a:t>	</a:t>
            </a:r>
          </a:p>
          <a:p>
            <a:pPr marL="642938" marR="0" lvl="2" indent="-128588" algn="l" defTabSz="514350" rtl="0" eaLnBrk="1" fontAlgn="auto" latinLnBrk="0" hangingPunct="1">
              <a:lnSpc>
                <a:spcPct val="90000"/>
              </a:lnSpc>
              <a:spcBef>
                <a:spcPts val="281"/>
              </a:spcBef>
              <a:spcAft>
                <a:spcPts val="0"/>
              </a:spcAft>
              <a:buClrTx/>
              <a:buSzTx/>
              <a:buFont typeface="Arial" panose="020B0604020202020204" pitchFamily="34" charset="0"/>
              <a:buChar char="•"/>
              <a:tabLst/>
              <a:defRPr/>
            </a:pPr>
            <a:r>
              <a:rPr kumimoji="1" lang="ja-JP" altLang="en-US"/>
              <a:t>第 </a:t>
            </a:r>
            <a:r>
              <a:rPr kumimoji="1" lang="en-US" altLang="ja-JP" dirty="0"/>
              <a:t>3</a:t>
            </a:r>
            <a:r>
              <a:rPr kumimoji="1" lang="ja-JP" altLang="en-US"/>
              <a:t>レベル</a:t>
            </a:r>
            <a:r>
              <a:rPr kumimoji="1" lang="en-US" altLang="ja-JP" dirty="0"/>
              <a:t>	</a:t>
            </a:r>
          </a:p>
          <a:p>
            <a:pPr lvl="2"/>
            <a:endParaRPr kumimoji="1" lang="en-US" altLang="ja-JP" dirty="0"/>
          </a:p>
          <a:p>
            <a:pPr lvl="0"/>
            <a:endParaRPr kumimoji="1" lang="ja-JP" altLang="en-US" dirty="0"/>
          </a:p>
        </p:txBody>
      </p:sp>
      <p:sp>
        <p:nvSpPr>
          <p:cNvPr id="8" name="タイトル プレースホルダー 14">
            <a:extLst>
              <a:ext uri="{FF2B5EF4-FFF2-40B4-BE49-F238E27FC236}">
                <a16:creationId xmlns:a16="http://schemas.microsoft.com/office/drawing/2014/main" id="{E21BA2F7-731E-C14F-9545-47371491BDB7}"/>
              </a:ext>
            </a:extLst>
          </p:cNvPr>
          <p:cNvSpPr>
            <a:spLocks noGrp="1"/>
          </p:cNvSpPr>
          <p:nvPr>
            <p:ph type="title"/>
          </p:nvPr>
        </p:nvSpPr>
        <p:spPr>
          <a:xfrm>
            <a:off x="628650" y="235133"/>
            <a:ext cx="7886700" cy="561283"/>
          </a:xfrm>
          <a:prstGeom prst="rect">
            <a:avLst/>
          </a:prstGeom>
        </p:spPr>
        <p:txBody>
          <a:bodyPr vert="horz" lIns="91440" tIns="45720" rIns="91440" bIns="45720" rtlCol="0" anchor="b">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40058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48525"/>
            <a:ext cx="7886700" cy="4437879"/>
          </a:xfrm>
          <a:prstGeom prst="rect">
            <a:avLst/>
          </a:prstGeom>
        </p:spPr>
        <p:txBody>
          <a:bodyPr/>
          <a:lstStyle>
            <a:lvl1pPr>
              <a:defRPr>
                <a:solidFill>
                  <a:schemeClr val="tx1"/>
                </a:solidFill>
              </a:defRPr>
            </a:lvl1pPr>
            <a:lvl2pPr>
              <a:defRPr>
                <a:solidFill>
                  <a:schemeClr val="tx2"/>
                </a:solidFill>
              </a:defRPr>
            </a:lvl2pPr>
            <a:lvl3pPr>
              <a:defRPr sz="1500">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08FC5268-0E06-784C-B5A0-7DE08B3865E8}" type="slidenum">
              <a:rPr kumimoji="1" lang="ja-JP" altLang="en-US" smtClean="0"/>
              <a:t>‹#›</a:t>
            </a:fld>
            <a:endParaRPr kumimoji="1" lang="ja-JP" altLang="en-US"/>
          </a:p>
        </p:txBody>
      </p:sp>
      <p:sp>
        <p:nvSpPr>
          <p:cNvPr id="6" name="タイトル プレースホルダー 14">
            <a:extLst>
              <a:ext uri="{FF2B5EF4-FFF2-40B4-BE49-F238E27FC236}">
                <a16:creationId xmlns:a16="http://schemas.microsoft.com/office/drawing/2014/main" id="{EF430570-51D6-3D48-8BD6-80F5BB1E205E}"/>
              </a:ext>
            </a:extLst>
          </p:cNvPr>
          <p:cNvSpPr>
            <a:spLocks noGrp="1"/>
          </p:cNvSpPr>
          <p:nvPr>
            <p:ph type="title"/>
          </p:nvPr>
        </p:nvSpPr>
        <p:spPr>
          <a:xfrm>
            <a:off x="628650" y="235133"/>
            <a:ext cx="7886700" cy="561283"/>
          </a:xfrm>
          <a:prstGeom prst="rect">
            <a:avLst/>
          </a:prstGeom>
        </p:spPr>
        <p:txBody>
          <a:bodyPr vert="horz" lIns="91440" tIns="45720" rIns="91440" bIns="45720" rtlCol="0" anchor="b">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94148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08FC5268-0E06-784C-B5A0-7DE08B3865E8}" type="slidenum">
              <a:rPr kumimoji="1" lang="ja-JP" altLang="en-US" smtClean="0"/>
              <a:t>‹#›</a:t>
            </a:fld>
            <a:endParaRPr kumimoji="1" lang="ja-JP" altLang="en-US"/>
          </a:p>
        </p:txBody>
      </p:sp>
      <p:sp>
        <p:nvSpPr>
          <p:cNvPr id="5" name="タイトル プレースホルダー 14">
            <a:extLst>
              <a:ext uri="{FF2B5EF4-FFF2-40B4-BE49-F238E27FC236}">
                <a16:creationId xmlns:a16="http://schemas.microsoft.com/office/drawing/2014/main" id="{1E0A43E9-725F-3941-BC0A-A0541A7D6C31}"/>
              </a:ext>
            </a:extLst>
          </p:cNvPr>
          <p:cNvSpPr>
            <a:spLocks noGrp="1"/>
          </p:cNvSpPr>
          <p:nvPr>
            <p:ph type="title"/>
          </p:nvPr>
        </p:nvSpPr>
        <p:spPr>
          <a:xfrm>
            <a:off x="628650" y="243084"/>
            <a:ext cx="7886700" cy="561283"/>
          </a:xfrm>
          <a:prstGeom prst="rect">
            <a:avLst/>
          </a:prstGeom>
        </p:spPr>
        <p:txBody>
          <a:bodyPr vert="horz" lIns="91440" tIns="45720" rIns="91440" bIns="45720" rtlCol="0" anchor="b">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959300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縦分割">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08FC5268-0E06-784C-B5A0-7DE08B3865E8}" type="slidenum">
              <a:rPr kumimoji="1" lang="ja-JP" altLang="en-US" smtClean="0"/>
              <a:t>‹#›</a:t>
            </a:fld>
            <a:endParaRPr kumimoji="1" lang="ja-JP" altLang="en-US"/>
          </a:p>
        </p:txBody>
      </p:sp>
      <p:cxnSp>
        <p:nvCxnSpPr>
          <p:cNvPr id="6" name="直線コネクタ 5"/>
          <p:cNvCxnSpPr/>
          <p:nvPr/>
        </p:nvCxnSpPr>
        <p:spPr>
          <a:xfrm>
            <a:off x="4572000" y="891002"/>
            <a:ext cx="0" cy="5969813"/>
          </a:xfrm>
          <a:prstGeom prst="line">
            <a:avLst/>
          </a:prstGeom>
          <a:ln w="22225">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タイトル プレースホルダー 14">
            <a:extLst>
              <a:ext uri="{FF2B5EF4-FFF2-40B4-BE49-F238E27FC236}">
                <a16:creationId xmlns:a16="http://schemas.microsoft.com/office/drawing/2014/main" id="{3B1E294E-E64D-2944-8FDB-EBF02E404AEE}"/>
              </a:ext>
            </a:extLst>
          </p:cNvPr>
          <p:cNvSpPr>
            <a:spLocks noGrp="1"/>
          </p:cNvSpPr>
          <p:nvPr>
            <p:ph type="title"/>
          </p:nvPr>
        </p:nvSpPr>
        <p:spPr>
          <a:xfrm>
            <a:off x="628650" y="235133"/>
            <a:ext cx="7886700" cy="561283"/>
          </a:xfrm>
          <a:prstGeom prst="rect">
            <a:avLst/>
          </a:prstGeom>
        </p:spPr>
        <p:txBody>
          <a:bodyPr vert="horz" lIns="91440" tIns="45720" rIns="91440" bIns="45720" rtlCol="0" anchor="b">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131476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endParaRPr kumimoji="1" lang="ja-JP" altLang="en-US"/>
          </a:p>
        </p:txBody>
      </p:sp>
      <p:sp>
        <p:nvSpPr>
          <p:cNvPr id="3" name="スライド番号プレースホルダー 2"/>
          <p:cNvSpPr>
            <a:spLocks noGrp="1"/>
          </p:cNvSpPr>
          <p:nvPr>
            <p:ph type="sldNum" sz="quarter" idx="11"/>
          </p:nvPr>
        </p:nvSpPr>
        <p:spPr/>
        <p:txBody>
          <a:bodyPr/>
          <a:lstStyle/>
          <a:p>
            <a:fld id="{08FC5268-0E06-784C-B5A0-7DE08B3865E8}" type="slidenum">
              <a:rPr kumimoji="1" lang="ja-JP" altLang="en-US" smtClean="0"/>
              <a:t>‹#›</a:t>
            </a:fld>
            <a:endParaRPr kumimoji="1" lang="ja-JP" altLang="en-US"/>
          </a:p>
        </p:txBody>
      </p:sp>
    </p:spTree>
    <p:extLst>
      <p:ext uri="{BB962C8B-B14F-4D97-AF65-F5344CB8AC3E}">
        <p14:creationId xmlns:p14="http://schemas.microsoft.com/office/powerpoint/2010/main" val="221569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701"/>
            <a:ext cx="7772400" cy="2125300"/>
          </a:xfrm>
          <a:prstGeom prst="rect">
            <a:avLst/>
          </a:prstGeom>
        </p:spPr>
        <p:txBody>
          <a:bodyPr anchor="ctr">
            <a:normAutofit/>
          </a:bodyPr>
          <a:lstStyle>
            <a:lvl1pPr algn="ctr">
              <a:defRPr sz="33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426927" y="4446523"/>
            <a:ext cx="2717074" cy="1291202"/>
          </a:xfrm>
          <a:prstGeom prst="rect">
            <a:avLst/>
          </a:prstGeo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7" name="テキスト プレースホルダー 6"/>
          <p:cNvSpPr>
            <a:spLocks noGrp="1"/>
          </p:cNvSpPr>
          <p:nvPr>
            <p:ph type="body" sz="quarter" idx="14"/>
          </p:nvPr>
        </p:nvSpPr>
        <p:spPr>
          <a:xfrm>
            <a:off x="685801" y="232058"/>
            <a:ext cx="3111137" cy="547688"/>
          </a:xfrm>
          <a:prstGeom prst="rect">
            <a:avLst/>
          </a:prstGeom>
        </p:spPr>
        <p:txBody>
          <a:bodyPr anchor="b"/>
          <a:lstStyle>
            <a:lvl1pPr marL="0" indent="0">
              <a:lnSpc>
                <a:spcPct val="100000"/>
              </a:lnSpc>
              <a:buNone/>
              <a:defRPr baseline="0">
                <a:solidFill>
                  <a:schemeClr val="accent3"/>
                </a:solidFill>
              </a:defRPr>
            </a:lvl1pPr>
            <a:lvl2pPr marL="342900" indent="0">
              <a:buNone/>
              <a:defRPr/>
            </a:lvl2pPr>
            <a:lvl3pPr marL="685800" indent="0">
              <a:buNone/>
              <a:defRPr/>
            </a:lvl3pPr>
            <a:lvl4pPr marL="1028700" indent="0">
              <a:buNone/>
              <a:defRPr/>
            </a:lvl4pPr>
            <a:lvl5pPr marL="1371600" indent="0">
              <a:buNone/>
              <a:defRPr/>
            </a:lvl5pPr>
          </a:lstStyle>
          <a:p>
            <a:pPr lvl="0"/>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endParaRPr kumimoji="1" lang="ja-JP" altLang="en-US" dirty="0"/>
          </a:p>
        </p:txBody>
      </p:sp>
      <p:sp>
        <p:nvSpPr>
          <p:cNvPr id="8" name="フッター プレースホルダー 7"/>
          <p:cNvSpPr>
            <a:spLocks noGrp="1"/>
          </p:cNvSpPr>
          <p:nvPr>
            <p:ph type="ftr" sz="quarter" idx="15"/>
          </p:nvPr>
        </p:nvSpPr>
        <p:spPr/>
        <p:txBody>
          <a:bodyPr/>
          <a:lstStyle/>
          <a:p>
            <a:endParaRPr kumimoji="1" lang="ja-JP" altLang="en-US"/>
          </a:p>
        </p:txBody>
      </p:sp>
      <p:sp>
        <p:nvSpPr>
          <p:cNvPr id="9" name="スライド番号プレースホルダー 8"/>
          <p:cNvSpPr>
            <a:spLocks noGrp="1"/>
          </p:cNvSpPr>
          <p:nvPr>
            <p:ph type="sldNum" sz="quarter" idx="16"/>
          </p:nvPr>
        </p:nvSpPr>
        <p:spPr/>
        <p:txBody>
          <a:bodyPr/>
          <a:lstStyle/>
          <a:p>
            <a:fld id="{08FC5268-0E06-784C-B5A0-7DE08B3865E8}" type="slidenum">
              <a:rPr kumimoji="1" lang="ja-JP" altLang="en-US" smtClean="0"/>
              <a:t>‹#›</a:t>
            </a:fld>
            <a:endParaRPr kumimoji="1" lang="ja-JP" altLang="en-US"/>
          </a:p>
        </p:txBody>
      </p:sp>
    </p:spTree>
    <p:extLst>
      <p:ext uri="{BB962C8B-B14F-4D97-AF65-F5344CB8AC3E}">
        <p14:creationId xmlns:p14="http://schemas.microsoft.com/office/powerpoint/2010/main" val="3751771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テキスト(真ん中)">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hasCustomPrompt="1"/>
          </p:nvPr>
        </p:nvSpPr>
        <p:spPr>
          <a:xfrm>
            <a:off x="628650" y="3224510"/>
            <a:ext cx="7886700" cy="661690"/>
          </a:xfrm>
          <a:prstGeom prst="rect">
            <a:avLst/>
          </a:prstGeom>
        </p:spPr>
        <p:txBody>
          <a:bodyPr>
            <a:noAutofit/>
          </a:bodyPr>
          <a:lstStyle>
            <a:lvl1pPr marL="0" indent="0" algn="ctr">
              <a:buNone/>
              <a:defRPr sz="3200"/>
            </a:lvl1pPr>
          </a:lstStyle>
          <a:p>
            <a:pPr lvl="0"/>
            <a:r>
              <a:rPr kumimoji="1" lang="ja-JP" altLang="en-US" dirty="0"/>
              <a:t>テキスト</a:t>
            </a:r>
          </a:p>
        </p:txBody>
      </p:sp>
      <p:sp>
        <p:nvSpPr>
          <p:cNvPr id="3" name="フッター プレースホルダー 2"/>
          <p:cNvSpPr>
            <a:spLocks noGrp="1"/>
          </p:cNvSpPr>
          <p:nvPr>
            <p:ph type="ftr" sz="quarter" idx="14"/>
          </p:nvPr>
        </p:nvSpPr>
        <p:spPr/>
        <p:txBody>
          <a:bodyPr/>
          <a:lstStyle/>
          <a:p>
            <a:endParaRPr kumimoji="1" lang="ja-JP" altLang="en-US"/>
          </a:p>
        </p:txBody>
      </p:sp>
      <p:sp>
        <p:nvSpPr>
          <p:cNvPr id="4" name="スライド番号プレースホルダー 3"/>
          <p:cNvSpPr>
            <a:spLocks noGrp="1"/>
          </p:cNvSpPr>
          <p:nvPr>
            <p:ph type="sldNum" sz="quarter" idx="15"/>
          </p:nvPr>
        </p:nvSpPr>
        <p:spPr/>
        <p:txBody>
          <a:bodyPr/>
          <a:lstStyle/>
          <a:p>
            <a:fld id="{08FC5268-0E06-784C-B5A0-7DE08B3865E8}" type="slidenum">
              <a:rPr kumimoji="1" lang="ja-JP" altLang="en-US" smtClean="0"/>
              <a:t>‹#›</a:t>
            </a:fld>
            <a:endParaRPr kumimoji="1" lang="ja-JP" altLang="en-US"/>
          </a:p>
        </p:txBody>
      </p:sp>
      <p:sp>
        <p:nvSpPr>
          <p:cNvPr id="8" name="タイトル プレースホルダー 14">
            <a:extLst>
              <a:ext uri="{FF2B5EF4-FFF2-40B4-BE49-F238E27FC236}">
                <a16:creationId xmlns:a16="http://schemas.microsoft.com/office/drawing/2014/main" id="{5E82F4FE-6BDC-134E-864F-6987C4CA897E}"/>
              </a:ext>
            </a:extLst>
          </p:cNvPr>
          <p:cNvSpPr>
            <a:spLocks noGrp="1"/>
          </p:cNvSpPr>
          <p:nvPr>
            <p:ph type="title"/>
          </p:nvPr>
        </p:nvSpPr>
        <p:spPr>
          <a:xfrm>
            <a:off x="628650" y="235133"/>
            <a:ext cx="7886700" cy="561283"/>
          </a:xfrm>
          <a:prstGeom prst="rect">
            <a:avLst/>
          </a:prstGeom>
        </p:spPr>
        <p:txBody>
          <a:bodyPr vert="horz" lIns="91440" tIns="45720" rIns="91440" bIns="45720" rtlCol="0" anchor="b">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79319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テキスト(真ん中)">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08FC5268-0E06-784C-B5A0-7DE08B3865E8}" type="slidenum">
              <a:rPr kumimoji="1" lang="ja-JP" altLang="en-US" smtClean="0"/>
              <a:t>‹#›</a:t>
            </a:fld>
            <a:endParaRPr kumimoji="1" lang="ja-JP" altLang="en-US"/>
          </a:p>
        </p:txBody>
      </p:sp>
      <p:sp>
        <p:nvSpPr>
          <p:cNvPr id="6" name="タイトル プレースホルダー 14">
            <a:extLst>
              <a:ext uri="{FF2B5EF4-FFF2-40B4-BE49-F238E27FC236}">
                <a16:creationId xmlns:a16="http://schemas.microsoft.com/office/drawing/2014/main" id="{0CC5F3ED-2701-D443-B9F1-01E93CEDCE2A}"/>
              </a:ext>
            </a:extLst>
          </p:cNvPr>
          <p:cNvSpPr>
            <a:spLocks noGrp="1"/>
          </p:cNvSpPr>
          <p:nvPr>
            <p:ph type="title"/>
          </p:nvPr>
        </p:nvSpPr>
        <p:spPr>
          <a:xfrm>
            <a:off x="628650" y="235133"/>
            <a:ext cx="7886700" cy="561283"/>
          </a:xfrm>
          <a:prstGeom prst="rect">
            <a:avLst/>
          </a:prstGeom>
        </p:spPr>
        <p:txBody>
          <a:bodyPr vert="horz" lIns="91440" tIns="45720" rIns="91440" bIns="45720" rtlCol="0" anchor="b">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87740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図見出し箇条書き">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5"/>
          </p:nvPr>
        </p:nvSpPr>
        <p:spPr>
          <a:xfrm>
            <a:off x="3" y="6139543"/>
            <a:ext cx="8515350" cy="721270"/>
          </a:xfrm>
        </p:spPr>
        <p:txBody>
          <a:bodyPr/>
          <a:lstStyle/>
          <a:p>
            <a:endParaRPr kumimoji="1" lang="ja-JP" altLang="en-US"/>
          </a:p>
        </p:txBody>
      </p:sp>
      <p:sp>
        <p:nvSpPr>
          <p:cNvPr id="3" name="スライド番号プレースホルダー 2"/>
          <p:cNvSpPr>
            <a:spLocks noGrp="1"/>
          </p:cNvSpPr>
          <p:nvPr>
            <p:ph type="sldNum" sz="quarter" idx="16"/>
          </p:nvPr>
        </p:nvSpPr>
        <p:spPr/>
        <p:txBody>
          <a:bodyPr/>
          <a:lstStyle/>
          <a:p>
            <a:fld id="{08FC5268-0E06-784C-B5A0-7DE08B3865E8}" type="slidenum">
              <a:rPr kumimoji="1" lang="ja-JP" altLang="en-US" smtClean="0"/>
              <a:t>‹#›</a:t>
            </a:fld>
            <a:endParaRPr kumimoji="1" lang="ja-JP" altLang="en-US"/>
          </a:p>
        </p:txBody>
      </p:sp>
      <p:sp>
        <p:nvSpPr>
          <p:cNvPr id="9" name="テキスト プレースホルダー 8"/>
          <p:cNvSpPr>
            <a:spLocks noGrp="1"/>
          </p:cNvSpPr>
          <p:nvPr>
            <p:ph type="body" sz="quarter" idx="14" hasCustomPrompt="1"/>
          </p:nvPr>
        </p:nvSpPr>
        <p:spPr>
          <a:xfrm>
            <a:off x="4104000" y="945214"/>
            <a:ext cx="5040000" cy="533400"/>
          </a:xfrm>
          <a:prstGeom prst="rect">
            <a:avLst/>
          </a:prstGeom>
        </p:spPr>
        <p:txBody>
          <a:bodyPr anchor="b">
            <a:noAutofit/>
          </a:bodyPr>
          <a:lstStyle>
            <a:lvl1pPr>
              <a:defRPr sz="1800" b="1">
                <a:solidFill>
                  <a:schemeClr val="accent1"/>
                </a:solidFill>
              </a:defRPr>
            </a:lvl1pPr>
          </a:lstStyle>
          <a:p>
            <a:pPr marL="128588" marR="0" lvl="0" indent="-128588" algn="l" defTabSz="514350" rtl="0" eaLnBrk="1" fontAlgn="auto" latinLnBrk="0" hangingPunct="1">
              <a:lnSpc>
                <a:spcPct val="90000"/>
              </a:lnSpc>
              <a:spcBef>
                <a:spcPts val="563"/>
              </a:spcBef>
              <a:spcAft>
                <a:spcPts val="0"/>
              </a:spcAft>
              <a:buClrTx/>
              <a:buSzTx/>
              <a:buFont typeface="Arial" panose="020B0604020202020204" pitchFamily="34" charset="0"/>
              <a:buNone/>
              <a:tabLst/>
              <a:defRPr/>
            </a:pPr>
            <a:r>
              <a:rPr kumimoji="1" lang="ja-JP" altLang="en-US" dirty="0"/>
              <a:t>見出し</a:t>
            </a:r>
          </a:p>
        </p:txBody>
      </p:sp>
      <p:sp>
        <p:nvSpPr>
          <p:cNvPr id="10" name="テキスト プレースホルダー 6"/>
          <p:cNvSpPr>
            <a:spLocks noGrp="1"/>
          </p:cNvSpPr>
          <p:nvPr>
            <p:ph type="body" sz="quarter" idx="13" hasCustomPrompt="1"/>
          </p:nvPr>
        </p:nvSpPr>
        <p:spPr>
          <a:xfrm>
            <a:off x="4103999" y="1490493"/>
            <a:ext cx="5040000" cy="3966850"/>
          </a:xfrm>
          <a:prstGeom prst="rect">
            <a:avLst/>
          </a:prstGeom>
        </p:spPr>
        <p:txBody>
          <a:bodyPr>
            <a:normAutofit/>
          </a:bodyPr>
          <a:lstStyle>
            <a:lvl1pPr marL="192881" indent="-192881">
              <a:buFont typeface="Wingdings" charset="2"/>
              <a:buChar char="n"/>
              <a:defRPr sz="1500">
                <a:solidFill>
                  <a:schemeClr val="tx2"/>
                </a:solidFill>
              </a:defRPr>
            </a:lvl1pPr>
          </a:lstStyle>
          <a:p>
            <a:pPr lvl="0"/>
            <a:r>
              <a:rPr kumimoji="1" lang="ja-JP" altLang="en-US" dirty="0"/>
              <a:t>箇条書き</a:t>
            </a:r>
          </a:p>
        </p:txBody>
      </p:sp>
      <p:sp>
        <p:nvSpPr>
          <p:cNvPr id="11" name="タイトル プレースホルダー 14">
            <a:extLst>
              <a:ext uri="{FF2B5EF4-FFF2-40B4-BE49-F238E27FC236}">
                <a16:creationId xmlns:a16="http://schemas.microsoft.com/office/drawing/2014/main" id="{37F5DA42-51BB-EB4B-AF89-FC03382992B0}"/>
              </a:ext>
            </a:extLst>
          </p:cNvPr>
          <p:cNvSpPr>
            <a:spLocks noGrp="1"/>
          </p:cNvSpPr>
          <p:nvPr>
            <p:ph type="title"/>
          </p:nvPr>
        </p:nvSpPr>
        <p:spPr>
          <a:xfrm>
            <a:off x="628650" y="235133"/>
            <a:ext cx="7886700" cy="561283"/>
          </a:xfrm>
          <a:prstGeom prst="rect">
            <a:avLst/>
          </a:prstGeom>
        </p:spPr>
        <p:txBody>
          <a:bodyPr vert="horz" lIns="91440" tIns="45720" rIns="91440" bIns="45720" rtlCol="0" anchor="b">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094046034"/>
      </p:ext>
    </p:extLst>
  </p:cSld>
  <p:clrMapOvr>
    <a:masterClrMapping/>
  </p:clrMapOvr>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見出し-箇条書き">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hasCustomPrompt="1"/>
          </p:nvPr>
        </p:nvSpPr>
        <p:spPr>
          <a:xfrm>
            <a:off x="628650" y="1763805"/>
            <a:ext cx="7511740" cy="3078163"/>
          </a:xfrm>
          <a:prstGeom prst="rect">
            <a:avLst/>
          </a:prstGeom>
        </p:spPr>
        <p:txBody>
          <a:bodyPr/>
          <a:lstStyle>
            <a:lvl1pPr marL="257175" indent="-257175">
              <a:lnSpc>
                <a:spcPct val="120000"/>
              </a:lnSpc>
              <a:buFont typeface="Wingdings" charset="2"/>
              <a:buChar char="n"/>
              <a:defRPr sz="2000">
                <a:solidFill>
                  <a:schemeClr val="tx2"/>
                </a:solidFill>
              </a:defRPr>
            </a:lvl1pPr>
          </a:lstStyle>
          <a:p>
            <a:pPr lvl="0"/>
            <a:r>
              <a:rPr kumimoji="1" lang="ja-JP" altLang="en-US" dirty="0"/>
              <a:t>箇条書き</a:t>
            </a:r>
          </a:p>
        </p:txBody>
      </p:sp>
      <p:sp>
        <p:nvSpPr>
          <p:cNvPr id="9" name="テキスト プレースホルダー 8"/>
          <p:cNvSpPr>
            <a:spLocks noGrp="1"/>
          </p:cNvSpPr>
          <p:nvPr>
            <p:ph type="body" sz="quarter" idx="14" hasCustomPrompt="1"/>
          </p:nvPr>
        </p:nvSpPr>
        <p:spPr>
          <a:xfrm>
            <a:off x="628650" y="1214530"/>
            <a:ext cx="7511740" cy="549275"/>
          </a:xfrm>
          <a:prstGeom prst="rect">
            <a:avLst/>
          </a:prstGeom>
        </p:spPr>
        <p:txBody>
          <a:bodyPr anchor="b">
            <a:normAutofit/>
          </a:bodyPr>
          <a:lstStyle>
            <a:lvl1pPr marL="0" indent="0">
              <a:buFontTx/>
              <a:buNone/>
              <a:defRPr sz="2400" b="1">
                <a:solidFill>
                  <a:schemeClr val="accent1"/>
                </a:solidFill>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1" lang="ja-JP" altLang="en-US" dirty="0"/>
              <a:t>見出し</a:t>
            </a:r>
          </a:p>
        </p:txBody>
      </p:sp>
      <p:sp>
        <p:nvSpPr>
          <p:cNvPr id="8" name="タイトル 7"/>
          <p:cNvSpPr>
            <a:spLocks noGrp="1"/>
          </p:cNvSpPr>
          <p:nvPr>
            <p:ph type="title"/>
          </p:nvPr>
        </p:nvSpPr>
        <p:spPr>
          <a:xfrm>
            <a:off x="628650" y="235131"/>
            <a:ext cx="7886700" cy="561283"/>
          </a:xfrm>
          <a:prstGeom prst="rect">
            <a:avLst/>
          </a:prstGeom>
        </p:spPr>
        <p:txBody>
          <a:bodyPr/>
          <a:lstStyle>
            <a:lvl1pPr>
              <a:defRPr>
                <a:solidFill>
                  <a:schemeClr val="accent1"/>
                </a:solidFill>
              </a:defRPr>
            </a:lvl1pPr>
          </a:lstStyle>
          <a:p>
            <a:r>
              <a:rPr kumimoji="1" lang="ja-JP" altLang="en-US"/>
              <a:t>マスター タイトルの書式設定</a:t>
            </a:r>
          </a:p>
        </p:txBody>
      </p:sp>
      <p:sp>
        <p:nvSpPr>
          <p:cNvPr id="2" name="フッター プレースホルダー 1"/>
          <p:cNvSpPr>
            <a:spLocks noGrp="1"/>
          </p:cNvSpPr>
          <p:nvPr>
            <p:ph type="ftr" sz="quarter" idx="15"/>
          </p:nvPr>
        </p:nvSpPr>
        <p:spPr/>
        <p:txBody>
          <a:bodyPr/>
          <a:lstStyle/>
          <a:p>
            <a:endParaRPr lang="ja-JP" altLang="en-US" dirty="0">
              <a:solidFill>
                <a:srgbClr val="323232"/>
              </a:solidFill>
            </a:endParaRPr>
          </a:p>
        </p:txBody>
      </p:sp>
      <p:sp>
        <p:nvSpPr>
          <p:cNvPr id="3" name="スライド番号プレースホルダー 2"/>
          <p:cNvSpPr>
            <a:spLocks noGrp="1"/>
          </p:cNvSpPr>
          <p:nvPr>
            <p:ph type="sldNum" sz="quarter" idx="16"/>
          </p:nvPr>
        </p:nvSpPr>
        <p:spPr/>
        <p:txBody>
          <a:bodyPr/>
          <a:lstStyle/>
          <a:p>
            <a:fld id="{5D29B136-363A-44F2-87B3-E68585EE69B2}" type="slidenum">
              <a:rPr lang="ja-JP" altLang="en-US" smtClean="0">
                <a:solidFill>
                  <a:srgbClr val="505050"/>
                </a:solidFill>
              </a:rPr>
              <a:pPr/>
              <a:t>‹#›</a:t>
            </a:fld>
            <a:endParaRPr lang="ja-JP" altLang="en-US">
              <a:solidFill>
                <a:srgbClr val="505050"/>
              </a:solidFill>
            </a:endParaRPr>
          </a:p>
        </p:txBody>
      </p:sp>
    </p:spTree>
    <p:extLst>
      <p:ext uri="{BB962C8B-B14F-4D97-AF65-F5344CB8AC3E}">
        <p14:creationId xmlns:p14="http://schemas.microsoft.com/office/powerpoint/2010/main" val="370181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図と箇条書き">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4"/>
          </p:nvPr>
        </p:nvSpPr>
        <p:spPr/>
        <p:txBody>
          <a:bodyPr/>
          <a:lstStyle/>
          <a:p>
            <a:endParaRPr kumimoji="1" lang="ja-JP" altLang="en-US"/>
          </a:p>
        </p:txBody>
      </p:sp>
      <p:sp>
        <p:nvSpPr>
          <p:cNvPr id="4" name="スライド番号プレースホルダー 3"/>
          <p:cNvSpPr>
            <a:spLocks noGrp="1"/>
          </p:cNvSpPr>
          <p:nvPr>
            <p:ph type="sldNum" sz="quarter" idx="15"/>
          </p:nvPr>
        </p:nvSpPr>
        <p:spPr/>
        <p:txBody>
          <a:bodyPr/>
          <a:lstStyle/>
          <a:p>
            <a:fld id="{08FC5268-0E06-784C-B5A0-7DE08B3865E8}" type="slidenum">
              <a:rPr kumimoji="1" lang="ja-JP" altLang="en-US" smtClean="0"/>
              <a:t>‹#›</a:t>
            </a:fld>
            <a:endParaRPr kumimoji="1" lang="ja-JP" altLang="en-US"/>
          </a:p>
        </p:txBody>
      </p:sp>
      <p:sp>
        <p:nvSpPr>
          <p:cNvPr id="6" name="テキスト プレースホルダー 3">
            <a:extLst>
              <a:ext uri="{FF2B5EF4-FFF2-40B4-BE49-F238E27FC236}">
                <a16:creationId xmlns:a16="http://schemas.microsoft.com/office/drawing/2014/main" id="{86FE1875-9518-4044-A163-B7E869F4C09C}"/>
              </a:ext>
            </a:extLst>
          </p:cNvPr>
          <p:cNvSpPr>
            <a:spLocks noGrp="1"/>
          </p:cNvSpPr>
          <p:nvPr>
            <p:ph type="body" sz="quarter" idx="13"/>
          </p:nvPr>
        </p:nvSpPr>
        <p:spPr>
          <a:xfrm>
            <a:off x="628650" y="3659747"/>
            <a:ext cx="7886700" cy="2864260"/>
          </a:xfrm>
        </p:spPr>
        <p:txBody>
          <a:bodyPr/>
          <a:lstStyle>
            <a:lvl1pPr marL="128588" indent="-128588">
              <a:buFont typeface="Wingdings" panose="05000000000000000000" pitchFamily="2" charset="2"/>
              <a:buChar char="n"/>
              <a:defRPr/>
            </a:lvl1pPr>
            <a:lvl2pPr>
              <a:defRPr>
                <a:solidFill>
                  <a:schemeClr val="tx2"/>
                </a:solidFill>
              </a:defRPr>
            </a:lvl2pPr>
            <a:lvl3pPr>
              <a:defRPr>
                <a:solidFill>
                  <a:schemeClr val="tx1">
                    <a:lumMod val="75000"/>
                    <a:lumOff val="25000"/>
                  </a:schemeClr>
                </a:solidFill>
              </a:defRPr>
            </a:lvl3pPr>
          </a:lstStyle>
          <a:p>
            <a:pPr lvl="0"/>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endParaRPr kumimoji="1" lang="ja-JP" altLang="en-US" dirty="0"/>
          </a:p>
        </p:txBody>
      </p:sp>
      <p:sp>
        <p:nvSpPr>
          <p:cNvPr id="8" name="タイトル プレースホルダー 14">
            <a:extLst>
              <a:ext uri="{FF2B5EF4-FFF2-40B4-BE49-F238E27FC236}">
                <a16:creationId xmlns:a16="http://schemas.microsoft.com/office/drawing/2014/main" id="{E21BA2F7-731E-C14F-9545-47371491BDB7}"/>
              </a:ext>
            </a:extLst>
          </p:cNvPr>
          <p:cNvSpPr>
            <a:spLocks noGrp="1"/>
          </p:cNvSpPr>
          <p:nvPr>
            <p:ph type="title"/>
          </p:nvPr>
        </p:nvSpPr>
        <p:spPr>
          <a:xfrm>
            <a:off x="628650" y="235133"/>
            <a:ext cx="7886700" cy="561283"/>
          </a:xfrm>
          <a:prstGeom prst="rect">
            <a:avLst/>
          </a:prstGeom>
        </p:spPr>
        <p:txBody>
          <a:bodyPr vert="horz" lIns="91440" tIns="45720" rIns="91440" bIns="45720" rtlCol="0" anchor="b">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85789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見出し-箇条">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hasCustomPrompt="1"/>
          </p:nvPr>
        </p:nvSpPr>
        <p:spPr>
          <a:xfrm>
            <a:off x="628650" y="1319228"/>
            <a:ext cx="7886700" cy="549275"/>
          </a:xfrm>
          <a:prstGeom prst="rect">
            <a:avLst/>
          </a:prstGeom>
        </p:spPr>
        <p:txBody>
          <a:bodyPr anchor="b">
            <a:normAutofit/>
          </a:bodyPr>
          <a:lstStyle>
            <a:lvl1pPr>
              <a:defRPr sz="2800" b="1">
                <a:solidFill>
                  <a:schemeClr val="accent1"/>
                </a:solidFill>
              </a:defRPr>
            </a:lvl1pPr>
          </a:lstStyle>
          <a:p>
            <a:pPr marL="128588" marR="0" lvl="0" indent="-128588" algn="l" defTabSz="514350" rtl="0" eaLnBrk="1" fontAlgn="auto" latinLnBrk="0" hangingPunct="1">
              <a:lnSpc>
                <a:spcPct val="90000"/>
              </a:lnSpc>
              <a:spcBef>
                <a:spcPts val="563"/>
              </a:spcBef>
              <a:spcAft>
                <a:spcPts val="0"/>
              </a:spcAft>
              <a:buClrTx/>
              <a:buSzTx/>
              <a:buFont typeface="Arial" panose="020B0604020202020204" pitchFamily="34" charset="0"/>
              <a:buNone/>
              <a:tabLst/>
              <a:defRPr/>
            </a:pPr>
            <a:r>
              <a:rPr kumimoji="1" lang="ja-JP" altLang="en-US" dirty="0"/>
              <a:t>見出し</a:t>
            </a:r>
          </a:p>
        </p:txBody>
      </p:sp>
      <p:sp>
        <p:nvSpPr>
          <p:cNvPr id="12" name="タイトル 11"/>
          <p:cNvSpPr>
            <a:spLocks noGrp="1"/>
          </p:cNvSpPr>
          <p:nvPr>
            <p:ph type="title"/>
          </p:nvPr>
        </p:nvSpPr>
        <p:spPr>
          <a:xfrm>
            <a:off x="628650" y="235133"/>
            <a:ext cx="7886700" cy="561283"/>
          </a:xfrm>
          <a:prstGeom prst="rect">
            <a:avLst/>
          </a:prstGeom>
        </p:spPr>
        <p:txBody>
          <a:bodyPr/>
          <a:lstStyle>
            <a:lvl1pPr>
              <a:defRPr>
                <a:solidFill>
                  <a:schemeClr val="accent1"/>
                </a:solidFill>
              </a:defRPr>
            </a:lvl1pPr>
          </a:lstStyle>
          <a:p>
            <a:r>
              <a:rPr kumimoji="1" lang="ja-JP" altLang="en-US"/>
              <a:t>マスター タイトルの書式設定</a:t>
            </a:r>
          </a:p>
        </p:txBody>
      </p:sp>
      <p:sp>
        <p:nvSpPr>
          <p:cNvPr id="8" name="テキスト プレースホルダー 6"/>
          <p:cNvSpPr>
            <a:spLocks noGrp="1"/>
          </p:cNvSpPr>
          <p:nvPr>
            <p:ph type="body" sz="quarter" idx="13" hasCustomPrompt="1"/>
          </p:nvPr>
        </p:nvSpPr>
        <p:spPr>
          <a:xfrm>
            <a:off x="628650" y="1868504"/>
            <a:ext cx="7886700" cy="3078163"/>
          </a:xfrm>
          <a:prstGeom prst="rect">
            <a:avLst/>
          </a:prstGeom>
        </p:spPr>
        <p:txBody>
          <a:bodyPr>
            <a:normAutofit/>
          </a:bodyPr>
          <a:lstStyle>
            <a:lvl1pPr marL="192881" indent="-192881">
              <a:buFont typeface="Wingdings" charset="2"/>
              <a:buChar char="n"/>
              <a:defRPr sz="2200">
                <a:solidFill>
                  <a:schemeClr val="tx1"/>
                </a:solidFill>
              </a:defRPr>
            </a:lvl1pPr>
          </a:lstStyle>
          <a:p>
            <a:pPr lvl="0"/>
            <a:r>
              <a:rPr kumimoji="1" lang="ja-JP" altLang="en-US" dirty="0"/>
              <a:t>箇条書き</a:t>
            </a:r>
          </a:p>
        </p:txBody>
      </p:sp>
      <p:sp>
        <p:nvSpPr>
          <p:cNvPr id="5" name="フッター プレースホルダー 4"/>
          <p:cNvSpPr>
            <a:spLocks noGrp="1"/>
          </p:cNvSpPr>
          <p:nvPr>
            <p:ph type="ftr" sz="quarter" idx="15"/>
          </p:nvPr>
        </p:nvSpPr>
        <p:spPr/>
        <p:txBody>
          <a:bodyPr/>
          <a:lstStyle/>
          <a:p>
            <a:endParaRPr kumimoji="1" lang="ja-JP" altLang="en-US"/>
          </a:p>
        </p:txBody>
      </p:sp>
      <p:sp>
        <p:nvSpPr>
          <p:cNvPr id="6" name="スライド番号プレースホルダー 5"/>
          <p:cNvSpPr>
            <a:spLocks noGrp="1"/>
          </p:cNvSpPr>
          <p:nvPr>
            <p:ph type="sldNum" sz="quarter" idx="16"/>
          </p:nvPr>
        </p:nvSpPr>
        <p:spPr/>
        <p:txBody>
          <a:bodyPr/>
          <a:lstStyle/>
          <a:p>
            <a:fld id="{08FC5268-0E06-784C-B5A0-7DE08B3865E8}" type="slidenum">
              <a:rPr kumimoji="1" lang="ja-JP" altLang="en-US" smtClean="0"/>
              <a:t>‹#›</a:t>
            </a:fld>
            <a:endParaRPr kumimoji="1" lang="ja-JP" altLang="en-US"/>
          </a:p>
        </p:txBody>
      </p:sp>
    </p:spTree>
    <p:extLst>
      <p:ext uri="{BB962C8B-B14F-4D97-AF65-F5344CB8AC3E}">
        <p14:creationId xmlns:p14="http://schemas.microsoft.com/office/powerpoint/2010/main" val="225641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見出し-文章">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hasCustomPrompt="1"/>
          </p:nvPr>
        </p:nvSpPr>
        <p:spPr>
          <a:xfrm>
            <a:off x="628650" y="1319228"/>
            <a:ext cx="7886700" cy="549275"/>
          </a:xfrm>
          <a:prstGeom prst="rect">
            <a:avLst/>
          </a:prstGeom>
        </p:spPr>
        <p:txBody>
          <a:bodyPr anchor="b" anchorCtr="0">
            <a:normAutofit/>
          </a:bodyPr>
          <a:lstStyle>
            <a:lvl1pPr algn="dist">
              <a:defRPr sz="2800" b="1">
                <a:solidFill>
                  <a:schemeClr val="accent1"/>
                </a:solidFill>
              </a:defRPr>
            </a:lvl1pPr>
          </a:lstStyle>
          <a:p>
            <a:pPr marL="128588" marR="0" lvl="0" indent="-128588" algn="l" defTabSz="514350" rtl="0" eaLnBrk="1" fontAlgn="auto" latinLnBrk="0" hangingPunct="1">
              <a:lnSpc>
                <a:spcPct val="90000"/>
              </a:lnSpc>
              <a:spcBef>
                <a:spcPts val="563"/>
              </a:spcBef>
              <a:spcAft>
                <a:spcPts val="0"/>
              </a:spcAft>
              <a:buClrTx/>
              <a:buSzTx/>
              <a:buFont typeface="Arial" panose="020B0604020202020204" pitchFamily="34" charset="0"/>
              <a:buNone/>
              <a:tabLst/>
              <a:defRPr/>
            </a:pPr>
            <a:r>
              <a:rPr kumimoji="1" lang="ja-JP" altLang="en-US" dirty="0"/>
              <a:t>見出し</a:t>
            </a:r>
          </a:p>
        </p:txBody>
      </p:sp>
      <p:sp>
        <p:nvSpPr>
          <p:cNvPr id="12" name="タイトル 11"/>
          <p:cNvSpPr>
            <a:spLocks noGrp="1"/>
          </p:cNvSpPr>
          <p:nvPr>
            <p:ph type="title"/>
          </p:nvPr>
        </p:nvSpPr>
        <p:spPr>
          <a:xfrm>
            <a:off x="628650" y="235133"/>
            <a:ext cx="7886700" cy="561283"/>
          </a:xfrm>
          <a:prstGeom prst="rect">
            <a:avLst/>
          </a:prstGeom>
        </p:spPr>
        <p:txBody>
          <a:bodyPr/>
          <a:lstStyle>
            <a:lvl1pPr>
              <a:defRPr>
                <a:solidFill>
                  <a:schemeClr val="accent1"/>
                </a:solidFill>
              </a:defRPr>
            </a:lvl1pPr>
          </a:lstStyle>
          <a:p>
            <a:r>
              <a:rPr kumimoji="1" lang="ja-JP" altLang="en-US"/>
              <a:t>マスター タイトルの書式設定</a:t>
            </a:r>
          </a:p>
        </p:txBody>
      </p:sp>
      <p:sp>
        <p:nvSpPr>
          <p:cNvPr id="8" name="テキスト プレースホルダー 6"/>
          <p:cNvSpPr>
            <a:spLocks noGrp="1"/>
          </p:cNvSpPr>
          <p:nvPr>
            <p:ph type="body" sz="quarter" idx="13" hasCustomPrompt="1"/>
          </p:nvPr>
        </p:nvSpPr>
        <p:spPr>
          <a:xfrm>
            <a:off x="628650" y="1868504"/>
            <a:ext cx="7886700" cy="3078163"/>
          </a:xfrm>
          <a:prstGeom prst="rect">
            <a:avLst/>
          </a:prstGeom>
        </p:spPr>
        <p:txBody>
          <a:bodyPr>
            <a:normAutofit/>
          </a:bodyPr>
          <a:lstStyle>
            <a:lvl1pPr marL="0" indent="0">
              <a:buFont typeface="Wingdings" charset="2"/>
              <a:buNone/>
              <a:defRPr sz="2400">
                <a:solidFill>
                  <a:schemeClr val="tx1"/>
                </a:solidFill>
              </a:defRPr>
            </a:lvl1pPr>
          </a:lstStyle>
          <a:p>
            <a:pPr lvl="0"/>
            <a:r>
              <a:rPr kumimoji="1" lang="ja-JP" altLang="en-US"/>
              <a:t>文章</a:t>
            </a:r>
            <a:endParaRPr kumimoji="1" lang="ja-JP" altLang="en-US" dirty="0"/>
          </a:p>
        </p:txBody>
      </p:sp>
      <p:sp>
        <p:nvSpPr>
          <p:cNvPr id="5" name="フッター プレースホルダー 4"/>
          <p:cNvSpPr>
            <a:spLocks noGrp="1"/>
          </p:cNvSpPr>
          <p:nvPr>
            <p:ph type="ftr" sz="quarter" idx="15"/>
          </p:nvPr>
        </p:nvSpPr>
        <p:spPr/>
        <p:txBody>
          <a:bodyPr/>
          <a:lstStyle/>
          <a:p>
            <a:endParaRPr kumimoji="1" lang="ja-JP" altLang="en-US"/>
          </a:p>
        </p:txBody>
      </p:sp>
      <p:sp>
        <p:nvSpPr>
          <p:cNvPr id="6" name="スライド番号プレースホルダー 5"/>
          <p:cNvSpPr>
            <a:spLocks noGrp="1"/>
          </p:cNvSpPr>
          <p:nvPr>
            <p:ph type="sldNum" sz="quarter" idx="16"/>
          </p:nvPr>
        </p:nvSpPr>
        <p:spPr/>
        <p:txBody>
          <a:bodyPr/>
          <a:lstStyle/>
          <a:p>
            <a:fld id="{08FC5268-0E06-784C-B5A0-7DE08B3865E8}" type="slidenum">
              <a:rPr kumimoji="1" lang="ja-JP" altLang="en-US" smtClean="0"/>
              <a:t>‹#›</a:t>
            </a:fld>
            <a:endParaRPr kumimoji="1" lang="ja-JP" altLang="en-US"/>
          </a:p>
        </p:txBody>
      </p:sp>
    </p:spTree>
    <p:extLst>
      <p:ext uri="{BB962C8B-B14F-4D97-AF65-F5344CB8AC3E}">
        <p14:creationId xmlns:p14="http://schemas.microsoft.com/office/powerpoint/2010/main" val="190835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図_見出し-箇条">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hasCustomPrompt="1"/>
          </p:nvPr>
        </p:nvSpPr>
        <p:spPr>
          <a:xfrm>
            <a:off x="4588330" y="1279473"/>
            <a:ext cx="3927020" cy="549275"/>
          </a:xfrm>
          <a:prstGeom prst="rect">
            <a:avLst/>
          </a:prstGeom>
        </p:spPr>
        <p:txBody>
          <a:bodyPr anchor="b" anchorCtr="0">
            <a:normAutofit/>
          </a:bodyPr>
          <a:lstStyle>
            <a:lvl1pPr>
              <a:defRPr sz="1800" b="1">
                <a:solidFill>
                  <a:schemeClr val="accent1"/>
                </a:solidFill>
              </a:defRPr>
            </a:lvl1pPr>
          </a:lstStyle>
          <a:p>
            <a:pPr marL="128588" marR="0" lvl="0" indent="-128588" algn="l" defTabSz="514350" rtl="0" eaLnBrk="1" fontAlgn="auto" latinLnBrk="0" hangingPunct="1">
              <a:lnSpc>
                <a:spcPct val="90000"/>
              </a:lnSpc>
              <a:spcBef>
                <a:spcPts val="563"/>
              </a:spcBef>
              <a:spcAft>
                <a:spcPts val="0"/>
              </a:spcAft>
              <a:buClrTx/>
              <a:buSzTx/>
              <a:buFont typeface="Arial" panose="020B0604020202020204" pitchFamily="34" charset="0"/>
              <a:buNone/>
              <a:tabLst/>
              <a:defRPr/>
            </a:pPr>
            <a:r>
              <a:rPr kumimoji="1" lang="ja-JP" altLang="en-US" dirty="0"/>
              <a:t>見出し</a:t>
            </a:r>
          </a:p>
        </p:txBody>
      </p:sp>
      <p:sp>
        <p:nvSpPr>
          <p:cNvPr id="12" name="タイトル 11"/>
          <p:cNvSpPr>
            <a:spLocks noGrp="1"/>
          </p:cNvSpPr>
          <p:nvPr>
            <p:ph type="title"/>
          </p:nvPr>
        </p:nvSpPr>
        <p:spPr>
          <a:xfrm>
            <a:off x="628650" y="235133"/>
            <a:ext cx="7886700" cy="561283"/>
          </a:xfrm>
          <a:prstGeom prst="rect">
            <a:avLst/>
          </a:prstGeom>
        </p:spPr>
        <p:txBody>
          <a:bodyPr/>
          <a:lstStyle>
            <a:lvl1pPr>
              <a:defRPr>
                <a:solidFill>
                  <a:schemeClr val="accent1"/>
                </a:solidFill>
              </a:defRPr>
            </a:lvl1pPr>
          </a:lstStyle>
          <a:p>
            <a:r>
              <a:rPr kumimoji="1" lang="ja-JP" altLang="en-US"/>
              <a:t>マスター タイトルの書式設定</a:t>
            </a:r>
          </a:p>
        </p:txBody>
      </p:sp>
      <p:sp>
        <p:nvSpPr>
          <p:cNvPr id="8" name="テキスト プレースホルダー 6"/>
          <p:cNvSpPr>
            <a:spLocks noGrp="1"/>
          </p:cNvSpPr>
          <p:nvPr>
            <p:ph type="body" sz="quarter" idx="13" hasCustomPrompt="1"/>
          </p:nvPr>
        </p:nvSpPr>
        <p:spPr>
          <a:xfrm>
            <a:off x="4588328" y="1828749"/>
            <a:ext cx="3927021" cy="3771953"/>
          </a:xfrm>
          <a:prstGeom prst="rect">
            <a:avLst/>
          </a:prstGeom>
        </p:spPr>
        <p:txBody>
          <a:bodyPr/>
          <a:lstStyle>
            <a:lvl1pPr marL="192881" indent="-192881">
              <a:buFont typeface="Wingdings" charset="2"/>
              <a:buChar char="n"/>
              <a:defRPr sz="1500">
                <a:solidFill>
                  <a:schemeClr val="tx2"/>
                </a:solidFill>
              </a:defRPr>
            </a:lvl1pPr>
          </a:lstStyle>
          <a:p>
            <a:pPr lvl="0"/>
            <a:r>
              <a:rPr kumimoji="1" lang="ja-JP" altLang="en-US" dirty="0"/>
              <a:t>箇条書き</a:t>
            </a:r>
          </a:p>
        </p:txBody>
      </p:sp>
      <p:sp>
        <p:nvSpPr>
          <p:cNvPr id="5" name="フッター プレースホルダー 4"/>
          <p:cNvSpPr>
            <a:spLocks noGrp="1"/>
          </p:cNvSpPr>
          <p:nvPr>
            <p:ph type="ftr" sz="quarter" idx="15"/>
          </p:nvPr>
        </p:nvSpPr>
        <p:spPr/>
        <p:txBody>
          <a:bodyPr/>
          <a:lstStyle/>
          <a:p>
            <a:endParaRPr kumimoji="1" lang="ja-JP" altLang="en-US"/>
          </a:p>
        </p:txBody>
      </p:sp>
      <p:sp>
        <p:nvSpPr>
          <p:cNvPr id="6" name="スライド番号プレースホルダー 5"/>
          <p:cNvSpPr>
            <a:spLocks noGrp="1"/>
          </p:cNvSpPr>
          <p:nvPr>
            <p:ph type="sldNum" sz="quarter" idx="16"/>
          </p:nvPr>
        </p:nvSpPr>
        <p:spPr/>
        <p:txBody>
          <a:bodyPr/>
          <a:lstStyle/>
          <a:p>
            <a:fld id="{08FC5268-0E06-784C-B5A0-7DE08B3865E8}" type="slidenum">
              <a:rPr kumimoji="1" lang="ja-JP" altLang="en-US" smtClean="0"/>
              <a:t>‹#›</a:t>
            </a:fld>
            <a:endParaRPr kumimoji="1" lang="ja-JP" altLang="en-US"/>
          </a:p>
        </p:txBody>
      </p:sp>
    </p:spTree>
    <p:extLst>
      <p:ext uri="{BB962C8B-B14F-4D97-AF65-F5344CB8AC3E}">
        <p14:creationId xmlns:p14="http://schemas.microsoft.com/office/powerpoint/2010/main" val="295811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つの見出し-箇条書き">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hasCustomPrompt="1"/>
          </p:nvPr>
        </p:nvSpPr>
        <p:spPr>
          <a:xfrm>
            <a:off x="628650" y="1804950"/>
            <a:ext cx="7886700" cy="1600201"/>
          </a:xfrm>
          <a:prstGeom prst="rect">
            <a:avLst/>
          </a:prstGeom>
        </p:spPr>
        <p:txBody>
          <a:bodyPr>
            <a:normAutofit/>
          </a:bodyPr>
          <a:lstStyle>
            <a:lvl1pPr marL="192881" indent="-192881">
              <a:buFont typeface="Wingdings" charset="2"/>
              <a:buChar char="n"/>
              <a:defRPr sz="2200">
                <a:solidFill>
                  <a:schemeClr val="tx1"/>
                </a:solidFill>
              </a:defRPr>
            </a:lvl1pPr>
          </a:lstStyle>
          <a:p>
            <a:pPr lvl="0"/>
            <a:r>
              <a:rPr kumimoji="1" lang="ja-JP" altLang="en-US" dirty="0"/>
              <a:t>箇条書き</a:t>
            </a:r>
          </a:p>
        </p:txBody>
      </p:sp>
      <p:sp>
        <p:nvSpPr>
          <p:cNvPr id="9" name="テキスト プレースホルダー 8"/>
          <p:cNvSpPr>
            <a:spLocks noGrp="1"/>
          </p:cNvSpPr>
          <p:nvPr>
            <p:ph type="body" sz="quarter" idx="14" hasCustomPrompt="1"/>
          </p:nvPr>
        </p:nvSpPr>
        <p:spPr>
          <a:xfrm>
            <a:off x="628650" y="1246151"/>
            <a:ext cx="7886700" cy="549275"/>
          </a:xfrm>
          <a:prstGeom prst="rect">
            <a:avLst/>
          </a:prstGeom>
        </p:spPr>
        <p:txBody>
          <a:bodyPr anchor="b">
            <a:normAutofit/>
          </a:bodyPr>
          <a:lstStyle>
            <a:lvl1pPr marL="0" indent="0">
              <a:buFontTx/>
              <a:buNone/>
              <a:defRPr sz="2800" b="1">
                <a:solidFill>
                  <a:schemeClr val="accent1"/>
                </a:solidFill>
              </a:defRPr>
            </a:lvl1pPr>
          </a:lstStyle>
          <a:p>
            <a:pPr marL="128588" marR="0" lvl="0" indent="-128588" algn="l" defTabSz="514350" rtl="0" eaLnBrk="1" fontAlgn="auto" latinLnBrk="0" hangingPunct="1">
              <a:lnSpc>
                <a:spcPct val="90000"/>
              </a:lnSpc>
              <a:spcBef>
                <a:spcPts val="563"/>
              </a:spcBef>
              <a:spcAft>
                <a:spcPts val="0"/>
              </a:spcAft>
              <a:buClrTx/>
              <a:buSzTx/>
              <a:buFont typeface="Arial" panose="020B0604020202020204" pitchFamily="34" charset="0"/>
              <a:buNone/>
              <a:tabLst/>
              <a:defRPr/>
            </a:pPr>
            <a:r>
              <a:rPr kumimoji="1" lang="ja-JP" altLang="en-US" dirty="0"/>
              <a:t>見出し</a:t>
            </a:r>
          </a:p>
        </p:txBody>
      </p:sp>
      <p:sp>
        <p:nvSpPr>
          <p:cNvPr id="8" name="テキスト プレースホルダー 6"/>
          <p:cNvSpPr>
            <a:spLocks noGrp="1"/>
          </p:cNvSpPr>
          <p:nvPr>
            <p:ph type="body" sz="quarter" idx="15" hasCustomPrompt="1"/>
          </p:nvPr>
        </p:nvSpPr>
        <p:spPr>
          <a:xfrm>
            <a:off x="628650" y="3989350"/>
            <a:ext cx="7886700" cy="1600201"/>
          </a:xfrm>
          <a:prstGeom prst="rect">
            <a:avLst/>
          </a:prstGeom>
        </p:spPr>
        <p:txBody>
          <a:bodyPr>
            <a:normAutofit/>
          </a:bodyPr>
          <a:lstStyle>
            <a:lvl1pPr marL="192881" indent="-192881">
              <a:buFont typeface="Wingdings" charset="2"/>
              <a:buChar char="n"/>
              <a:defRPr sz="2200">
                <a:solidFill>
                  <a:schemeClr val="tx1"/>
                </a:solidFill>
              </a:defRPr>
            </a:lvl1pPr>
          </a:lstStyle>
          <a:p>
            <a:pPr lvl="0"/>
            <a:r>
              <a:rPr kumimoji="1" lang="ja-JP" altLang="en-US" dirty="0"/>
              <a:t>箇条書き</a:t>
            </a:r>
          </a:p>
        </p:txBody>
      </p:sp>
      <p:sp>
        <p:nvSpPr>
          <p:cNvPr id="10" name="テキスト プレースホルダー 8"/>
          <p:cNvSpPr>
            <a:spLocks noGrp="1"/>
          </p:cNvSpPr>
          <p:nvPr>
            <p:ph type="body" sz="quarter" idx="16" hasCustomPrompt="1"/>
          </p:nvPr>
        </p:nvSpPr>
        <p:spPr>
          <a:xfrm>
            <a:off x="628650" y="3430548"/>
            <a:ext cx="7886700" cy="549275"/>
          </a:xfrm>
          <a:prstGeom prst="rect">
            <a:avLst/>
          </a:prstGeom>
        </p:spPr>
        <p:txBody>
          <a:bodyPr anchor="b">
            <a:normAutofit/>
          </a:bodyPr>
          <a:lstStyle>
            <a:lvl1pPr marL="0" indent="0">
              <a:buFontTx/>
              <a:buNone/>
              <a:defRPr sz="2800" b="1">
                <a:solidFill>
                  <a:schemeClr val="accent1"/>
                </a:solidFill>
              </a:defRPr>
            </a:lvl1pPr>
          </a:lstStyle>
          <a:p>
            <a:pPr marL="128588" marR="0" lvl="0" indent="-128588" algn="l" defTabSz="514350" rtl="0" eaLnBrk="1" fontAlgn="auto" latinLnBrk="0" hangingPunct="1">
              <a:lnSpc>
                <a:spcPct val="90000"/>
              </a:lnSpc>
              <a:spcBef>
                <a:spcPts val="563"/>
              </a:spcBef>
              <a:spcAft>
                <a:spcPts val="0"/>
              </a:spcAft>
              <a:buClrTx/>
              <a:buSzTx/>
              <a:buFont typeface="Arial" panose="020B0604020202020204" pitchFamily="34" charset="0"/>
              <a:buNone/>
              <a:tabLst/>
              <a:defRPr/>
            </a:pPr>
            <a:r>
              <a:rPr kumimoji="1" lang="ja-JP" altLang="en-US" dirty="0"/>
              <a:t>見出し</a:t>
            </a:r>
          </a:p>
        </p:txBody>
      </p:sp>
      <p:sp>
        <p:nvSpPr>
          <p:cNvPr id="3" name="フッター プレースホルダー 2"/>
          <p:cNvSpPr>
            <a:spLocks noGrp="1"/>
          </p:cNvSpPr>
          <p:nvPr>
            <p:ph type="ftr" sz="quarter" idx="17"/>
          </p:nvPr>
        </p:nvSpPr>
        <p:spPr/>
        <p:txBody>
          <a:bodyPr/>
          <a:lstStyle/>
          <a:p>
            <a:endParaRPr kumimoji="1" lang="ja-JP" altLang="en-US"/>
          </a:p>
        </p:txBody>
      </p:sp>
      <p:sp>
        <p:nvSpPr>
          <p:cNvPr id="4" name="スライド番号プレースホルダー 3"/>
          <p:cNvSpPr>
            <a:spLocks noGrp="1"/>
          </p:cNvSpPr>
          <p:nvPr>
            <p:ph type="sldNum" sz="quarter" idx="18"/>
          </p:nvPr>
        </p:nvSpPr>
        <p:spPr/>
        <p:txBody>
          <a:bodyPr/>
          <a:lstStyle/>
          <a:p>
            <a:fld id="{08FC5268-0E06-784C-B5A0-7DE08B3865E8}" type="slidenum">
              <a:rPr kumimoji="1" lang="ja-JP" altLang="en-US" smtClean="0"/>
              <a:t>‹#›</a:t>
            </a:fld>
            <a:endParaRPr kumimoji="1" lang="ja-JP" altLang="en-US"/>
          </a:p>
        </p:txBody>
      </p:sp>
      <p:sp>
        <p:nvSpPr>
          <p:cNvPr id="11" name="タイトル 7">
            <a:extLst>
              <a:ext uri="{FF2B5EF4-FFF2-40B4-BE49-F238E27FC236}">
                <a16:creationId xmlns:a16="http://schemas.microsoft.com/office/drawing/2014/main" id="{E7C01043-9720-7A40-A4CC-3392E2B32FA0}"/>
              </a:ext>
            </a:extLst>
          </p:cNvPr>
          <p:cNvSpPr>
            <a:spLocks noGrp="1"/>
          </p:cNvSpPr>
          <p:nvPr>
            <p:ph type="title"/>
          </p:nvPr>
        </p:nvSpPr>
        <p:spPr>
          <a:xfrm>
            <a:off x="628650" y="235133"/>
            <a:ext cx="7886700" cy="561283"/>
          </a:xfrm>
          <a:prstGeom prst="rect">
            <a:avLst/>
          </a:prstGeom>
        </p:spPr>
        <p:txBody>
          <a:bodyPr/>
          <a:lstStyle>
            <a:lvl1pPr>
              <a:defRPr>
                <a:solidFill>
                  <a:schemeClr val="accent1"/>
                </a:solidFill>
              </a:defRPr>
            </a:lvl1pPr>
          </a:lstStyle>
          <a:p>
            <a:r>
              <a:rPr kumimoji="1" lang="ja-JP" altLang="en-US"/>
              <a:t>マスター タイトルの書式設定</a:t>
            </a:r>
          </a:p>
        </p:txBody>
      </p:sp>
    </p:spTree>
    <p:extLst>
      <p:ext uri="{BB962C8B-B14F-4D97-AF65-F5344CB8AC3E}">
        <p14:creationId xmlns:p14="http://schemas.microsoft.com/office/powerpoint/2010/main" val="166571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箇条書き-テキスト-箇条書き">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hasCustomPrompt="1"/>
          </p:nvPr>
        </p:nvSpPr>
        <p:spPr>
          <a:xfrm>
            <a:off x="992459" y="1270005"/>
            <a:ext cx="7522891" cy="1394701"/>
          </a:xfrm>
          <a:prstGeom prst="rect">
            <a:avLst/>
          </a:prstGeom>
        </p:spPr>
        <p:txBody>
          <a:bodyPr/>
          <a:lstStyle>
            <a:lvl1pPr marL="192881" indent="-192881">
              <a:buFont typeface="Wingdings" charset="2"/>
              <a:buChar char="n"/>
              <a:defRPr sz="1500">
                <a:solidFill>
                  <a:schemeClr val="tx2"/>
                </a:solidFill>
              </a:defRPr>
            </a:lvl1pPr>
          </a:lstStyle>
          <a:p>
            <a:pPr lvl="0"/>
            <a:r>
              <a:rPr kumimoji="1" lang="ja-JP" altLang="en-US" dirty="0"/>
              <a:t>箇条書き</a:t>
            </a:r>
          </a:p>
        </p:txBody>
      </p:sp>
      <p:sp>
        <p:nvSpPr>
          <p:cNvPr id="8" name="テキスト プレースホルダー 6"/>
          <p:cNvSpPr>
            <a:spLocks noGrp="1"/>
          </p:cNvSpPr>
          <p:nvPr>
            <p:ph type="body" sz="quarter" idx="14" hasCustomPrompt="1"/>
          </p:nvPr>
        </p:nvSpPr>
        <p:spPr>
          <a:xfrm>
            <a:off x="992458" y="3409538"/>
            <a:ext cx="7522892" cy="1975265"/>
          </a:xfrm>
          <a:prstGeom prst="rect">
            <a:avLst/>
          </a:prstGeom>
        </p:spPr>
        <p:txBody>
          <a:bodyPr anchor="t"/>
          <a:lstStyle>
            <a:lvl1pPr marL="192881" indent="-192881">
              <a:buFont typeface="Wingdings" charset="2"/>
              <a:buChar char="n"/>
              <a:defRPr sz="1500">
                <a:solidFill>
                  <a:schemeClr val="tx2"/>
                </a:solidFill>
              </a:defRPr>
            </a:lvl1pPr>
          </a:lstStyle>
          <a:p>
            <a:pPr lvl="0"/>
            <a:r>
              <a:rPr kumimoji="1" lang="ja-JP" altLang="en-US" dirty="0"/>
              <a:t>箇条書き</a:t>
            </a:r>
          </a:p>
        </p:txBody>
      </p:sp>
      <p:sp>
        <p:nvSpPr>
          <p:cNvPr id="10" name="テキスト プレースホルダー 9"/>
          <p:cNvSpPr>
            <a:spLocks noGrp="1"/>
          </p:cNvSpPr>
          <p:nvPr>
            <p:ph type="body" sz="quarter" idx="15" hasCustomPrompt="1"/>
          </p:nvPr>
        </p:nvSpPr>
        <p:spPr>
          <a:xfrm>
            <a:off x="628650" y="2944869"/>
            <a:ext cx="7886700" cy="467042"/>
          </a:xfrm>
          <a:prstGeom prst="rect">
            <a:avLst/>
          </a:prstGeom>
        </p:spPr>
        <p:txBody>
          <a:bodyPr vert="horz" numCol="1" anchor="b"/>
          <a:lstStyle>
            <a:lvl1pPr marL="0" indent="0" algn="l" rtl="0">
              <a:lnSpc>
                <a:spcPct val="100000"/>
              </a:lnSpc>
              <a:buNone/>
              <a:defRPr sz="1800"/>
            </a:lvl1pPr>
          </a:lstStyle>
          <a:p>
            <a:pPr lvl="0"/>
            <a:r>
              <a:rPr kumimoji="1" lang="ja-JP" altLang="en-US" dirty="0"/>
              <a:t>テキスト</a:t>
            </a:r>
          </a:p>
        </p:txBody>
      </p:sp>
      <p:sp>
        <p:nvSpPr>
          <p:cNvPr id="3" name="フッター プレースホルダー 2"/>
          <p:cNvSpPr>
            <a:spLocks noGrp="1"/>
          </p:cNvSpPr>
          <p:nvPr>
            <p:ph type="ftr" sz="quarter" idx="16"/>
          </p:nvPr>
        </p:nvSpPr>
        <p:spPr/>
        <p:txBody>
          <a:bodyPr/>
          <a:lstStyle/>
          <a:p>
            <a:endParaRPr kumimoji="1" lang="ja-JP" altLang="en-US"/>
          </a:p>
        </p:txBody>
      </p:sp>
      <p:sp>
        <p:nvSpPr>
          <p:cNvPr id="4" name="スライド番号プレースホルダー 3"/>
          <p:cNvSpPr>
            <a:spLocks noGrp="1"/>
          </p:cNvSpPr>
          <p:nvPr>
            <p:ph type="sldNum" sz="quarter" idx="17"/>
          </p:nvPr>
        </p:nvSpPr>
        <p:spPr/>
        <p:txBody>
          <a:bodyPr/>
          <a:lstStyle/>
          <a:p>
            <a:fld id="{08FC5268-0E06-784C-B5A0-7DE08B3865E8}" type="slidenum">
              <a:rPr kumimoji="1" lang="ja-JP" altLang="en-US" smtClean="0"/>
              <a:t>‹#›</a:t>
            </a:fld>
            <a:endParaRPr kumimoji="1" lang="ja-JP" altLang="en-US"/>
          </a:p>
        </p:txBody>
      </p:sp>
      <p:sp>
        <p:nvSpPr>
          <p:cNvPr id="9" name="タイトル 7">
            <a:extLst>
              <a:ext uri="{FF2B5EF4-FFF2-40B4-BE49-F238E27FC236}">
                <a16:creationId xmlns:a16="http://schemas.microsoft.com/office/drawing/2014/main" id="{9B7B2FF4-5C50-3147-9465-CDD8FF749EF0}"/>
              </a:ext>
            </a:extLst>
          </p:cNvPr>
          <p:cNvSpPr>
            <a:spLocks noGrp="1"/>
          </p:cNvSpPr>
          <p:nvPr>
            <p:ph type="title"/>
          </p:nvPr>
        </p:nvSpPr>
        <p:spPr>
          <a:xfrm>
            <a:off x="628650" y="235133"/>
            <a:ext cx="7886700" cy="561283"/>
          </a:xfrm>
          <a:prstGeom prst="rect">
            <a:avLst/>
          </a:prstGeom>
        </p:spPr>
        <p:txBody>
          <a:bodyPr/>
          <a:lstStyle>
            <a:lvl1pPr>
              <a:defRPr>
                <a:solidFill>
                  <a:schemeClr val="accent1"/>
                </a:solidFill>
              </a:defRPr>
            </a:lvl1pPr>
          </a:lstStyle>
          <a:p>
            <a:r>
              <a:rPr kumimoji="1" lang="ja-JP" altLang="en-US"/>
              <a:t>マスター タイトルの書式設定</a:t>
            </a:r>
          </a:p>
        </p:txBody>
      </p:sp>
    </p:spTree>
    <p:extLst>
      <p:ext uri="{BB962C8B-B14F-4D97-AF65-F5344CB8AC3E}">
        <p14:creationId xmlns:p14="http://schemas.microsoft.com/office/powerpoint/2010/main" val="113610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箇条書-箇条書き">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hasCustomPrompt="1"/>
          </p:nvPr>
        </p:nvSpPr>
        <p:spPr>
          <a:xfrm>
            <a:off x="992459" y="1270005"/>
            <a:ext cx="7522891" cy="2139533"/>
          </a:xfrm>
          <a:prstGeom prst="rect">
            <a:avLst/>
          </a:prstGeom>
        </p:spPr>
        <p:txBody>
          <a:bodyPr>
            <a:normAutofit/>
          </a:bodyPr>
          <a:lstStyle>
            <a:lvl1pPr marL="192881" indent="-192881">
              <a:buFont typeface="Wingdings" charset="2"/>
              <a:buChar char="n"/>
              <a:defRPr sz="2000">
                <a:solidFill>
                  <a:schemeClr val="tx2"/>
                </a:solidFill>
              </a:defRPr>
            </a:lvl1pPr>
          </a:lstStyle>
          <a:p>
            <a:pPr lvl="0"/>
            <a:r>
              <a:rPr kumimoji="1" lang="ja-JP" altLang="en-US" dirty="0"/>
              <a:t>箇条書き</a:t>
            </a:r>
          </a:p>
        </p:txBody>
      </p:sp>
      <p:sp>
        <p:nvSpPr>
          <p:cNvPr id="3" name="フッター プレースホルダー 2"/>
          <p:cNvSpPr>
            <a:spLocks noGrp="1"/>
          </p:cNvSpPr>
          <p:nvPr>
            <p:ph type="ftr" sz="quarter" idx="16"/>
          </p:nvPr>
        </p:nvSpPr>
        <p:spPr/>
        <p:txBody>
          <a:bodyPr/>
          <a:lstStyle/>
          <a:p>
            <a:endParaRPr kumimoji="1" lang="ja-JP" altLang="en-US"/>
          </a:p>
        </p:txBody>
      </p:sp>
      <p:sp>
        <p:nvSpPr>
          <p:cNvPr id="4" name="スライド番号プレースホルダー 3"/>
          <p:cNvSpPr>
            <a:spLocks noGrp="1"/>
          </p:cNvSpPr>
          <p:nvPr>
            <p:ph type="sldNum" sz="quarter" idx="17"/>
          </p:nvPr>
        </p:nvSpPr>
        <p:spPr/>
        <p:txBody>
          <a:bodyPr/>
          <a:lstStyle/>
          <a:p>
            <a:fld id="{08FC5268-0E06-784C-B5A0-7DE08B3865E8}" type="slidenum">
              <a:rPr kumimoji="1" lang="ja-JP" altLang="en-US" smtClean="0"/>
              <a:t>‹#›</a:t>
            </a:fld>
            <a:endParaRPr kumimoji="1" lang="ja-JP" altLang="en-US"/>
          </a:p>
        </p:txBody>
      </p:sp>
      <p:sp>
        <p:nvSpPr>
          <p:cNvPr id="9" name="タイトル 7">
            <a:extLst>
              <a:ext uri="{FF2B5EF4-FFF2-40B4-BE49-F238E27FC236}">
                <a16:creationId xmlns:a16="http://schemas.microsoft.com/office/drawing/2014/main" id="{9B7B2FF4-5C50-3147-9465-CDD8FF749EF0}"/>
              </a:ext>
            </a:extLst>
          </p:cNvPr>
          <p:cNvSpPr>
            <a:spLocks noGrp="1"/>
          </p:cNvSpPr>
          <p:nvPr>
            <p:ph type="title"/>
          </p:nvPr>
        </p:nvSpPr>
        <p:spPr>
          <a:xfrm>
            <a:off x="628650" y="235133"/>
            <a:ext cx="7886700" cy="561283"/>
          </a:xfrm>
          <a:prstGeom prst="rect">
            <a:avLst/>
          </a:prstGeom>
        </p:spPr>
        <p:txBody>
          <a:bodyPr/>
          <a:lstStyle>
            <a:lvl1pPr>
              <a:defRPr>
                <a:solidFill>
                  <a:schemeClr val="accent1"/>
                </a:solidFill>
              </a:defRPr>
            </a:lvl1pPr>
          </a:lstStyle>
          <a:p>
            <a:r>
              <a:rPr kumimoji="1" lang="ja-JP" altLang="en-US"/>
              <a:t>マスター タイトルの書式設定</a:t>
            </a:r>
          </a:p>
        </p:txBody>
      </p:sp>
      <p:sp>
        <p:nvSpPr>
          <p:cNvPr id="11" name="テキスト プレースホルダー 6">
            <a:extLst>
              <a:ext uri="{FF2B5EF4-FFF2-40B4-BE49-F238E27FC236}">
                <a16:creationId xmlns:a16="http://schemas.microsoft.com/office/drawing/2014/main" id="{1F794080-DC6F-AB40-9601-E854524975C3}"/>
              </a:ext>
            </a:extLst>
          </p:cNvPr>
          <p:cNvSpPr>
            <a:spLocks noGrp="1"/>
          </p:cNvSpPr>
          <p:nvPr>
            <p:ph type="body" sz="quarter" idx="18" hasCustomPrompt="1"/>
          </p:nvPr>
        </p:nvSpPr>
        <p:spPr>
          <a:xfrm>
            <a:off x="992459" y="3409538"/>
            <a:ext cx="7522891" cy="2139533"/>
          </a:xfrm>
          <a:prstGeom prst="rect">
            <a:avLst/>
          </a:prstGeom>
        </p:spPr>
        <p:txBody>
          <a:bodyPr/>
          <a:lstStyle>
            <a:lvl1pPr marL="192881" indent="-192881">
              <a:buFont typeface="Wingdings" charset="2"/>
              <a:buChar char="n"/>
              <a:defRPr sz="2000">
                <a:solidFill>
                  <a:schemeClr val="tx2"/>
                </a:solidFill>
              </a:defRPr>
            </a:lvl1pPr>
          </a:lstStyle>
          <a:p>
            <a:pPr lvl="0"/>
            <a:r>
              <a:rPr kumimoji="1" lang="ja-JP" altLang="en-US" dirty="0"/>
              <a:t>箇条書き</a:t>
            </a:r>
          </a:p>
        </p:txBody>
      </p:sp>
    </p:spTree>
    <p:extLst>
      <p:ext uri="{BB962C8B-B14F-4D97-AF65-F5344CB8AC3E}">
        <p14:creationId xmlns:p14="http://schemas.microsoft.com/office/powerpoint/2010/main" val="204823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3375">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ja-JP" altLang="en-US"/>
              <a:t>マスター サブタイトルの書式設定</a:t>
            </a:r>
            <a:endParaRPr 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08FC5268-0E06-784C-B5A0-7DE08B3865E8}" type="slidenum">
              <a:rPr kumimoji="1" lang="ja-JP" altLang="en-US" smtClean="0"/>
              <a:t>‹#›</a:t>
            </a:fld>
            <a:endParaRPr kumimoji="1" lang="ja-JP" altLang="en-US"/>
          </a:p>
        </p:txBody>
      </p:sp>
    </p:spTree>
    <p:extLst>
      <p:ext uri="{BB962C8B-B14F-4D97-AF65-F5344CB8AC3E}">
        <p14:creationId xmlns:p14="http://schemas.microsoft.com/office/powerpoint/2010/main" val="21038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628651" y="796414"/>
            <a:ext cx="8281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628651" y="796414"/>
            <a:ext cx="828167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テキスト プレースホルダー 9"/>
          <p:cNvSpPr>
            <a:spLocks noGrp="1"/>
          </p:cNvSpPr>
          <p:nvPr>
            <p:ph type="body" idx="1"/>
          </p:nvPr>
        </p:nvSpPr>
        <p:spPr>
          <a:xfrm>
            <a:off x="628650" y="1285695"/>
            <a:ext cx="7886700" cy="339080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3" name="スライド番号プレースホルダー 12"/>
          <p:cNvSpPr>
            <a:spLocks noGrp="1"/>
          </p:cNvSpPr>
          <p:nvPr>
            <p:ph type="sldNum" sz="quarter" idx="4"/>
          </p:nvPr>
        </p:nvSpPr>
        <p:spPr>
          <a:xfrm>
            <a:off x="8586650" y="6583680"/>
            <a:ext cx="557349" cy="277132"/>
          </a:xfrm>
          <a:prstGeom prst="rect">
            <a:avLst/>
          </a:prstGeom>
        </p:spPr>
        <p:txBody>
          <a:bodyPr vert="horz" lIns="91440" tIns="45720" rIns="91440" bIns="45720" rtlCol="0" anchor="ctr"/>
          <a:lstStyle>
            <a:lvl1pPr algn="r">
              <a:defRPr sz="1350">
                <a:solidFill>
                  <a:schemeClr val="tx2"/>
                </a:solidFill>
              </a:defRPr>
            </a:lvl1pPr>
          </a:lstStyle>
          <a:p>
            <a:fld id="{08FC5268-0E06-784C-B5A0-7DE08B3865E8}" type="slidenum">
              <a:rPr kumimoji="1" lang="ja-JP" altLang="en-US" smtClean="0"/>
              <a:t>‹#›</a:t>
            </a:fld>
            <a:endParaRPr kumimoji="1" lang="ja-JP" altLang="en-US"/>
          </a:p>
        </p:txBody>
      </p:sp>
      <p:sp>
        <p:nvSpPr>
          <p:cNvPr id="14" name="フッター プレースホルダー 13"/>
          <p:cNvSpPr>
            <a:spLocks noGrp="1"/>
          </p:cNvSpPr>
          <p:nvPr>
            <p:ph type="ftr" sz="quarter" idx="3"/>
          </p:nvPr>
        </p:nvSpPr>
        <p:spPr>
          <a:xfrm>
            <a:off x="0" y="6139543"/>
            <a:ext cx="8515350" cy="721270"/>
          </a:xfrm>
          <a:prstGeom prst="rect">
            <a:avLst/>
          </a:prstGeom>
        </p:spPr>
        <p:txBody>
          <a:bodyPr vert="horz" lIns="91440" tIns="45720" rIns="91440" bIns="45720" rtlCol="0" anchor="ctr"/>
          <a:lstStyle>
            <a:lvl1pPr algn="l">
              <a:defRPr sz="1200">
                <a:solidFill>
                  <a:schemeClr val="tx1"/>
                </a:solidFill>
              </a:defRPr>
            </a:lvl1pPr>
          </a:lstStyle>
          <a:p>
            <a:endParaRPr lang="ja-JP" altLang="en-US"/>
          </a:p>
        </p:txBody>
      </p:sp>
      <p:sp>
        <p:nvSpPr>
          <p:cNvPr id="11" name="タイトル プレースホルダー 14">
            <a:extLst>
              <a:ext uri="{FF2B5EF4-FFF2-40B4-BE49-F238E27FC236}">
                <a16:creationId xmlns:a16="http://schemas.microsoft.com/office/drawing/2014/main" id="{C37C2DC8-7751-4949-B178-AE19D4EA88FD}"/>
              </a:ext>
            </a:extLst>
          </p:cNvPr>
          <p:cNvSpPr>
            <a:spLocks noGrp="1"/>
          </p:cNvSpPr>
          <p:nvPr>
            <p:ph type="title"/>
          </p:nvPr>
        </p:nvSpPr>
        <p:spPr>
          <a:xfrm>
            <a:off x="628650" y="235133"/>
            <a:ext cx="7886700" cy="561283"/>
          </a:xfrm>
          <a:prstGeom prst="rect">
            <a:avLst/>
          </a:prstGeom>
        </p:spPr>
        <p:txBody>
          <a:bodyPr vert="horz" lIns="91440" tIns="45720" rIns="91440" bIns="45720" rtlCol="0" anchor="b">
            <a:normAutofit/>
          </a:bodyPr>
          <a:lstStyle/>
          <a:p>
            <a:r>
              <a:rPr kumimoji="1" lang="ja-JP" altLang="en-US" dirty="0"/>
              <a:t>マスター タイトルの書式設定</a:t>
            </a:r>
          </a:p>
        </p:txBody>
      </p:sp>
    </p:spTree>
    <p:extLst>
      <p:ext uri="{BB962C8B-B14F-4D97-AF65-F5344CB8AC3E}">
        <p14:creationId xmlns:p14="http://schemas.microsoft.com/office/powerpoint/2010/main" val="997949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hdr="0" dt="0"/>
  <p:txStyles>
    <p:titleStyle>
      <a:lvl1pPr algn="l" defTabSz="514350" rtl="0" eaLnBrk="1" latinLnBrk="0" hangingPunct="1">
        <a:lnSpc>
          <a:spcPct val="90000"/>
        </a:lnSpc>
        <a:spcBef>
          <a:spcPct val="0"/>
        </a:spcBef>
        <a:buNone/>
        <a:defRPr kumimoji="1" sz="2800" b="0" i="0" kern="1200">
          <a:solidFill>
            <a:schemeClr val="accent1"/>
          </a:solidFill>
          <a:latin typeface="Source Han Sans JP Medium" panose="020B0500000000000000" pitchFamily="34" charset="-128"/>
          <a:ea typeface="Source Han Sans JP Medium" panose="020B0500000000000000" pitchFamily="34" charset="-128"/>
          <a:cs typeface="+mj-cs"/>
        </a:defRPr>
      </a:lvl1pPr>
    </p:titleStyle>
    <p:bodyStyle>
      <a:lvl1pPr marL="128588" indent="-128588" algn="l" defTabSz="514350" rtl="0" eaLnBrk="1" latinLnBrk="0" hangingPunct="1">
        <a:lnSpc>
          <a:spcPct val="90000"/>
        </a:lnSpc>
        <a:spcBef>
          <a:spcPts val="563"/>
        </a:spcBef>
        <a:buFont typeface="Wingdings" pitchFamily="2" charset="2"/>
        <a:buChar char="n"/>
        <a:defRPr kumimoji="1" sz="2400"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200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2000"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en-US"/>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5.tiff"/></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5.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20.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3" Type="http://schemas.openxmlformats.org/officeDocument/2006/relationships/image" Target="../media/image170.png"/><Relationship Id="rId3" Type="http://schemas.openxmlformats.org/officeDocument/2006/relationships/image" Target="../media/image141.png"/><Relationship Id="rId12" Type="http://schemas.openxmlformats.org/officeDocument/2006/relationships/image" Target="../media/image160.png"/><Relationship Id="rId2" Type="http://schemas.openxmlformats.org/officeDocument/2006/relationships/image" Target="../media/image24.png"/><Relationship Id="rId1" Type="http://schemas.openxmlformats.org/officeDocument/2006/relationships/slideLayout" Target="../slideLayouts/slideLayout11.xml"/><Relationship Id="rId11" Type="http://schemas.openxmlformats.org/officeDocument/2006/relationships/image" Target="../media/image150.png"/><Relationship Id="rId10" Type="http://schemas.openxmlformats.org/officeDocument/2006/relationships/image" Target="../media/image140.png"/><Relationship Id="rId4" Type="http://schemas.openxmlformats.org/officeDocument/2006/relationships/image" Target="../media/image26.png"/><Relationship Id="rId9" Type="http://schemas.openxmlformats.org/officeDocument/2006/relationships/image" Target="../media/image130.png"/></Relationships>
</file>

<file path=ppt/slides/_rels/slide31.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1.emf"/><Relationship Id="rId12" Type="http://schemas.openxmlformats.org/officeDocument/2006/relationships/image" Target="../media/image80.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01.png"/><Relationship Id="rId11" Type="http://schemas.openxmlformats.org/officeDocument/2006/relationships/image" Target="../media/image230.png"/><Relationship Id="rId10" Type="http://schemas.openxmlformats.org/officeDocument/2006/relationships/image" Target="../media/image171.png"/></Relationships>
</file>

<file path=ppt/slides/_rels/slide32.xml.rels><?xml version="1.0" encoding="UTF-8" standalone="yes"?>
<Relationships xmlns="http://schemas.openxmlformats.org/package/2006/relationships"><Relationship Id="rId8" Type="http://schemas.openxmlformats.org/officeDocument/2006/relationships/image" Target="../media/image200.png"/><Relationship Id="rId7" Type="http://schemas.openxmlformats.org/officeDocument/2006/relationships/image" Target="../media/image191.png"/><Relationship Id="rId1" Type="http://schemas.openxmlformats.org/officeDocument/2006/relationships/slideLayout" Target="../slideLayouts/slideLayout11.xml"/><Relationship Id="rId6" Type="http://schemas.openxmlformats.org/officeDocument/2006/relationships/image" Target="../media/image29.png"/><Relationship Id="rId9" Type="http://schemas.openxmlformats.org/officeDocument/2006/relationships/image" Target="../media/image22.emf"/></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8" Type="http://schemas.openxmlformats.org/officeDocument/2006/relationships/image" Target="../media/image261.png"/><Relationship Id="rId3" Type="http://schemas.openxmlformats.org/officeDocument/2006/relationships/image" Target="../media/image210.png"/><Relationship Id="rId7" Type="http://schemas.openxmlformats.org/officeDocument/2006/relationships/image" Target="../media/image251.png"/><Relationship Id="rId1" Type="http://schemas.openxmlformats.org/officeDocument/2006/relationships/slideLayout" Target="../slideLayouts/slideLayout1.xml"/><Relationship Id="rId6" Type="http://schemas.openxmlformats.org/officeDocument/2006/relationships/image" Target="../media/image240.png"/><Relationship Id="rId4" Type="http://schemas.openxmlformats.org/officeDocument/2006/relationships/image" Target="../media/image25.png"/><Relationship Id="rId9" Type="http://schemas.openxmlformats.org/officeDocument/2006/relationships/image" Target="../media/image26.emf"/></Relationships>
</file>

<file path=ppt/slides/_rels/slide35.xml.rels><?xml version="1.0" encoding="UTF-8" standalone="yes"?>
<Relationships xmlns="http://schemas.openxmlformats.org/package/2006/relationships"><Relationship Id="rId7" Type="http://schemas.openxmlformats.org/officeDocument/2006/relationships/image" Target="../media/image27.emf"/><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1DC6B-3797-114D-BA43-C9F8625C78BA}"/>
              </a:ext>
            </a:extLst>
          </p:cNvPr>
          <p:cNvSpPr>
            <a:spLocks noGrp="1"/>
          </p:cNvSpPr>
          <p:nvPr>
            <p:ph type="ctrTitle"/>
          </p:nvPr>
        </p:nvSpPr>
        <p:spPr>
          <a:xfrm>
            <a:off x="685799" y="1571701"/>
            <a:ext cx="8458199" cy="2125300"/>
          </a:xfrm>
        </p:spPr>
        <p:txBody>
          <a:bodyPr>
            <a:normAutofit/>
          </a:bodyPr>
          <a:lstStyle/>
          <a:p>
            <a:br>
              <a:rPr lang="ja-JP" altLang="en-US" sz="2800"/>
            </a:br>
            <a:r>
              <a:rPr lang="ja-JP" altLang="en-US" sz="2800"/>
              <a:t>クラウドソースドマニュファクチャリングに対する組合せダブルオークションに基づく</a:t>
            </a:r>
            <a:br>
              <a:rPr lang="en-US" altLang="ja-JP" sz="2800" dirty="0"/>
            </a:br>
            <a:r>
              <a:rPr lang="ja-JP" altLang="en-US" sz="2800"/>
              <a:t>リソース配分手法の一提案</a:t>
            </a:r>
            <a:endParaRPr lang="ja-JP" altLang="en-US" sz="2700"/>
          </a:p>
        </p:txBody>
      </p:sp>
      <p:sp>
        <p:nvSpPr>
          <p:cNvPr id="5" name="テキスト プレースホルダー 4">
            <a:extLst>
              <a:ext uri="{FF2B5EF4-FFF2-40B4-BE49-F238E27FC236}">
                <a16:creationId xmlns:a16="http://schemas.microsoft.com/office/drawing/2014/main" id="{DDE09784-6D91-144A-8ACB-75DF930E85B2}"/>
              </a:ext>
            </a:extLst>
          </p:cNvPr>
          <p:cNvSpPr>
            <a:spLocks noGrp="1"/>
          </p:cNvSpPr>
          <p:nvPr>
            <p:ph type="body" sz="quarter" idx="14"/>
          </p:nvPr>
        </p:nvSpPr>
        <p:spPr/>
        <p:txBody>
          <a:bodyPr/>
          <a:lstStyle/>
          <a:p>
            <a:r>
              <a:rPr lang="ja-JP" altLang="en-US"/>
              <a:t>機械学会</a:t>
            </a:r>
            <a:endParaRPr kumimoji="1" lang="ja-JP" altLang="en-US"/>
          </a:p>
        </p:txBody>
      </p:sp>
      <p:sp>
        <p:nvSpPr>
          <p:cNvPr id="6" name="フッター プレースホルダー 5">
            <a:extLst>
              <a:ext uri="{FF2B5EF4-FFF2-40B4-BE49-F238E27FC236}">
                <a16:creationId xmlns:a16="http://schemas.microsoft.com/office/drawing/2014/main" id="{34541592-DCB0-DB4E-BC3C-00FBA070E498}"/>
              </a:ext>
            </a:extLst>
          </p:cNvPr>
          <p:cNvSpPr>
            <a:spLocks noGrp="1"/>
          </p:cNvSpPr>
          <p:nvPr>
            <p:ph type="ftr" sz="quarter" idx="15"/>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32E113-0763-7641-8245-5DB5D3B9FAD4}"/>
              </a:ext>
            </a:extLst>
          </p:cNvPr>
          <p:cNvSpPr>
            <a:spLocks noGrp="1"/>
          </p:cNvSpPr>
          <p:nvPr>
            <p:ph type="sldNum" sz="quarter" idx="16"/>
          </p:nvPr>
        </p:nvSpPr>
        <p:spPr/>
        <p:txBody>
          <a:bodyPr/>
          <a:lstStyle/>
          <a:p>
            <a:fld id="{08FC5268-0E06-784C-B5A0-7DE08B3865E8}" type="slidenum">
              <a:rPr kumimoji="1" lang="ja-JP" altLang="en-US" smtClean="0"/>
              <a:t>1</a:t>
            </a:fld>
            <a:endParaRPr kumimoji="1" lang="ja-JP" altLang="en-US"/>
          </a:p>
        </p:txBody>
      </p:sp>
      <p:sp>
        <p:nvSpPr>
          <p:cNvPr id="8" name="字幕 7">
            <a:extLst>
              <a:ext uri="{FF2B5EF4-FFF2-40B4-BE49-F238E27FC236}">
                <a16:creationId xmlns:a16="http://schemas.microsoft.com/office/drawing/2014/main" id="{31400052-A2E4-EF49-A996-96541B152015}"/>
              </a:ext>
            </a:extLst>
          </p:cNvPr>
          <p:cNvSpPr>
            <a:spLocks noGrp="1"/>
          </p:cNvSpPr>
          <p:nvPr>
            <p:ph type="subTitle" idx="1"/>
          </p:nvPr>
        </p:nvSpPr>
        <p:spPr>
          <a:xfrm>
            <a:off x="4226312" y="4446523"/>
            <a:ext cx="4917689" cy="1291202"/>
          </a:xfrm>
        </p:spPr>
        <p:txBody>
          <a:bodyPr>
            <a:normAutofit fontScale="92500"/>
          </a:bodyPr>
          <a:lstStyle/>
          <a:p>
            <a:r>
              <a:rPr lang="ja-JP" altLang="en-US"/>
              <a:t>神戸大学</a:t>
            </a:r>
            <a:endParaRPr lang="en-US" altLang="ja-JP" dirty="0"/>
          </a:p>
          <a:p>
            <a:r>
              <a:rPr lang="ja-JP" altLang="en-US"/>
              <a:t>システム情報学研究科</a:t>
            </a:r>
            <a:endParaRPr lang="en-US" altLang="ja-JP" dirty="0"/>
          </a:p>
          <a:p>
            <a:r>
              <a:rPr lang="ja-JP" altLang="en-US"/>
              <a:t>貝原研究室</a:t>
            </a:r>
            <a:endParaRPr lang="en-US" altLang="ja-JP" dirty="0"/>
          </a:p>
          <a:p>
            <a:r>
              <a:rPr lang="ja-JP" altLang="en-US"/>
              <a:t>◯原⽥ 佳明　⾙原 俊也　国領 ⼤介　藤井 信忠　</a:t>
            </a:r>
            <a:endParaRPr lang="en-US" altLang="ja-JP" dirty="0"/>
          </a:p>
          <a:p>
            <a:endParaRPr lang="ja-JP" altLang="en-US"/>
          </a:p>
          <a:p>
            <a:endParaRPr lang="ja-JP" altLang="en-US"/>
          </a:p>
        </p:txBody>
      </p:sp>
    </p:spTree>
    <p:extLst>
      <p:ext uri="{BB962C8B-B14F-4D97-AF65-F5344CB8AC3E}">
        <p14:creationId xmlns:p14="http://schemas.microsoft.com/office/powerpoint/2010/main" val="316786347"/>
      </p:ext>
    </p:extLst>
  </p:cSld>
  <p:clrMapOvr>
    <a:masterClrMapping/>
  </p:clrMapOvr>
  <mc:AlternateContent xmlns:mc="http://schemas.openxmlformats.org/markup-compatibility/2006" xmlns:p14="http://schemas.microsoft.com/office/powerpoint/2010/main">
    <mc:Choice Requires="p14">
      <p:transition spd="slow" p14:dur="2000" advTm="8963"/>
    </mc:Choice>
    <mc:Fallback xmlns="">
      <p:transition spd="slow" advTm="89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吹き出し 28">
            <a:extLst>
              <a:ext uri="{FF2B5EF4-FFF2-40B4-BE49-F238E27FC236}">
                <a16:creationId xmlns:a16="http://schemas.microsoft.com/office/drawing/2014/main" id="{0812EA34-9D3A-AE4F-94CD-7FA0AF1C3C02}"/>
              </a:ext>
            </a:extLst>
          </p:cNvPr>
          <p:cNvSpPr/>
          <p:nvPr/>
        </p:nvSpPr>
        <p:spPr>
          <a:xfrm>
            <a:off x="3852171" y="872247"/>
            <a:ext cx="5273096" cy="414462"/>
          </a:xfrm>
          <a:prstGeom prst="wedgeRoundRectCallout">
            <a:avLst>
              <a:gd name="adj1" fmla="val 1079"/>
              <a:gd name="adj2" fmla="val 1625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a:t>提供するリソースと時間，コストを入札する</a:t>
            </a:r>
            <a:endParaRPr kumimoji="1" lang="ja-JP" altLang="en-US"/>
          </a:p>
        </p:txBody>
      </p:sp>
      <p:sp>
        <p:nvSpPr>
          <p:cNvPr id="3" name="フッター プレースホルダー 2">
            <a:extLst>
              <a:ext uri="{FF2B5EF4-FFF2-40B4-BE49-F238E27FC236}">
                <a16:creationId xmlns:a16="http://schemas.microsoft.com/office/drawing/2014/main" id="{A61D77C3-B399-8142-AD5B-13B6869861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9A4B89-9576-A24E-813F-EC6616661607}"/>
              </a:ext>
            </a:extLst>
          </p:cNvPr>
          <p:cNvSpPr>
            <a:spLocks noGrp="1"/>
          </p:cNvSpPr>
          <p:nvPr>
            <p:ph type="sldNum" sz="quarter" idx="11"/>
          </p:nvPr>
        </p:nvSpPr>
        <p:spPr/>
        <p:txBody>
          <a:bodyPr/>
          <a:lstStyle/>
          <a:p>
            <a:fld id="{08FC5268-0E06-784C-B5A0-7DE08B3865E8}" type="slidenum">
              <a:rPr kumimoji="1" lang="ja-JP" altLang="en-US" smtClean="0"/>
              <a:t>10</a:t>
            </a:fld>
            <a:endParaRPr kumimoji="1" lang="ja-JP" altLang="en-US"/>
          </a:p>
        </p:txBody>
      </p:sp>
      <p:sp>
        <p:nvSpPr>
          <p:cNvPr id="6" name="タイトル 5">
            <a:extLst>
              <a:ext uri="{FF2B5EF4-FFF2-40B4-BE49-F238E27FC236}">
                <a16:creationId xmlns:a16="http://schemas.microsoft.com/office/drawing/2014/main" id="{F65AA338-B777-2541-A7A8-B4451A25CD26}"/>
              </a:ext>
            </a:extLst>
          </p:cNvPr>
          <p:cNvSpPr>
            <a:spLocks noGrp="1"/>
          </p:cNvSpPr>
          <p:nvPr>
            <p:ph type="title"/>
          </p:nvPr>
        </p:nvSpPr>
        <p:spPr/>
        <p:txBody>
          <a:bodyPr/>
          <a:lstStyle/>
          <a:p>
            <a:r>
              <a:rPr lang="ja-JP" altLang="en-US"/>
              <a:t>提案手法のイメージ</a:t>
            </a:r>
            <a:endParaRPr kumimoji="1" lang="ja-JP" altLang="en-US"/>
          </a:p>
        </p:txBody>
      </p:sp>
      <p:pic>
        <p:nvPicPr>
          <p:cNvPr id="8" name="図 7">
            <a:extLst>
              <a:ext uri="{FF2B5EF4-FFF2-40B4-BE49-F238E27FC236}">
                <a16:creationId xmlns:a16="http://schemas.microsoft.com/office/drawing/2014/main" id="{5537529C-DEC0-A740-9B2E-A43BC605B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9920" y="1644597"/>
            <a:ext cx="765601" cy="765601"/>
          </a:xfrm>
          <a:prstGeom prst="rect">
            <a:avLst/>
          </a:prstGeom>
        </p:spPr>
      </p:pic>
      <p:pic>
        <p:nvPicPr>
          <p:cNvPr id="9" name="図 8">
            <a:extLst>
              <a:ext uri="{FF2B5EF4-FFF2-40B4-BE49-F238E27FC236}">
                <a16:creationId xmlns:a16="http://schemas.microsoft.com/office/drawing/2014/main" id="{FC3EBE59-A801-3D4F-A3F3-3FBDFED992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6158" y="3924812"/>
            <a:ext cx="765601" cy="765601"/>
          </a:xfrm>
          <a:prstGeom prst="rect">
            <a:avLst/>
          </a:prstGeom>
        </p:spPr>
      </p:pic>
      <p:pic>
        <p:nvPicPr>
          <p:cNvPr id="10" name="図 9">
            <a:extLst>
              <a:ext uri="{FF2B5EF4-FFF2-40B4-BE49-F238E27FC236}">
                <a16:creationId xmlns:a16="http://schemas.microsoft.com/office/drawing/2014/main" id="{841DD193-328A-7647-9661-37DD2CC54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8077" y="3944378"/>
            <a:ext cx="765601" cy="765601"/>
          </a:xfrm>
          <a:prstGeom prst="rect">
            <a:avLst/>
          </a:prstGeom>
        </p:spPr>
      </p:pic>
      <p:sp>
        <p:nvSpPr>
          <p:cNvPr id="11" name="正方形/長方形 10">
            <a:extLst>
              <a:ext uri="{FF2B5EF4-FFF2-40B4-BE49-F238E27FC236}">
                <a16:creationId xmlns:a16="http://schemas.microsoft.com/office/drawing/2014/main" id="{B915132D-8DE4-4B4D-9622-A88FEEA9C7D1}"/>
              </a:ext>
            </a:extLst>
          </p:cNvPr>
          <p:cNvSpPr/>
          <p:nvPr/>
        </p:nvSpPr>
        <p:spPr>
          <a:xfrm>
            <a:off x="2812457" y="2468508"/>
            <a:ext cx="3805397" cy="1445936"/>
          </a:xfrm>
          <a:prstGeom prst="rect">
            <a:avLst/>
          </a:prstGeom>
          <a:noFill/>
          <a:ln w="44450">
            <a:solidFill>
              <a:schemeClr val="accent2">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EB1EBD8-F664-0B44-B780-B9030497FA8C}"/>
              </a:ext>
            </a:extLst>
          </p:cNvPr>
          <p:cNvSpPr txBox="1"/>
          <p:nvPr/>
        </p:nvSpPr>
        <p:spPr>
          <a:xfrm>
            <a:off x="1747923" y="1973891"/>
            <a:ext cx="1712722" cy="369332"/>
          </a:xfrm>
          <a:prstGeom prst="rect">
            <a:avLst/>
          </a:prstGeom>
          <a:noFill/>
        </p:spPr>
        <p:txBody>
          <a:bodyPr wrap="square" rtlCol="0">
            <a:spAutoFit/>
          </a:bodyPr>
          <a:lstStyle/>
          <a:p>
            <a:r>
              <a:rPr lang="en" altLang="ja-JP" dirty="0"/>
              <a:t>Provider</a:t>
            </a:r>
            <a:endParaRPr kumimoji="1" lang="ja-JP" altLang="en-US" dirty="0"/>
          </a:p>
        </p:txBody>
      </p:sp>
      <p:sp>
        <p:nvSpPr>
          <p:cNvPr id="13" name="テキスト ボックス 12">
            <a:extLst>
              <a:ext uri="{FF2B5EF4-FFF2-40B4-BE49-F238E27FC236}">
                <a16:creationId xmlns:a16="http://schemas.microsoft.com/office/drawing/2014/main" id="{F5CC1281-BBFF-584E-A084-A5C85DE44F68}"/>
              </a:ext>
            </a:extLst>
          </p:cNvPr>
          <p:cNvSpPr txBox="1"/>
          <p:nvPr/>
        </p:nvSpPr>
        <p:spPr>
          <a:xfrm>
            <a:off x="1726070" y="4009587"/>
            <a:ext cx="1308895" cy="369332"/>
          </a:xfrm>
          <a:prstGeom prst="rect">
            <a:avLst/>
          </a:prstGeom>
          <a:noFill/>
        </p:spPr>
        <p:txBody>
          <a:bodyPr wrap="square" rtlCol="0">
            <a:spAutoFit/>
          </a:bodyPr>
          <a:lstStyle/>
          <a:p>
            <a:r>
              <a:rPr lang="en-US" altLang="ja-JP" dirty="0"/>
              <a:t>Requester</a:t>
            </a:r>
            <a:endParaRPr kumimoji="1" lang="ja-JP" altLang="en-US" dirty="0"/>
          </a:p>
        </p:txBody>
      </p:sp>
      <p:sp>
        <p:nvSpPr>
          <p:cNvPr id="14" name="下矢印 13">
            <a:extLst>
              <a:ext uri="{FF2B5EF4-FFF2-40B4-BE49-F238E27FC236}">
                <a16:creationId xmlns:a16="http://schemas.microsoft.com/office/drawing/2014/main" id="{44F8BC02-6D0D-4040-B520-65412296A531}"/>
              </a:ext>
            </a:extLst>
          </p:cNvPr>
          <p:cNvSpPr/>
          <p:nvPr/>
        </p:nvSpPr>
        <p:spPr>
          <a:xfrm rot="12600000">
            <a:off x="3447735" y="3567694"/>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a:extLst>
              <a:ext uri="{FF2B5EF4-FFF2-40B4-BE49-F238E27FC236}">
                <a16:creationId xmlns:a16="http://schemas.microsoft.com/office/drawing/2014/main" id="{D42CF3C1-ECC6-9A48-990E-C349622B7071}"/>
              </a:ext>
            </a:extLst>
          </p:cNvPr>
          <p:cNvSpPr/>
          <p:nvPr/>
        </p:nvSpPr>
        <p:spPr>
          <a:xfrm rot="9000000">
            <a:off x="5805709" y="3493883"/>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1CA04E95-766E-5640-BF08-F7FF857F90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0902" y="1570514"/>
            <a:ext cx="765601" cy="765601"/>
          </a:xfrm>
          <a:prstGeom prst="rect">
            <a:avLst/>
          </a:prstGeom>
        </p:spPr>
      </p:pic>
      <p:sp>
        <p:nvSpPr>
          <p:cNvPr id="17" name="下矢印 16">
            <a:extLst>
              <a:ext uri="{FF2B5EF4-FFF2-40B4-BE49-F238E27FC236}">
                <a16:creationId xmlns:a16="http://schemas.microsoft.com/office/drawing/2014/main" id="{769C7543-A089-3443-9382-DADD5E18726B}"/>
              </a:ext>
            </a:extLst>
          </p:cNvPr>
          <p:cNvSpPr/>
          <p:nvPr/>
        </p:nvSpPr>
        <p:spPr>
          <a:xfrm rot="-1800000">
            <a:off x="3314081" y="2323742"/>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a:extLst>
              <a:ext uri="{FF2B5EF4-FFF2-40B4-BE49-F238E27FC236}">
                <a16:creationId xmlns:a16="http://schemas.microsoft.com/office/drawing/2014/main" id="{50018021-D5CC-8F4A-91AA-A2BAC8DC05C1}"/>
              </a:ext>
            </a:extLst>
          </p:cNvPr>
          <p:cNvSpPr/>
          <p:nvPr/>
        </p:nvSpPr>
        <p:spPr>
          <a:xfrm rot="1800000">
            <a:off x="5800181" y="2280374"/>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ACB4911A-AFA8-E74B-8BEA-F7EB3EE753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2998" y="1570514"/>
            <a:ext cx="765601" cy="765601"/>
          </a:xfrm>
          <a:prstGeom prst="rect">
            <a:avLst/>
          </a:prstGeom>
        </p:spPr>
      </p:pic>
      <p:sp>
        <p:nvSpPr>
          <p:cNvPr id="20" name="下矢印 19">
            <a:extLst>
              <a:ext uri="{FF2B5EF4-FFF2-40B4-BE49-F238E27FC236}">
                <a16:creationId xmlns:a16="http://schemas.microsoft.com/office/drawing/2014/main" id="{61F20D51-22B1-2042-982C-FE88D32B8BE7}"/>
              </a:ext>
            </a:extLst>
          </p:cNvPr>
          <p:cNvSpPr/>
          <p:nvPr/>
        </p:nvSpPr>
        <p:spPr>
          <a:xfrm>
            <a:off x="4492937" y="2296231"/>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16103F04-2E18-824D-AE66-C5F2659636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2998" y="3944378"/>
            <a:ext cx="765601" cy="765601"/>
          </a:xfrm>
          <a:prstGeom prst="rect">
            <a:avLst/>
          </a:prstGeom>
        </p:spPr>
      </p:pic>
      <p:sp>
        <p:nvSpPr>
          <p:cNvPr id="22" name="下矢印 21">
            <a:extLst>
              <a:ext uri="{FF2B5EF4-FFF2-40B4-BE49-F238E27FC236}">
                <a16:creationId xmlns:a16="http://schemas.microsoft.com/office/drawing/2014/main" id="{173EC066-AE7A-2A49-8DAE-29940390E007}"/>
              </a:ext>
            </a:extLst>
          </p:cNvPr>
          <p:cNvSpPr/>
          <p:nvPr/>
        </p:nvSpPr>
        <p:spPr>
          <a:xfrm rot="10800000">
            <a:off x="4517642" y="3510328"/>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C55E4B5-E1A2-9449-848B-58B8326A06DC}"/>
              </a:ext>
            </a:extLst>
          </p:cNvPr>
          <p:cNvSpPr txBox="1"/>
          <p:nvPr/>
        </p:nvSpPr>
        <p:spPr>
          <a:xfrm>
            <a:off x="3096968" y="2934110"/>
            <a:ext cx="3422991" cy="584775"/>
          </a:xfrm>
          <a:prstGeom prst="rect">
            <a:avLst/>
          </a:prstGeom>
          <a:noFill/>
          <a:ln>
            <a:solidFill>
              <a:schemeClr val="tx1"/>
            </a:solidFill>
          </a:ln>
        </p:spPr>
        <p:txBody>
          <a:bodyPr wrap="square" rtlCol="0">
            <a:spAutoFit/>
          </a:bodyPr>
          <a:lstStyle/>
          <a:p>
            <a:pPr algn="ctr"/>
            <a:r>
              <a:rPr lang="ja-JP" altLang="en-US"/>
              <a:t>オークション主催者</a:t>
            </a:r>
            <a:endParaRPr lang="en" altLang="ja-JP" dirty="0"/>
          </a:p>
          <a:p>
            <a:pPr algn="ctr"/>
            <a:r>
              <a:rPr lang="en" altLang="ja-JP" sz="1400" dirty="0"/>
              <a:t>(</a:t>
            </a:r>
            <a:r>
              <a:rPr lang="ja-JP" altLang="en-US" sz="1400"/>
              <a:t>リソースの配分と取引価格を決定する</a:t>
            </a:r>
            <a:r>
              <a:rPr lang="en" altLang="ja-JP" sz="1400" dirty="0"/>
              <a:t>)</a:t>
            </a:r>
            <a:endParaRPr lang="ja-JP" altLang="en-US" sz="1600" dirty="0"/>
          </a:p>
        </p:txBody>
      </p:sp>
      <p:sp>
        <p:nvSpPr>
          <p:cNvPr id="24" name="テキスト ボックス 23">
            <a:extLst>
              <a:ext uri="{FF2B5EF4-FFF2-40B4-BE49-F238E27FC236}">
                <a16:creationId xmlns:a16="http://schemas.microsoft.com/office/drawing/2014/main" id="{D88BA446-2AFD-244B-AAE0-964D4265B994}"/>
              </a:ext>
            </a:extLst>
          </p:cNvPr>
          <p:cNvSpPr txBox="1"/>
          <p:nvPr/>
        </p:nvSpPr>
        <p:spPr>
          <a:xfrm>
            <a:off x="3603331" y="2349226"/>
            <a:ext cx="2130962" cy="33855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1600"/>
              <a:t>リソースの提供</a:t>
            </a:r>
            <a:endParaRPr kumimoji="1" lang="ja-JP" altLang="en-US" sz="1600" dirty="0"/>
          </a:p>
        </p:txBody>
      </p:sp>
      <p:sp>
        <p:nvSpPr>
          <p:cNvPr id="25" name="テキスト ボックス 24">
            <a:extLst>
              <a:ext uri="{FF2B5EF4-FFF2-40B4-BE49-F238E27FC236}">
                <a16:creationId xmlns:a16="http://schemas.microsoft.com/office/drawing/2014/main" id="{6B68EE9C-1D86-7B48-910F-D825B7864A69}"/>
              </a:ext>
            </a:extLst>
          </p:cNvPr>
          <p:cNvSpPr txBox="1"/>
          <p:nvPr/>
        </p:nvSpPr>
        <p:spPr>
          <a:xfrm>
            <a:off x="3603331" y="3706484"/>
            <a:ext cx="2130962" cy="33855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1600"/>
              <a:t>リソースの要求</a:t>
            </a:r>
          </a:p>
        </p:txBody>
      </p:sp>
      <p:sp>
        <p:nvSpPr>
          <p:cNvPr id="26" name="角丸四角形 25">
            <a:extLst>
              <a:ext uri="{FF2B5EF4-FFF2-40B4-BE49-F238E27FC236}">
                <a16:creationId xmlns:a16="http://schemas.microsoft.com/office/drawing/2014/main" id="{0C0ACD0D-D01A-8840-85D4-66BC6EFE5DF7}"/>
              </a:ext>
            </a:extLst>
          </p:cNvPr>
          <p:cNvSpPr/>
          <p:nvPr/>
        </p:nvSpPr>
        <p:spPr>
          <a:xfrm>
            <a:off x="1726070" y="1570514"/>
            <a:ext cx="5984644" cy="322577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741B090C-5EF5-AE4F-9F7E-7E26A900AA2A}"/>
              </a:ext>
            </a:extLst>
          </p:cNvPr>
          <p:cNvSpPr txBox="1"/>
          <p:nvPr/>
        </p:nvSpPr>
        <p:spPr>
          <a:xfrm>
            <a:off x="1825094" y="1253671"/>
            <a:ext cx="5493812" cy="369332"/>
          </a:xfrm>
          <a:prstGeom prst="rect">
            <a:avLst/>
          </a:prstGeom>
          <a:noFill/>
        </p:spPr>
        <p:txBody>
          <a:bodyPr wrap="none" rtlCol="0">
            <a:spAutoFit/>
          </a:bodyPr>
          <a:lstStyle/>
          <a:p>
            <a:r>
              <a:rPr lang="ja-JP" altLang="en-US"/>
              <a:t>クラウドソースドマニュファクチャリングシステム</a:t>
            </a:r>
            <a:endParaRPr kumimoji="1" lang="ja-JP" altLang="en-US"/>
          </a:p>
        </p:txBody>
      </p:sp>
      <p:sp>
        <p:nvSpPr>
          <p:cNvPr id="28" name="テキスト ボックス 27">
            <a:extLst>
              <a:ext uri="{FF2B5EF4-FFF2-40B4-BE49-F238E27FC236}">
                <a16:creationId xmlns:a16="http://schemas.microsoft.com/office/drawing/2014/main" id="{1CA8F2AA-77AD-954A-90DF-428254BDC43C}"/>
              </a:ext>
            </a:extLst>
          </p:cNvPr>
          <p:cNvSpPr txBox="1"/>
          <p:nvPr/>
        </p:nvSpPr>
        <p:spPr>
          <a:xfrm>
            <a:off x="1532394" y="4351160"/>
            <a:ext cx="162095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600">
                <a:solidFill>
                  <a:schemeClr val="accent2"/>
                </a:solidFill>
              </a:rPr>
              <a:t>リソース要求側</a:t>
            </a:r>
            <a:endParaRPr kumimoji="1" lang="ja-JP" altLang="en-US" sz="1600" dirty="0">
              <a:solidFill>
                <a:schemeClr val="accent2"/>
              </a:solidFill>
            </a:endParaRPr>
          </a:p>
        </p:txBody>
      </p:sp>
      <p:sp>
        <p:nvSpPr>
          <p:cNvPr id="30" name="テキスト ボックス 29">
            <a:extLst>
              <a:ext uri="{FF2B5EF4-FFF2-40B4-BE49-F238E27FC236}">
                <a16:creationId xmlns:a16="http://schemas.microsoft.com/office/drawing/2014/main" id="{1588B961-F23F-914E-B125-988E6831B74C}"/>
              </a:ext>
            </a:extLst>
          </p:cNvPr>
          <p:cNvSpPr txBox="1"/>
          <p:nvPr/>
        </p:nvSpPr>
        <p:spPr>
          <a:xfrm>
            <a:off x="6270398" y="2444874"/>
            <a:ext cx="162095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600">
                <a:solidFill>
                  <a:schemeClr val="accent2"/>
                </a:solidFill>
              </a:rPr>
              <a:t>リソース提供側</a:t>
            </a:r>
            <a:endParaRPr kumimoji="1" lang="ja-JP" altLang="en-US" sz="1600" dirty="0">
              <a:solidFill>
                <a:schemeClr val="accent2"/>
              </a:solidFill>
            </a:endParaRPr>
          </a:p>
        </p:txBody>
      </p:sp>
      <p:sp>
        <p:nvSpPr>
          <p:cNvPr id="31" name="角丸四角形吹き出し 30">
            <a:extLst>
              <a:ext uri="{FF2B5EF4-FFF2-40B4-BE49-F238E27FC236}">
                <a16:creationId xmlns:a16="http://schemas.microsoft.com/office/drawing/2014/main" id="{48CB6571-6A09-C14D-BE81-7DE28967D6D3}"/>
              </a:ext>
            </a:extLst>
          </p:cNvPr>
          <p:cNvSpPr/>
          <p:nvPr/>
        </p:nvSpPr>
        <p:spPr>
          <a:xfrm>
            <a:off x="145039" y="5025196"/>
            <a:ext cx="4883560" cy="434637"/>
          </a:xfrm>
          <a:prstGeom prst="wedgeRoundRectCallout">
            <a:avLst>
              <a:gd name="adj1" fmla="val -13502"/>
              <a:gd name="adj2" fmla="val -999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要求するリソースと時間，予算を</a:t>
            </a:r>
            <a:r>
              <a:rPr lang="ja-JP" altLang="en-US"/>
              <a:t>入札する</a:t>
            </a:r>
            <a:endParaRPr kumimoji="1" lang="ja-JP" altLang="en-US"/>
          </a:p>
        </p:txBody>
      </p:sp>
    </p:spTree>
    <p:extLst>
      <p:ext uri="{BB962C8B-B14F-4D97-AF65-F5344CB8AC3E}">
        <p14:creationId xmlns:p14="http://schemas.microsoft.com/office/powerpoint/2010/main" val="1908142499"/>
      </p:ext>
    </p:extLst>
  </p:cSld>
  <p:clrMapOvr>
    <a:masterClrMapping/>
  </p:clrMapOvr>
  <mc:AlternateContent xmlns:mc="http://schemas.openxmlformats.org/markup-compatibility/2006" xmlns:p14="http://schemas.microsoft.com/office/powerpoint/2010/main">
    <mc:Choice Requires="p14">
      <p:transition spd="slow" p14:dur="2000" advTm="24875"/>
    </mc:Choice>
    <mc:Fallback xmlns="">
      <p:transition spd="slow" advTm="2487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F5E7E292-16D2-FD4D-B549-6573D837DEA8}"/>
              </a:ext>
            </a:extLst>
          </p:cNvPr>
          <p:cNvSpPr>
            <a:spLocks noGrp="1"/>
          </p:cNvSpPr>
          <p:nvPr>
            <p:ph type="ftr" sz="quarter" idx="14"/>
          </p:nvPr>
        </p:nvSpPr>
        <p:spPr/>
        <p:txBody>
          <a:bodyPr/>
          <a:lstStyle/>
          <a:p>
            <a:endParaRPr lang="ja-JP" altLang="en-US" dirty="0">
              <a:solidFill>
                <a:srgbClr val="323232"/>
              </a:solidFill>
            </a:endParaRPr>
          </a:p>
        </p:txBody>
      </p:sp>
      <p:sp>
        <p:nvSpPr>
          <p:cNvPr id="3" name="スライド番号プレースホルダー 2">
            <a:extLst>
              <a:ext uri="{FF2B5EF4-FFF2-40B4-BE49-F238E27FC236}">
                <a16:creationId xmlns:a16="http://schemas.microsoft.com/office/drawing/2014/main" id="{4DEE8899-2660-0D4B-95B3-BF323F711038}"/>
              </a:ext>
            </a:extLst>
          </p:cNvPr>
          <p:cNvSpPr>
            <a:spLocks noGrp="1"/>
          </p:cNvSpPr>
          <p:nvPr>
            <p:ph type="sldNum" sz="quarter" idx="15"/>
          </p:nvPr>
        </p:nvSpPr>
        <p:spPr/>
        <p:txBody>
          <a:bodyPr/>
          <a:lstStyle/>
          <a:p>
            <a:fld id="{5D29B136-363A-44F2-87B3-E68585EE69B2}" type="slidenum">
              <a:rPr lang="ja-JP" altLang="en-US" smtClean="0">
                <a:solidFill>
                  <a:srgbClr val="505050"/>
                </a:solidFill>
              </a:rPr>
              <a:pPr/>
              <a:t>11</a:t>
            </a:fld>
            <a:endParaRPr lang="ja-JP" altLang="en-US">
              <a:solidFill>
                <a:srgbClr val="505050"/>
              </a:solidFill>
            </a:endParaRPr>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975D3298-ABB8-4A45-9D7E-62C94989AA96}"/>
                  </a:ext>
                </a:extLst>
              </p:cNvPr>
              <p:cNvSpPr>
                <a:spLocks noGrp="1"/>
              </p:cNvSpPr>
              <p:nvPr>
                <p:ph type="body" sz="quarter" idx="13"/>
              </p:nvPr>
            </p:nvSpPr>
            <p:spPr>
              <a:xfrm>
                <a:off x="628649" y="1347349"/>
                <a:ext cx="8515349" cy="5127023"/>
              </a:xfrm>
            </p:spPr>
            <p:txBody>
              <a:bodyPr>
                <a:noAutofit/>
              </a:bodyPr>
              <a:lstStyle/>
              <a:p>
                <a:pPr>
                  <a:lnSpc>
                    <a:spcPct val="120000"/>
                  </a:lnSpc>
                </a:pPr>
                <a:r>
                  <a:rPr lang="ja-JP" altLang="en-US" dirty="0"/>
                  <a:t>入札作成</a:t>
                </a:r>
                <a:endParaRPr lang="en-US" altLang="ja-JP" dirty="0"/>
              </a:p>
              <a:p>
                <a:pPr lvl="1">
                  <a:lnSpc>
                    <a:spcPct val="120000"/>
                  </a:lnSpc>
                </a:pPr>
                <a:r>
                  <a:rPr lang="ja-JP" altLang="ja-JP" dirty="0">
                    <a:solidFill>
                      <a:schemeClr val="tx1"/>
                    </a:solidFill>
                  </a:rPr>
                  <a:t>リソース</a:t>
                </a:r>
                <a:r>
                  <a:rPr lang="ja-JP" altLang="ja-JP">
                    <a:solidFill>
                      <a:schemeClr val="tx1"/>
                    </a:solidFill>
                  </a:rPr>
                  <a:t>提供企業</a:t>
                </a:r>
                <a14:m>
                  <m:oMath xmlns:m="http://schemas.openxmlformats.org/officeDocument/2006/math">
                    <m:r>
                      <a:rPr lang="en-US" altLang="ja-JP" i="1" smtClean="0">
                        <a:solidFill>
                          <a:schemeClr val="tx1"/>
                        </a:solidFill>
                        <a:latin typeface="Cambria Math" panose="02040503050406030204" pitchFamily="18" charset="0"/>
                      </a:rPr>
                      <m:t>𝑖</m:t>
                    </m:r>
                    <m:r>
                      <a:rPr lang="en-US" altLang="ja-JP" b="0" i="1" smtClean="0">
                        <a:solidFill>
                          <a:schemeClr val="tx1"/>
                        </a:solidFill>
                        <a:latin typeface="Cambria Math" panose="02040503050406030204" pitchFamily="18" charset="0"/>
                      </a:rPr>
                      <m:t>∈</m:t>
                    </m:r>
                    <m:r>
                      <a:rPr lang="en-US" altLang="ja-JP" b="1" i="1" smtClean="0">
                        <a:solidFill>
                          <a:schemeClr val="tx1"/>
                        </a:solidFill>
                        <a:latin typeface="Cambria Math" panose="02040503050406030204" pitchFamily="18" charset="0"/>
                      </a:rPr>
                      <m:t>𝑰</m:t>
                    </m:r>
                  </m:oMath>
                </a14:m>
                <a:r>
                  <a:rPr lang="ja-JP" altLang="en-US">
                    <a:solidFill>
                      <a:schemeClr val="tx1"/>
                    </a:solidFill>
                  </a:rPr>
                  <a:t>は</a:t>
                </a:r>
                <a:r>
                  <a:rPr lang="ja-JP" altLang="en-US" dirty="0">
                    <a:solidFill>
                      <a:schemeClr val="tx1"/>
                    </a:solidFill>
                  </a:rPr>
                  <a:t>オークション主催者に入札を行う</a:t>
                </a:r>
                <a:endParaRPr lang="en-US" altLang="ja-JP" dirty="0">
                  <a:solidFill>
                    <a:schemeClr val="tx1"/>
                  </a:solidFill>
                </a:endParaRPr>
              </a:p>
              <a:p>
                <a:pPr lvl="2">
                  <a:lnSpc>
                    <a:spcPct val="100000"/>
                  </a:lnSpc>
                </a:pPr>
                <a:r>
                  <a:rPr lang="ja-JP" altLang="ja-JP" dirty="0">
                    <a:solidFill>
                      <a:schemeClr val="tx1"/>
                    </a:solidFill>
                  </a:rPr>
                  <a:t>提供するリソース</a:t>
                </a:r>
                <a14:m>
                  <m:oMath xmlns:m="http://schemas.openxmlformats.org/officeDocument/2006/math">
                    <m:r>
                      <a:rPr lang="en-US" altLang="ja-JP" i="1">
                        <a:solidFill>
                          <a:schemeClr val="tx1"/>
                        </a:solidFill>
                        <a:latin typeface="Cambria Math" panose="02040503050406030204" pitchFamily="18" charset="0"/>
                      </a:rPr>
                      <m:t>𝑟</m:t>
                    </m:r>
                    <m:r>
                      <a:rPr lang="en-US" altLang="ja-JP" b="0" i="1" smtClean="0">
                        <a:solidFill>
                          <a:schemeClr val="tx1"/>
                        </a:solidFill>
                        <a:latin typeface="Cambria Math" panose="02040503050406030204" pitchFamily="18" charset="0"/>
                      </a:rPr>
                      <m:t>∈</m:t>
                    </m:r>
                    <m:r>
                      <a:rPr lang="en-US" altLang="ja-JP" b="1" i="1" smtClean="0">
                        <a:solidFill>
                          <a:schemeClr val="tx1"/>
                        </a:solidFill>
                        <a:latin typeface="Cambria Math" panose="02040503050406030204" pitchFamily="18" charset="0"/>
                      </a:rPr>
                      <m:t>𝑹</m:t>
                    </m:r>
                  </m:oMath>
                </a14:m>
                <a:r>
                  <a:rPr lang="ja-JP" altLang="ja-JP" dirty="0">
                    <a:solidFill>
                      <a:schemeClr val="tx1"/>
                    </a:solidFill>
                  </a:rPr>
                  <a:t>の</a:t>
                </a:r>
                <a14:m>
                  <m:oMath xmlns:m="http://schemas.openxmlformats.org/officeDocument/2006/math">
                    <m:r>
                      <a:rPr lang="ja-JP" altLang="en-US" i="1">
                        <a:solidFill>
                          <a:schemeClr val="accent2"/>
                        </a:solidFill>
                        <a:latin typeface="Cambria Math" panose="02040503050406030204" pitchFamily="18" charset="0"/>
                      </a:rPr>
                      <m:t>コスト</m:t>
                    </m:r>
                    <m:sSub>
                      <m:sSubPr>
                        <m:ctrlPr>
                          <a:rPr lang="ja-JP" altLang="ja-JP" i="1">
                            <a:solidFill>
                              <a:schemeClr val="accent2"/>
                            </a:solidFill>
                            <a:latin typeface="Cambria Math" panose="02040503050406030204" pitchFamily="18" charset="0"/>
                          </a:rPr>
                        </m:ctrlPr>
                      </m:sSubPr>
                      <m:e>
                        <m:r>
                          <a:rPr lang="en-US" altLang="ja-JP" i="1">
                            <a:solidFill>
                              <a:schemeClr val="accent2"/>
                            </a:solidFill>
                            <a:latin typeface="Cambria Math" panose="02040503050406030204" pitchFamily="18" charset="0"/>
                          </a:rPr>
                          <m:t>𝑐</m:t>
                        </m:r>
                      </m:e>
                      <m:sub>
                        <m:r>
                          <a:rPr lang="en-US" altLang="ja-JP" i="1">
                            <a:solidFill>
                              <a:schemeClr val="accent2"/>
                            </a:solidFill>
                            <a:latin typeface="Cambria Math" panose="02040503050406030204" pitchFamily="18" charset="0"/>
                          </a:rPr>
                          <m:t>𝑖</m:t>
                        </m:r>
                      </m:sub>
                    </m:sSub>
                    <m:sSub>
                      <m:sSubPr>
                        <m:ctrlPr>
                          <a:rPr lang="ja-JP" altLang="ja-JP" i="1">
                            <a:solidFill>
                              <a:schemeClr val="accent2"/>
                            </a:solidFill>
                            <a:latin typeface="Cambria Math" panose="02040503050406030204" pitchFamily="18" charset="0"/>
                          </a:rPr>
                        </m:ctrlPr>
                      </m:sSubPr>
                      <m:e>
                        <m:r>
                          <a:rPr lang="en-US" altLang="ja-JP" i="1">
                            <a:solidFill>
                              <a:schemeClr val="accent2"/>
                            </a:solidFill>
                            <a:latin typeface="Cambria Math" panose="02040503050406030204" pitchFamily="18" charset="0"/>
                          </a:rPr>
                          <m:t>,</m:t>
                        </m:r>
                      </m:e>
                      <m:sub>
                        <m:r>
                          <a:rPr lang="en-US" altLang="ja-JP" i="1">
                            <a:solidFill>
                              <a:schemeClr val="accent2"/>
                            </a:solidFill>
                            <a:latin typeface="Cambria Math" panose="02040503050406030204" pitchFamily="18" charset="0"/>
                          </a:rPr>
                          <m:t>𝑟</m:t>
                        </m:r>
                      </m:sub>
                    </m:sSub>
                  </m:oMath>
                </a14:m>
                <a:r>
                  <a:rPr lang="ja-JP" altLang="ja-JP" dirty="0">
                    <a:solidFill>
                      <a:schemeClr val="tx1"/>
                    </a:solidFill>
                  </a:rPr>
                  <a:t>と</a:t>
                </a:r>
                <a:r>
                  <a:rPr lang="ja-JP" altLang="ja-JP" dirty="0">
                    <a:solidFill>
                      <a:schemeClr val="accent2"/>
                    </a:solidFill>
                  </a:rPr>
                  <a:t>提供時間</a:t>
                </a:r>
                <a14:m>
                  <m:oMath xmlns:m="http://schemas.openxmlformats.org/officeDocument/2006/math">
                    <m:r>
                      <a:rPr lang="en-US" altLang="ja-JP" i="1">
                        <a:solidFill>
                          <a:schemeClr val="accent2"/>
                        </a:solidFill>
                        <a:latin typeface="Cambria Math" panose="02040503050406030204" pitchFamily="18" charset="0"/>
                      </a:rPr>
                      <m:t>𝑇</m:t>
                    </m:r>
                    <m:sSub>
                      <m:sSubPr>
                        <m:ctrlPr>
                          <a:rPr lang="ja-JP" altLang="ja-JP" i="1">
                            <a:solidFill>
                              <a:schemeClr val="accent2"/>
                            </a:solidFill>
                            <a:latin typeface="Cambria Math" panose="02040503050406030204" pitchFamily="18" charset="0"/>
                          </a:rPr>
                        </m:ctrlPr>
                      </m:sSubPr>
                      <m:e>
                        <m:r>
                          <a:rPr lang="en-US" altLang="ja-JP" i="1">
                            <a:solidFill>
                              <a:schemeClr val="accent2"/>
                            </a:solidFill>
                            <a:latin typeface="Cambria Math" panose="02040503050406030204" pitchFamily="18" charset="0"/>
                          </a:rPr>
                          <m:t>𝑃</m:t>
                        </m:r>
                      </m:e>
                      <m:sub>
                        <m:r>
                          <a:rPr lang="en-US" altLang="ja-JP" i="1">
                            <a:solidFill>
                              <a:schemeClr val="accent2"/>
                            </a:solidFill>
                            <a:latin typeface="Cambria Math" panose="02040503050406030204" pitchFamily="18" charset="0"/>
                          </a:rPr>
                          <m:t>𝑖</m:t>
                        </m:r>
                      </m:sub>
                    </m:sSub>
                    <m:sSub>
                      <m:sSubPr>
                        <m:ctrlPr>
                          <a:rPr lang="ja-JP" altLang="ja-JP" i="1">
                            <a:solidFill>
                              <a:schemeClr val="accent2"/>
                            </a:solidFill>
                            <a:latin typeface="Cambria Math" panose="02040503050406030204" pitchFamily="18" charset="0"/>
                          </a:rPr>
                        </m:ctrlPr>
                      </m:sSubPr>
                      <m:e>
                        <m:r>
                          <a:rPr lang="en-US" altLang="ja-JP" i="1">
                            <a:solidFill>
                              <a:schemeClr val="accent2"/>
                            </a:solidFill>
                            <a:latin typeface="Cambria Math" panose="02040503050406030204" pitchFamily="18" charset="0"/>
                          </a:rPr>
                          <m:t>,</m:t>
                        </m:r>
                      </m:e>
                      <m:sub>
                        <m:r>
                          <a:rPr lang="en-US" altLang="ja-JP" i="1">
                            <a:solidFill>
                              <a:schemeClr val="accent2"/>
                            </a:solidFill>
                            <a:latin typeface="Cambria Math" panose="02040503050406030204" pitchFamily="18" charset="0"/>
                          </a:rPr>
                          <m:t>𝑟</m:t>
                        </m:r>
                      </m:sub>
                    </m:sSub>
                  </m:oMath>
                </a14:m>
                <a:r>
                  <a:rPr lang="ja-JP" altLang="ja-JP">
                    <a:solidFill>
                      <a:schemeClr val="tx1"/>
                    </a:solidFill>
                  </a:rPr>
                  <a:t>からなる</a:t>
                </a:r>
                <a:br>
                  <a:rPr lang="en-US" altLang="ja-JP" dirty="0">
                    <a:solidFill>
                      <a:schemeClr val="tx1"/>
                    </a:solidFill>
                  </a:rPr>
                </a:br>
                <a:r>
                  <a:rPr lang="ja-JP" altLang="ja-JP">
                    <a:solidFill>
                      <a:schemeClr val="tx1"/>
                    </a:solidFill>
                  </a:rPr>
                  <a:t>入札</a:t>
                </a:r>
                <a:r>
                  <a:rPr lang="ja-JP" altLang="ja-JP" dirty="0">
                    <a:solidFill>
                      <a:schemeClr val="tx1"/>
                    </a:solidFill>
                  </a:rPr>
                  <a:t>を</a:t>
                </a:r>
                <a14:m>
                  <m:oMath xmlns:m="http://schemas.openxmlformats.org/officeDocument/2006/math">
                    <m:r>
                      <a:rPr lang="en-US" altLang="ja-JP" b="0" i="0" smtClean="0">
                        <a:solidFill>
                          <a:schemeClr val="tx1"/>
                        </a:solidFill>
                        <a:latin typeface="Cambria Math" panose="02040503050406030204" pitchFamily="18" charset="0"/>
                      </a:rPr>
                      <m:t>|</m:t>
                    </m:r>
                    <m:r>
                      <a:rPr lang="en-US" altLang="ja-JP" b="1" i="1">
                        <a:solidFill>
                          <a:schemeClr val="tx1"/>
                        </a:solidFill>
                        <a:latin typeface="Cambria Math" panose="02040503050406030204" pitchFamily="18" charset="0"/>
                      </a:rPr>
                      <m:t>𝑹</m:t>
                    </m:r>
                    <m:r>
                      <a:rPr lang="en-US" altLang="ja-JP" b="1" i="1" smtClean="0">
                        <a:solidFill>
                          <a:schemeClr val="tx1"/>
                        </a:solidFill>
                        <a:latin typeface="Cambria Math" panose="02040503050406030204" pitchFamily="18" charset="0"/>
                      </a:rPr>
                      <m:t>|</m:t>
                    </m:r>
                  </m:oMath>
                </a14:m>
                <a:r>
                  <a:rPr lang="ja-JP" altLang="ja-JP" dirty="0">
                    <a:solidFill>
                      <a:schemeClr val="tx1"/>
                    </a:solidFill>
                  </a:rPr>
                  <a:t>個作成</a:t>
                </a:r>
                <a:endParaRPr lang="en-US" altLang="ja-JP" dirty="0"/>
              </a:p>
              <a:p>
                <a:pPr lvl="1">
                  <a:lnSpc>
                    <a:spcPct val="120000"/>
                  </a:lnSpc>
                </a:pPr>
                <a:r>
                  <a:rPr lang="ja-JP" altLang="ja-JP" dirty="0">
                    <a:solidFill>
                      <a:schemeClr val="tx1"/>
                    </a:solidFill>
                  </a:rPr>
                  <a:t>リソース要求企業</a:t>
                </a:r>
                <a14:m>
                  <m:oMath xmlns:m="http://schemas.openxmlformats.org/officeDocument/2006/math">
                    <m:r>
                      <a:rPr lang="en-US" altLang="ja-JP" i="1">
                        <a:solidFill>
                          <a:schemeClr val="tx1"/>
                        </a:solidFill>
                        <a:latin typeface="Cambria Math" panose="02040503050406030204" pitchFamily="18" charset="0"/>
                      </a:rPr>
                      <m:t>𝑗</m:t>
                    </m:r>
                    <m:r>
                      <a:rPr lang="en-US" altLang="ja-JP" b="0" i="1" smtClean="0">
                        <a:solidFill>
                          <a:schemeClr val="tx1"/>
                        </a:solidFill>
                        <a:latin typeface="Cambria Math" panose="02040503050406030204" pitchFamily="18" charset="0"/>
                      </a:rPr>
                      <m:t>∈</m:t>
                    </m:r>
                    <m:r>
                      <a:rPr lang="en-US" altLang="ja-JP" b="1" i="1" smtClean="0">
                        <a:solidFill>
                          <a:schemeClr val="tx1"/>
                        </a:solidFill>
                        <a:latin typeface="Cambria Math" panose="02040503050406030204" pitchFamily="18" charset="0"/>
                      </a:rPr>
                      <m:t>𝑱</m:t>
                    </m:r>
                    <m:r>
                      <a:rPr lang="ja-JP" altLang="en-US" i="1" smtClean="0">
                        <a:solidFill>
                          <a:schemeClr val="tx1"/>
                        </a:solidFill>
                        <a:latin typeface="Cambria Math" panose="02040503050406030204" pitchFamily="18" charset="0"/>
                      </a:rPr>
                      <m:t>は</m:t>
                    </m:r>
                    <m:r>
                      <a:rPr lang="ja-JP" altLang="en-US" i="1">
                        <a:solidFill>
                          <a:schemeClr val="tx1"/>
                        </a:solidFill>
                        <a:latin typeface="Cambria Math" panose="02040503050406030204" pitchFamily="18" charset="0"/>
                      </a:rPr>
                      <m:t>オークション</m:t>
                    </m:r>
                    <m:r>
                      <a:rPr lang="ja-JP" altLang="en-US" i="1" smtClean="0">
                        <a:solidFill>
                          <a:schemeClr val="tx1"/>
                        </a:solidFill>
                        <a:latin typeface="Cambria Math" panose="02040503050406030204" pitchFamily="18" charset="0"/>
                      </a:rPr>
                      <m:t>主催者に</m:t>
                    </m:r>
                  </m:oMath>
                </a14:m>
                <a:r>
                  <a:rPr lang="ja-JP" altLang="en-US" dirty="0">
                    <a:solidFill>
                      <a:schemeClr val="tx1"/>
                    </a:solidFill>
                  </a:rPr>
                  <a:t>入札を行う</a:t>
                </a:r>
                <a:endParaRPr lang="en-US" altLang="ja-JP" dirty="0"/>
              </a:p>
              <a:p>
                <a:pPr lvl="2">
                  <a:lnSpc>
                    <a:spcPct val="100000"/>
                  </a:lnSpc>
                </a:pPr>
                <a:r>
                  <a:rPr lang="ja-JP" altLang="ja-JP" dirty="0">
                    <a:solidFill>
                      <a:schemeClr val="accent2"/>
                    </a:solidFill>
                  </a:rPr>
                  <a:t>予算</a:t>
                </a:r>
                <a14:m>
                  <m:oMath xmlns:m="http://schemas.openxmlformats.org/officeDocument/2006/math">
                    <m:sSub>
                      <m:sSubPr>
                        <m:ctrlPr>
                          <a:rPr lang="ja-JP" altLang="ja-JP" i="1">
                            <a:solidFill>
                              <a:schemeClr val="accent2"/>
                            </a:solidFill>
                            <a:latin typeface="Cambria Math" panose="02040503050406030204" pitchFamily="18" charset="0"/>
                          </a:rPr>
                        </m:ctrlPr>
                      </m:sSubPr>
                      <m:e>
                        <m:r>
                          <a:rPr lang="en-US" altLang="ja-JP" i="1">
                            <a:solidFill>
                              <a:schemeClr val="accent2"/>
                            </a:solidFill>
                            <a:latin typeface="Cambria Math" panose="02040503050406030204" pitchFamily="18" charset="0"/>
                          </a:rPr>
                          <m:t>𝑣</m:t>
                        </m:r>
                      </m:e>
                      <m:sub>
                        <m:r>
                          <a:rPr lang="en-US" altLang="ja-JP" b="0" i="1" smtClean="0">
                            <a:solidFill>
                              <a:schemeClr val="accent2"/>
                            </a:solidFill>
                            <a:latin typeface="Cambria Math" panose="02040503050406030204" pitchFamily="18" charset="0"/>
                          </a:rPr>
                          <m:t>𝑗</m:t>
                        </m:r>
                        <m:r>
                          <a:rPr lang="en-US" altLang="ja-JP" i="1">
                            <a:solidFill>
                              <a:schemeClr val="accent2"/>
                            </a:solidFill>
                            <a:latin typeface="Cambria Math" panose="02040503050406030204" pitchFamily="18" charset="0"/>
                          </a:rPr>
                          <m:t>,</m:t>
                        </m:r>
                        <m:r>
                          <a:rPr lang="en-US" altLang="ja-JP" b="0" i="1" smtClean="0">
                            <a:solidFill>
                              <a:schemeClr val="accent2"/>
                            </a:solidFill>
                            <a:latin typeface="Cambria Math" panose="02040503050406030204" pitchFamily="18" charset="0"/>
                          </a:rPr>
                          <m:t>𝑛</m:t>
                        </m:r>
                      </m:sub>
                    </m:sSub>
                  </m:oMath>
                </a14:m>
                <a:r>
                  <a:rPr lang="ja-JP" altLang="en-US" dirty="0">
                    <a:solidFill>
                      <a:schemeClr val="tx1"/>
                    </a:solidFill>
                  </a:rPr>
                  <a:t>と</a:t>
                </a:r>
                <a:r>
                  <a:rPr lang="ja-JP" altLang="ja-JP" dirty="0">
                    <a:solidFill>
                      <a:schemeClr val="tx1"/>
                    </a:solidFill>
                  </a:rPr>
                  <a:t>要求するリソース</a:t>
                </a:r>
                <a14:m>
                  <m:oMath xmlns:m="http://schemas.openxmlformats.org/officeDocument/2006/math">
                    <m:r>
                      <a:rPr lang="en-US" altLang="ja-JP" i="1">
                        <a:solidFill>
                          <a:schemeClr val="tx1"/>
                        </a:solidFill>
                        <a:latin typeface="Cambria Math" panose="02040503050406030204" pitchFamily="18" charset="0"/>
                      </a:rPr>
                      <m:t>𝑟</m:t>
                    </m:r>
                    <m:r>
                      <a:rPr lang="en-US" altLang="ja-JP" i="1">
                        <a:solidFill>
                          <a:schemeClr val="tx1"/>
                        </a:solidFill>
                        <a:latin typeface="Cambria Math" panose="02040503050406030204" pitchFamily="18" charset="0"/>
                      </a:rPr>
                      <m:t>∈</m:t>
                    </m:r>
                    <m:r>
                      <a:rPr lang="en-US" altLang="ja-JP" b="1" i="1">
                        <a:solidFill>
                          <a:schemeClr val="tx1"/>
                        </a:solidFill>
                        <a:latin typeface="Cambria Math" panose="02040503050406030204" pitchFamily="18" charset="0"/>
                      </a:rPr>
                      <m:t>𝑹</m:t>
                    </m:r>
                  </m:oMath>
                </a14:m>
                <a:r>
                  <a:rPr lang="ja-JP" altLang="ja-JP" dirty="0">
                    <a:solidFill>
                      <a:schemeClr val="tx1"/>
                    </a:solidFill>
                  </a:rPr>
                  <a:t>の</a:t>
                </a:r>
                <a:r>
                  <a:rPr lang="ja-JP" altLang="ja-JP" dirty="0">
                    <a:solidFill>
                      <a:schemeClr val="accent2"/>
                    </a:solidFill>
                  </a:rPr>
                  <a:t>要求時間</a:t>
                </a:r>
                <a14:m>
                  <m:oMath xmlns:m="http://schemas.openxmlformats.org/officeDocument/2006/math">
                    <m:r>
                      <a:rPr lang="en-US" altLang="ja-JP" i="1">
                        <a:solidFill>
                          <a:schemeClr val="accent2"/>
                        </a:solidFill>
                        <a:latin typeface="Cambria Math" panose="02040503050406030204" pitchFamily="18" charset="0"/>
                      </a:rPr>
                      <m:t>𝑇</m:t>
                    </m:r>
                    <m:sSub>
                      <m:sSubPr>
                        <m:ctrlPr>
                          <a:rPr lang="ja-JP" altLang="ja-JP" i="1" smtClean="0">
                            <a:solidFill>
                              <a:schemeClr val="accent2"/>
                            </a:solidFill>
                            <a:latin typeface="Cambria Math" panose="02040503050406030204" pitchFamily="18" charset="0"/>
                          </a:rPr>
                        </m:ctrlPr>
                      </m:sSubPr>
                      <m:e>
                        <m:r>
                          <a:rPr lang="en-US" altLang="ja-JP" i="1">
                            <a:solidFill>
                              <a:schemeClr val="accent2"/>
                            </a:solidFill>
                            <a:latin typeface="Cambria Math" panose="02040503050406030204" pitchFamily="18" charset="0"/>
                          </a:rPr>
                          <m:t>𝑅</m:t>
                        </m:r>
                      </m:e>
                      <m:sub>
                        <m:r>
                          <a:rPr lang="en-US" altLang="ja-JP" i="1">
                            <a:solidFill>
                              <a:schemeClr val="accent2"/>
                            </a:solidFill>
                            <a:latin typeface="Cambria Math" panose="02040503050406030204" pitchFamily="18" charset="0"/>
                          </a:rPr>
                          <m:t>𝑗</m:t>
                        </m:r>
                        <m:r>
                          <a:rPr lang="en-US" altLang="ja-JP" i="1">
                            <a:solidFill>
                              <a:schemeClr val="accent2"/>
                            </a:solidFill>
                            <a:latin typeface="Cambria Math" panose="02040503050406030204" pitchFamily="18" charset="0"/>
                          </a:rPr>
                          <m:t>,</m:t>
                        </m:r>
                        <m:r>
                          <a:rPr lang="en-US" altLang="ja-JP" i="1">
                            <a:solidFill>
                              <a:schemeClr val="accent2"/>
                            </a:solidFill>
                            <a:latin typeface="Cambria Math" panose="02040503050406030204" pitchFamily="18" charset="0"/>
                          </a:rPr>
                          <m:t>𝑛</m:t>
                        </m:r>
                        <m:r>
                          <a:rPr lang="en-US" altLang="ja-JP" i="1">
                            <a:solidFill>
                              <a:schemeClr val="accent2"/>
                            </a:solidFill>
                            <a:latin typeface="Cambria Math" panose="02040503050406030204" pitchFamily="18" charset="0"/>
                          </a:rPr>
                          <m:t>,</m:t>
                        </m:r>
                        <m:r>
                          <a:rPr lang="en-US" altLang="ja-JP" i="1">
                            <a:solidFill>
                              <a:schemeClr val="accent2"/>
                            </a:solidFill>
                            <a:latin typeface="Cambria Math" panose="02040503050406030204" pitchFamily="18" charset="0"/>
                          </a:rPr>
                          <m:t>𝑟</m:t>
                        </m:r>
                      </m:sub>
                    </m:sSub>
                    <m:r>
                      <a:rPr lang="ja-JP" altLang="en-US" i="1" smtClean="0">
                        <a:solidFill>
                          <a:schemeClr val="tx1"/>
                        </a:solidFill>
                        <a:latin typeface="Cambria Math" panose="02040503050406030204" pitchFamily="18" charset="0"/>
                      </a:rPr>
                      <m:t>からなる</m:t>
                    </m:r>
                  </m:oMath>
                </a14:m>
                <a:br>
                  <a:rPr lang="en-US" altLang="ja-JP" i="1" dirty="0">
                    <a:solidFill>
                      <a:schemeClr val="tx1"/>
                    </a:solidFill>
                    <a:latin typeface="Cambria Math" panose="02040503050406030204" pitchFamily="18" charset="0"/>
                  </a:rPr>
                </a:br>
                <a14:m>
                  <m:oMath xmlns:m="http://schemas.openxmlformats.org/officeDocument/2006/math">
                    <m:r>
                      <a:rPr lang="ja-JP" altLang="en-US" i="1" smtClean="0">
                        <a:solidFill>
                          <a:schemeClr val="accent2"/>
                        </a:solidFill>
                        <a:latin typeface="Cambria Math" panose="02040503050406030204" pitchFamily="18" charset="0"/>
                      </a:rPr>
                      <m:t>入札</m:t>
                    </m:r>
                    <m:r>
                      <a:rPr lang="en-US" altLang="ja-JP" b="0" i="1" smtClean="0">
                        <a:solidFill>
                          <a:schemeClr val="accent2"/>
                        </a:solidFill>
                        <a:latin typeface="Cambria Math" panose="02040503050406030204" pitchFamily="18" charset="0"/>
                      </a:rPr>
                      <m:t>𝑛</m:t>
                    </m:r>
                    <m:r>
                      <a:rPr lang="en-US" altLang="ja-JP" b="0" i="1" smtClean="0">
                        <a:solidFill>
                          <a:schemeClr val="accent2"/>
                        </a:solidFill>
                        <a:latin typeface="Cambria Math" panose="02040503050406030204" pitchFamily="18" charset="0"/>
                      </a:rPr>
                      <m:t>∈</m:t>
                    </m:r>
                    <m:r>
                      <a:rPr lang="en-US" altLang="ja-JP" b="1" i="1" smtClean="0">
                        <a:solidFill>
                          <a:schemeClr val="accent2"/>
                        </a:solidFill>
                        <a:latin typeface="Cambria Math" panose="02040503050406030204" pitchFamily="18" charset="0"/>
                      </a:rPr>
                      <m:t>𝑵</m:t>
                    </m:r>
                  </m:oMath>
                </a14:m>
                <a:r>
                  <a:rPr lang="ja-JP" altLang="en-US" dirty="0">
                    <a:solidFill>
                      <a:schemeClr val="tx1"/>
                    </a:solidFill>
                  </a:rPr>
                  <a:t>を</a:t>
                </a:r>
                <a14:m>
                  <m:oMath xmlns:m="http://schemas.openxmlformats.org/officeDocument/2006/math">
                    <m:r>
                      <a:rPr lang="en-US" altLang="ja-JP" b="0" i="0" smtClean="0">
                        <a:solidFill>
                          <a:schemeClr val="tx1"/>
                        </a:solidFill>
                        <a:latin typeface="Cambria Math" panose="02040503050406030204" pitchFamily="18" charset="0"/>
                      </a:rPr>
                      <m:t>|</m:t>
                    </m:r>
                    <m:r>
                      <a:rPr lang="en-US" altLang="ja-JP" i="1" smtClean="0">
                        <a:solidFill>
                          <a:schemeClr val="tx1"/>
                        </a:solidFill>
                        <a:latin typeface="Cambria Math" panose="02040503050406030204" pitchFamily="18" charset="0"/>
                      </a:rPr>
                      <m:t>𝑁</m:t>
                    </m:r>
                    <m:r>
                      <a:rPr lang="en-US" altLang="ja-JP" b="0" i="1" smtClean="0">
                        <a:solidFill>
                          <a:schemeClr val="tx1"/>
                        </a:solidFill>
                        <a:latin typeface="Cambria Math" panose="02040503050406030204" pitchFamily="18" charset="0"/>
                      </a:rPr>
                      <m:t>|</m:t>
                    </m:r>
                  </m:oMath>
                </a14:m>
                <a:r>
                  <a:rPr lang="ja-JP" altLang="ja-JP" dirty="0">
                    <a:solidFill>
                      <a:schemeClr val="tx1"/>
                    </a:solidFill>
                  </a:rPr>
                  <a:t>個提示する</a:t>
                </a:r>
                <a:endParaRPr lang="en-US" altLang="ja-JP" dirty="0"/>
              </a:p>
              <a:p>
                <a:pPr lvl="2">
                  <a:lnSpc>
                    <a:spcPct val="120000"/>
                  </a:lnSpc>
                </a:pPr>
                <a:r>
                  <a:rPr lang="ja-JP" altLang="en-US" dirty="0">
                    <a:solidFill>
                      <a:schemeClr val="tx1"/>
                    </a:solidFill>
                  </a:rPr>
                  <a:t>ただし勝者となる入札は</a:t>
                </a:r>
                <a:r>
                  <a:rPr lang="en-US" altLang="ja-JP" dirty="0">
                    <a:solidFill>
                      <a:schemeClr val="tx1"/>
                    </a:solidFill>
                  </a:rPr>
                  <a:t>1</a:t>
                </a:r>
                <a:r>
                  <a:rPr lang="ja-JP" altLang="en-US" dirty="0">
                    <a:solidFill>
                      <a:schemeClr val="tx1"/>
                    </a:solidFill>
                  </a:rPr>
                  <a:t>つ</a:t>
                </a:r>
                <a:endParaRPr lang="en-US" altLang="ja-JP" dirty="0">
                  <a:solidFill>
                    <a:schemeClr val="tx1"/>
                  </a:solidFill>
                </a:endParaRPr>
              </a:p>
              <a:p>
                <a:pPr lvl="2">
                  <a:lnSpc>
                    <a:spcPct val="120000"/>
                  </a:lnSpc>
                </a:pPr>
                <a:r>
                  <a:rPr lang="ja-JP" altLang="ja-JP" dirty="0">
                    <a:solidFill>
                      <a:schemeClr val="tx1"/>
                    </a:solidFill>
                  </a:rPr>
                  <a:t>必要な</a:t>
                </a:r>
                <a:r>
                  <a:rPr lang="ja-JP" altLang="ja-JP" dirty="0">
                    <a:solidFill>
                      <a:schemeClr val="accent2"/>
                    </a:solidFill>
                  </a:rPr>
                  <a:t>リソースの組合せに対してリソースの</a:t>
                </a:r>
                <a:r>
                  <a:rPr lang="ja-JP" altLang="en-US" dirty="0">
                    <a:solidFill>
                      <a:schemeClr val="accent2"/>
                    </a:solidFill>
                  </a:rPr>
                  <a:t>入札</a:t>
                </a:r>
                <a:r>
                  <a:rPr lang="ja-JP" altLang="ja-JP" dirty="0">
                    <a:solidFill>
                      <a:schemeClr val="accent2"/>
                    </a:solidFill>
                  </a:rPr>
                  <a:t>を</a:t>
                </a:r>
                <a:r>
                  <a:rPr lang="ja-JP" altLang="ja-JP">
                    <a:solidFill>
                      <a:schemeClr val="accent2"/>
                    </a:solidFill>
                  </a:rPr>
                  <a:t>作成</a:t>
                </a:r>
                <a:r>
                  <a:rPr lang="ja-JP" altLang="ja-JP">
                    <a:solidFill>
                      <a:schemeClr val="tx1"/>
                    </a:solidFill>
                  </a:rPr>
                  <a:t>する</a:t>
                </a:r>
                <a:endParaRPr lang="en-US" altLang="ja-JP" sz="2200" dirty="0">
                  <a:solidFill>
                    <a:schemeClr val="tx1"/>
                  </a:solidFill>
                </a:endParaRPr>
              </a:p>
              <a:p>
                <a:pPr lvl="1">
                  <a:lnSpc>
                    <a:spcPct val="120000"/>
                  </a:lnSpc>
                </a:pPr>
                <a:r>
                  <a:rPr lang="ja-JP" altLang="en-US">
                    <a:solidFill>
                      <a:schemeClr val="tx1"/>
                    </a:solidFill>
                  </a:rPr>
                  <a:t>予算とコストに関してはこの価格で取引を行うと利益が出ない値とし，利益は取引価格とこれらの値の差で計算される</a:t>
                </a:r>
                <a:endParaRPr lang="en-US" altLang="ja-JP" dirty="0">
                  <a:solidFill>
                    <a:schemeClr val="tx1"/>
                  </a:solidFill>
                </a:endParaRPr>
              </a:p>
              <a:p>
                <a:r>
                  <a:rPr lang="ja-JP" altLang="en-US"/>
                  <a:t>入札を元にオークション主催者が</a:t>
                </a:r>
                <a:endParaRPr lang="en-US" altLang="ja-JP" dirty="0">
                  <a:solidFill>
                    <a:schemeClr val="tx1"/>
                  </a:solidFill>
                </a:endParaRPr>
              </a:p>
              <a:p>
                <a:pPr lvl="1">
                  <a:lnSpc>
                    <a:spcPct val="120000"/>
                  </a:lnSpc>
                </a:pPr>
                <a:r>
                  <a:rPr lang="ja-JP" altLang="en-US">
                    <a:solidFill>
                      <a:schemeClr val="tx1"/>
                    </a:solidFill>
                  </a:rPr>
                  <a:t>リソースの配分</a:t>
                </a:r>
                <a:r>
                  <a:rPr lang="en-US" altLang="ja-JP" dirty="0">
                    <a:solidFill>
                      <a:schemeClr val="tx1"/>
                    </a:solidFill>
                  </a:rPr>
                  <a:t> </a:t>
                </a:r>
                <a:r>
                  <a:rPr lang="ja-JP" altLang="en-US">
                    <a:solidFill>
                      <a:schemeClr val="tx1"/>
                    </a:solidFill>
                  </a:rPr>
                  <a:t>（勝者決定問題）</a:t>
                </a:r>
                <a:endParaRPr lang="en-US" altLang="ja-JP" dirty="0">
                  <a:solidFill>
                    <a:schemeClr val="tx1"/>
                  </a:solidFill>
                </a:endParaRPr>
              </a:p>
              <a:p>
                <a:pPr lvl="1">
                  <a:lnSpc>
                    <a:spcPct val="120000"/>
                  </a:lnSpc>
                </a:pPr>
                <a:r>
                  <a:rPr lang="ja-JP" altLang="en-US">
                    <a:solidFill>
                      <a:schemeClr val="tx1"/>
                    </a:solidFill>
                  </a:rPr>
                  <a:t>要求側の支払いと提供側の収入</a:t>
                </a:r>
                <a:r>
                  <a:rPr lang="en-US" altLang="ja-JP" dirty="0">
                    <a:solidFill>
                      <a:schemeClr val="tx1"/>
                    </a:solidFill>
                  </a:rPr>
                  <a:t> </a:t>
                </a:r>
                <a:endParaRPr lang="ja-JP" altLang="ja-JP" dirty="0">
                  <a:solidFill>
                    <a:schemeClr val="tx1"/>
                  </a:solidFill>
                </a:endParaRPr>
              </a:p>
              <a:p>
                <a:pPr>
                  <a:lnSpc>
                    <a:spcPct val="120000"/>
                  </a:lnSpc>
                </a:pPr>
                <a:endParaRPr lang="en-US" altLang="ja-JP" dirty="0"/>
              </a:p>
              <a:p>
                <a:pPr lvl="0">
                  <a:lnSpc>
                    <a:spcPct val="120000"/>
                  </a:lnSpc>
                </a:pPr>
                <a:endParaRPr lang="en-US" altLang="ja-JP" dirty="0"/>
              </a:p>
              <a:p>
                <a:pPr lvl="0">
                  <a:lnSpc>
                    <a:spcPct val="120000"/>
                  </a:lnSpc>
                </a:pPr>
                <a:endParaRPr lang="en-US" altLang="ja-JP" dirty="0"/>
              </a:p>
              <a:p>
                <a:pPr>
                  <a:lnSpc>
                    <a:spcPct val="120000"/>
                  </a:lnSpc>
                </a:pPr>
                <a:endParaRPr lang="ja-JP" altLang="ja-JP" dirty="0"/>
              </a:p>
              <a:p>
                <a:pPr>
                  <a:lnSpc>
                    <a:spcPct val="120000"/>
                  </a:lnSpc>
                </a:pPr>
                <a:endParaRPr kumimoji="1" lang="ja-JP" altLang="en-US" dirty="0"/>
              </a:p>
            </p:txBody>
          </p:sp>
        </mc:Choice>
        <mc:Fallback xmlns="">
          <p:sp>
            <p:nvSpPr>
              <p:cNvPr id="4" name="テキスト プレースホルダー 3">
                <a:extLst>
                  <a:ext uri="{FF2B5EF4-FFF2-40B4-BE49-F238E27FC236}">
                    <a16:creationId xmlns:a16="http://schemas.microsoft.com/office/drawing/2014/main" id="{975D3298-ABB8-4A45-9D7E-62C94989AA96}"/>
                  </a:ext>
                </a:extLst>
              </p:cNvPr>
              <p:cNvSpPr>
                <a:spLocks noGrp="1" noRot="1" noChangeAspect="1" noMove="1" noResize="1" noEditPoints="1" noAdjustHandles="1" noChangeArrowheads="1" noChangeShapeType="1" noTextEdit="1"/>
              </p:cNvSpPr>
              <p:nvPr>
                <p:ph type="body" sz="quarter" idx="13"/>
              </p:nvPr>
            </p:nvSpPr>
            <p:spPr>
              <a:xfrm>
                <a:off x="628649" y="1347349"/>
                <a:ext cx="8515349" cy="5127023"/>
              </a:xfrm>
              <a:blipFill>
                <a:blip r:embed="rId2"/>
                <a:stretch>
                  <a:fillRect l="-595" r="-2530" b="-8395"/>
                </a:stretch>
              </a:blipFill>
            </p:spPr>
            <p:txBody>
              <a:bodyPr/>
              <a:lstStyle/>
              <a:p>
                <a:r>
                  <a:rPr lang="ja-JP" altLang="en-US">
                    <a:noFill/>
                  </a:rPr>
                  <a:t> </a:t>
                </a:r>
              </a:p>
            </p:txBody>
          </p:sp>
        </mc:Fallback>
      </mc:AlternateContent>
      <p:sp>
        <p:nvSpPr>
          <p:cNvPr id="5" name="タイトル 4">
            <a:extLst>
              <a:ext uri="{FF2B5EF4-FFF2-40B4-BE49-F238E27FC236}">
                <a16:creationId xmlns:a16="http://schemas.microsoft.com/office/drawing/2014/main" id="{E435C82C-5817-4A48-A4BE-CD79EA48F215}"/>
              </a:ext>
            </a:extLst>
          </p:cNvPr>
          <p:cNvSpPr>
            <a:spLocks noGrp="1"/>
          </p:cNvSpPr>
          <p:nvPr>
            <p:ph type="title"/>
          </p:nvPr>
        </p:nvSpPr>
        <p:spPr/>
        <p:txBody>
          <a:bodyPr>
            <a:noAutofit/>
          </a:bodyPr>
          <a:lstStyle/>
          <a:p>
            <a:r>
              <a:rPr lang="ja-JP" altLang="en-US"/>
              <a:t>提案手法の概要</a:t>
            </a:r>
            <a:r>
              <a:rPr lang="en-US" altLang="ja-JP" dirty="0"/>
              <a:t>(</a:t>
            </a:r>
            <a:r>
              <a:rPr lang="ja-JP" altLang="en-US"/>
              <a:t>手法</a:t>
            </a:r>
            <a:r>
              <a:rPr lang="en-US" altLang="ja-JP" dirty="0"/>
              <a:t>I,II</a:t>
            </a:r>
            <a:r>
              <a:rPr lang="ja-JP" altLang="en-US"/>
              <a:t>共通</a:t>
            </a:r>
            <a:r>
              <a:rPr lang="en-US" altLang="ja-JP" dirty="0"/>
              <a:t>)</a:t>
            </a:r>
            <a:endParaRPr kumimoji="1" lang="ja-JP" altLang="en-US" dirty="0"/>
          </a:p>
        </p:txBody>
      </p:sp>
      <p:sp>
        <p:nvSpPr>
          <p:cNvPr id="6" name="テキスト ボックス 5">
            <a:extLst>
              <a:ext uri="{FF2B5EF4-FFF2-40B4-BE49-F238E27FC236}">
                <a16:creationId xmlns:a16="http://schemas.microsoft.com/office/drawing/2014/main" id="{CAA5D444-1CB7-2244-8766-2298017C9CA7}"/>
              </a:ext>
            </a:extLst>
          </p:cNvPr>
          <p:cNvSpPr txBox="1"/>
          <p:nvPr/>
        </p:nvSpPr>
        <p:spPr>
          <a:xfrm>
            <a:off x="5129049" y="6229125"/>
            <a:ext cx="1723549" cy="461665"/>
          </a:xfrm>
          <a:prstGeom prst="rect">
            <a:avLst/>
          </a:prstGeom>
          <a:noFill/>
        </p:spPr>
        <p:txBody>
          <a:bodyPr wrap="none" rtlCol="0">
            <a:spAutoFit/>
          </a:bodyPr>
          <a:lstStyle/>
          <a:p>
            <a:r>
              <a:rPr kumimoji="1" lang="ja-JP" altLang="en-US" sz="2400"/>
              <a:t>を決定する</a:t>
            </a:r>
          </a:p>
        </p:txBody>
      </p:sp>
      <p:sp>
        <p:nvSpPr>
          <p:cNvPr id="7" name="右中かっこ 6">
            <a:extLst>
              <a:ext uri="{FF2B5EF4-FFF2-40B4-BE49-F238E27FC236}">
                <a16:creationId xmlns:a16="http://schemas.microsoft.com/office/drawing/2014/main" id="{EA08E7FE-E202-9B41-AD79-08F95AC59DDC}"/>
              </a:ext>
            </a:extLst>
          </p:cNvPr>
          <p:cNvSpPr/>
          <p:nvPr/>
        </p:nvSpPr>
        <p:spPr>
          <a:xfrm>
            <a:off x="4950373" y="6123477"/>
            <a:ext cx="178676" cy="6729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560091362"/>
      </p:ext>
    </p:extLst>
  </p:cSld>
  <p:clrMapOvr>
    <a:masterClrMapping/>
  </p:clrMapOvr>
  <mc:AlternateContent xmlns:mc="http://schemas.openxmlformats.org/markup-compatibility/2006" xmlns:p14="http://schemas.microsoft.com/office/powerpoint/2010/main">
    <mc:Choice Requires="p14">
      <p:transition spd="slow" p14:dur="2000" advTm="46725"/>
    </mc:Choice>
    <mc:Fallback xmlns="">
      <p:transition spd="slow" advTm="467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12</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a:t>
            </a:r>
            <a:r>
              <a:rPr kumimoji="1" lang="ja-JP" altLang="en-US"/>
              <a:t>のリソース配分</a:t>
            </a:r>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3" name="図 12">
            <a:extLst>
              <a:ext uri="{FF2B5EF4-FFF2-40B4-BE49-F238E27FC236}">
                <a16:creationId xmlns:a16="http://schemas.microsoft.com/office/drawing/2014/main" id="{1E6FF414-054B-114A-A36B-ACFA7D1B3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1366437"/>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27" name="テキスト ボックス 26">
            <a:extLst>
              <a:ext uri="{FF2B5EF4-FFF2-40B4-BE49-F238E27FC236}">
                <a16:creationId xmlns:a16="http://schemas.microsoft.com/office/drawing/2014/main" id="{B218F090-219F-2A45-9EE8-2401ADBEE3A9}"/>
              </a:ext>
            </a:extLst>
          </p:cNvPr>
          <p:cNvSpPr txBox="1"/>
          <p:nvPr/>
        </p:nvSpPr>
        <p:spPr>
          <a:xfrm>
            <a:off x="4702188" y="2175574"/>
            <a:ext cx="4378122" cy="1631216"/>
          </a:xfrm>
          <a:prstGeom prst="rect">
            <a:avLst/>
          </a:prstGeom>
          <a:noFill/>
        </p:spPr>
        <p:txBody>
          <a:bodyPr wrap="none" rtlCol="0">
            <a:spAutoFit/>
          </a:bodyPr>
          <a:lstStyle/>
          <a:p>
            <a:pPr marL="342900" indent="-342900">
              <a:buFont typeface="Arial" panose="020B0604020202020204" pitchFamily="34" charset="0"/>
              <a:buChar char="•"/>
            </a:pPr>
            <a:r>
              <a:rPr lang="ja-JP" altLang="en-US" sz="2000"/>
              <a:t>オークション主催者が入札を元に</a:t>
            </a:r>
            <a:br>
              <a:rPr lang="en-US" altLang="ja-JP" sz="2000" dirty="0"/>
            </a:br>
            <a:r>
              <a:rPr lang="ja-JP" altLang="en-US" sz="2000">
                <a:solidFill>
                  <a:schemeClr val="accent2"/>
                </a:solidFill>
              </a:rPr>
              <a:t>総利益が最大化</a:t>
            </a:r>
            <a:r>
              <a:rPr lang="ja-JP" altLang="en-US" sz="2000"/>
              <a:t>になるような</a:t>
            </a:r>
            <a:br>
              <a:rPr lang="en-US" altLang="ja-JP" sz="2000" dirty="0"/>
            </a:br>
            <a:r>
              <a:rPr lang="ja-JP" altLang="en-US" sz="2000"/>
              <a:t>配分を勝者決定問題を解くことで</a:t>
            </a:r>
            <a:br>
              <a:rPr lang="en-US" altLang="ja-JP" sz="2000" dirty="0"/>
            </a:br>
            <a:r>
              <a:rPr lang="ja-JP" altLang="en-US" sz="2000"/>
              <a:t>求め，</a:t>
            </a:r>
            <a:r>
              <a:rPr lang="ja-JP" altLang="en-US" sz="2000">
                <a:solidFill>
                  <a:schemeClr val="accent2"/>
                </a:solidFill>
              </a:rPr>
              <a:t>その配分がそのまま実行</a:t>
            </a:r>
            <a:br>
              <a:rPr lang="en-US" altLang="ja-JP" sz="2000" dirty="0">
                <a:solidFill>
                  <a:schemeClr val="accent2"/>
                </a:solidFill>
              </a:rPr>
            </a:br>
            <a:r>
              <a:rPr lang="ja-JP" altLang="en-US" sz="2000">
                <a:solidFill>
                  <a:schemeClr val="accent2"/>
                </a:solidFill>
              </a:rPr>
              <a:t>される</a:t>
            </a:r>
            <a:endParaRPr kumimoji="1" lang="ja-JP" altLang="en-US" sz="2000">
              <a:solidFill>
                <a:schemeClr val="accent2"/>
              </a:solidFill>
            </a:endParaRPr>
          </a:p>
        </p:txBody>
      </p:sp>
      <p:sp>
        <p:nvSpPr>
          <p:cNvPr id="3" name="テキスト ボックス 2">
            <a:extLst>
              <a:ext uri="{FF2B5EF4-FFF2-40B4-BE49-F238E27FC236}">
                <a16:creationId xmlns:a16="http://schemas.microsoft.com/office/drawing/2014/main" id="{5B4B9C44-DC05-F349-87FA-A929CE9EB431}"/>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0" name="テキスト ボックス 19">
            <a:extLst>
              <a:ext uri="{FF2B5EF4-FFF2-40B4-BE49-F238E27FC236}">
                <a16:creationId xmlns:a16="http://schemas.microsoft.com/office/drawing/2014/main" id="{C9AFFE42-45D9-7349-91D4-A9EB556D6A8A}"/>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p:cxnSp>
        <p:nvCxnSpPr>
          <p:cNvPr id="5" name="直線矢印コネクタ 4">
            <a:extLst>
              <a:ext uri="{FF2B5EF4-FFF2-40B4-BE49-F238E27FC236}">
                <a16:creationId xmlns:a16="http://schemas.microsoft.com/office/drawing/2014/main" id="{5068DC76-9641-B74A-8D5F-2EE4D4852AA1}"/>
              </a:ext>
            </a:extLst>
          </p:cNvPr>
          <p:cNvCxnSpPr>
            <a:cxnSpLocks/>
            <a:stCxn id="15" idx="0"/>
            <a:endCxn id="10" idx="2"/>
          </p:cNvCxnSpPr>
          <p:nvPr/>
        </p:nvCxnSpPr>
        <p:spPr>
          <a:xfrm flipH="1" flipV="1">
            <a:off x="1470818" y="2142799"/>
            <a:ext cx="1319141" cy="1674231"/>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53DF699A-4BDC-544E-A15E-662E6DD2F8A9}"/>
              </a:ext>
            </a:extLst>
          </p:cNvPr>
          <p:cNvCxnSpPr>
            <a:cxnSpLocks/>
            <a:stCxn id="15" idx="0"/>
            <a:endCxn id="14" idx="2"/>
          </p:cNvCxnSpPr>
          <p:nvPr/>
        </p:nvCxnSpPr>
        <p:spPr>
          <a:xfrm flipV="1">
            <a:off x="2789959" y="2132038"/>
            <a:ext cx="0" cy="168499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30EC239-78C9-154A-8928-A6CCADB44FEC}"/>
              </a:ext>
            </a:extLst>
          </p:cNvPr>
          <p:cNvCxnSpPr>
            <a:cxnSpLocks/>
            <a:stCxn id="12" idx="0"/>
            <a:endCxn id="13" idx="2"/>
          </p:cNvCxnSpPr>
          <p:nvPr/>
        </p:nvCxnSpPr>
        <p:spPr>
          <a:xfrm flipV="1">
            <a:off x="1463431" y="2132038"/>
            <a:ext cx="2645669" cy="172417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524B085-87E5-7B4A-B50B-73C65F317DDD}"/>
              </a:ext>
            </a:extLst>
          </p:cNvPr>
          <p:cNvCxnSpPr>
            <a:cxnSpLocks/>
            <a:stCxn id="11" idx="0"/>
            <a:endCxn id="13" idx="2"/>
          </p:cNvCxnSpPr>
          <p:nvPr/>
        </p:nvCxnSpPr>
        <p:spPr>
          <a:xfrm flipV="1">
            <a:off x="4109100" y="2132038"/>
            <a:ext cx="0" cy="1665457"/>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3404F49D-EA65-2444-A7E5-5359DDB2D906}"/>
              </a:ext>
            </a:extLst>
          </p:cNvPr>
          <p:cNvSpPr txBox="1"/>
          <p:nvPr/>
        </p:nvSpPr>
        <p:spPr>
          <a:xfrm>
            <a:off x="4702188" y="4305986"/>
            <a:ext cx="2550698" cy="369332"/>
          </a:xfrm>
          <a:prstGeom prst="rect">
            <a:avLst/>
          </a:prstGeom>
          <a:noFill/>
        </p:spPr>
        <p:txBody>
          <a:bodyPr wrap="none" rtlCol="0">
            <a:spAutoFit/>
          </a:bodyPr>
          <a:lstStyle/>
          <a:p>
            <a:pPr marL="285750" indent="-285750">
              <a:buFont typeface="Arial" panose="020B0604020202020204" pitchFamily="34" charset="0"/>
              <a:buChar char="•"/>
            </a:pPr>
            <a:r>
              <a:rPr lang="ja-JP" altLang="en-US">
                <a:solidFill>
                  <a:schemeClr val="accent2"/>
                </a:solidFill>
              </a:rPr>
              <a:t>パレート効率である</a:t>
            </a:r>
            <a:endParaRPr kumimoji="1" lang="ja-JP" altLang="en-US">
              <a:solidFill>
                <a:schemeClr val="accent2"/>
              </a:solidFill>
            </a:endParaRPr>
          </a:p>
        </p:txBody>
      </p:sp>
    </p:spTree>
    <p:extLst>
      <p:ext uri="{BB962C8B-B14F-4D97-AF65-F5344CB8AC3E}">
        <p14:creationId xmlns:p14="http://schemas.microsoft.com/office/powerpoint/2010/main" val="234112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13</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a:t>
            </a:r>
            <a:r>
              <a:rPr kumimoji="1" lang="ja-JP" altLang="en-US"/>
              <a:t>の取引価格</a:t>
            </a:r>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3" name="図 12">
            <a:extLst>
              <a:ext uri="{FF2B5EF4-FFF2-40B4-BE49-F238E27FC236}">
                <a16:creationId xmlns:a16="http://schemas.microsoft.com/office/drawing/2014/main" id="{1E6FF414-054B-114A-A36B-ACFA7D1B3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1366437"/>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24" name="右カーブ矢印 23">
            <a:extLst>
              <a:ext uri="{FF2B5EF4-FFF2-40B4-BE49-F238E27FC236}">
                <a16:creationId xmlns:a16="http://schemas.microsoft.com/office/drawing/2014/main" id="{37D423A2-C9FE-614C-97C5-86C897EDB136}"/>
              </a:ext>
            </a:extLst>
          </p:cNvPr>
          <p:cNvSpPr/>
          <p:nvPr/>
        </p:nvSpPr>
        <p:spPr>
          <a:xfrm>
            <a:off x="628650" y="2132038"/>
            <a:ext cx="842167" cy="1724170"/>
          </a:xfrm>
          <a:prstGeom prst="curved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solidFill>
                <a:schemeClr val="tx1"/>
              </a:solidFill>
            </a:endParaRPr>
          </a:p>
        </p:txBody>
      </p:sp>
      <p:sp>
        <p:nvSpPr>
          <p:cNvPr id="25" name="右カーブ矢印 24">
            <a:extLst>
              <a:ext uri="{FF2B5EF4-FFF2-40B4-BE49-F238E27FC236}">
                <a16:creationId xmlns:a16="http://schemas.microsoft.com/office/drawing/2014/main" id="{277BF413-A5DF-8C4B-8646-84C558CECA54}"/>
              </a:ext>
            </a:extLst>
          </p:cNvPr>
          <p:cNvSpPr/>
          <p:nvPr/>
        </p:nvSpPr>
        <p:spPr>
          <a:xfrm>
            <a:off x="1967459" y="2117451"/>
            <a:ext cx="842167" cy="1724170"/>
          </a:xfrm>
          <a:prstGeom prst="curved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solidFill>
                <a:schemeClr val="tx1"/>
              </a:solidFill>
            </a:endParaRPr>
          </a:p>
        </p:txBody>
      </p:sp>
      <p:sp>
        <p:nvSpPr>
          <p:cNvPr id="26" name="右カーブ矢印 25">
            <a:extLst>
              <a:ext uri="{FF2B5EF4-FFF2-40B4-BE49-F238E27FC236}">
                <a16:creationId xmlns:a16="http://schemas.microsoft.com/office/drawing/2014/main" id="{3A5BBBBC-A842-C242-9969-0C55B90B10F8}"/>
              </a:ext>
            </a:extLst>
          </p:cNvPr>
          <p:cNvSpPr/>
          <p:nvPr/>
        </p:nvSpPr>
        <p:spPr>
          <a:xfrm>
            <a:off x="3355692" y="2092860"/>
            <a:ext cx="842167" cy="1724170"/>
          </a:xfrm>
          <a:prstGeom prst="curved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218F090-219F-2A45-9EE8-2401ADBEE3A9}"/>
              </a:ext>
            </a:extLst>
          </p:cNvPr>
          <p:cNvSpPr txBox="1"/>
          <p:nvPr/>
        </p:nvSpPr>
        <p:spPr>
          <a:xfrm>
            <a:off x="4743924" y="1738013"/>
            <a:ext cx="3352200" cy="400110"/>
          </a:xfrm>
          <a:prstGeom prst="rect">
            <a:avLst/>
          </a:prstGeom>
          <a:noFill/>
        </p:spPr>
        <p:txBody>
          <a:bodyPr wrap="none" rtlCol="0">
            <a:spAutoFit/>
          </a:bodyPr>
          <a:lstStyle/>
          <a:p>
            <a:pPr marL="342900" indent="-342900">
              <a:buFont typeface="Arial" panose="020B0604020202020204" pitchFamily="34" charset="0"/>
              <a:buChar char="•"/>
            </a:pPr>
            <a:r>
              <a:rPr lang="ja-JP" altLang="en-US" sz="2000">
                <a:solidFill>
                  <a:schemeClr val="accent4">
                    <a:lumMod val="75000"/>
                  </a:schemeClr>
                </a:solidFill>
              </a:rPr>
              <a:t>金銭を直接やり取りする</a:t>
            </a:r>
            <a:endParaRPr kumimoji="1" lang="ja-JP" altLang="en-US" sz="2000">
              <a:solidFill>
                <a:schemeClr val="accent4">
                  <a:lumMod val="75000"/>
                </a:schemeClr>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B54BF43-75EE-824D-A139-F9C288DAEBBC}"/>
                  </a:ext>
                </a:extLst>
              </p:cNvPr>
              <p:cNvSpPr txBox="1"/>
              <p:nvPr/>
            </p:nvSpPr>
            <p:spPr>
              <a:xfrm>
                <a:off x="4904225" y="2259017"/>
                <a:ext cx="3191899" cy="7107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rPr>
                        <m:t>取引価格</m:t>
                      </m:r>
                      <m:r>
                        <a:rPr lang="en-US" altLang="ja-JP" sz="2000" b="0" i="1" smtClean="0">
                          <a:latin typeface="Cambria Math" panose="02040503050406030204" pitchFamily="18" charset="0"/>
                        </a:rPr>
                        <m:t>=</m:t>
                      </m:r>
                      <m:f>
                        <m:fPr>
                          <m:ctrlPr>
                            <a:rPr kumimoji="1" lang="en-US" altLang="ja-JP" sz="2000" i="1" smtClean="0">
                              <a:latin typeface="Cambria Math" panose="02040503050406030204" pitchFamily="18" charset="0"/>
                            </a:rPr>
                          </m:ctrlPr>
                        </m:fPr>
                        <m:num>
                          <m:r>
                            <a:rPr lang="ja-JP" altLang="en-US" sz="2000" i="1">
                              <a:latin typeface="Cambria Math" panose="02040503050406030204" pitchFamily="18" charset="0"/>
                            </a:rPr>
                            <m:t>コスト</m:t>
                          </m:r>
                          <m:r>
                            <a:rPr lang="en-US" altLang="ja-JP" sz="2000" b="0" i="1" smtClean="0">
                              <a:latin typeface="Cambria Math" panose="02040503050406030204" pitchFamily="18" charset="0"/>
                            </a:rPr>
                            <m:t>+</m:t>
                          </m:r>
                          <m:r>
                            <a:rPr lang="ja-JP" altLang="en-US" sz="2000" i="1">
                              <a:latin typeface="Cambria Math" panose="02040503050406030204" pitchFamily="18" charset="0"/>
                            </a:rPr>
                            <m:t>予算</m:t>
                          </m:r>
                        </m:num>
                        <m:den>
                          <m:r>
                            <a:rPr kumimoji="1" lang="en-US" altLang="ja-JP" sz="2000" b="0" i="1" smtClean="0">
                              <a:latin typeface="Cambria Math" panose="02040503050406030204" pitchFamily="18" charset="0"/>
                            </a:rPr>
                            <m:t>2</m:t>
                          </m:r>
                        </m:den>
                      </m:f>
                    </m:oMath>
                  </m:oMathPara>
                </a14:m>
                <a:endParaRPr kumimoji="1" lang="ja-JP" altLang="en-US" sz="2000"/>
              </a:p>
            </p:txBody>
          </p:sp>
        </mc:Choice>
        <mc:Fallback xmlns="">
          <p:sp>
            <p:nvSpPr>
              <p:cNvPr id="28" name="テキスト ボックス 27">
                <a:extLst>
                  <a:ext uri="{FF2B5EF4-FFF2-40B4-BE49-F238E27FC236}">
                    <a16:creationId xmlns:a16="http://schemas.microsoft.com/office/drawing/2014/main" id="{CB54BF43-75EE-824D-A139-F9C288DAEBBC}"/>
                  </a:ext>
                </a:extLst>
              </p:cNvPr>
              <p:cNvSpPr txBox="1">
                <a:spLocks noRot="1" noChangeAspect="1" noMove="1" noResize="1" noEditPoints="1" noAdjustHandles="1" noChangeArrowheads="1" noChangeShapeType="1" noTextEdit="1"/>
              </p:cNvSpPr>
              <p:nvPr/>
            </p:nvSpPr>
            <p:spPr>
              <a:xfrm>
                <a:off x="4904225" y="2259017"/>
                <a:ext cx="3191899" cy="710772"/>
              </a:xfrm>
              <a:prstGeom prst="rect">
                <a:avLst/>
              </a:prstGeom>
              <a:blipFill>
                <a:blip r:embed="rId3"/>
                <a:stretch>
                  <a:fillRect b="-5263"/>
                </a:stretch>
              </a:blipFill>
            </p:spPr>
            <p:txBody>
              <a:bodyPr/>
              <a:lstStyle/>
              <a:p>
                <a:r>
                  <a:rPr lang="ja-JP" altLang="en-US">
                    <a:noFill/>
                  </a:rPr>
                  <a:t> </a:t>
                </a:r>
              </a:p>
            </p:txBody>
          </p:sp>
        </mc:Fallback>
      </mc:AlternateContent>
      <p:pic>
        <p:nvPicPr>
          <p:cNvPr id="29" name="図 28">
            <a:extLst>
              <a:ext uri="{FF2B5EF4-FFF2-40B4-BE49-F238E27FC236}">
                <a16:creationId xmlns:a16="http://schemas.microsoft.com/office/drawing/2014/main" id="{91BCD5CE-06D2-524A-AC58-55BAC28F4060}"/>
              </a:ext>
            </a:extLst>
          </p:cNvPr>
          <p:cNvPicPr>
            <a:picLocks noChangeAspect="1"/>
          </p:cNvPicPr>
          <p:nvPr/>
        </p:nvPicPr>
        <p:blipFill>
          <a:blip r:embed="rId4"/>
          <a:stretch>
            <a:fillRect/>
          </a:stretch>
        </p:blipFill>
        <p:spPr>
          <a:xfrm>
            <a:off x="-46644" y="1303214"/>
            <a:ext cx="1219200" cy="1219200"/>
          </a:xfrm>
          <a:prstGeom prst="rect">
            <a:avLst/>
          </a:prstGeom>
        </p:spPr>
      </p:pic>
      <p:sp>
        <p:nvSpPr>
          <p:cNvPr id="2" name="テキスト ボックス 1">
            <a:extLst>
              <a:ext uri="{FF2B5EF4-FFF2-40B4-BE49-F238E27FC236}">
                <a16:creationId xmlns:a16="http://schemas.microsoft.com/office/drawing/2014/main" id="{4082235F-7877-D34A-A5A0-214FC504E9A3}"/>
              </a:ext>
            </a:extLst>
          </p:cNvPr>
          <p:cNvSpPr txBox="1"/>
          <p:nvPr/>
        </p:nvSpPr>
        <p:spPr>
          <a:xfrm>
            <a:off x="4743924" y="3159249"/>
            <a:ext cx="4320413" cy="400110"/>
          </a:xfrm>
          <a:prstGeom prst="rect">
            <a:avLst/>
          </a:prstGeom>
          <a:noFill/>
        </p:spPr>
        <p:txBody>
          <a:bodyPr wrap="none" rtlCol="0">
            <a:spAutoFit/>
          </a:bodyPr>
          <a:lstStyle/>
          <a:p>
            <a:pPr marL="285750" indent="-285750">
              <a:buFont typeface="Arial" panose="020B0604020202020204" pitchFamily="34" charset="0"/>
              <a:buChar char="•"/>
            </a:pPr>
            <a:r>
              <a:rPr lang="ja-JP" altLang="en-US" sz="2000">
                <a:solidFill>
                  <a:schemeClr val="accent2"/>
                </a:solidFill>
              </a:rPr>
              <a:t>支払いの合計と報酬の合計は同じ</a:t>
            </a:r>
            <a:endParaRPr kumimoji="1" lang="ja-JP" altLang="en-US" sz="2000">
              <a:solidFill>
                <a:schemeClr val="accent2"/>
              </a:solidFill>
            </a:endParaRPr>
          </a:p>
        </p:txBody>
      </p:sp>
      <p:sp>
        <p:nvSpPr>
          <p:cNvPr id="3" name="テキスト ボックス 2">
            <a:extLst>
              <a:ext uri="{FF2B5EF4-FFF2-40B4-BE49-F238E27FC236}">
                <a16:creationId xmlns:a16="http://schemas.microsoft.com/office/drawing/2014/main" id="{5B4B9C44-DC05-F349-87FA-A929CE9EB431}"/>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0" name="テキスト ボックス 19">
            <a:extLst>
              <a:ext uri="{FF2B5EF4-FFF2-40B4-BE49-F238E27FC236}">
                <a16:creationId xmlns:a16="http://schemas.microsoft.com/office/drawing/2014/main" id="{C9AFFE42-45D9-7349-91D4-A9EB556D6A8A}"/>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p:spTree>
    <p:extLst>
      <p:ext uri="{BB962C8B-B14F-4D97-AF65-F5344CB8AC3E}">
        <p14:creationId xmlns:p14="http://schemas.microsoft.com/office/powerpoint/2010/main" val="357866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14</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a:t>
            </a:r>
            <a:r>
              <a:rPr kumimoji="1" lang="ja-JP" altLang="en-US"/>
              <a:t>の金銭のやり取り</a:t>
            </a:r>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3" name="図 12">
            <a:extLst>
              <a:ext uri="{FF2B5EF4-FFF2-40B4-BE49-F238E27FC236}">
                <a16:creationId xmlns:a16="http://schemas.microsoft.com/office/drawing/2014/main" id="{1E6FF414-054B-114A-A36B-ACFA7D1B3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1366437"/>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24" name="右カーブ矢印 23">
            <a:extLst>
              <a:ext uri="{FF2B5EF4-FFF2-40B4-BE49-F238E27FC236}">
                <a16:creationId xmlns:a16="http://schemas.microsoft.com/office/drawing/2014/main" id="{37D423A2-C9FE-614C-97C5-86C897EDB136}"/>
              </a:ext>
            </a:extLst>
          </p:cNvPr>
          <p:cNvSpPr/>
          <p:nvPr/>
        </p:nvSpPr>
        <p:spPr>
          <a:xfrm>
            <a:off x="628650" y="2132038"/>
            <a:ext cx="842167" cy="1724170"/>
          </a:xfrm>
          <a:prstGeom prst="curved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solidFill>
                <a:schemeClr val="tx1"/>
              </a:solidFill>
            </a:endParaRPr>
          </a:p>
        </p:txBody>
      </p:sp>
      <p:sp>
        <p:nvSpPr>
          <p:cNvPr id="25" name="右カーブ矢印 24">
            <a:extLst>
              <a:ext uri="{FF2B5EF4-FFF2-40B4-BE49-F238E27FC236}">
                <a16:creationId xmlns:a16="http://schemas.microsoft.com/office/drawing/2014/main" id="{277BF413-A5DF-8C4B-8646-84C558CECA54}"/>
              </a:ext>
            </a:extLst>
          </p:cNvPr>
          <p:cNvSpPr/>
          <p:nvPr/>
        </p:nvSpPr>
        <p:spPr>
          <a:xfrm>
            <a:off x="1967459" y="2117451"/>
            <a:ext cx="842167" cy="1724170"/>
          </a:xfrm>
          <a:prstGeom prst="curved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solidFill>
                <a:schemeClr val="tx1"/>
              </a:solidFill>
            </a:endParaRPr>
          </a:p>
        </p:txBody>
      </p:sp>
      <p:sp>
        <p:nvSpPr>
          <p:cNvPr id="26" name="右カーブ矢印 25">
            <a:extLst>
              <a:ext uri="{FF2B5EF4-FFF2-40B4-BE49-F238E27FC236}">
                <a16:creationId xmlns:a16="http://schemas.microsoft.com/office/drawing/2014/main" id="{3A5BBBBC-A842-C242-9969-0C55B90B10F8}"/>
              </a:ext>
            </a:extLst>
          </p:cNvPr>
          <p:cNvSpPr/>
          <p:nvPr/>
        </p:nvSpPr>
        <p:spPr>
          <a:xfrm>
            <a:off x="3355692" y="2092860"/>
            <a:ext cx="842167" cy="1724170"/>
          </a:xfrm>
          <a:prstGeom prst="curved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B54BF43-75EE-824D-A139-F9C288DAEBBC}"/>
                  </a:ext>
                </a:extLst>
              </p:cNvPr>
              <p:cNvSpPr txBox="1"/>
              <p:nvPr/>
            </p:nvSpPr>
            <p:spPr>
              <a:xfrm>
                <a:off x="4904225" y="2259017"/>
                <a:ext cx="3191899" cy="7107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rPr>
                        <m:t>取引価格</m:t>
                      </m:r>
                      <m:r>
                        <a:rPr lang="en-US" altLang="ja-JP" sz="2000" b="0" i="1" smtClean="0">
                          <a:latin typeface="Cambria Math" panose="02040503050406030204" pitchFamily="18" charset="0"/>
                        </a:rPr>
                        <m:t>=</m:t>
                      </m:r>
                      <m:f>
                        <m:fPr>
                          <m:ctrlPr>
                            <a:rPr kumimoji="1" lang="en-US" altLang="ja-JP" sz="2000" i="1" smtClean="0">
                              <a:latin typeface="Cambria Math" panose="02040503050406030204" pitchFamily="18" charset="0"/>
                            </a:rPr>
                          </m:ctrlPr>
                        </m:fPr>
                        <m:num>
                          <m:r>
                            <a:rPr lang="ja-JP" altLang="en-US" sz="2000" i="1">
                              <a:latin typeface="Cambria Math" panose="02040503050406030204" pitchFamily="18" charset="0"/>
                            </a:rPr>
                            <m:t>コスト</m:t>
                          </m:r>
                          <m:r>
                            <a:rPr lang="en-US" altLang="ja-JP" sz="2000" b="0" i="1" smtClean="0">
                              <a:latin typeface="Cambria Math" panose="02040503050406030204" pitchFamily="18" charset="0"/>
                            </a:rPr>
                            <m:t>+</m:t>
                          </m:r>
                          <m:r>
                            <a:rPr lang="ja-JP" altLang="en-US" sz="2000" i="1">
                              <a:latin typeface="Cambria Math" panose="02040503050406030204" pitchFamily="18" charset="0"/>
                            </a:rPr>
                            <m:t>予算</m:t>
                          </m:r>
                        </m:num>
                        <m:den>
                          <m:r>
                            <a:rPr kumimoji="1" lang="en-US" altLang="ja-JP" sz="2000" b="0" i="1" smtClean="0">
                              <a:latin typeface="Cambria Math" panose="02040503050406030204" pitchFamily="18" charset="0"/>
                            </a:rPr>
                            <m:t>2</m:t>
                          </m:r>
                        </m:den>
                      </m:f>
                    </m:oMath>
                  </m:oMathPara>
                </a14:m>
                <a:endParaRPr kumimoji="1" lang="ja-JP" altLang="en-US" sz="2000"/>
              </a:p>
            </p:txBody>
          </p:sp>
        </mc:Choice>
        <mc:Fallback xmlns="">
          <p:sp>
            <p:nvSpPr>
              <p:cNvPr id="28" name="テキスト ボックス 27">
                <a:extLst>
                  <a:ext uri="{FF2B5EF4-FFF2-40B4-BE49-F238E27FC236}">
                    <a16:creationId xmlns:a16="http://schemas.microsoft.com/office/drawing/2014/main" id="{CB54BF43-75EE-824D-A139-F9C288DAEBBC}"/>
                  </a:ext>
                </a:extLst>
              </p:cNvPr>
              <p:cNvSpPr txBox="1">
                <a:spLocks noRot="1" noChangeAspect="1" noMove="1" noResize="1" noEditPoints="1" noAdjustHandles="1" noChangeArrowheads="1" noChangeShapeType="1" noTextEdit="1"/>
              </p:cNvSpPr>
              <p:nvPr/>
            </p:nvSpPr>
            <p:spPr>
              <a:xfrm>
                <a:off x="4904225" y="2259017"/>
                <a:ext cx="3191899" cy="710772"/>
              </a:xfrm>
              <a:prstGeom prst="rect">
                <a:avLst/>
              </a:prstGeom>
              <a:blipFill>
                <a:blip r:embed="rId3"/>
                <a:stretch>
                  <a:fillRect b="-5263"/>
                </a:stretch>
              </a:blipFill>
            </p:spPr>
            <p:txBody>
              <a:bodyPr/>
              <a:lstStyle/>
              <a:p>
                <a:r>
                  <a:rPr lang="ja-JP" altLang="en-US">
                    <a:noFill/>
                  </a:rPr>
                  <a:t> </a:t>
                </a:r>
              </a:p>
            </p:txBody>
          </p:sp>
        </mc:Fallback>
      </mc:AlternateContent>
      <p:pic>
        <p:nvPicPr>
          <p:cNvPr id="29" name="図 28">
            <a:extLst>
              <a:ext uri="{FF2B5EF4-FFF2-40B4-BE49-F238E27FC236}">
                <a16:creationId xmlns:a16="http://schemas.microsoft.com/office/drawing/2014/main" id="{91BCD5CE-06D2-524A-AC58-55BAC28F4060}"/>
              </a:ext>
            </a:extLst>
          </p:cNvPr>
          <p:cNvPicPr>
            <a:picLocks noChangeAspect="1"/>
          </p:cNvPicPr>
          <p:nvPr/>
        </p:nvPicPr>
        <p:blipFill>
          <a:blip r:embed="rId4"/>
          <a:stretch>
            <a:fillRect/>
          </a:stretch>
        </p:blipFill>
        <p:spPr>
          <a:xfrm>
            <a:off x="-46644" y="1303214"/>
            <a:ext cx="1219200" cy="1219200"/>
          </a:xfrm>
          <a:prstGeom prst="rect">
            <a:avLst/>
          </a:prstGeom>
        </p:spPr>
      </p:pic>
      <p:sp>
        <p:nvSpPr>
          <p:cNvPr id="2" name="テキスト ボックス 1">
            <a:extLst>
              <a:ext uri="{FF2B5EF4-FFF2-40B4-BE49-F238E27FC236}">
                <a16:creationId xmlns:a16="http://schemas.microsoft.com/office/drawing/2014/main" id="{4082235F-7877-D34A-A5A0-214FC504E9A3}"/>
              </a:ext>
            </a:extLst>
          </p:cNvPr>
          <p:cNvSpPr txBox="1"/>
          <p:nvPr/>
        </p:nvSpPr>
        <p:spPr>
          <a:xfrm>
            <a:off x="4743924" y="3159249"/>
            <a:ext cx="4063933" cy="707886"/>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solidFill>
                  <a:schemeClr val="accent2"/>
                </a:solidFill>
              </a:rPr>
              <a:t>自分の評価値と相手の評価値で</a:t>
            </a:r>
            <a:br>
              <a:rPr kumimoji="1" lang="en-US" altLang="ja-JP" sz="2000" dirty="0">
                <a:solidFill>
                  <a:schemeClr val="accent2"/>
                </a:solidFill>
              </a:rPr>
            </a:br>
            <a:r>
              <a:rPr kumimoji="1" lang="ja-JP" altLang="en-US" sz="2000">
                <a:solidFill>
                  <a:schemeClr val="accent2"/>
                </a:solidFill>
              </a:rPr>
              <a:t>取引価格が決まる</a:t>
            </a:r>
          </a:p>
        </p:txBody>
      </p:sp>
      <p:sp>
        <p:nvSpPr>
          <p:cNvPr id="19" name="テキスト ボックス 18">
            <a:extLst>
              <a:ext uri="{FF2B5EF4-FFF2-40B4-BE49-F238E27FC236}">
                <a16:creationId xmlns:a16="http://schemas.microsoft.com/office/drawing/2014/main" id="{CC61DA36-2F06-2844-A642-9C3A0FEF877E}"/>
              </a:ext>
            </a:extLst>
          </p:cNvPr>
          <p:cNvSpPr txBox="1"/>
          <p:nvPr/>
        </p:nvSpPr>
        <p:spPr>
          <a:xfrm>
            <a:off x="4743923" y="3990915"/>
            <a:ext cx="4012637" cy="1015663"/>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solidFill>
                  <a:schemeClr val="accent2"/>
                </a:solidFill>
              </a:rPr>
              <a:t>耐戦略性は満たさない</a:t>
            </a:r>
            <a:endParaRPr kumimoji="1" lang="en-US" altLang="ja-JP" sz="2000" dirty="0">
              <a:solidFill>
                <a:schemeClr val="accent2"/>
              </a:solidFill>
            </a:endParaRPr>
          </a:p>
          <a:p>
            <a:pPr marL="742950" lvl="1" indent="-285750">
              <a:buFont typeface="Arial" panose="020B0604020202020204" pitchFamily="34" charset="0"/>
              <a:buChar char="•"/>
            </a:pPr>
            <a:r>
              <a:rPr lang="ja-JP" altLang="en-US" sz="2000">
                <a:solidFill>
                  <a:schemeClr val="accent2"/>
                </a:solidFill>
              </a:rPr>
              <a:t>虚偽申告で得をする企業が</a:t>
            </a:r>
            <a:br>
              <a:rPr lang="en-US" altLang="ja-JP" sz="2000" dirty="0">
                <a:solidFill>
                  <a:schemeClr val="accent2"/>
                </a:solidFill>
              </a:rPr>
            </a:br>
            <a:r>
              <a:rPr lang="ja-JP" altLang="en-US" sz="2000">
                <a:solidFill>
                  <a:schemeClr val="accent2"/>
                </a:solidFill>
              </a:rPr>
              <a:t>現れる</a:t>
            </a:r>
            <a:endParaRPr lang="en-US" altLang="ja-JP" sz="2000" dirty="0">
              <a:solidFill>
                <a:schemeClr val="accent2"/>
              </a:solidFill>
            </a:endParaRPr>
          </a:p>
        </p:txBody>
      </p:sp>
      <p:sp>
        <p:nvSpPr>
          <p:cNvPr id="20" name="テキスト ボックス 19">
            <a:extLst>
              <a:ext uri="{FF2B5EF4-FFF2-40B4-BE49-F238E27FC236}">
                <a16:creationId xmlns:a16="http://schemas.microsoft.com/office/drawing/2014/main" id="{7C1E21D8-1350-FD48-BAF7-757B01C3A113}"/>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1" name="テキスト ボックス 20">
            <a:extLst>
              <a:ext uri="{FF2B5EF4-FFF2-40B4-BE49-F238E27FC236}">
                <a16:creationId xmlns:a16="http://schemas.microsoft.com/office/drawing/2014/main" id="{C89E27EF-E136-7E4D-8A72-6382657DA6C1}"/>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p:spTree>
    <p:extLst>
      <p:ext uri="{BB962C8B-B14F-4D97-AF65-F5344CB8AC3E}">
        <p14:creationId xmlns:p14="http://schemas.microsoft.com/office/powerpoint/2010/main" val="196783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C1FD8385-3C32-E34B-A36D-B6864F6627BB}"/>
              </a:ext>
            </a:extLst>
          </p:cNvPr>
          <p:cNvSpPr>
            <a:spLocks noGrp="1"/>
          </p:cNvSpPr>
          <p:nvPr>
            <p:ph type="ftr" sz="quarter" idx="10"/>
          </p:nvPr>
        </p:nvSpPr>
        <p:spPr/>
        <p:txBody>
          <a:bodyPr/>
          <a:lstStyle/>
          <a:p>
            <a:endParaRPr lang="ja-JP" altLang="en-US" dirty="0"/>
          </a:p>
        </p:txBody>
      </p:sp>
      <p:sp>
        <p:nvSpPr>
          <p:cNvPr id="6" name="スライド番号プレースホルダー 5">
            <a:extLst>
              <a:ext uri="{FF2B5EF4-FFF2-40B4-BE49-F238E27FC236}">
                <a16:creationId xmlns:a16="http://schemas.microsoft.com/office/drawing/2014/main" id="{3C5524F3-DD57-B04B-B2D7-A7917D597153}"/>
              </a:ext>
            </a:extLst>
          </p:cNvPr>
          <p:cNvSpPr>
            <a:spLocks noGrp="1"/>
          </p:cNvSpPr>
          <p:nvPr>
            <p:ph type="sldNum" sz="quarter" idx="11"/>
          </p:nvPr>
        </p:nvSpPr>
        <p:spPr/>
        <p:txBody>
          <a:bodyPr/>
          <a:lstStyle/>
          <a:p>
            <a:fld id="{5D29B136-363A-44F2-87B3-E68585EE69B2}" type="slidenum">
              <a:rPr lang="ja-JP" altLang="en-US" smtClean="0">
                <a:solidFill>
                  <a:srgbClr val="505050"/>
                </a:solidFill>
              </a:rPr>
              <a:pPr/>
              <a:t>15</a:t>
            </a:fld>
            <a:endParaRPr lang="ja-JP" altLang="en-US">
              <a:solidFill>
                <a:srgbClr val="505050"/>
              </a:solidFill>
            </a:endParaRPr>
          </a:p>
        </p:txBody>
      </p:sp>
      <mc:AlternateContent xmlns:mc="http://schemas.openxmlformats.org/markup-compatibility/2006" xmlns:a14="http://schemas.microsoft.com/office/drawing/2010/main">
        <mc:Choice Requires="a14">
          <p:sp>
            <p:nvSpPr>
              <p:cNvPr id="7" name="タイトル 6">
                <a:extLst>
                  <a:ext uri="{FF2B5EF4-FFF2-40B4-BE49-F238E27FC236}">
                    <a16:creationId xmlns:a16="http://schemas.microsoft.com/office/drawing/2014/main" id="{7284A2CF-1F67-CC43-B534-355888AB6875}"/>
                  </a:ext>
                </a:extLst>
              </p:cNvPr>
              <p:cNvSpPr>
                <a:spLocks noGrp="1"/>
              </p:cNvSpPr>
              <p:nvPr>
                <p:ph type="title"/>
              </p:nvPr>
            </p:nvSpPr>
            <p:spPr>
              <a:xfrm>
                <a:off x="628650" y="243084"/>
                <a:ext cx="7886700" cy="561283"/>
              </a:xfrm>
            </p:spPr>
            <p:txBody>
              <a:bodyPr/>
              <a:lstStyle/>
              <a:p>
                <a:r>
                  <a:rPr kumimoji="1" lang="ja-JP" altLang="en-US"/>
                  <a:t>手法</a:t>
                </a:r>
                <a:r>
                  <a:rPr kumimoji="1" lang="en-US" altLang="ja-JP" dirty="0"/>
                  <a:t>I:</a:t>
                </a:r>
                <a:r>
                  <a:rPr kumimoji="1" lang="ja-JP" altLang="en-US"/>
                  <a:t>勝者決定問題</a:t>
                </a:r>
                <a14:m>
                  <m:oMath xmlns:m="http://schemas.openxmlformats.org/officeDocument/2006/math">
                    <m:r>
                      <a:rPr kumimoji="1" lang="en-US" altLang="ja-JP" i="1" dirty="0" smtClean="0">
                        <a:latin typeface="Cambria Math" panose="02040503050406030204" pitchFamily="18" charset="0"/>
                      </a:rPr>
                      <m:t>𝑃</m:t>
                    </m:r>
                    <m:r>
                      <a:rPr kumimoji="1" lang="en-US" altLang="ja-JP" i="1" dirty="0" smtClean="0">
                        <a:latin typeface="Cambria Math" panose="02040503050406030204" pitchFamily="18" charset="0"/>
                      </a:rPr>
                      <m:t>(</m:t>
                    </m:r>
                    <m:r>
                      <a:rPr kumimoji="1" lang="en-US" altLang="ja-JP" b="1" i="1" dirty="0" smtClean="0">
                        <a:latin typeface="Cambria Math" panose="02040503050406030204" pitchFamily="18" charset="0"/>
                      </a:rPr>
                      <m:t>𝑰</m:t>
                    </m:r>
                    <m:r>
                      <a:rPr kumimoji="1" lang="en-US" altLang="ja-JP" i="1" dirty="0" smtClean="0">
                        <a:latin typeface="Cambria Math" panose="02040503050406030204" pitchFamily="18" charset="0"/>
                      </a:rPr>
                      <m:t>,</m:t>
                    </m:r>
                    <m:r>
                      <a:rPr kumimoji="1" lang="en-US" altLang="ja-JP" b="1" i="1" dirty="0" smtClean="0">
                        <a:latin typeface="Cambria Math" panose="02040503050406030204" pitchFamily="18" charset="0"/>
                      </a:rPr>
                      <m:t>𝑱</m:t>
                    </m:r>
                    <m:r>
                      <a:rPr kumimoji="1" lang="en-US" altLang="ja-JP" i="1" dirty="0" smtClean="0">
                        <a:latin typeface="Cambria Math" panose="02040503050406030204" pitchFamily="18" charset="0"/>
                      </a:rPr>
                      <m:t>)</m:t>
                    </m:r>
                  </m:oMath>
                </a14:m>
                <a:r>
                  <a:rPr kumimoji="1" lang="ja-JP" altLang="en-US"/>
                  <a:t>の定式化</a:t>
                </a:r>
              </a:p>
            </p:txBody>
          </p:sp>
        </mc:Choice>
        <mc:Fallback xmlns="">
          <p:sp>
            <p:nvSpPr>
              <p:cNvPr id="7" name="タイトル 6">
                <a:extLst>
                  <a:ext uri="{FF2B5EF4-FFF2-40B4-BE49-F238E27FC236}">
                    <a16:creationId xmlns:a16="http://schemas.microsoft.com/office/drawing/2014/main" id="{7284A2CF-1F67-CC43-B534-355888AB6875}"/>
                  </a:ext>
                </a:extLst>
              </p:cNvPr>
              <p:cNvSpPr>
                <a:spLocks noGrp="1" noRot="1" noChangeAspect="1" noMove="1" noResize="1" noEditPoints="1" noAdjustHandles="1" noChangeArrowheads="1" noChangeShapeType="1" noTextEdit="1"/>
              </p:cNvSpPr>
              <p:nvPr>
                <p:ph type="title"/>
              </p:nvPr>
            </p:nvSpPr>
            <p:spPr>
              <a:xfrm>
                <a:off x="628650" y="243084"/>
                <a:ext cx="7886700" cy="561283"/>
              </a:xfrm>
              <a:blipFill>
                <a:blip r:embed="rId4"/>
                <a:stretch>
                  <a:fillRect l="-1608" t="-2222" b="-31111"/>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E029101F-F5A1-C34A-BF51-5DA1EBC14408}"/>
              </a:ext>
            </a:extLst>
          </p:cNvPr>
          <p:cNvSpPr txBox="1"/>
          <p:nvPr/>
        </p:nvSpPr>
        <p:spPr>
          <a:xfrm>
            <a:off x="6514611" y="2769495"/>
            <a:ext cx="2667899" cy="523220"/>
          </a:xfrm>
          <a:prstGeom prst="rect">
            <a:avLst/>
          </a:prstGeom>
          <a:noFill/>
        </p:spPr>
        <p:txBody>
          <a:bodyPr wrap="square" rtlCol="0">
            <a:spAutoFit/>
          </a:bodyPr>
          <a:lstStyle/>
          <a:p>
            <a:pPr algn="ctr"/>
            <a:r>
              <a:rPr kumimoji="1" lang="ja-JP" altLang="en-US" sz="1400"/>
              <a:t>敗者となる</a:t>
            </a:r>
            <a:r>
              <a:rPr lang="ja-JP" altLang="en-US" sz="1400"/>
              <a:t>要求側の</a:t>
            </a:r>
            <a:r>
              <a:rPr kumimoji="1" lang="ja-JP" altLang="en-US" sz="1400"/>
              <a:t>入札を</a:t>
            </a:r>
            <a:endParaRPr kumimoji="1" lang="en-US" altLang="ja-JP" sz="1400" dirty="0"/>
          </a:p>
          <a:p>
            <a:pPr algn="ctr"/>
            <a:r>
              <a:rPr kumimoji="1" lang="ja-JP" altLang="en-US" sz="1400"/>
              <a:t>満たさない制約</a:t>
            </a:r>
          </a:p>
        </p:txBody>
      </p:sp>
      <p:grpSp>
        <p:nvGrpSpPr>
          <p:cNvPr id="95" name="グループ化 94">
            <a:extLst>
              <a:ext uri="{FF2B5EF4-FFF2-40B4-BE49-F238E27FC236}">
                <a16:creationId xmlns:a16="http://schemas.microsoft.com/office/drawing/2014/main" id="{413BA134-4EFF-BD4B-B7D2-D556FB07A93E}"/>
              </a:ext>
            </a:extLst>
          </p:cNvPr>
          <p:cNvGrpSpPr/>
          <p:nvPr/>
        </p:nvGrpSpPr>
        <p:grpSpPr>
          <a:xfrm>
            <a:off x="6136399" y="1807672"/>
            <a:ext cx="3139785" cy="2913010"/>
            <a:chOff x="5276474" y="1807672"/>
            <a:chExt cx="3139785" cy="2913010"/>
          </a:xfrm>
        </p:grpSpPr>
        <p:sp>
          <p:nvSpPr>
            <p:cNvPr id="57" name="テキスト ボックス 56">
              <a:extLst>
                <a:ext uri="{FF2B5EF4-FFF2-40B4-BE49-F238E27FC236}">
                  <a16:creationId xmlns:a16="http://schemas.microsoft.com/office/drawing/2014/main" id="{7913941C-6320-EB4C-934F-45BCBFBDC24F}"/>
                </a:ext>
              </a:extLst>
            </p:cNvPr>
            <p:cNvSpPr txBox="1"/>
            <p:nvPr/>
          </p:nvSpPr>
          <p:spPr>
            <a:xfrm>
              <a:off x="5276474" y="1807672"/>
              <a:ext cx="465192" cy="369332"/>
            </a:xfrm>
            <a:prstGeom prst="rect">
              <a:avLst/>
            </a:prstGeom>
            <a:noFill/>
          </p:spPr>
          <p:txBody>
            <a:bodyPr wrap="none" rtlCol="0">
              <a:spAutoFit/>
            </a:bodyPr>
            <a:lstStyle/>
            <a:p>
              <a:r>
                <a:rPr kumimoji="1" lang="en-US" altLang="ja-JP" dirty="0"/>
                <a:t>(1)</a:t>
              </a:r>
              <a:endParaRPr kumimoji="1" lang="ja-JP" altLang="en-US"/>
            </a:p>
          </p:txBody>
        </p:sp>
        <p:sp>
          <p:nvSpPr>
            <p:cNvPr id="58" name="テキスト ボックス 57">
              <a:extLst>
                <a:ext uri="{FF2B5EF4-FFF2-40B4-BE49-F238E27FC236}">
                  <a16:creationId xmlns:a16="http://schemas.microsoft.com/office/drawing/2014/main" id="{B542524E-019A-7D41-A096-BA8B9F3B1777}"/>
                </a:ext>
              </a:extLst>
            </p:cNvPr>
            <p:cNvSpPr txBox="1"/>
            <p:nvPr/>
          </p:nvSpPr>
          <p:spPr>
            <a:xfrm>
              <a:off x="5276474" y="2301591"/>
              <a:ext cx="465192" cy="369332"/>
            </a:xfrm>
            <a:prstGeom prst="rect">
              <a:avLst/>
            </a:prstGeom>
            <a:noFill/>
          </p:spPr>
          <p:txBody>
            <a:bodyPr wrap="none" rtlCol="0">
              <a:spAutoFit/>
            </a:bodyPr>
            <a:lstStyle/>
            <a:p>
              <a:r>
                <a:rPr kumimoji="1" lang="en-US" altLang="ja-JP" dirty="0"/>
                <a:t>(2)</a:t>
              </a:r>
              <a:endParaRPr kumimoji="1" lang="ja-JP" altLang="en-US"/>
            </a:p>
          </p:txBody>
        </p:sp>
        <p:sp>
          <p:nvSpPr>
            <p:cNvPr id="59" name="テキスト ボックス 58">
              <a:extLst>
                <a:ext uri="{FF2B5EF4-FFF2-40B4-BE49-F238E27FC236}">
                  <a16:creationId xmlns:a16="http://schemas.microsoft.com/office/drawing/2014/main" id="{A12C8C87-2894-DD40-B0BC-D9B5A290FD3E}"/>
                </a:ext>
              </a:extLst>
            </p:cNvPr>
            <p:cNvSpPr txBox="1"/>
            <p:nvPr/>
          </p:nvSpPr>
          <p:spPr>
            <a:xfrm>
              <a:off x="5343380" y="2796305"/>
              <a:ext cx="465192" cy="369332"/>
            </a:xfrm>
            <a:prstGeom prst="rect">
              <a:avLst/>
            </a:prstGeom>
            <a:noFill/>
          </p:spPr>
          <p:txBody>
            <a:bodyPr wrap="none" rtlCol="0">
              <a:spAutoFit/>
            </a:bodyPr>
            <a:lstStyle/>
            <a:p>
              <a:r>
                <a:rPr kumimoji="1" lang="en-US" altLang="ja-JP" dirty="0"/>
                <a:t>(3)</a:t>
              </a:r>
              <a:endParaRPr kumimoji="1" lang="ja-JP" altLang="en-US"/>
            </a:p>
          </p:txBody>
        </p:sp>
        <p:sp>
          <p:nvSpPr>
            <p:cNvPr id="60" name="テキスト ボックス 59">
              <a:extLst>
                <a:ext uri="{FF2B5EF4-FFF2-40B4-BE49-F238E27FC236}">
                  <a16:creationId xmlns:a16="http://schemas.microsoft.com/office/drawing/2014/main" id="{8D80446D-9807-F246-A0FA-E7C768A48062}"/>
                </a:ext>
              </a:extLst>
            </p:cNvPr>
            <p:cNvSpPr txBox="1"/>
            <p:nvPr/>
          </p:nvSpPr>
          <p:spPr>
            <a:xfrm>
              <a:off x="5343380" y="3204717"/>
              <a:ext cx="465192" cy="369332"/>
            </a:xfrm>
            <a:prstGeom prst="rect">
              <a:avLst/>
            </a:prstGeom>
            <a:noFill/>
          </p:spPr>
          <p:txBody>
            <a:bodyPr wrap="none" rtlCol="0">
              <a:spAutoFit/>
            </a:bodyPr>
            <a:lstStyle/>
            <a:p>
              <a:r>
                <a:rPr kumimoji="1" lang="en-US" altLang="ja-JP" dirty="0"/>
                <a:t>(4)</a:t>
              </a:r>
              <a:endParaRPr kumimoji="1" lang="ja-JP" altLang="en-US"/>
            </a:p>
          </p:txBody>
        </p:sp>
        <p:sp>
          <p:nvSpPr>
            <p:cNvPr id="61" name="テキスト ボックス 60">
              <a:extLst>
                <a:ext uri="{FF2B5EF4-FFF2-40B4-BE49-F238E27FC236}">
                  <a16:creationId xmlns:a16="http://schemas.microsoft.com/office/drawing/2014/main" id="{AD347739-17CE-8F45-982D-B7AF780183CC}"/>
                </a:ext>
              </a:extLst>
            </p:cNvPr>
            <p:cNvSpPr txBox="1"/>
            <p:nvPr/>
          </p:nvSpPr>
          <p:spPr>
            <a:xfrm>
              <a:off x="5343380" y="3848886"/>
              <a:ext cx="465192" cy="369332"/>
            </a:xfrm>
            <a:prstGeom prst="rect">
              <a:avLst/>
            </a:prstGeom>
            <a:noFill/>
          </p:spPr>
          <p:txBody>
            <a:bodyPr wrap="none" rtlCol="0">
              <a:spAutoFit/>
            </a:bodyPr>
            <a:lstStyle/>
            <a:p>
              <a:r>
                <a:rPr kumimoji="1" lang="en-US" altLang="ja-JP" dirty="0"/>
                <a:t>(5)</a:t>
              </a:r>
              <a:endParaRPr kumimoji="1" lang="ja-JP" altLang="en-US"/>
            </a:p>
          </p:txBody>
        </p:sp>
        <p:sp>
          <p:nvSpPr>
            <p:cNvPr id="63" name="テキスト ボックス 62">
              <a:extLst>
                <a:ext uri="{FF2B5EF4-FFF2-40B4-BE49-F238E27FC236}">
                  <a16:creationId xmlns:a16="http://schemas.microsoft.com/office/drawing/2014/main" id="{414F4A69-65DF-4C42-9F0F-7E0452BA1377}"/>
                </a:ext>
              </a:extLst>
            </p:cNvPr>
            <p:cNvSpPr txBox="1"/>
            <p:nvPr/>
          </p:nvSpPr>
          <p:spPr>
            <a:xfrm>
              <a:off x="5343380" y="4351350"/>
              <a:ext cx="465192" cy="369332"/>
            </a:xfrm>
            <a:prstGeom prst="rect">
              <a:avLst/>
            </a:prstGeom>
            <a:noFill/>
          </p:spPr>
          <p:txBody>
            <a:bodyPr wrap="none" rtlCol="0">
              <a:spAutoFit/>
            </a:bodyPr>
            <a:lstStyle/>
            <a:p>
              <a:r>
                <a:rPr kumimoji="1" lang="en-US" altLang="ja-JP" dirty="0"/>
                <a:t>(6)</a:t>
              </a:r>
              <a:endParaRPr kumimoji="1" lang="ja-JP" altLang="en-US"/>
            </a:p>
          </p:txBody>
        </p:sp>
        <p:sp>
          <p:nvSpPr>
            <p:cNvPr id="64" name="テキスト ボックス 63">
              <a:extLst>
                <a:ext uri="{FF2B5EF4-FFF2-40B4-BE49-F238E27FC236}">
                  <a16:creationId xmlns:a16="http://schemas.microsoft.com/office/drawing/2014/main" id="{6B430461-DDA8-864B-B039-A67835AF7AC9}"/>
                </a:ext>
              </a:extLst>
            </p:cNvPr>
            <p:cNvSpPr txBox="1"/>
            <p:nvPr/>
          </p:nvSpPr>
          <p:spPr>
            <a:xfrm>
              <a:off x="5564196" y="1838523"/>
              <a:ext cx="2441694" cy="338554"/>
            </a:xfrm>
            <a:prstGeom prst="rect">
              <a:avLst/>
            </a:prstGeom>
            <a:noFill/>
          </p:spPr>
          <p:txBody>
            <a:bodyPr wrap="none" rtlCol="0">
              <a:spAutoFit/>
            </a:bodyPr>
            <a:lstStyle/>
            <a:p>
              <a:r>
                <a:rPr lang="ja-JP" altLang="en-US" sz="1600"/>
                <a:t>総</a:t>
              </a:r>
              <a:r>
                <a:rPr kumimoji="1" lang="ja-JP" altLang="en-US" sz="1600"/>
                <a:t>利益最大化の目的関数</a:t>
              </a:r>
            </a:p>
          </p:txBody>
        </p:sp>
        <p:sp>
          <p:nvSpPr>
            <p:cNvPr id="65" name="テキスト ボックス 64">
              <a:extLst>
                <a:ext uri="{FF2B5EF4-FFF2-40B4-BE49-F238E27FC236}">
                  <a16:creationId xmlns:a16="http://schemas.microsoft.com/office/drawing/2014/main" id="{0EA7A301-52B9-C345-B362-E90D330B9FC7}"/>
                </a:ext>
              </a:extLst>
            </p:cNvPr>
            <p:cNvSpPr txBox="1"/>
            <p:nvPr/>
          </p:nvSpPr>
          <p:spPr>
            <a:xfrm>
              <a:off x="5564196" y="2303636"/>
              <a:ext cx="2852063" cy="338554"/>
            </a:xfrm>
            <a:prstGeom prst="rect">
              <a:avLst/>
            </a:prstGeom>
            <a:noFill/>
          </p:spPr>
          <p:txBody>
            <a:bodyPr wrap="none" rtlCol="0">
              <a:spAutoFit/>
            </a:bodyPr>
            <a:lstStyle/>
            <a:p>
              <a:r>
                <a:rPr kumimoji="1" lang="ja-JP" altLang="en-US" sz="1600"/>
                <a:t>提供側のリソースの容量制約</a:t>
              </a:r>
            </a:p>
          </p:txBody>
        </p:sp>
        <p:sp>
          <p:nvSpPr>
            <p:cNvPr id="67" name="テキスト ボックス 66">
              <a:extLst>
                <a:ext uri="{FF2B5EF4-FFF2-40B4-BE49-F238E27FC236}">
                  <a16:creationId xmlns:a16="http://schemas.microsoft.com/office/drawing/2014/main" id="{58A3B772-57CF-064A-B173-C59B58DF6345}"/>
                </a:ext>
              </a:extLst>
            </p:cNvPr>
            <p:cNvSpPr txBox="1"/>
            <p:nvPr/>
          </p:nvSpPr>
          <p:spPr>
            <a:xfrm>
              <a:off x="5665196" y="3217545"/>
              <a:ext cx="2339102" cy="523220"/>
            </a:xfrm>
            <a:prstGeom prst="rect">
              <a:avLst/>
            </a:prstGeom>
            <a:noFill/>
          </p:spPr>
          <p:txBody>
            <a:bodyPr wrap="none" rtlCol="0">
              <a:spAutoFit/>
            </a:bodyPr>
            <a:lstStyle/>
            <a:p>
              <a:pPr algn="ctr"/>
              <a:r>
                <a:rPr lang="ja-JP" altLang="en-US" sz="1400"/>
                <a:t>勝者</a:t>
              </a:r>
              <a:r>
                <a:rPr kumimoji="1" lang="ja-JP" altLang="en-US" sz="1400"/>
                <a:t>となる</a:t>
              </a:r>
              <a:r>
                <a:rPr lang="ja-JP" altLang="en-US" sz="1400"/>
                <a:t>要求側の入札</a:t>
              </a:r>
              <a:r>
                <a:rPr kumimoji="1" lang="ja-JP" altLang="en-US" sz="1400"/>
                <a:t>を</a:t>
              </a:r>
              <a:endParaRPr kumimoji="1" lang="en-US" altLang="ja-JP" sz="1400" dirty="0"/>
            </a:p>
            <a:p>
              <a:pPr algn="ctr"/>
              <a:r>
                <a:rPr kumimoji="1" lang="ja-JP" altLang="en-US" sz="1400"/>
                <a:t>満たす為の制約</a:t>
              </a:r>
            </a:p>
          </p:txBody>
        </p:sp>
        <p:sp>
          <p:nvSpPr>
            <p:cNvPr id="68" name="テキスト ボックス 67">
              <a:extLst>
                <a:ext uri="{FF2B5EF4-FFF2-40B4-BE49-F238E27FC236}">
                  <a16:creationId xmlns:a16="http://schemas.microsoft.com/office/drawing/2014/main" id="{4E9D5A8F-5107-BE43-8BA2-85584616E7B5}"/>
                </a:ext>
              </a:extLst>
            </p:cNvPr>
            <p:cNvSpPr txBox="1"/>
            <p:nvPr/>
          </p:nvSpPr>
          <p:spPr>
            <a:xfrm>
              <a:off x="5675707" y="3803233"/>
              <a:ext cx="2646878" cy="584775"/>
            </a:xfrm>
            <a:prstGeom prst="rect">
              <a:avLst/>
            </a:prstGeom>
            <a:noFill/>
          </p:spPr>
          <p:txBody>
            <a:bodyPr wrap="none" rtlCol="0">
              <a:spAutoFit/>
            </a:bodyPr>
            <a:lstStyle/>
            <a:p>
              <a:pPr algn="ctr"/>
              <a:r>
                <a:rPr lang="ja-JP" altLang="en-US" sz="1600"/>
                <a:t>要求側一企業の勝者となる</a:t>
              </a:r>
              <a:endParaRPr lang="en-US" altLang="ja-JP" sz="1600" dirty="0"/>
            </a:p>
            <a:p>
              <a:pPr algn="ctr"/>
              <a:r>
                <a:rPr lang="ja-JP" altLang="en-US" sz="1600"/>
                <a:t>入札を高々</a:t>
              </a:r>
              <a:r>
                <a:rPr lang="en-US" altLang="ja-JP" sz="1600" dirty="0"/>
                <a:t>1</a:t>
              </a:r>
              <a:r>
                <a:rPr lang="ja-JP" altLang="en-US" sz="1600"/>
                <a:t>つとする制約</a:t>
              </a:r>
              <a:endParaRPr kumimoji="1" lang="ja-JP" altLang="en-US" sz="1600"/>
            </a:p>
          </p:txBody>
        </p:sp>
        <p:sp>
          <p:nvSpPr>
            <p:cNvPr id="94" name="テキスト ボックス 93">
              <a:extLst>
                <a:ext uri="{FF2B5EF4-FFF2-40B4-BE49-F238E27FC236}">
                  <a16:creationId xmlns:a16="http://schemas.microsoft.com/office/drawing/2014/main" id="{31F58E7D-5548-5C41-A154-4A97DD41F1FA}"/>
                </a:ext>
              </a:extLst>
            </p:cNvPr>
            <p:cNvSpPr txBox="1"/>
            <p:nvPr/>
          </p:nvSpPr>
          <p:spPr>
            <a:xfrm>
              <a:off x="5675706" y="4381688"/>
              <a:ext cx="1005403" cy="338554"/>
            </a:xfrm>
            <a:prstGeom prst="rect">
              <a:avLst/>
            </a:prstGeom>
            <a:noFill/>
          </p:spPr>
          <p:txBody>
            <a:bodyPr wrap="none" rtlCol="0">
              <a:spAutoFit/>
            </a:bodyPr>
            <a:lstStyle/>
            <a:p>
              <a:pPr algn="ctr"/>
              <a:r>
                <a:rPr lang="ja-JP" altLang="en-US" sz="1600"/>
                <a:t>決定変数</a:t>
              </a:r>
              <a:endParaRPr lang="en-US" altLang="ja-JP" sz="1600" dirty="0"/>
            </a:p>
          </p:txBody>
        </p:sp>
      </p:grpSp>
      <p:pic>
        <p:nvPicPr>
          <p:cNvPr id="8" name="図 7">
            <a:extLst>
              <a:ext uri="{FF2B5EF4-FFF2-40B4-BE49-F238E27FC236}">
                <a16:creationId xmlns:a16="http://schemas.microsoft.com/office/drawing/2014/main" id="{955DEF16-B048-0149-9D10-3DA692F01A97}"/>
              </a:ext>
            </a:extLst>
          </p:cNvPr>
          <p:cNvPicPr>
            <a:picLocks noChangeAspect="1"/>
          </p:cNvPicPr>
          <p:nvPr/>
        </p:nvPicPr>
        <p:blipFill>
          <a:blip r:embed="rId5"/>
          <a:stretch>
            <a:fillRect/>
          </a:stretch>
        </p:blipFill>
        <p:spPr>
          <a:xfrm>
            <a:off x="60854" y="1870430"/>
            <a:ext cx="6191900" cy="2710279"/>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5A9024-1DF5-7B44-BF56-BB3ACCDD34AE}"/>
                  </a:ext>
                </a:extLst>
              </p:cNvPr>
              <p:cNvSpPr txBox="1"/>
              <p:nvPr/>
            </p:nvSpPr>
            <p:spPr>
              <a:xfrm>
                <a:off x="714103" y="5148888"/>
                <a:ext cx="7985776" cy="690958"/>
              </a:xfrm>
              <a:prstGeom prst="rect">
                <a:avLst/>
              </a:prstGeom>
              <a:noFill/>
            </p:spPr>
            <p:txBody>
              <a:bodyPr wrap="none" rtlCol="0">
                <a:spAutoFit/>
              </a:bodyPr>
              <a:lstStyle/>
              <a:p>
                <a14:m>
                  <m:oMath xmlns:m="http://schemas.openxmlformats.org/officeDocument/2006/math">
                    <m:sSub>
                      <m:sSubPr>
                        <m:ctrlPr>
                          <a:rPr lang="en" altLang="ja-JP" i="1" dirty="0" smtClean="0">
                            <a:latin typeface="Cambria Math" panose="02040503050406030204" pitchFamily="18" charset="0"/>
                          </a:rPr>
                        </m:ctrlPr>
                      </m:sSubPr>
                      <m:e>
                        <m:r>
                          <a:rPr lang="en" altLang="ja-JP" i="1" dirty="0" smtClean="0">
                            <a:latin typeface="Cambria Math" panose="02040503050406030204" pitchFamily="18" charset="0"/>
                          </a:rPr>
                          <m:t>𝑥</m:t>
                        </m:r>
                      </m:e>
                      <m:sub>
                        <m:r>
                          <a:rPr lang="en" altLang="ja-JP" i="1" dirty="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𝑟</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𝑗</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𝑛</m:t>
                        </m:r>
                      </m:sub>
                    </m:sSub>
                    <m:r>
                      <a:rPr lang="en" altLang="ja-JP" i="1" dirty="0" smtClean="0">
                        <a:latin typeface="Cambria Math" panose="02040503050406030204" pitchFamily="18" charset="0"/>
                      </a:rPr>
                      <m:t>:</m:t>
                    </m:r>
                  </m:oMath>
                </a14:m>
                <a:r>
                  <a:rPr lang="en" altLang="ja-JP" dirty="0"/>
                  <a:t> </a:t>
                </a:r>
                <a:r>
                  <a:rPr lang="ja-JP" altLang="en-US"/>
                  <a:t>企業</a:t>
                </a:r>
                <a14:m>
                  <m:oMath xmlns:m="http://schemas.openxmlformats.org/officeDocument/2006/math">
                    <m:r>
                      <a:rPr lang="en" altLang="ja-JP" i="1" dirty="0" smtClean="0">
                        <a:latin typeface="Cambria Math" panose="02040503050406030204" pitchFamily="18" charset="0"/>
                      </a:rPr>
                      <m:t>𝑖</m:t>
                    </m:r>
                  </m:oMath>
                </a14:m>
                <a:r>
                  <a:rPr lang="ja-JP" altLang="en-US"/>
                  <a:t>と企業</a:t>
                </a:r>
                <a14:m>
                  <m:oMath xmlns:m="http://schemas.openxmlformats.org/officeDocument/2006/math">
                    <m:r>
                      <a:rPr lang="en" altLang="ja-JP" i="1" dirty="0" smtClean="0">
                        <a:latin typeface="Cambria Math" panose="02040503050406030204" pitchFamily="18" charset="0"/>
                      </a:rPr>
                      <m:t>𝑗</m:t>
                    </m:r>
                  </m:oMath>
                </a14:m>
                <a:r>
                  <a:rPr lang="ja-JP" altLang="en-US"/>
                  <a:t>が入札</a:t>
                </a:r>
                <a14:m>
                  <m:oMath xmlns:m="http://schemas.openxmlformats.org/officeDocument/2006/math">
                    <m:r>
                      <a:rPr lang="en" altLang="ja-JP" i="1" dirty="0" smtClean="0">
                        <a:latin typeface="Cambria Math" panose="02040503050406030204" pitchFamily="18" charset="0"/>
                      </a:rPr>
                      <m:t>𝑛</m:t>
                    </m:r>
                  </m:oMath>
                </a14:m>
                <a:r>
                  <a:rPr lang="ja-JP" altLang="en-US"/>
                  <a:t>においてリソース</a:t>
                </a:r>
                <a14:m>
                  <m:oMath xmlns:m="http://schemas.openxmlformats.org/officeDocument/2006/math">
                    <m:r>
                      <a:rPr lang="en" altLang="ja-JP" i="1" dirty="0" smtClean="0">
                        <a:latin typeface="Cambria Math" panose="02040503050406030204" pitchFamily="18" charset="0"/>
                      </a:rPr>
                      <m:t>𝑟</m:t>
                    </m:r>
                  </m:oMath>
                </a14:m>
                <a:r>
                  <a:rPr lang="ja-JP" altLang="en-US"/>
                  <a:t>を取引する量を表す整数変数</a:t>
                </a:r>
                <a:endParaRPr lang="en-US" altLang="ja-JP" dirty="0"/>
              </a:p>
              <a:p>
                <a:r>
                  <a:rPr lang="en-US" altLang="ja-JP" dirty="0"/>
                  <a:t>    </a:t>
                </a:r>
                <a14:m>
                  <m:oMath xmlns:m="http://schemas.openxmlformats.org/officeDocument/2006/math">
                    <m:sSub>
                      <m:sSubPr>
                        <m:ctrlPr>
                          <a:rPr lang="en" altLang="ja-JP" i="1" dirty="0" err="1" smtClean="0">
                            <a:latin typeface="Cambria Math" panose="02040503050406030204" pitchFamily="18" charset="0"/>
                          </a:rPr>
                        </m:ctrlPr>
                      </m:sSubPr>
                      <m:e>
                        <m:r>
                          <a:rPr lang="en" altLang="ja-JP" i="1" dirty="0" smtClean="0">
                            <a:latin typeface="Cambria Math" panose="02040503050406030204" pitchFamily="18" charset="0"/>
                          </a:rPr>
                          <m:t>𝑦</m:t>
                        </m:r>
                      </m:e>
                      <m:sub>
                        <m:r>
                          <a:rPr lang="en-US" altLang="ja-JP" b="0" i="1" dirty="0" smtClean="0">
                            <a:latin typeface="Cambria Math" panose="02040503050406030204" pitchFamily="18" charset="0"/>
                          </a:rPr>
                          <m:t>𝑗</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𝑛</m:t>
                        </m:r>
                      </m:sub>
                    </m:sSub>
                  </m:oMath>
                </a14:m>
                <a:r>
                  <a:rPr lang="en" altLang="ja-JP" dirty="0"/>
                  <a:t>: </a:t>
                </a:r>
                <a:r>
                  <a:rPr lang="ja-JP" altLang="en-US"/>
                  <a:t>企業</a:t>
                </a:r>
                <a14:m>
                  <m:oMath xmlns:m="http://schemas.openxmlformats.org/officeDocument/2006/math">
                    <m:r>
                      <a:rPr lang="en" altLang="ja-JP" i="1" dirty="0" smtClean="0">
                        <a:latin typeface="Cambria Math" panose="02040503050406030204" pitchFamily="18" charset="0"/>
                      </a:rPr>
                      <m:t>𝑗</m:t>
                    </m:r>
                  </m:oMath>
                </a14:m>
                <a:r>
                  <a:rPr lang="ja-JP" altLang="en-US"/>
                  <a:t>の入札</a:t>
                </a:r>
                <a14:m>
                  <m:oMath xmlns:m="http://schemas.openxmlformats.org/officeDocument/2006/math">
                    <m:r>
                      <a:rPr lang="en" altLang="ja-JP" i="1" dirty="0" smtClean="0">
                        <a:latin typeface="Cambria Math" panose="02040503050406030204" pitchFamily="18" charset="0"/>
                      </a:rPr>
                      <m:t>𝑛</m:t>
                    </m:r>
                  </m:oMath>
                </a14:m>
                <a:r>
                  <a:rPr lang="ja-JP" altLang="en-US"/>
                  <a:t>が選ばれるとき</a:t>
                </a:r>
                <a:r>
                  <a:rPr lang="en-US" altLang="ja-JP" dirty="0"/>
                  <a:t>1</a:t>
                </a:r>
                <a:r>
                  <a:rPr lang="ja-JP" altLang="en-US"/>
                  <a:t>，選ばれないとき</a:t>
                </a:r>
                <a:r>
                  <a:rPr lang="en-US" altLang="ja-JP" dirty="0"/>
                  <a:t>0</a:t>
                </a:r>
                <a:r>
                  <a:rPr lang="ja-JP" altLang="en-US"/>
                  <a:t>となる決定変数</a:t>
                </a:r>
                <a:endParaRPr kumimoji="1" lang="ja-JP" altLang="en-US"/>
              </a:p>
            </p:txBody>
          </p:sp>
        </mc:Choice>
        <mc:Fallback xmlns="">
          <p:sp>
            <p:nvSpPr>
              <p:cNvPr id="9" name="テキスト ボックス 8">
                <a:extLst>
                  <a:ext uri="{FF2B5EF4-FFF2-40B4-BE49-F238E27FC236}">
                    <a16:creationId xmlns:a16="http://schemas.microsoft.com/office/drawing/2014/main" id="{465A9024-1DF5-7B44-BF56-BB3ACCDD34AE}"/>
                  </a:ext>
                </a:extLst>
              </p:cNvPr>
              <p:cNvSpPr txBox="1">
                <a:spLocks noRot="1" noChangeAspect="1" noMove="1" noResize="1" noEditPoints="1" noAdjustHandles="1" noChangeArrowheads="1" noChangeShapeType="1" noTextEdit="1"/>
              </p:cNvSpPr>
              <p:nvPr/>
            </p:nvSpPr>
            <p:spPr>
              <a:xfrm>
                <a:off x="714103" y="5148888"/>
                <a:ext cx="7985776" cy="690958"/>
              </a:xfrm>
              <a:prstGeom prst="rect">
                <a:avLst/>
              </a:prstGeom>
              <a:blipFill>
                <a:blip r:embed="rId6"/>
                <a:stretch>
                  <a:fillRect t="-1786" b="-89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34007879"/>
      </p:ext>
    </p:extLst>
  </p:cSld>
  <p:clrMapOvr>
    <a:masterClrMapping/>
  </p:clrMapOvr>
  <mc:AlternateContent xmlns:mc="http://schemas.openxmlformats.org/markup-compatibility/2006" xmlns:p14="http://schemas.microsoft.com/office/powerpoint/2010/main">
    <mc:Choice Requires="p14">
      <p:transition spd="slow" p14:dur="2000" advTm="52525"/>
    </mc:Choice>
    <mc:Fallback xmlns="">
      <p:transition spd="slow" advTm="525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18CB3979-C693-E34E-A1D4-D23234644601}"/>
              </a:ext>
            </a:extLst>
          </p:cNvPr>
          <p:cNvSpPr>
            <a:spLocks noGrp="1"/>
          </p:cNvSpPr>
          <p:nvPr>
            <p:ph type="ftr" sz="quarter" idx="14"/>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7A6CA6-FF29-0249-A764-EA36676F8F0C}"/>
              </a:ext>
            </a:extLst>
          </p:cNvPr>
          <p:cNvSpPr>
            <a:spLocks noGrp="1"/>
          </p:cNvSpPr>
          <p:nvPr>
            <p:ph type="sldNum" sz="quarter" idx="15"/>
          </p:nvPr>
        </p:nvSpPr>
        <p:spPr/>
        <p:txBody>
          <a:bodyPr/>
          <a:lstStyle/>
          <a:p>
            <a:fld id="{08FC5268-0E06-784C-B5A0-7DE08B3865E8}" type="slidenum">
              <a:rPr kumimoji="1" lang="ja-JP" altLang="en-US" smtClean="0"/>
              <a:t>16</a:t>
            </a:fld>
            <a:endParaRPr kumimoji="1" lang="ja-JP" altLang="en-US"/>
          </a:p>
        </p:txBody>
      </p:sp>
      <mc:AlternateContent xmlns:mc="http://schemas.openxmlformats.org/markup-compatibility/2006" xmlns:a14="http://schemas.microsoft.com/office/drawing/2010/main">
        <mc:Choice Requires="a14">
          <p:sp>
            <p:nvSpPr>
              <p:cNvPr id="11" name="テキスト プレースホルダー 10">
                <a:extLst>
                  <a:ext uri="{FF2B5EF4-FFF2-40B4-BE49-F238E27FC236}">
                    <a16:creationId xmlns:a16="http://schemas.microsoft.com/office/drawing/2014/main" id="{5589BDF6-DE44-294D-B512-16FE545C1BA1}"/>
                  </a:ext>
                </a:extLst>
              </p:cNvPr>
              <p:cNvSpPr>
                <a:spLocks noGrp="1"/>
              </p:cNvSpPr>
              <p:nvPr>
                <p:ph type="body" sz="quarter" idx="13"/>
              </p:nvPr>
            </p:nvSpPr>
            <p:spPr>
              <a:xfrm>
                <a:off x="628649" y="1021290"/>
                <a:ext cx="8598478" cy="1616470"/>
              </a:xfrm>
            </p:spPr>
            <p:txBody>
              <a:bodyPr>
                <a:normAutofit/>
              </a:bodyPr>
              <a:lstStyle/>
              <a:p>
                <a:r>
                  <a:rPr kumimoji="1" lang="ja-JP" altLang="en-US"/>
                  <a:t>提供企業</a:t>
                </a:r>
                <a14:m>
                  <m:oMath xmlns:m="http://schemas.openxmlformats.org/officeDocument/2006/math">
                    <m:r>
                      <a:rPr kumimoji="1" lang="en-US" altLang="ja-JP" b="0" i="1" dirty="0" smtClean="0">
                        <a:latin typeface="Cambria Math" panose="02040503050406030204" pitchFamily="18" charset="0"/>
                      </a:rPr>
                      <m:t>𝑖</m:t>
                    </m:r>
                  </m:oMath>
                </a14:m>
                <a:r>
                  <a:rPr kumimoji="1" lang="ja-JP" altLang="en-US" b="0"/>
                  <a:t>が要求企業</a:t>
                </a:r>
                <a14:m>
                  <m:oMath xmlns:m="http://schemas.openxmlformats.org/officeDocument/2006/math">
                    <m:r>
                      <a:rPr kumimoji="1" lang="en-US" altLang="ja-JP" b="0" i="1" dirty="0" smtClean="0">
                        <a:latin typeface="Cambria Math" panose="02040503050406030204" pitchFamily="18" charset="0"/>
                      </a:rPr>
                      <m:t>𝑗</m:t>
                    </m:r>
                  </m:oMath>
                </a14:m>
                <a:r>
                  <a:rPr kumimoji="1" lang="ja-JP" altLang="en-US" b="0"/>
                  <a:t>が勝者と</a:t>
                </a:r>
                <a:r>
                  <a:rPr lang="ja-JP" altLang="en-US"/>
                  <a:t>なった</a:t>
                </a:r>
                <a:r>
                  <a:rPr kumimoji="1" lang="ja-JP" altLang="en-US" b="0"/>
                  <a:t>入札</a:t>
                </a:r>
                <a14:m>
                  <m:oMath xmlns:m="http://schemas.openxmlformats.org/officeDocument/2006/math">
                    <m:r>
                      <a:rPr kumimoji="1" lang="en-US" altLang="ja-JP" b="0" i="1" dirty="0" smtClean="0">
                        <a:latin typeface="Cambria Math" panose="02040503050406030204" pitchFamily="18" charset="0"/>
                      </a:rPr>
                      <m:t>𝑛</m:t>
                    </m:r>
                  </m:oMath>
                </a14:m>
                <a:r>
                  <a:rPr kumimoji="1" lang="ja-JP" altLang="en-US" b="0"/>
                  <a:t>に対してリソース</a:t>
                </a:r>
                <a14:m>
                  <m:oMath xmlns:m="http://schemas.openxmlformats.org/officeDocument/2006/math">
                    <m:r>
                      <a:rPr kumimoji="1" lang="en-US" altLang="ja-JP" b="0" i="1" dirty="0" smtClean="0">
                        <a:latin typeface="Cambria Math" panose="02040503050406030204" pitchFamily="18" charset="0"/>
                      </a:rPr>
                      <m:t>𝑟</m:t>
                    </m:r>
                  </m:oMath>
                </a14:m>
                <a:r>
                  <a:rPr kumimoji="1" lang="ja-JP" altLang="en-US" b="0"/>
                  <a:t>を提供するときの</a:t>
                </a:r>
                <a:r>
                  <a:rPr kumimoji="1" lang="ja-JP" altLang="en-US" b="0">
                    <a:solidFill>
                      <a:schemeClr val="accent1"/>
                    </a:solidFill>
                  </a:rPr>
                  <a:t>取引価格</a:t>
                </a:r>
                <a14:m>
                  <m:oMath xmlns:m="http://schemas.openxmlformats.org/officeDocument/2006/math">
                    <m:r>
                      <a:rPr lang="en-US" altLang="ja-JP" i="1">
                        <a:solidFill>
                          <a:schemeClr val="accent1"/>
                        </a:solidFill>
                        <a:latin typeface="Cambria Math" panose="02040503050406030204" pitchFamily="18" charset="0"/>
                      </a:rPr>
                      <m:t>𝑡𝑟𝑎𝑑</m:t>
                    </m:r>
                    <m:sSub>
                      <m:sSubPr>
                        <m:ctrlPr>
                          <a:rPr lang="en-US" altLang="ja-JP" i="1">
                            <a:solidFill>
                              <a:schemeClr val="accent1"/>
                            </a:solidFill>
                            <a:latin typeface="Cambria Math" panose="02040503050406030204" pitchFamily="18" charset="0"/>
                          </a:rPr>
                        </m:ctrlPr>
                      </m:sSubPr>
                      <m:e>
                        <m:r>
                          <a:rPr lang="en-US" altLang="ja-JP" i="1">
                            <a:solidFill>
                              <a:schemeClr val="accent1"/>
                            </a:solidFill>
                            <a:latin typeface="Cambria Math" panose="02040503050406030204" pitchFamily="18" charset="0"/>
                          </a:rPr>
                          <m:t>𝑒</m:t>
                        </m:r>
                      </m:e>
                      <m:sub>
                        <m:r>
                          <a:rPr lang="en-US" altLang="ja-JP" i="1">
                            <a:solidFill>
                              <a:schemeClr val="accent1"/>
                            </a:solidFill>
                            <a:latin typeface="Cambria Math" panose="02040503050406030204" pitchFamily="18" charset="0"/>
                          </a:rPr>
                          <m:t>𝑖</m:t>
                        </m:r>
                        <m:r>
                          <a:rPr lang="en-US" altLang="ja-JP" i="1">
                            <a:solidFill>
                              <a:schemeClr val="accent1"/>
                            </a:solidFill>
                            <a:latin typeface="Cambria Math" panose="02040503050406030204" pitchFamily="18" charset="0"/>
                          </a:rPr>
                          <m:t>,</m:t>
                        </m:r>
                        <m:r>
                          <a:rPr lang="en-US" altLang="ja-JP" i="1">
                            <a:solidFill>
                              <a:schemeClr val="accent1"/>
                            </a:solidFill>
                            <a:latin typeface="Cambria Math" panose="02040503050406030204" pitchFamily="18" charset="0"/>
                          </a:rPr>
                          <m:t>𝑟</m:t>
                        </m:r>
                        <m:r>
                          <a:rPr lang="en-US" altLang="ja-JP" i="1">
                            <a:solidFill>
                              <a:schemeClr val="accent1"/>
                            </a:solidFill>
                            <a:latin typeface="Cambria Math" panose="02040503050406030204" pitchFamily="18" charset="0"/>
                          </a:rPr>
                          <m:t>,</m:t>
                        </m:r>
                        <m:r>
                          <a:rPr lang="en-US" altLang="ja-JP" i="1">
                            <a:solidFill>
                              <a:schemeClr val="accent1"/>
                            </a:solidFill>
                            <a:latin typeface="Cambria Math" panose="02040503050406030204" pitchFamily="18" charset="0"/>
                          </a:rPr>
                          <m:t>𝑗</m:t>
                        </m:r>
                        <m:r>
                          <a:rPr lang="en-US" altLang="ja-JP" i="1">
                            <a:solidFill>
                              <a:schemeClr val="accent1"/>
                            </a:solidFill>
                            <a:latin typeface="Cambria Math" panose="02040503050406030204" pitchFamily="18" charset="0"/>
                          </a:rPr>
                          <m:t>,</m:t>
                        </m:r>
                        <m:r>
                          <a:rPr lang="en-US" altLang="ja-JP" i="1">
                            <a:solidFill>
                              <a:schemeClr val="accent1"/>
                            </a:solidFill>
                            <a:latin typeface="Cambria Math" panose="02040503050406030204" pitchFamily="18" charset="0"/>
                          </a:rPr>
                          <m:t>𝑛</m:t>
                        </m:r>
                      </m:sub>
                    </m:sSub>
                  </m:oMath>
                </a14:m>
                <a:r>
                  <a:rPr kumimoji="1" lang="ja-JP" altLang="en-US" b="0"/>
                  <a:t>は式</a:t>
                </a:r>
                <a:r>
                  <a:rPr kumimoji="1" lang="en-US" altLang="ja-JP" b="0" dirty="0"/>
                  <a:t>(7)</a:t>
                </a:r>
                <a:r>
                  <a:rPr kumimoji="1" lang="ja-JP" altLang="en-US" b="0"/>
                  <a:t>で決定</a:t>
                </a:r>
                <a:endParaRPr kumimoji="1" lang="en-US" altLang="ja-JP" b="0" dirty="0"/>
              </a:p>
              <a:p>
                <a:pPr lvl="1"/>
                <a:r>
                  <a:rPr lang="ja-JP" altLang="en-US">
                    <a:solidFill>
                      <a:schemeClr val="accent2"/>
                    </a:solidFill>
                  </a:rPr>
                  <a:t>それぞれの取引においてお互いの希望価格の平均をとる</a:t>
                </a:r>
              </a:p>
              <a:p>
                <a:endParaRPr kumimoji="1" lang="en-US" altLang="ja-JP" b="0" dirty="0"/>
              </a:p>
            </p:txBody>
          </p:sp>
        </mc:Choice>
        <mc:Fallback xmlns="">
          <p:sp>
            <p:nvSpPr>
              <p:cNvPr id="11" name="テキスト プレースホルダー 10">
                <a:extLst>
                  <a:ext uri="{FF2B5EF4-FFF2-40B4-BE49-F238E27FC236}">
                    <a16:creationId xmlns:a16="http://schemas.microsoft.com/office/drawing/2014/main" id="{5589BDF6-DE44-294D-B512-16FE545C1BA1}"/>
                  </a:ext>
                </a:extLst>
              </p:cNvPr>
              <p:cNvSpPr>
                <a:spLocks noGrp="1" noRot="1" noChangeAspect="1" noMove="1" noResize="1" noEditPoints="1" noAdjustHandles="1" noChangeArrowheads="1" noChangeShapeType="1" noTextEdit="1"/>
              </p:cNvSpPr>
              <p:nvPr>
                <p:ph type="body" sz="quarter" idx="13"/>
              </p:nvPr>
            </p:nvSpPr>
            <p:spPr>
              <a:xfrm>
                <a:off x="628649" y="1021290"/>
                <a:ext cx="8598478" cy="1616470"/>
              </a:xfrm>
              <a:blipFill>
                <a:blip r:embed="rId2"/>
                <a:stretch>
                  <a:fillRect l="-589"/>
                </a:stretch>
              </a:blipFill>
            </p:spPr>
            <p:txBody>
              <a:bodyPr/>
              <a:lstStyle/>
              <a:p>
                <a:r>
                  <a:rPr lang="ja-JP" altLang="en-US">
                    <a:noFill/>
                  </a:rPr>
                  <a:t> </a:t>
                </a:r>
              </a:p>
            </p:txBody>
          </p:sp>
        </mc:Fallback>
      </mc:AlternateContent>
      <p:sp>
        <p:nvSpPr>
          <p:cNvPr id="9" name="タイトル 8">
            <a:extLst>
              <a:ext uri="{FF2B5EF4-FFF2-40B4-BE49-F238E27FC236}">
                <a16:creationId xmlns:a16="http://schemas.microsoft.com/office/drawing/2014/main" id="{A21E744A-B771-F747-AD4B-AA42D78BBACD}"/>
              </a:ext>
            </a:extLst>
          </p:cNvPr>
          <p:cNvSpPr>
            <a:spLocks noGrp="1"/>
          </p:cNvSpPr>
          <p:nvPr>
            <p:ph type="title"/>
          </p:nvPr>
        </p:nvSpPr>
        <p:spPr/>
        <p:txBody>
          <a:bodyPr/>
          <a:lstStyle/>
          <a:p>
            <a:r>
              <a:rPr lang="ja-JP" altLang="en-US"/>
              <a:t>手法</a:t>
            </a:r>
            <a:r>
              <a:rPr lang="en-US" altLang="ja-JP" dirty="0"/>
              <a:t>I</a:t>
            </a:r>
            <a:r>
              <a:rPr lang="ja-JP" altLang="en-US"/>
              <a:t>における取引価格</a:t>
            </a: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02729D-7F22-F045-BA5D-90D63F259C3C}"/>
                  </a:ext>
                </a:extLst>
              </p:cNvPr>
              <p:cNvSpPr txBox="1"/>
              <p:nvPr/>
            </p:nvSpPr>
            <p:spPr>
              <a:xfrm>
                <a:off x="681198" y="2240633"/>
                <a:ext cx="5740619" cy="9015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𝑡𝑟𝑎𝑑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𝑟</m:t>
                              </m:r>
                            </m:sub>
                          </m:sSub>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𝑛</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𝑇</m:t>
                                  </m:r>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r>
                                        <a:rPr lang="en-US" altLang="ja-JP" i="1">
                                          <a:latin typeface="Cambria Math" panose="02040503050406030204" pitchFamily="18" charset="0"/>
                                        </a:rPr>
                                        <m:t>𝑟</m:t>
                                      </m:r>
                                    </m:sub>
                                  </m:sSub>
                                </m:num>
                                <m:den>
                                  <m:r>
                                    <a:rPr lang="en-US" altLang="ja-JP" i="1">
                                      <a:latin typeface="Cambria Math" panose="02040503050406030204" pitchFamily="18" charset="0"/>
                                    </a:rPr>
                                    <m:t>𝑠𝑢𝑚𝑇</m:t>
                                  </m:r>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𝑛</m:t>
                                      </m:r>
                                    </m:sub>
                                  </m:sSub>
                                </m:den>
                              </m:f>
                            </m:e>
                          </m:d>
                          <m:r>
                            <a:rPr lang="en-US" altLang="ja-JP" b="0" i="1" smtClean="0">
                              <a:latin typeface="Cambria Math" panose="02040503050406030204" pitchFamily="18" charset="0"/>
                            </a:rPr>
                            <m:t>}/</m:t>
                          </m:r>
                          <m:r>
                            <a:rPr lang="en-US" altLang="ja-JP" i="1">
                              <a:latin typeface="Cambria Math" panose="02040503050406030204" pitchFamily="18" charset="0"/>
                            </a:rPr>
                            <m:t>𝑇</m:t>
                          </m:r>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r>
                                <a:rPr lang="en-US" altLang="ja-JP" i="1">
                                  <a:latin typeface="Cambria Math" panose="02040503050406030204" pitchFamily="18" charset="0"/>
                                </a:rPr>
                                <m:t>𝑟</m:t>
                              </m:r>
                            </m:sub>
                          </m:sSub>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sub>
                      </m:sSub>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4102729D-7F22-F045-BA5D-90D63F259C3C}"/>
                  </a:ext>
                </a:extLst>
              </p:cNvPr>
              <p:cNvSpPr txBox="1">
                <a:spLocks noRot="1" noChangeAspect="1" noMove="1" noResize="1" noEditPoints="1" noAdjustHandles="1" noChangeArrowheads="1" noChangeShapeType="1" noTextEdit="1"/>
              </p:cNvSpPr>
              <p:nvPr/>
            </p:nvSpPr>
            <p:spPr>
              <a:xfrm>
                <a:off x="681198" y="2240633"/>
                <a:ext cx="5740619" cy="901529"/>
              </a:xfrm>
              <a:prstGeom prst="rect">
                <a:avLst/>
              </a:prstGeom>
              <a:blipFill>
                <a:blip r:embed="rId3"/>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プレースホルダー 10">
                <a:extLst>
                  <a:ext uri="{FF2B5EF4-FFF2-40B4-BE49-F238E27FC236}">
                    <a16:creationId xmlns:a16="http://schemas.microsoft.com/office/drawing/2014/main" id="{972FB0C6-DCA6-3B4E-B0EE-3222DF935567}"/>
                  </a:ext>
                </a:extLst>
              </p:cNvPr>
              <p:cNvSpPr txBox="1">
                <a:spLocks/>
              </p:cNvSpPr>
              <p:nvPr/>
            </p:nvSpPr>
            <p:spPr>
              <a:xfrm>
                <a:off x="628649" y="3268286"/>
                <a:ext cx="8515349" cy="1029913"/>
              </a:xfrm>
              <a:prstGeom prst="rect">
                <a:avLst/>
              </a:prstGeom>
            </p:spPr>
            <p:txBody>
              <a:bodyPr vert="horz" lIns="91440" tIns="45720" rIns="91440" bIns="45720" rtlCol="0">
                <a:normAutofit/>
              </a:bodyPr>
              <a:lstStyle>
                <a:lvl1pPr marL="128588" indent="-128588" algn="l" defTabSz="514350" rtl="0" eaLnBrk="1" latinLnBrk="0" hangingPunct="1">
                  <a:lnSpc>
                    <a:spcPct val="120000"/>
                  </a:lnSpc>
                  <a:spcBef>
                    <a:spcPts val="563"/>
                  </a:spcBef>
                  <a:buFont typeface="Wingdings" panose="05000000000000000000" pitchFamily="2" charset="2"/>
                  <a:buChar char="n"/>
                  <a:defRPr kumimoji="1" sz="2200" kern="1200">
                    <a:solidFill>
                      <a:schemeClr val="tx1"/>
                    </a:solidFill>
                    <a:latin typeface="+mn-lt"/>
                    <a:ea typeface="+mn-ea"/>
                    <a:cs typeface="+mn-cs"/>
                  </a:defRPr>
                </a:lvl1pPr>
                <a:lvl2pPr marL="360363" indent="-103188" algn="l" defTabSz="514350" rtl="0" eaLnBrk="1" latinLnBrk="0" hangingPunct="1">
                  <a:lnSpc>
                    <a:spcPct val="90000"/>
                  </a:lnSpc>
                  <a:spcBef>
                    <a:spcPts val="281"/>
                  </a:spcBef>
                  <a:buFont typeface="Arial" panose="020B0604020202020204" pitchFamily="34" charset="0"/>
                  <a:buChar char="•"/>
                  <a:tabLst/>
                  <a:defRPr kumimoji="1" sz="2000" kern="1200">
                    <a:solidFill>
                      <a:schemeClr val="tx1"/>
                    </a:solidFill>
                    <a:latin typeface="+mn-lt"/>
                    <a:ea typeface="+mn-ea"/>
                    <a:cs typeface="+mn-cs"/>
                  </a:defRPr>
                </a:lvl2pPr>
                <a:lvl3pPr marL="642938" marR="0" indent="-128588" algn="l" defTabSz="514350" rtl="0" eaLnBrk="1" fontAlgn="auto" latinLnBrk="0" hangingPunct="1">
                  <a:lnSpc>
                    <a:spcPct val="90000"/>
                  </a:lnSpc>
                  <a:spcBef>
                    <a:spcPts val="281"/>
                  </a:spcBef>
                  <a:spcAft>
                    <a:spcPts val="0"/>
                  </a:spcAft>
                  <a:buClrTx/>
                  <a:buSzTx/>
                  <a:buFont typeface="Arial" panose="020B0604020202020204" pitchFamily="34" charset="0"/>
                  <a:buChar char="•"/>
                  <a:tabLst/>
                  <a:defRPr kumimoji="1" sz="2000" kern="1200">
                    <a:solidFill>
                      <a:schemeClr val="tx1">
                        <a:lumMod val="75000"/>
                        <a:lumOff val="25000"/>
                      </a:schemeClr>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a:lstStyle>
              <a:p>
                <a:r>
                  <a:rPr lang="ja-JP" altLang="en-US"/>
                  <a:t>提供企業</a:t>
                </a:r>
                <a14:m>
                  <m:oMath xmlns:m="http://schemas.openxmlformats.org/officeDocument/2006/math">
                    <m:r>
                      <a:rPr lang="en-US" altLang="ja-JP" i="1" dirty="0" smtClean="0">
                        <a:latin typeface="Cambria Math" panose="02040503050406030204" pitchFamily="18" charset="0"/>
                      </a:rPr>
                      <m:t>𝑖</m:t>
                    </m:r>
                  </m:oMath>
                </a14:m>
                <a:r>
                  <a:rPr lang="ja-JP" altLang="en-US"/>
                  <a:t>の</a:t>
                </a:r>
                <a:r>
                  <a:rPr lang="ja-JP" altLang="en-US">
                    <a:solidFill>
                      <a:schemeClr val="accent1"/>
                    </a:solidFill>
                  </a:rPr>
                  <a:t>報酬</a:t>
                </a:r>
                <a14:m>
                  <m:oMath xmlns:m="http://schemas.openxmlformats.org/officeDocument/2006/math">
                    <m:r>
                      <a:rPr lang="en-US" altLang="ja-JP" i="1">
                        <a:solidFill>
                          <a:schemeClr val="accent1"/>
                        </a:solidFill>
                        <a:latin typeface="Cambria Math" panose="02040503050406030204" pitchFamily="18" charset="0"/>
                      </a:rPr>
                      <m:t>𝑟𝑒𝑤𝑎𝑟</m:t>
                    </m:r>
                    <m:sSub>
                      <m:sSubPr>
                        <m:ctrlPr>
                          <a:rPr lang="en-US" altLang="ja-JP" i="1">
                            <a:solidFill>
                              <a:schemeClr val="accent1"/>
                            </a:solidFill>
                            <a:latin typeface="Cambria Math" panose="02040503050406030204" pitchFamily="18" charset="0"/>
                          </a:rPr>
                        </m:ctrlPr>
                      </m:sSubPr>
                      <m:e>
                        <m:r>
                          <a:rPr lang="en-US" altLang="ja-JP" i="1">
                            <a:solidFill>
                              <a:schemeClr val="accent1"/>
                            </a:solidFill>
                            <a:latin typeface="Cambria Math" panose="02040503050406030204" pitchFamily="18" charset="0"/>
                          </a:rPr>
                          <m:t>𝑑</m:t>
                        </m:r>
                      </m:e>
                      <m:sub>
                        <m:r>
                          <a:rPr lang="en-US" altLang="ja-JP" i="1">
                            <a:solidFill>
                              <a:schemeClr val="accent1"/>
                            </a:solidFill>
                            <a:latin typeface="Cambria Math" panose="02040503050406030204" pitchFamily="18" charset="0"/>
                          </a:rPr>
                          <m:t>𝑖</m:t>
                        </m:r>
                      </m:sub>
                    </m:sSub>
                  </m:oMath>
                </a14:m>
                <a:r>
                  <a:rPr lang="ja-JP" altLang="en-US"/>
                  <a:t>は式</a:t>
                </a:r>
                <a:r>
                  <a:rPr lang="en-US" altLang="ja-JP" dirty="0"/>
                  <a:t>(8)</a:t>
                </a:r>
                <a:r>
                  <a:rPr lang="ja-JP" altLang="en-US"/>
                  <a:t>で決定</a:t>
                </a:r>
                <a:endParaRPr lang="en-US" altLang="ja-JP" dirty="0"/>
              </a:p>
            </p:txBody>
          </p:sp>
        </mc:Choice>
        <mc:Fallback xmlns="">
          <p:sp>
            <p:nvSpPr>
              <p:cNvPr id="13" name="テキスト プレースホルダー 10">
                <a:extLst>
                  <a:ext uri="{FF2B5EF4-FFF2-40B4-BE49-F238E27FC236}">
                    <a16:creationId xmlns:a16="http://schemas.microsoft.com/office/drawing/2014/main" id="{972FB0C6-DCA6-3B4E-B0EE-3222DF935567}"/>
                  </a:ext>
                </a:extLst>
              </p:cNvPr>
              <p:cNvSpPr txBox="1">
                <a:spLocks noRot="1" noChangeAspect="1" noMove="1" noResize="1" noEditPoints="1" noAdjustHandles="1" noChangeArrowheads="1" noChangeShapeType="1" noTextEdit="1"/>
              </p:cNvSpPr>
              <p:nvPr/>
            </p:nvSpPr>
            <p:spPr>
              <a:xfrm>
                <a:off x="628649" y="3268286"/>
                <a:ext cx="8515349" cy="1029913"/>
              </a:xfrm>
              <a:prstGeom prst="rect">
                <a:avLst/>
              </a:prstGeom>
              <a:blipFill>
                <a:blip r:embed="rId4"/>
                <a:stretch>
                  <a:fillRect l="-5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071B316A-A464-D543-9D41-884AFD1382AB}"/>
                  </a:ext>
                </a:extLst>
              </p:cNvPr>
              <p:cNvSpPr/>
              <p:nvPr/>
            </p:nvSpPr>
            <p:spPr>
              <a:xfrm>
                <a:off x="681198" y="3771885"/>
                <a:ext cx="4378186" cy="795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𝑟𝑒𝑤𝑎𝑟</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1" smtClean="0">
                              <a:latin typeface="Cambria Math" panose="02040503050406030204" pitchFamily="18" charset="0"/>
                            </a:rPr>
                            <m:t>𝑅</m:t>
                          </m:r>
                        </m:sub>
                        <m:sup/>
                        <m:e>
                          <m:nary>
                            <m:naryPr>
                              <m:chr m:val="∑"/>
                              <m:supHide m:val="on"/>
                              <m:ctrlPr>
                                <a:rPr lang="en-US" altLang="ja-JP" i="1">
                                  <a:latin typeface="Cambria Math" panose="02040503050406030204" pitchFamily="18" charset="0"/>
                                </a:rPr>
                              </m:ctrlPr>
                            </m:naryPr>
                            <m:sub>
                              <m:r>
                                <a:rPr lang="en-US" altLang="ja-JP" b="0" i="1" smtClean="0">
                                  <a:latin typeface="Cambria Math" panose="02040503050406030204" pitchFamily="18" charset="0"/>
                                </a:rPr>
                                <m:t>𝑗</m:t>
                              </m:r>
                              <m:r>
                                <a:rPr lang="en-US" altLang="ja-JP" i="1">
                                  <a:latin typeface="Cambria Math" panose="02040503050406030204" pitchFamily="18" charset="0"/>
                                </a:rPr>
                                <m:t>∈</m:t>
                              </m:r>
                              <m:r>
                                <a:rPr lang="en-US" altLang="ja-JP" b="0" i="1" smtClean="0">
                                  <a:latin typeface="Cambria Math" panose="02040503050406030204" pitchFamily="18" charset="0"/>
                                </a:rPr>
                                <m:t>𝐽</m:t>
                              </m:r>
                            </m:sub>
                            <m:sup/>
                            <m:e>
                              <m:nary>
                                <m:naryPr>
                                  <m:chr m:val="∑"/>
                                  <m:supHide m:val="on"/>
                                  <m:ctrlPr>
                                    <a:rPr lang="en-US" altLang="ja-JP" i="1">
                                      <a:latin typeface="Cambria Math" panose="02040503050406030204" pitchFamily="18" charset="0"/>
                                    </a:rPr>
                                  </m:ctrlPr>
                                </m:naryPr>
                                <m:sub>
                                  <m:r>
                                    <a:rPr lang="en-US" altLang="ja-JP" b="0" i="1" smtClean="0">
                                      <a:latin typeface="Cambria Math" panose="02040503050406030204" pitchFamily="18" charset="0"/>
                                    </a:rPr>
                                    <m:t>𝑛</m:t>
                                  </m:r>
                                  <m:r>
                                    <a:rPr lang="en-US" altLang="ja-JP" i="1">
                                      <a:latin typeface="Cambria Math" panose="02040503050406030204" pitchFamily="18" charset="0"/>
                                    </a:rPr>
                                    <m:t>∈</m:t>
                                  </m:r>
                                  <m:r>
                                    <a:rPr lang="en-US" altLang="ja-JP" b="0" i="1" smtClean="0">
                                      <a:latin typeface="Cambria Math" panose="02040503050406030204" pitchFamily="18" charset="0"/>
                                    </a:rPr>
                                    <m:t>𝑁</m:t>
                                  </m:r>
                                </m:sub>
                                <m:sup/>
                                <m:e>
                                  <m:r>
                                    <a:rPr lang="en-US" altLang="ja-JP" i="1">
                                      <a:latin typeface="Cambria Math" panose="02040503050406030204" pitchFamily="18" charset="0"/>
                                    </a:rPr>
                                    <m:t>𝑡𝑟𝑎𝑑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𝑛</m:t>
                                      </m:r>
                                    </m:sub>
                                  </m:sSub>
                                  <m:r>
                                    <m:rPr>
                                      <m:nor/>
                                    </m:rPr>
                                    <a:rPr lang="en-US" altLang="ja-JP" dirty="0"/>
                                    <m:t> </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𝑛</m:t>
                                      </m:r>
                                    </m:sub>
                                  </m:sSub>
                                </m:e>
                              </m:nary>
                            </m:e>
                          </m:nary>
                        </m:e>
                      </m:nary>
                    </m:oMath>
                  </m:oMathPara>
                </a14:m>
                <a:endParaRPr lang="ja-JP" altLang="en-US"/>
              </a:p>
            </p:txBody>
          </p:sp>
        </mc:Choice>
        <mc:Fallback xmlns="">
          <p:sp>
            <p:nvSpPr>
              <p:cNvPr id="14" name="正方形/長方形 13">
                <a:extLst>
                  <a:ext uri="{FF2B5EF4-FFF2-40B4-BE49-F238E27FC236}">
                    <a16:creationId xmlns:a16="http://schemas.microsoft.com/office/drawing/2014/main" id="{071B316A-A464-D543-9D41-884AFD1382AB}"/>
                  </a:ext>
                </a:extLst>
              </p:cNvPr>
              <p:cNvSpPr>
                <a:spLocks noRot="1" noChangeAspect="1" noMove="1" noResize="1" noEditPoints="1" noAdjustHandles="1" noChangeArrowheads="1" noChangeShapeType="1" noTextEdit="1"/>
              </p:cNvSpPr>
              <p:nvPr/>
            </p:nvSpPr>
            <p:spPr>
              <a:xfrm>
                <a:off x="681198" y="3771885"/>
                <a:ext cx="4378186" cy="795859"/>
              </a:xfrm>
              <a:prstGeom prst="rect">
                <a:avLst/>
              </a:prstGeom>
              <a:blipFill>
                <a:blip r:embed="rId5"/>
                <a:stretch>
                  <a:fillRect t="-115625" b="-15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プレースホルダー 10">
                <a:extLst>
                  <a:ext uri="{FF2B5EF4-FFF2-40B4-BE49-F238E27FC236}">
                    <a16:creationId xmlns:a16="http://schemas.microsoft.com/office/drawing/2014/main" id="{F5B9FA6A-4260-8544-9045-EE8D8426ACEA}"/>
                  </a:ext>
                </a:extLst>
              </p:cNvPr>
              <p:cNvSpPr txBox="1">
                <a:spLocks/>
              </p:cNvSpPr>
              <p:nvPr/>
            </p:nvSpPr>
            <p:spPr>
              <a:xfrm>
                <a:off x="628648" y="4665216"/>
                <a:ext cx="8515349" cy="1029913"/>
              </a:xfrm>
              <a:prstGeom prst="rect">
                <a:avLst/>
              </a:prstGeom>
            </p:spPr>
            <p:txBody>
              <a:bodyPr vert="horz" lIns="91440" tIns="45720" rIns="91440" bIns="45720" rtlCol="0">
                <a:normAutofit/>
              </a:bodyPr>
              <a:lstStyle>
                <a:lvl1pPr marL="128588" indent="-128588" algn="l" defTabSz="514350" rtl="0" eaLnBrk="1" latinLnBrk="0" hangingPunct="1">
                  <a:lnSpc>
                    <a:spcPct val="120000"/>
                  </a:lnSpc>
                  <a:spcBef>
                    <a:spcPts val="563"/>
                  </a:spcBef>
                  <a:buFont typeface="Wingdings" panose="05000000000000000000" pitchFamily="2" charset="2"/>
                  <a:buChar char="n"/>
                  <a:defRPr kumimoji="1" sz="2200" kern="1200">
                    <a:solidFill>
                      <a:schemeClr val="tx1"/>
                    </a:solidFill>
                    <a:latin typeface="+mn-lt"/>
                    <a:ea typeface="+mn-ea"/>
                    <a:cs typeface="+mn-cs"/>
                  </a:defRPr>
                </a:lvl1pPr>
                <a:lvl2pPr marL="360363" indent="-103188" algn="l" defTabSz="514350" rtl="0" eaLnBrk="1" latinLnBrk="0" hangingPunct="1">
                  <a:lnSpc>
                    <a:spcPct val="90000"/>
                  </a:lnSpc>
                  <a:spcBef>
                    <a:spcPts val="281"/>
                  </a:spcBef>
                  <a:buFont typeface="Arial" panose="020B0604020202020204" pitchFamily="34" charset="0"/>
                  <a:buChar char="•"/>
                  <a:tabLst/>
                  <a:defRPr kumimoji="1" sz="2000" kern="1200">
                    <a:solidFill>
                      <a:schemeClr val="tx1"/>
                    </a:solidFill>
                    <a:latin typeface="+mn-lt"/>
                    <a:ea typeface="+mn-ea"/>
                    <a:cs typeface="+mn-cs"/>
                  </a:defRPr>
                </a:lvl2pPr>
                <a:lvl3pPr marL="642938" marR="0" indent="-128588" algn="l" defTabSz="514350" rtl="0" eaLnBrk="1" fontAlgn="auto" latinLnBrk="0" hangingPunct="1">
                  <a:lnSpc>
                    <a:spcPct val="90000"/>
                  </a:lnSpc>
                  <a:spcBef>
                    <a:spcPts val="281"/>
                  </a:spcBef>
                  <a:spcAft>
                    <a:spcPts val="0"/>
                  </a:spcAft>
                  <a:buClrTx/>
                  <a:buSzTx/>
                  <a:buFont typeface="Arial" panose="020B0604020202020204" pitchFamily="34" charset="0"/>
                  <a:buChar char="•"/>
                  <a:tabLst/>
                  <a:defRPr kumimoji="1" sz="2000" kern="1200">
                    <a:solidFill>
                      <a:schemeClr val="tx1">
                        <a:lumMod val="75000"/>
                        <a:lumOff val="25000"/>
                      </a:schemeClr>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2"/>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a:lstStyle>
              <a:p>
                <a:r>
                  <a:rPr lang="ja-JP" altLang="en-US"/>
                  <a:t>提供企業</a:t>
                </a:r>
                <a14:m>
                  <m:oMath xmlns:m="http://schemas.openxmlformats.org/officeDocument/2006/math">
                    <m:r>
                      <a:rPr lang="en-US" altLang="ja-JP" b="0" i="1" dirty="0" smtClean="0">
                        <a:latin typeface="Cambria Math" panose="02040503050406030204" pitchFamily="18" charset="0"/>
                      </a:rPr>
                      <m:t>𝑗</m:t>
                    </m:r>
                  </m:oMath>
                </a14:m>
                <a:r>
                  <a:rPr lang="ja-JP" altLang="en-US"/>
                  <a:t>の</a:t>
                </a:r>
                <a:r>
                  <a:rPr lang="ja-JP" altLang="en-US">
                    <a:solidFill>
                      <a:schemeClr val="accent1"/>
                    </a:solidFill>
                  </a:rPr>
                  <a:t>支払い</a:t>
                </a:r>
                <a14:m>
                  <m:oMath xmlns:m="http://schemas.openxmlformats.org/officeDocument/2006/math">
                    <m:r>
                      <a:rPr lang="en-US" altLang="ja-JP" i="1">
                        <a:solidFill>
                          <a:schemeClr val="accent1"/>
                        </a:solidFill>
                        <a:latin typeface="Cambria Math" panose="02040503050406030204" pitchFamily="18" charset="0"/>
                      </a:rPr>
                      <m:t>𝑝𝑎</m:t>
                    </m:r>
                    <m:sSub>
                      <m:sSubPr>
                        <m:ctrlPr>
                          <a:rPr lang="en-US" altLang="ja-JP" i="1">
                            <a:solidFill>
                              <a:schemeClr val="accent1"/>
                            </a:solidFill>
                            <a:latin typeface="Cambria Math" panose="02040503050406030204" pitchFamily="18" charset="0"/>
                          </a:rPr>
                        </m:ctrlPr>
                      </m:sSubPr>
                      <m:e>
                        <m:r>
                          <a:rPr lang="en-US" altLang="ja-JP" i="1">
                            <a:solidFill>
                              <a:schemeClr val="accent1"/>
                            </a:solidFill>
                            <a:latin typeface="Cambria Math" panose="02040503050406030204" pitchFamily="18" charset="0"/>
                          </a:rPr>
                          <m:t>𝑦</m:t>
                        </m:r>
                      </m:e>
                      <m:sub>
                        <m:r>
                          <a:rPr lang="en-US" altLang="ja-JP" i="1">
                            <a:solidFill>
                              <a:schemeClr val="accent1"/>
                            </a:solidFill>
                            <a:latin typeface="Cambria Math" panose="02040503050406030204" pitchFamily="18" charset="0"/>
                          </a:rPr>
                          <m:t>𝑗</m:t>
                        </m:r>
                      </m:sub>
                    </m:sSub>
                  </m:oMath>
                </a14:m>
                <a:r>
                  <a:rPr lang="ja-JP" altLang="en-US"/>
                  <a:t>は式</a:t>
                </a:r>
                <a:r>
                  <a:rPr lang="en-US" altLang="ja-JP" dirty="0"/>
                  <a:t>(9)</a:t>
                </a:r>
                <a:r>
                  <a:rPr lang="ja-JP" altLang="en-US"/>
                  <a:t>で決定</a:t>
                </a:r>
                <a:endParaRPr lang="en-US" altLang="ja-JP" dirty="0"/>
              </a:p>
            </p:txBody>
          </p:sp>
        </mc:Choice>
        <mc:Fallback xmlns="">
          <p:sp>
            <p:nvSpPr>
              <p:cNvPr id="15" name="テキスト プレースホルダー 10">
                <a:extLst>
                  <a:ext uri="{FF2B5EF4-FFF2-40B4-BE49-F238E27FC236}">
                    <a16:creationId xmlns:a16="http://schemas.microsoft.com/office/drawing/2014/main" id="{F5B9FA6A-4260-8544-9045-EE8D8426ACEA}"/>
                  </a:ext>
                </a:extLst>
              </p:cNvPr>
              <p:cNvSpPr txBox="1">
                <a:spLocks noRot="1" noChangeAspect="1" noMove="1" noResize="1" noEditPoints="1" noAdjustHandles="1" noChangeArrowheads="1" noChangeShapeType="1" noTextEdit="1"/>
              </p:cNvSpPr>
              <p:nvPr/>
            </p:nvSpPr>
            <p:spPr>
              <a:xfrm>
                <a:off x="628648" y="4665216"/>
                <a:ext cx="8515349" cy="1029913"/>
              </a:xfrm>
              <a:prstGeom prst="rect">
                <a:avLst/>
              </a:prstGeom>
              <a:blipFill>
                <a:blip r:embed="rId6"/>
                <a:stretch>
                  <a:fillRect l="-5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正方形/長方形 15">
                <a:extLst>
                  <a:ext uri="{FF2B5EF4-FFF2-40B4-BE49-F238E27FC236}">
                    <a16:creationId xmlns:a16="http://schemas.microsoft.com/office/drawing/2014/main" id="{4AAAB14B-D5BF-BB4B-AF60-C83981C2CF81}"/>
                  </a:ext>
                </a:extLst>
              </p:cNvPr>
              <p:cNvSpPr/>
              <p:nvPr/>
            </p:nvSpPr>
            <p:spPr>
              <a:xfrm>
                <a:off x="681198" y="5168815"/>
                <a:ext cx="3974678"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𝑝𝑎</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𝐼</m:t>
                          </m:r>
                        </m:sub>
                        <m:sup/>
                        <m:e>
                          <m:nary>
                            <m:naryPr>
                              <m:chr m:val="∑"/>
                              <m:supHide m:val="on"/>
                              <m:ctrlPr>
                                <a:rPr lang="en-US" altLang="ja-JP" i="1">
                                  <a:latin typeface="Cambria Math" panose="02040503050406030204" pitchFamily="18" charset="0"/>
                                </a:rPr>
                              </m:ctrlPr>
                            </m:naryPr>
                            <m:sub>
                              <m:r>
                                <a:rPr lang="en-US" altLang="ja-JP" b="0" i="1" smtClean="0">
                                  <a:latin typeface="Cambria Math" panose="02040503050406030204" pitchFamily="18" charset="0"/>
                                </a:rPr>
                                <m:t>𝑛</m:t>
                              </m:r>
                              <m:r>
                                <a:rPr lang="en-US" altLang="ja-JP" i="1">
                                  <a:latin typeface="Cambria Math" panose="02040503050406030204" pitchFamily="18" charset="0"/>
                                </a:rPr>
                                <m:t>∈</m:t>
                              </m:r>
                              <m:r>
                                <a:rPr lang="en-US" altLang="ja-JP" b="0" i="1" smtClean="0">
                                  <a:latin typeface="Cambria Math" panose="02040503050406030204" pitchFamily="18" charset="0"/>
                                </a:rPr>
                                <m:t>𝑁</m:t>
                              </m:r>
                            </m:sub>
                            <m:sup/>
                            <m:e>
                              <m:nary>
                                <m:naryPr>
                                  <m:chr m:val="∑"/>
                                  <m:supHide m:val="on"/>
                                  <m:ctrlPr>
                                    <a:rPr lang="en-US" altLang="ja-JP" i="1">
                                      <a:latin typeface="Cambria Math" panose="02040503050406030204" pitchFamily="18" charset="0"/>
                                    </a:rPr>
                                  </m:ctrlPr>
                                </m:naryPr>
                                <m:sub>
                                  <m:r>
                                    <a:rPr lang="en-US" altLang="ja-JP" b="0" i="1" smtClean="0">
                                      <a:latin typeface="Cambria Math" panose="02040503050406030204" pitchFamily="18" charset="0"/>
                                    </a:rPr>
                                    <m:t>𝑟</m:t>
                                  </m:r>
                                  <m:r>
                                    <a:rPr lang="en-US" altLang="ja-JP" i="1">
                                      <a:latin typeface="Cambria Math" panose="02040503050406030204" pitchFamily="18" charset="0"/>
                                    </a:rPr>
                                    <m:t>∈</m:t>
                                  </m:r>
                                  <m:r>
                                    <a:rPr lang="en-US" altLang="ja-JP" b="0" i="1" smtClean="0">
                                      <a:latin typeface="Cambria Math" panose="02040503050406030204" pitchFamily="18" charset="0"/>
                                    </a:rPr>
                                    <m:t>𝑅</m:t>
                                  </m:r>
                                </m:sub>
                                <m:sup/>
                                <m:e>
                                  <m:r>
                                    <a:rPr lang="en-US" altLang="ja-JP" i="1">
                                      <a:latin typeface="Cambria Math" panose="02040503050406030204" pitchFamily="18" charset="0"/>
                                    </a:rPr>
                                    <m:t>𝑡𝑟𝑎𝑑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𝑛</m:t>
                                      </m:r>
                                    </m:sub>
                                  </m:sSub>
                                  <m:r>
                                    <m:rPr>
                                      <m:nor/>
                                    </m:rPr>
                                    <a:rPr lang="en-US" altLang="ja-JP" dirty="0"/>
                                    <m:t> </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𝑛</m:t>
                                      </m:r>
                                    </m:sub>
                                  </m:sSub>
                                </m:e>
                              </m:nary>
                            </m:e>
                          </m:nary>
                        </m:e>
                      </m:nary>
                    </m:oMath>
                  </m:oMathPara>
                </a14:m>
                <a:endParaRPr lang="ja-JP" altLang="en-US"/>
              </a:p>
            </p:txBody>
          </p:sp>
        </mc:Choice>
        <mc:Fallback>
          <p:sp>
            <p:nvSpPr>
              <p:cNvPr id="16" name="正方形/長方形 15">
                <a:extLst>
                  <a:ext uri="{FF2B5EF4-FFF2-40B4-BE49-F238E27FC236}">
                    <a16:creationId xmlns:a16="http://schemas.microsoft.com/office/drawing/2014/main" id="{4AAAB14B-D5BF-BB4B-AF60-C83981C2CF81}"/>
                  </a:ext>
                </a:extLst>
              </p:cNvPr>
              <p:cNvSpPr>
                <a:spLocks noRot="1" noChangeAspect="1" noMove="1" noResize="1" noEditPoints="1" noAdjustHandles="1" noChangeArrowheads="1" noChangeShapeType="1" noTextEdit="1"/>
              </p:cNvSpPr>
              <p:nvPr/>
            </p:nvSpPr>
            <p:spPr>
              <a:xfrm>
                <a:off x="681198" y="5168815"/>
                <a:ext cx="3974678" cy="764568"/>
              </a:xfrm>
              <a:prstGeom prst="rect">
                <a:avLst/>
              </a:prstGeom>
              <a:blipFill>
                <a:blip r:embed="rId7"/>
                <a:stretch>
                  <a:fillRect t="-121311" b="-168852"/>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60DA0D6-28DC-924A-8F96-9F853158E56E}"/>
              </a:ext>
            </a:extLst>
          </p:cNvPr>
          <p:cNvSpPr txBox="1"/>
          <p:nvPr/>
        </p:nvSpPr>
        <p:spPr>
          <a:xfrm>
            <a:off x="7773407" y="2563314"/>
            <a:ext cx="465192" cy="369332"/>
          </a:xfrm>
          <a:prstGeom prst="rect">
            <a:avLst/>
          </a:prstGeom>
          <a:noFill/>
        </p:spPr>
        <p:txBody>
          <a:bodyPr wrap="none" rtlCol="0">
            <a:spAutoFit/>
          </a:bodyPr>
          <a:lstStyle/>
          <a:p>
            <a:r>
              <a:rPr kumimoji="1" lang="en-US" altLang="ja-JP" dirty="0"/>
              <a:t>(7)</a:t>
            </a:r>
            <a:endParaRPr kumimoji="1" lang="ja-JP" altLang="en-US"/>
          </a:p>
        </p:txBody>
      </p:sp>
      <p:sp>
        <p:nvSpPr>
          <p:cNvPr id="17" name="テキスト ボックス 16">
            <a:extLst>
              <a:ext uri="{FF2B5EF4-FFF2-40B4-BE49-F238E27FC236}">
                <a16:creationId xmlns:a16="http://schemas.microsoft.com/office/drawing/2014/main" id="{F74C7213-5C5F-0F4D-A869-7876F7F5B715}"/>
              </a:ext>
            </a:extLst>
          </p:cNvPr>
          <p:cNvSpPr txBox="1"/>
          <p:nvPr/>
        </p:nvSpPr>
        <p:spPr>
          <a:xfrm>
            <a:off x="7773407" y="4012504"/>
            <a:ext cx="465192" cy="369332"/>
          </a:xfrm>
          <a:prstGeom prst="rect">
            <a:avLst/>
          </a:prstGeom>
          <a:noFill/>
        </p:spPr>
        <p:txBody>
          <a:bodyPr wrap="none" rtlCol="0">
            <a:spAutoFit/>
          </a:bodyPr>
          <a:lstStyle/>
          <a:p>
            <a:r>
              <a:rPr kumimoji="1" lang="en-US" altLang="ja-JP" dirty="0"/>
              <a:t>(8)</a:t>
            </a:r>
            <a:endParaRPr kumimoji="1" lang="ja-JP" altLang="en-US"/>
          </a:p>
        </p:txBody>
      </p:sp>
      <p:sp>
        <p:nvSpPr>
          <p:cNvPr id="18" name="テキスト ボックス 17">
            <a:extLst>
              <a:ext uri="{FF2B5EF4-FFF2-40B4-BE49-F238E27FC236}">
                <a16:creationId xmlns:a16="http://schemas.microsoft.com/office/drawing/2014/main" id="{E70FF242-687C-4946-AAA0-9F1ACD06A6FB}"/>
              </a:ext>
            </a:extLst>
          </p:cNvPr>
          <p:cNvSpPr txBox="1"/>
          <p:nvPr/>
        </p:nvSpPr>
        <p:spPr>
          <a:xfrm>
            <a:off x="7773407" y="5324172"/>
            <a:ext cx="465192" cy="369332"/>
          </a:xfrm>
          <a:prstGeom prst="rect">
            <a:avLst/>
          </a:prstGeom>
          <a:noFill/>
        </p:spPr>
        <p:txBody>
          <a:bodyPr wrap="none" rtlCol="0">
            <a:spAutoFit/>
          </a:bodyPr>
          <a:lstStyle/>
          <a:p>
            <a:r>
              <a:rPr kumimoji="1" lang="en-US" altLang="ja-JP" dirty="0"/>
              <a:t>(9)</a:t>
            </a:r>
            <a:endParaRPr kumimoji="1" lang="ja-JP" altLang="en-US"/>
          </a:p>
        </p:txBody>
      </p:sp>
    </p:spTree>
    <p:extLst>
      <p:ext uri="{BB962C8B-B14F-4D97-AF65-F5344CB8AC3E}">
        <p14:creationId xmlns:p14="http://schemas.microsoft.com/office/powerpoint/2010/main" val="1405123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C2DA20FA-4403-7C47-AF40-A46EFF4BC6AC}"/>
              </a:ext>
            </a:extLst>
          </p:cNvPr>
          <p:cNvSpPr>
            <a:spLocks noGrp="1"/>
          </p:cNvSpPr>
          <p:nvPr>
            <p:ph type="ftr" sz="quarter" idx="14"/>
          </p:nvPr>
        </p:nvSpPr>
        <p:spPr>
          <a:xfrm>
            <a:off x="0" y="6139543"/>
            <a:ext cx="8971376" cy="721270"/>
          </a:xfrm>
        </p:spPr>
        <p:txBody>
          <a:bodyPr/>
          <a:lstStyle/>
          <a:p>
            <a:r>
              <a:rPr lang="en" altLang="ja-JP" dirty="0"/>
              <a:t>[9] S . </a:t>
            </a:r>
            <a:r>
              <a:rPr lang="en" altLang="ja-JP" dirty="0" err="1"/>
              <a:t>Ohseto</a:t>
            </a:r>
            <a:r>
              <a:rPr lang="en" altLang="ja-JP" dirty="0"/>
              <a:t>, “ Strategy-proof and efficient allocation of an indivisible good on finitely restricted preference domains, ”</a:t>
            </a:r>
          </a:p>
          <a:p>
            <a:r>
              <a:rPr lang="en" altLang="ja-JP" dirty="0"/>
              <a:t>International Journal of Game Theory 29, 2000.</a:t>
            </a:r>
          </a:p>
          <a:p>
            <a:r>
              <a:rPr lang="en" altLang="ja-JP" dirty="0"/>
              <a:t>[10]W . </a:t>
            </a:r>
            <a:r>
              <a:rPr lang="en" altLang="ja-JP" dirty="0" err="1"/>
              <a:t>Vickrey</a:t>
            </a:r>
            <a:r>
              <a:rPr lang="en" altLang="ja-JP" dirty="0"/>
              <a:t>, “COUNTERSPECULATION, AUCTIONS, ANDCOMPETITIVE SEALED TENDERS 16, ” The </a:t>
            </a:r>
            <a:r>
              <a:rPr lang="en" altLang="ja-JP" dirty="0" err="1"/>
              <a:t>Jounal</a:t>
            </a:r>
            <a:r>
              <a:rPr lang="en" altLang="ja-JP" dirty="0"/>
              <a:t> of  FINANCE, 1961.</a:t>
            </a:r>
          </a:p>
        </p:txBody>
      </p:sp>
      <p:sp>
        <p:nvSpPr>
          <p:cNvPr id="3" name="スライド番号プレースホルダー 2">
            <a:extLst>
              <a:ext uri="{FF2B5EF4-FFF2-40B4-BE49-F238E27FC236}">
                <a16:creationId xmlns:a16="http://schemas.microsoft.com/office/drawing/2014/main" id="{2C121E0A-B341-9240-A0DA-80E70FC8581C}"/>
              </a:ext>
            </a:extLst>
          </p:cNvPr>
          <p:cNvSpPr>
            <a:spLocks noGrp="1"/>
          </p:cNvSpPr>
          <p:nvPr>
            <p:ph type="sldNum" sz="quarter" idx="15"/>
          </p:nvPr>
        </p:nvSpPr>
        <p:spPr/>
        <p:txBody>
          <a:bodyPr/>
          <a:lstStyle/>
          <a:p>
            <a:fld id="{08FC5268-0E06-784C-B5A0-7DE08B3865E8}" type="slidenum">
              <a:rPr kumimoji="1" lang="ja-JP" altLang="en-US" smtClean="0"/>
              <a:t>17</a:t>
            </a:fld>
            <a:endParaRPr kumimoji="1" lang="ja-JP" altLang="en-US"/>
          </a:p>
        </p:txBody>
      </p:sp>
      <p:sp>
        <p:nvSpPr>
          <p:cNvPr id="7" name="テキスト プレースホルダー 6">
            <a:extLst>
              <a:ext uri="{FF2B5EF4-FFF2-40B4-BE49-F238E27FC236}">
                <a16:creationId xmlns:a16="http://schemas.microsoft.com/office/drawing/2014/main" id="{741D9099-1D46-FB4A-A006-9C17D5BDC08B}"/>
              </a:ext>
            </a:extLst>
          </p:cNvPr>
          <p:cNvSpPr>
            <a:spLocks noGrp="1"/>
          </p:cNvSpPr>
          <p:nvPr>
            <p:ph type="body" sz="quarter" idx="13"/>
          </p:nvPr>
        </p:nvSpPr>
        <p:spPr>
          <a:xfrm>
            <a:off x="628649" y="1347350"/>
            <a:ext cx="8515349" cy="4685588"/>
          </a:xfrm>
        </p:spPr>
        <p:txBody>
          <a:bodyPr>
            <a:noAutofit/>
          </a:bodyPr>
          <a:lstStyle/>
          <a:p>
            <a:pPr>
              <a:lnSpc>
                <a:spcPct val="100000"/>
              </a:lnSpc>
            </a:pPr>
            <a:r>
              <a:rPr lang="ja-JP" altLang="en-US" sz="2000"/>
              <a:t>ダブルオークション環境下において買い手・売手・オークション主催者の個人合理性，パレート効率性，耐戦略性を満たすオークションは存在しなことが示されている</a:t>
            </a:r>
            <a:r>
              <a:rPr lang="en-US" altLang="ja-JP" sz="2000" dirty="0"/>
              <a:t>[9]</a:t>
            </a:r>
          </a:p>
          <a:p>
            <a:pPr>
              <a:lnSpc>
                <a:spcPct val="100000"/>
              </a:lnSpc>
            </a:pPr>
            <a:endParaRPr lang="en-US" altLang="ja-JP" sz="2000" dirty="0"/>
          </a:p>
          <a:p>
            <a:pPr>
              <a:lnSpc>
                <a:spcPct val="100000"/>
              </a:lnSpc>
            </a:pPr>
            <a:endParaRPr lang="en-US" altLang="ja-JP" sz="2000" dirty="0"/>
          </a:p>
          <a:p>
            <a:pPr>
              <a:lnSpc>
                <a:spcPct val="100000"/>
              </a:lnSpc>
            </a:pPr>
            <a:r>
              <a:rPr lang="ja-JP" altLang="en-US" sz="2000"/>
              <a:t>片方向</a:t>
            </a:r>
            <a:r>
              <a:rPr lang="en-US" altLang="ja-JP" sz="2000" dirty="0"/>
              <a:t>(</a:t>
            </a:r>
            <a:r>
              <a:rPr lang="ja-JP" altLang="en-US" sz="2000"/>
              <a:t>シングルサイド</a:t>
            </a:r>
            <a:r>
              <a:rPr lang="en-US" altLang="ja-JP" sz="2000" dirty="0"/>
              <a:t>)</a:t>
            </a:r>
            <a:r>
              <a:rPr lang="ja-JP" altLang="en-US" sz="2000"/>
              <a:t>組合せオークション環境下においては前述の満たすべき性質全てを満たすことができる</a:t>
            </a:r>
            <a:r>
              <a:rPr lang="en-US" altLang="ja-JP" sz="2000" dirty="0"/>
              <a:t>VCG(</a:t>
            </a:r>
            <a:r>
              <a:rPr lang="en-US" altLang="ja-JP" sz="2000" dirty="0" err="1"/>
              <a:t>Vickrey</a:t>
            </a:r>
            <a:r>
              <a:rPr lang="en-US" altLang="ja-JP" sz="2000" dirty="0"/>
              <a:t>-Clarke-Groves)</a:t>
            </a:r>
            <a:r>
              <a:rPr lang="ja-JP" altLang="en-US" sz="2000"/>
              <a:t>オークションが存在する</a:t>
            </a:r>
            <a:r>
              <a:rPr lang="en-US" altLang="ja-JP" sz="2000" dirty="0"/>
              <a:t>[10]</a:t>
            </a:r>
          </a:p>
          <a:p>
            <a:pPr lvl="1">
              <a:lnSpc>
                <a:spcPct val="100000"/>
              </a:lnSpc>
            </a:pPr>
            <a:r>
              <a:rPr lang="ja-JP" altLang="en-US" sz="1800"/>
              <a:t>耐戦略性を満たすオークションは，勝者となれる最大</a:t>
            </a:r>
            <a:r>
              <a:rPr lang="en-US" altLang="ja-JP" sz="1800" dirty="0"/>
              <a:t>(</a:t>
            </a:r>
            <a:r>
              <a:rPr lang="ja-JP" altLang="en-US" sz="1800"/>
              <a:t>最小</a:t>
            </a:r>
            <a:r>
              <a:rPr lang="en-US" altLang="ja-JP" sz="1800" dirty="0"/>
              <a:t>)</a:t>
            </a:r>
            <a:r>
              <a:rPr lang="ja-JP" altLang="en-US" sz="1800"/>
              <a:t>の価格を支払う</a:t>
            </a:r>
            <a:r>
              <a:rPr lang="en-US" altLang="ja-JP" sz="1800" dirty="0"/>
              <a:t>(</a:t>
            </a:r>
            <a:r>
              <a:rPr lang="ja-JP" altLang="en-US" sz="1800"/>
              <a:t>受け取る</a:t>
            </a:r>
            <a:r>
              <a:rPr lang="en-US" altLang="ja-JP" sz="1800" dirty="0"/>
              <a:t>)</a:t>
            </a:r>
            <a:r>
              <a:rPr lang="ja-JP" altLang="en-US" sz="1800"/>
              <a:t>取引価格決定方法となっている</a:t>
            </a:r>
            <a:endParaRPr lang="en-US" altLang="ja-JP" sz="1800" dirty="0"/>
          </a:p>
          <a:p>
            <a:pPr lvl="1">
              <a:lnSpc>
                <a:spcPct val="100000"/>
              </a:lnSpc>
            </a:pPr>
            <a:r>
              <a:rPr lang="en-US" altLang="ja-JP" sz="1800" dirty="0"/>
              <a:t>VCG</a:t>
            </a:r>
            <a:r>
              <a:rPr lang="ja-JP" altLang="en-US" sz="1800"/>
              <a:t>はそのような価格で取引を行う</a:t>
            </a:r>
            <a:endParaRPr lang="en-US" altLang="ja-JP" sz="1800" dirty="0"/>
          </a:p>
        </p:txBody>
      </p:sp>
      <p:sp>
        <p:nvSpPr>
          <p:cNvPr id="6" name="タイトル 5">
            <a:extLst>
              <a:ext uri="{FF2B5EF4-FFF2-40B4-BE49-F238E27FC236}">
                <a16:creationId xmlns:a16="http://schemas.microsoft.com/office/drawing/2014/main" id="{47394D23-50AB-6E4F-9090-0C37148AC0B1}"/>
              </a:ext>
            </a:extLst>
          </p:cNvPr>
          <p:cNvSpPr>
            <a:spLocks noGrp="1"/>
          </p:cNvSpPr>
          <p:nvPr>
            <p:ph type="title"/>
          </p:nvPr>
        </p:nvSpPr>
        <p:spPr/>
        <p:txBody>
          <a:bodyPr>
            <a:normAutofit/>
          </a:bodyPr>
          <a:lstStyle/>
          <a:p>
            <a:r>
              <a:rPr kumimoji="1" lang="ja-JP" altLang="en-US"/>
              <a:t>ダブルオークションにおける耐戦略性について</a:t>
            </a:r>
          </a:p>
        </p:txBody>
      </p:sp>
      <p:sp>
        <p:nvSpPr>
          <p:cNvPr id="14" name="下矢印 13">
            <a:extLst>
              <a:ext uri="{FF2B5EF4-FFF2-40B4-BE49-F238E27FC236}">
                <a16:creationId xmlns:a16="http://schemas.microsoft.com/office/drawing/2014/main" id="{85EF9D3C-CFC9-F348-BA71-413081CB6EBC}"/>
              </a:ext>
            </a:extLst>
          </p:cNvPr>
          <p:cNvSpPr/>
          <p:nvPr/>
        </p:nvSpPr>
        <p:spPr>
          <a:xfrm>
            <a:off x="4403834" y="5056717"/>
            <a:ext cx="325821" cy="4099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FC32222D-C490-3949-86FC-9A0D9341401E}"/>
              </a:ext>
            </a:extLst>
          </p:cNvPr>
          <p:cNvSpPr/>
          <p:nvPr/>
        </p:nvSpPr>
        <p:spPr>
          <a:xfrm>
            <a:off x="4738907" y="5086598"/>
            <a:ext cx="877163" cy="369332"/>
          </a:xfrm>
          <a:prstGeom prst="rect">
            <a:avLst/>
          </a:prstGeom>
        </p:spPr>
        <p:txBody>
          <a:bodyPr wrap="none">
            <a:spAutoFit/>
          </a:bodyPr>
          <a:lstStyle/>
          <a:p>
            <a:r>
              <a:rPr lang="ja-JP" altLang="en-US"/>
              <a:t>しかし</a:t>
            </a:r>
            <a:endParaRPr lang="en-US" altLang="ja-JP" dirty="0"/>
          </a:p>
        </p:txBody>
      </p:sp>
    </p:spTree>
    <p:extLst>
      <p:ext uri="{BB962C8B-B14F-4D97-AF65-F5344CB8AC3E}">
        <p14:creationId xmlns:p14="http://schemas.microsoft.com/office/powerpoint/2010/main" val="1685682448"/>
      </p:ext>
    </p:extLst>
  </p:cSld>
  <p:clrMapOvr>
    <a:masterClrMapping/>
  </p:clrMapOvr>
  <mc:AlternateContent xmlns:mc="http://schemas.openxmlformats.org/markup-compatibility/2006" xmlns:p14="http://schemas.microsoft.com/office/powerpoint/2010/main">
    <mc:Choice Requires="p14">
      <p:transition spd="slow" p14:dur="2000" advTm="26524"/>
    </mc:Choice>
    <mc:Fallback xmlns="">
      <p:transition spd="slow" advTm="2652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C2DA20FA-4403-7C47-AF40-A46EFF4BC6AC}"/>
              </a:ext>
            </a:extLst>
          </p:cNvPr>
          <p:cNvSpPr>
            <a:spLocks noGrp="1"/>
          </p:cNvSpPr>
          <p:nvPr>
            <p:ph type="ftr" sz="quarter" idx="14"/>
          </p:nvPr>
        </p:nvSpPr>
        <p:spPr>
          <a:xfrm>
            <a:off x="0" y="6139543"/>
            <a:ext cx="8971376" cy="721270"/>
          </a:xfrm>
        </p:spPr>
        <p:txBody>
          <a:bodyPr/>
          <a:lstStyle/>
          <a:p>
            <a:r>
              <a:rPr lang="en" altLang="ja-JP" dirty="0"/>
              <a:t>[11] Leon Yang Chu, Truthful Bundle/Multiunit Double Auctions,  Management Science 55(7):1184-1198, 2009</a:t>
            </a:r>
          </a:p>
        </p:txBody>
      </p:sp>
      <p:sp>
        <p:nvSpPr>
          <p:cNvPr id="3" name="スライド番号プレースホルダー 2">
            <a:extLst>
              <a:ext uri="{FF2B5EF4-FFF2-40B4-BE49-F238E27FC236}">
                <a16:creationId xmlns:a16="http://schemas.microsoft.com/office/drawing/2014/main" id="{2C121E0A-B341-9240-A0DA-80E70FC8581C}"/>
              </a:ext>
            </a:extLst>
          </p:cNvPr>
          <p:cNvSpPr>
            <a:spLocks noGrp="1"/>
          </p:cNvSpPr>
          <p:nvPr>
            <p:ph type="sldNum" sz="quarter" idx="15"/>
          </p:nvPr>
        </p:nvSpPr>
        <p:spPr/>
        <p:txBody>
          <a:bodyPr/>
          <a:lstStyle/>
          <a:p>
            <a:fld id="{08FC5268-0E06-784C-B5A0-7DE08B3865E8}" type="slidenum">
              <a:rPr kumimoji="1" lang="ja-JP" altLang="en-US" smtClean="0"/>
              <a:t>18</a:t>
            </a:fld>
            <a:endParaRPr kumimoji="1" lang="ja-JP" altLang="en-US"/>
          </a:p>
        </p:txBody>
      </p:sp>
      <p:sp>
        <p:nvSpPr>
          <p:cNvPr id="7" name="テキスト プレースホルダー 6">
            <a:extLst>
              <a:ext uri="{FF2B5EF4-FFF2-40B4-BE49-F238E27FC236}">
                <a16:creationId xmlns:a16="http://schemas.microsoft.com/office/drawing/2014/main" id="{741D9099-1D46-FB4A-A006-9C17D5BDC08B}"/>
              </a:ext>
            </a:extLst>
          </p:cNvPr>
          <p:cNvSpPr>
            <a:spLocks noGrp="1"/>
          </p:cNvSpPr>
          <p:nvPr>
            <p:ph type="body" sz="quarter" idx="13"/>
          </p:nvPr>
        </p:nvSpPr>
        <p:spPr>
          <a:xfrm>
            <a:off x="628649" y="1347350"/>
            <a:ext cx="8515349" cy="4685588"/>
          </a:xfrm>
        </p:spPr>
        <p:txBody>
          <a:bodyPr>
            <a:noAutofit/>
          </a:bodyPr>
          <a:lstStyle/>
          <a:p>
            <a:pPr>
              <a:lnSpc>
                <a:spcPct val="100000"/>
              </a:lnSpc>
            </a:pPr>
            <a:r>
              <a:rPr lang="en-US" altLang="ja-JP" sz="2000" dirty="0"/>
              <a:t>VCG</a:t>
            </a:r>
            <a:r>
              <a:rPr lang="ja-JP" altLang="en-US" sz="2000"/>
              <a:t>オークションはダブルオークション環境下ではオークション</a:t>
            </a:r>
            <a:br>
              <a:rPr lang="en-US" altLang="ja-JP" sz="2000" dirty="0"/>
            </a:br>
            <a:r>
              <a:rPr lang="ja-JP" altLang="en-US" sz="2000"/>
              <a:t>主催者の個人合理性を満たせない</a:t>
            </a:r>
            <a:endParaRPr lang="en-US" altLang="ja-JP" sz="2000" dirty="0"/>
          </a:p>
          <a:p>
            <a:pPr lvl="1">
              <a:lnSpc>
                <a:spcPct val="120000"/>
              </a:lnSpc>
            </a:pPr>
            <a:r>
              <a:rPr lang="ja-JP" altLang="en-US">
                <a:solidFill>
                  <a:schemeClr val="accent2"/>
                </a:solidFill>
              </a:rPr>
              <a:t>買い手の支払い額の合計</a:t>
            </a:r>
            <a:r>
              <a:rPr lang="en-US" altLang="ja-JP" dirty="0">
                <a:solidFill>
                  <a:schemeClr val="accent2"/>
                </a:solidFill>
              </a:rPr>
              <a:t>&lt;</a:t>
            </a:r>
            <a:r>
              <a:rPr lang="ja-JP" altLang="en-US">
                <a:solidFill>
                  <a:schemeClr val="accent2"/>
                </a:solidFill>
              </a:rPr>
              <a:t>売手の収入の合計</a:t>
            </a:r>
            <a:br>
              <a:rPr lang="en-US" altLang="ja-JP" dirty="0">
                <a:solidFill>
                  <a:schemeClr val="accent2"/>
                </a:solidFill>
              </a:rPr>
            </a:br>
            <a:r>
              <a:rPr lang="en-US" altLang="ja-JP" dirty="0">
                <a:solidFill>
                  <a:schemeClr val="accent2"/>
                </a:solidFill>
              </a:rPr>
              <a:t>		</a:t>
            </a:r>
            <a:r>
              <a:rPr lang="ja-JP" altLang="en-US"/>
              <a:t>となりオークション主催者が負債を抱える</a:t>
            </a:r>
            <a:endParaRPr lang="en-US" altLang="ja-JP" dirty="0"/>
          </a:p>
          <a:p>
            <a:pPr>
              <a:lnSpc>
                <a:spcPct val="120000"/>
              </a:lnSpc>
            </a:pPr>
            <a:endParaRPr lang="en-US" altLang="ja-JP" sz="2000" dirty="0"/>
          </a:p>
        </p:txBody>
      </p:sp>
      <p:sp>
        <p:nvSpPr>
          <p:cNvPr id="6" name="タイトル 5">
            <a:extLst>
              <a:ext uri="{FF2B5EF4-FFF2-40B4-BE49-F238E27FC236}">
                <a16:creationId xmlns:a16="http://schemas.microsoft.com/office/drawing/2014/main" id="{47394D23-50AB-6E4F-9090-0C37148AC0B1}"/>
              </a:ext>
            </a:extLst>
          </p:cNvPr>
          <p:cNvSpPr>
            <a:spLocks noGrp="1"/>
          </p:cNvSpPr>
          <p:nvPr>
            <p:ph type="title"/>
          </p:nvPr>
        </p:nvSpPr>
        <p:spPr/>
        <p:txBody>
          <a:bodyPr/>
          <a:lstStyle/>
          <a:p>
            <a:r>
              <a:rPr kumimoji="1" lang="ja-JP" altLang="en-US"/>
              <a:t>ダブルオークションにおける耐戦略性について</a:t>
            </a:r>
          </a:p>
        </p:txBody>
      </p:sp>
      <p:sp>
        <p:nvSpPr>
          <p:cNvPr id="10" name="テキスト ボックス 9">
            <a:extLst>
              <a:ext uri="{FF2B5EF4-FFF2-40B4-BE49-F238E27FC236}">
                <a16:creationId xmlns:a16="http://schemas.microsoft.com/office/drawing/2014/main" id="{743DF722-453E-C741-B848-0EBDFB1408ED}"/>
              </a:ext>
            </a:extLst>
          </p:cNvPr>
          <p:cNvSpPr txBox="1"/>
          <p:nvPr/>
        </p:nvSpPr>
        <p:spPr>
          <a:xfrm>
            <a:off x="263231" y="3418471"/>
            <a:ext cx="8648521" cy="1015663"/>
          </a:xfrm>
          <a:prstGeom prst="rect">
            <a:avLst/>
          </a:prstGeom>
          <a:noFill/>
          <a:ln w="19050">
            <a:solidFill>
              <a:schemeClr val="accent2"/>
            </a:solidFill>
          </a:ln>
        </p:spPr>
        <p:txBody>
          <a:bodyPr wrap="none" rtlCol="0">
            <a:spAutoFit/>
          </a:bodyPr>
          <a:lstStyle/>
          <a:p>
            <a:pPr algn="ctr"/>
            <a:r>
              <a:rPr lang="en-US" altLang="ja-JP" sz="2000" dirty="0"/>
              <a:t>VCG</a:t>
            </a:r>
            <a:r>
              <a:rPr lang="ja-JP" altLang="en-US" sz="2000"/>
              <a:t>オークションを元に仮想的な買い手を用意し，</a:t>
            </a:r>
            <a:endParaRPr lang="en-US" altLang="ja-JP" sz="2000" dirty="0"/>
          </a:p>
          <a:p>
            <a:pPr algn="ctr"/>
            <a:r>
              <a:rPr lang="ja-JP" altLang="en-US" sz="2000"/>
              <a:t>買い手の支払い額を引き上げ，オークション主催者の個人合理性を満たす</a:t>
            </a:r>
            <a:endParaRPr lang="en-US" altLang="ja-JP" sz="2000" dirty="0"/>
          </a:p>
          <a:p>
            <a:pPr algn="ctr"/>
            <a:r>
              <a:rPr lang="en-US" altLang="ja-JP" sz="2000" dirty="0"/>
              <a:t>Padding Method</a:t>
            </a:r>
            <a:r>
              <a:rPr lang="ja-JP" altLang="en-US" sz="2000"/>
              <a:t>を本研究に適用する</a:t>
            </a:r>
            <a:r>
              <a:rPr lang="en-US" altLang="ja-JP" sz="2000" dirty="0"/>
              <a:t>[11]</a:t>
            </a:r>
          </a:p>
        </p:txBody>
      </p:sp>
      <p:sp>
        <p:nvSpPr>
          <p:cNvPr id="11" name="角丸四角形吹き出し 10">
            <a:extLst>
              <a:ext uri="{FF2B5EF4-FFF2-40B4-BE49-F238E27FC236}">
                <a16:creationId xmlns:a16="http://schemas.microsoft.com/office/drawing/2014/main" id="{E75793E9-9466-1D41-9CEE-5C26CEEC2B7E}"/>
              </a:ext>
            </a:extLst>
          </p:cNvPr>
          <p:cNvSpPr/>
          <p:nvPr/>
        </p:nvSpPr>
        <p:spPr>
          <a:xfrm>
            <a:off x="357352" y="4780020"/>
            <a:ext cx="8439806" cy="877179"/>
          </a:xfrm>
          <a:prstGeom prst="wedgeRoundRectCallout">
            <a:avLst>
              <a:gd name="adj1" fmla="val -4205"/>
              <a:gd name="adj2" fmla="val -9621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a:solidFill>
                  <a:schemeClr val="tx1"/>
                </a:solidFill>
              </a:rPr>
              <a:t>仮想的な買い手の分のリソースが無駄となりパレート効率性は犠牲にされる</a:t>
            </a:r>
            <a:endParaRPr kumimoji="1" lang="en-US" altLang="ja-JP" dirty="0">
              <a:solidFill>
                <a:schemeClr val="tx1"/>
              </a:solidFill>
            </a:endParaRPr>
          </a:p>
          <a:p>
            <a:pPr marL="285750" indent="-285750">
              <a:buFont typeface="Arial" panose="020B0604020202020204" pitchFamily="34" charset="0"/>
              <a:buChar char="•"/>
            </a:pPr>
            <a:r>
              <a:rPr kumimoji="1" lang="en-US" altLang="ja-JP" dirty="0">
                <a:solidFill>
                  <a:schemeClr val="tx1"/>
                </a:solidFill>
              </a:rPr>
              <a:t>VCG</a:t>
            </a:r>
            <a:r>
              <a:rPr kumimoji="1" lang="ja-JP" altLang="en-US">
                <a:solidFill>
                  <a:schemeClr val="tx1"/>
                </a:solidFill>
              </a:rPr>
              <a:t>オークション同様に耐戦略性を満たすことができる</a:t>
            </a:r>
          </a:p>
        </p:txBody>
      </p:sp>
      <p:sp>
        <p:nvSpPr>
          <p:cNvPr id="4" name="下矢印 3">
            <a:extLst>
              <a:ext uri="{FF2B5EF4-FFF2-40B4-BE49-F238E27FC236}">
                <a16:creationId xmlns:a16="http://schemas.microsoft.com/office/drawing/2014/main" id="{5462497A-10A3-D145-9D38-8230E8D176F0}"/>
              </a:ext>
            </a:extLst>
          </p:cNvPr>
          <p:cNvSpPr/>
          <p:nvPr/>
        </p:nvSpPr>
        <p:spPr>
          <a:xfrm>
            <a:off x="4311034" y="2793965"/>
            <a:ext cx="320839" cy="45194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F5F4AE9-921C-C84C-B84A-F7C3C1CF7469}"/>
              </a:ext>
            </a:extLst>
          </p:cNvPr>
          <p:cNvSpPr/>
          <p:nvPr/>
        </p:nvSpPr>
        <p:spPr>
          <a:xfrm>
            <a:off x="4557766" y="2781314"/>
            <a:ext cx="877163" cy="369332"/>
          </a:xfrm>
          <a:prstGeom prst="rect">
            <a:avLst/>
          </a:prstGeom>
        </p:spPr>
        <p:txBody>
          <a:bodyPr wrap="none">
            <a:spAutoFit/>
          </a:bodyPr>
          <a:lstStyle/>
          <a:p>
            <a:r>
              <a:rPr lang="ja-JP" altLang="en-US"/>
              <a:t>そこで</a:t>
            </a:r>
          </a:p>
        </p:txBody>
      </p:sp>
    </p:spTree>
    <p:extLst>
      <p:ext uri="{BB962C8B-B14F-4D97-AF65-F5344CB8AC3E}">
        <p14:creationId xmlns:p14="http://schemas.microsoft.com/office/powerpoint/2010/main" val="999207407"/>
      </p:ext>
    </p:extLst>
  </p:cSld>
  <p:clrMapOvr>
    <a:masterClrMapping/>
  </p:clrMapOvr>
  <mc:AlternateContent xmlns:mc="http://schemas.openxmlformats.org/markup-compatibility/2006" xmlns:p14="http://schemas.microsoft.com/office/powerpoint/2010/main">
    <mc:Choice Requires="p14">
      <p:transition spd="slow" p14:dur="2000" advTm="36686"/>
    </mc:Choice>
    <mc:Fallback xmlns="">
      <p:transition spd="slow" advTm="3668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19</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II</a:t>
            </a:r>
            <a:r>
              <a:rPr kumimoji="1" lang="ja-JP" altLang="en-US"/>
              <a:t>の考え</a:t>
            </a:r>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3" name="図 12">
            <a:extLst>
              <a:ext uri="{FF2B5EF4-FFF2-40B4-BE49-F238E27FC236}">
                <a16:creationId xmlns:a16="http://schemas.microsoft.com/office/drawing/2014/main" id="{1E6FF414-054B-114A-A36B-ACFA7D1B3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1366437"/>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2" name="テキスト ボックス 1">
            <a:extLst>
              <a:ext uri="{FF2B5EF4-FFF2-40B4-BE49-F238E27FC236}">
                <a16:creationId xmlns:a16="http://schemas.microsoft.com/office/drawing/2014/main" id="{4082235F-7877-D34A-A5A0-214FC504E9A3}"/>
              </a:ext>
            </a:extLst>
          </p:cNvPr>
          <p:cNvSpPr txBox="1"/>
          <p:nvPr/>
        </p:nvSpPr>
        <p:spPr>
          <a:xfrm>
            <a:off x="4743923" y="1805162"/>
            <a:ext cx="3929281" cy="707886"/>
          </a:xfrm>
          <a:prstGeom prst="rect">
            <a:avLst/>
          </a:prstGeom>
          <a:noFill/>
        </p:spPr>
        <p:txBody>
          <a:bodyPr wrap="none" rtlCol="0">
            <a:spAutoFit/>
          </a:bodyPr>
          <a:lstStyle/>
          <a:p>
            <a:r>
              <a:rPr kumimoji="1" lang="ja-JP" altLang="en-US" sz="2000"/>
              <a:t>支払い</a:t>
            </a:r>
            <a:r>
              <a:rPr kumimoji="1" lang="en-US" altLang="ja-JP" sz="2000" dirty="0"/>
              <a:t>=</a:t>
            </a:r>
            <a:r>
              <a:rPr kumimoji="1" lang="ja-JP" altLang="en-US" sz="2000"/>
              <a:t>オークションで</a:t>
            </a:r>
            <a:br>
              <a:rPr kumimoji="1" lang="en-US" altLang="ja-JP" sz="2000" dirty="0"/>
            </a:br>
            <a:r>
              <a:rPr kumimoji="1" lang="en-US" altLang="ja-JP" sz="2000" dirty="0"/>
              <a:t>	</a:t>
            </a:r>
            <a:r>
              <a:rPr kumimoji="1" lang="ja-JP" altLang="en-US" sz="2000"/>
              <a:t>勝者となれる最小の価格</a:t>
            </a:r>
          </a:p>
        </p:txBody>
      </p:sp>
      <p:sp>
        <p:nvSpPr>
          <p:cNvPr id="19" name="テキスト ボックス 18">
            <a:extLst>
              <a:ext uri="{FF2B5EF4-FFF2-40B4-BE49-F238E27FC236}">
                <a16:creationId xmlns:a16="http://schemas.microsoft.com/office/drawing/2014/main" id="{CC61DA36-2F06-2844-A642-9C3A0FEF877E}"/>
              </a:ext>
            </a:extLst>
          </p:cNvPr>
          <p:cNvSpPr txBox="1"/>
          <p:nvPr/>
        </p:nvSpPr>
        <p:spPr>
          <a:xfrm>
            <a:off x="4743923" y="3746969"/>
            <a:ext cx="3771427" cy="1631216"/>
          </a:xfrm>
          <a:prstGeom prst="rect">
            <a:avLst/>
          </a:prstGeom>
          <a:noFill/>
        </p:spPr>
        <p:txBody>
          <a:bodyPr wrap="square" rtlCol="0">
            <a:spAutoFit/>
          </a:bodyPr>
          <a:lstStyle/>
          <a:p>
            <a:pPr marL="285750" indent="-285750">
              <a:buFont typeface="Arial" panose="020B0604020202020204" pitchFamily="34" charset="0"/>
              <a:buChar char="•"/>
            </a:pPr>
            <a:r>
              <a:rPr lang="ja-JP" altLang="en-US" sz="2000"/>
              <a:t>手法</a:t>
            </a:r>
            <a:r>
              <a:rPr lang="en-US" altLang="ja-JP" sz="2000" dirty="0"/>
              <a:t>I</a:t>
            </a:r>
            <a:r>
              <a:rPr lang="ja-JP" altLang="en-US" sz="2000"/>
              <a:t>と同じ</a:t>
            </a:r>
            <a:r>
              <a:rPr lang="ja-JP" altLang="en-US" sz="2000">
                <a:solidFill>
                  <a:schemeClr val="accent2"/>
                </a:solidFill>
              </a:rPr>
              <a:t>パレート効率なリソース配分，</a:t>
            </a:r>
            <a:r>
              <a:rPr lang="ja-JP" altLang="en-US" sz="2000"/>
              <a:t>この価格で</a:t>
            </a:r>
            <a:br>
              <a:rPr lang="en-US" altLang="ja-JP" sz="2000" dirty="0"/>
            </a:br>
            <a:r>
              <a:rPr kumimoji="1" lang="ja-JP" altLang="en-US" sz="2000"/>
              <a:t>取引を行うと</a:t>
            </a:r>
            <a:br>
              <a:rPr kumimoji="1" lang="en-US" altLang="ja-JP" sz="2000" dirty="0">
                <a:solidFill>
                  <a:schemeClr val="accent2"/>
                </a:solidFill>
              </a:rPr>
            </a:br>
            <a:r>
              <a:rPr kumimoji="1" lang="ja-JP" altLang="en-US" sz="2000" u="sng"/>
              <a:t>支払いの合計</a:t>
            </a:r>
            <a:r>
              <a:rPr kumimoji="1" lang="en-US" altLang="ja-JP" sz="2000" u="sng" dirty="0">
                <a:solidFill>
                  <a:schemeClr val="accent2"/>
                </a:solidFill>
              </a:rPr>
              <a:t>&lt;</a:t>
            </a:r>
            <a:r>
              <a:rPr kumimoji="1" lang="ja-JP" altLang="en-US" sz="2000" u="sng"/>
              <a:t>報酬の合計</a:t>
            </a:r>
            <a:br>
              <a:rPr lang="en-US" altLang="ja-JP" sz="2000" dirty="0">
                <a:solidFill>
                  <a:schemeClr val="accent2"/>
                </a:solidFill>
              </a:rPr>
            </a:br>
            <a:r>
              <a:rPr lang="ja-JP" altLang="en-US" sz="2000"/>
              <a:t>となる</a:t>
            </a:r>
            <a:endParaRPr lang="en-US" altLang="ja-JP" sz="2000" dirty="0">
              <a:solidFill>
                <a:schemeClr val="accent2"/>
              </a:solidFill>
            </a:endParaRPr>
          </a:p>
        </p:txBody>
      </p:sp>
      <p:sp>
        <p:nvSpPr>
          <p:cNvPr id="3" name="下矢印 2">
            <a:extLst>
              <a:ext uri="{FF2B5EF4-FFF2-40B4-BE49-F238E27FC236}">
                <a16:creationId xmlns:a16="http://schemas.microsoft.com/office/drawing/2014/main" id="{596457CF-12CC-7740-ACB4-ED1DCC31A24C}"/>
              </a:ext>
            </a:extLst>
          </p:cNvPr>
          <p:cNvSpPr/>
          <p:nvPr/>
        </p:nvSpPr>
        <p:spPr>
          <a:xfrm rot="18000000">
            <a:off x="1680051" y="1934839"/>
            <a:ext cx="376040" cy="813604"/>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23" name="下矢印 22">
            <a:extLst>
              <a:ext uri="{FF2B5EF4-FFF2-40B4-BE49-F238E27FC236}">
                <a16:creationId xmlns:a16="http://schemas.microsoft.com/office/drawing/2014/main" id="{6EB020B4-C740-DD45-8361-8791E4A19BDC}"/>
              </a:ext>
            </a:extLst>
          </p:cNvPr>
          <p:cNvSpPr/>
          <p:nvPr/>
        </p:nvSpPr>
        <p:spPr>
          <a:xfrm rot="3627481">
            <a:off x="3426653" y="1923053"/>
            <a:ext cx="376040" cy="813604"/>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27" name="下矢印 26">
            <a:extLst>
              <a:ext uri="{FF2B5EF4-FFF2-40B4-BE49-F238E27FC236}">
                <a16:creationId xmlns:a16="http://schemas.microsoft.com/office/drawing/2014/main" id="{70D8C44F-9101-8443-BBEA-766687910A71}"/>
              </a:ext>
            </a:extLst>
          </p:cNvPr>
          <p:cNvSpPr/>
          <p:nvPr/>
        </p:nvSpPr>
        <p:spPr>
          <a:xfrm rot="3600000">
            <a:off x="1680180" y="3204997"/>
            <a:ext cx="376040" cy="813604"/>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31" name="下矢印 30">
            <a:extLst>
              <a:ext uri="{FF2B5EF4-FFF2-40B4-BE49-F238E27FC236}">
                <a16:creationId xmlns:a16="http://schemas.microsoft.com/office/drawing/2014/main" id="{34CF23AF-1268-FE4F-BA03-B35412A2FFD4}"/>
              </a:ext>
            </a:extLst>
          </p:cNvPr>
          <p:cNvSpPr/>
          <p:nvPr/>
        </p:nvSpPr>
        <p:spPr>
          <a:xfrm rot="18000000">
            <a:off x="3412267" y="3169645"/>
            <a:ext cx="376040" cy="813604"/>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32" name="下矢印 31">
            <a:extLst>
              <a:ext uri="{FF2B5EF4-FFF2-40B4-BE49-F238E27FC236}">
                <a16:creationId xmlns:a16="http://schemas.microsoft.com/office/drawing/2014/main" id="{F1DFA851-2E7B-BA47-9652-E11DEF30106F}"/>
              </a:ext>
            </a:extLst>
          </p:cNvPr>
          <p:cNvSpPr/>
          <p:nvPr/>
        </p:nvSpPr>
        <p:spPr>
          <a:xfrm>
            <a:off x="2584479" y="2097273"/>
            <a:ext cx="376040" cy="51713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33" name="下矢印 32">
            <a:extLst>
              <a:ext uri="{FF2B5EF4-FFF2-40B4-BE49-F238E27FC236}">
                <a16:creationId xmlns:a16="http://schemas.microsoft.com/office/drawing/2014/main" id="{5FAB1001-8739-034A-AC71-1C05C4B56AE5}"/>
              </a:ext>
            </a:extLst>
          </p:cNvPr>
          <p:cNvSpPr/>
          <p:nvPr/>
        </p:nvSpPr>
        <p:spPr>
          <a:xfrm>
            <a:off x="2584479" y="3366017"/>
            <a:ext cx="376040" cy="51713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pic>
        <p:nvPicPr>
          <p:cNvPr id="34" name="図 33">
            <a:extLst>
              <a:ext uri="{FF2B5EF4-FFF2-40B4-BE49-F238E27FC236}">
                <a16:creationId xmlns:a16="http://schemas.microsoft.com/office/drawing/2014/main" id="{1C498405-1A46-5747-A033-C724E45E0F95}"/>
              </a:ext>
            </a:extLst>
          </p:cNvPr>
          <p:cNvPicPr>
            <a:picLocks noChangeAspect="1"/>
          </p:cNvPicPr>
          <p:nvPr/>
        </p:nvPicPr>
        <p:blipFill>
          <a:blip r:embed="rId3"/>
          <a:stretch>
            <a:fillRect/>
          </a:stretch>
        </p:blipFill>
        <p:spPr>
          <a:xfrm>
            <a:off x="2282784" y="2883682"/>
            <a:ext cx="936839" cy="936839"/>
          </a:xfrm>
          <a:prstGeom prst="rect">
            <a:avLst/>
          </a:prstGeom>
        </p:spPr>
      </p:pic>
      <p:sp>
        <p:nvSpPr>
          <p:cNvPr id="35" name="テキスト ボックス 34">
            <a:extLst>
              <a:ext uri="{FF2B5EF4-FFF2-40B4-BE49-F238E27FC236}">
                <a16:creationId xmlns:a16="http://schemas.microsoft.com/office/drawing/2014/main" id="{1DAED6A2-420D-B241-A3DE-DBFE7A14059A}"/>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36" name="テキスト ボックス 35">
            <a:extLst>
              <a:ext uri="{FF2B5EF4-FFF2-40B4-BE49-F238E27FC236}">
                <a16:creationId xmlns:a16="http://schemas.microsoft.com/office/drawing/2014/main" id="{D17E7FEB-80AB-8E44-8AA7-0057AD6B416E}"/>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p:pic>
        <p:nvPicPr>
          <p:cNvPr id="29" name="図 28">
            <a:extLst>
              <a:ext uri="{FF2B5EF4-FFF2-40B4-BE49-F238E27FC236}">
                <a16:creationId xmlns:a16="http://schemas.microsoft.com/office/drawing/2014/main" id="{91BCD5CE-06D2-524A-AC58-55BAC28F4060}"/>
              </a:ext>
            </a:extLst>
          </p:cNvPr>
          <p:cNvPicPr>
            <a:picLocks noChangeAspect="1"/>
          </p:cNvPicPr>
          <p:nvPr/>
        </p:nvPicPr>
        <p:blipFill>
          <a:blip r:embed="rId3"/>
          <a:stretch>
            <a:fillRect/>
          </a:stretch>
        </p:blipFill>
        <p:spPr>
          <a:xfrm>
            <a:off x="2266234" y="2095286"/>
            <a:ext cx="936839" cy="936839"/>
          </a:xfrm>
          <a:prstGeom prst="rect">
            <a:avLst/>
          </a:prstGeom>
        </p:spPr>
      </p:pic>
      <p:sp>
        <p:nvSpPr>
          <p:cNvPr id="38" name="テキスト ボックス 37">
            <a:extLst>
              <a:ext uri="{FF2B5EF4-FFF2-40B4-BE49-F238E27FC236}">
                <a16:creationId xmlns:a16="http://schemas.microsoft.com/office/drawing/2014/main" id="{1FD2CE3A-AC3D-3740-BAD6-D3934A9BED0E}"/>
              </a:ext>
            </a:extLst>
          </p:cNvPr>
          <p:cNvSpPr txBox="1"/>
          <p:nvPr/>
        </p:nvSpPr>
        <p:spPr>
          <a:xfrm>
            <a:off x="4968344" y="2621002"/>
            <a:ext cx="3929281" cy="707886"/>
          </a:xfrm>
          <a:prstGeom prst="rect">
            <a:avLst/>
          </a:prstGeom>
          <a:noFill/>
        </p:spPr>
        <p:txBody>
          <a:bodyPr wrap="none" rtlCol="0">
            <a:spAutoFit/>
          </a:bodyPr>
          <a:lstStyle/>
          <a:p>
            <a:r>
              <a:rPr kumimoji="1" lang="ja-JP" altLang="en-US" sz="2000"/>
              <a:t>報酬</a:t>
            </a:r>
            <a:r>
              <a:rPr kumimoji="1" lang="en-US" altLang="ja-JP" sz="2000" dirty="0"/>
              <a:t>=</a:t>
            </a:r>
            <a:r>
              <a:rPr kumimoji="1" lang="ja-JP" altLang="en-US" sz="2000"/>
              <a:t>オークションで</a:t>
            </a:r>
            <a:br>
              <a:rPr kumimoji="1" lang="en-US" altLang="ja-JP" sz="2000" dirty="0"/>
            </a:br>
            <a:r>
              <a:rPr kumimoji="1" lang="en-US" altLang="ja-JP" sz="2000" dirty="0"/>
              <a:t>	</a:t>
            </a:r>
            <a:r>
              <a:rPr kumimoji="1" lang="ja-JP" altLang="en-US" sz="2000"/>
              <a:t>勝者となれる最大の価格</a:t>
            </a:r>
          </a:p>
        </p:txBody>
      </p:sp>
      <p:sp>
        <p:nvSpPr>
          <p:cNvPr id="4" name="テキスト ボックス 3">
            <a:extLst>
              <a:ext uri="{FF2B5EF4-FFF2-40B4-BE49-F238E27FC236}">
                <a16:creationId xmlns:a16="http://schemas.microsoft.com/office/drawing/2014/main" id="{C056D93D-9F91-6542-A83F-0EEA0EC33027}"/>
              </a:ext>
            </a:extLst>
          </p:cNvPr>
          <p:cNvSpPr txBox="1"/>
          <p:nvPr/>
        </p:nvSpPr>
        <p:spPr>
          <a:xfrm rot="5400000">
            <a:off x="2468992" y="2068204"/>
            <a:ext cx="514007" cy="1569660"/>
          </a:xfrm>
          <a:prstGeom prst="rect">
            <a:avLst/>
          </a:prstGeom>
          <a:noFill/>
        </p:spPr>
        <p:txBody>
          <a:bodyPr wrap="square" rtlCol="0">
            <a:spAutoFit/>
          </a:bodyPr>
          <a:lstStyle/>
          <a:p>
            <a:r>
              <a:rPr kumimoji="1" lang="en-US" altLang="ja-JP" sz="9600" dirty="0">
                <a:solidFill>
                  <a:schemeClr val="accent2"/>
                </a:solidFill>
              </a:rPr>
              <a:t>&lt;</a:t>
            </a:r>
            <a:endParaRPr kumimoji="1" lang="ja-JP" altLang="en-US" sz="9600">
              <a:solidFill>
                <a:schemeClr val="accent2"/>
              </a:solidFill>
            </a:endParaRPr>
          </a:p>
        </p:txBody>
      </p:sp>
      <p:sp>
        <p:nvSpPr>
          <p:cNvPr id="30" name="テキスト ボックス 29">
            <a:extLst>
              <a:ext uri="{FF2B5EF4-FFF2-40B4-BE49-F238E27FC236}">
                <a16:creationId xmlns:a16="http://schemas.microsoft.com/office/drawing/2014/main" id="{6100A549-07DF-4246-A489-6184B87B0E2D}"/>
              </a:ext>
            </a:extLst>
          </p:cNvPr>
          <p:cNvSpPr txBox="1"/>
          <p:nvPr/>
        </p:nvSpPr>
        <p:spPr>
          <a:xfrm>
            <a:off x="51837" y="2168814"/>
            <a:ext cx="239759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a:solidFill>
                  <a:schemeClr val="accent2"/>
                </a:solidFill>
              </a:rPr>
              <a:t>オークション主催者が負債を抱える</a:t>
            </a:r>
            <a:endParaRPr kumimoji="1" lang="ja-JP" altLang="en-US">
              <a:solidFill>
                <a:schemeClr val="accent2"/>
              </a:solidFill>
            </a:endParaRPr>
          </a:p>
        </p:txBody>
      </p:sp>
    </p:spTree>
    <p:extLst>
      <p:ext uri="{BB962C8B-B14F-4D97-AF65-F5344CB8AC3E}">
        <p14:creationId xmlns:p14="http://schemas.microsoft.com/office/powerpoint/2010/main" val="55782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11729979-5626-F648-BAD9-45E7C6844328}"/>
              </a:ext>
            </a:extLst>
          </p:cNvPr>
          <p:cNvSpPr>
            <a:spLocks noGrp="1"/>
          </p:cNvSpPr>
          <p:nvPr>
            <p:ph type="body" sz="quarter" idx="13"/>
          </p:nvPr>
        </p:nvSpPr>
        <p:spPr>
          <a:xfrm>
            <a:off x="628650" y="946674"/>
            <a:ext cx="8376411" cy="3001382"/>
          </a:xfrm>
        </p:spPr>
        <p:txBody>
          <a:bodyPr>
            <a:normAutofit/>
          </a:bodyPr>
          <a:lstStyle/>
          <a:p>
            <a:pPr marL="0" indent="0">
              <a:buNone/>
            </a:pPr>
            <a:endParaRPr lang="en-US" altLang="ja-JP" sz="1200" dirty="0"/>
          </a:p>
          <a:p>
            <a:r>
              <a:rPr lang="ja-JP" altLang="en-US"/>
              <a:t>近年シェアリング・エコノミーが急速普及している</a:t>
            </a:r>
            <a:r>
              <a:rPr lang="en-US" altLang="ja-JP" dirty="0"/>
              <a:t>[1]</a:t>
            </a:r>
          </a:p>
          <a:p>
            <a:pPr lvl="1"/>
            <a:r>
              <a:rPr lang="ja-JP" altLang="en-US"/>
              <a:t> 個人が保有する遊休資産（スキルのような無形のものも含む）の貸出しを仲介する経済の仕組み</a:t>
            </a:r>
            <a:r>
              <a:rPr lang="en-US" altLang="ja-JP" dirty="0"/>
              <a:t>[1]</a:t>
            </a:r>
          </a:p>
          <a:p>
            <a:pPr lvl="1"/>
            <a:r>
              <a:rPr lang="en-US" altLang="ja-JP" dirty="0"/>
              <a:t>IoT</a:t>
            </a:r>
            <a:r>
              <a:rPr lang="ja-JP" altLang="en-US"/>
              <a:t>技術の普及により情報の取得，集約が可能となった</a:t>
            </a:r>
            <a:r>
              <a:rPr lang="en-US" altLang="ja-JP" dirty="0"/>
              <a:t>[2]</a:t>
            </a:r>
          </a:p>
          <a:p>
            <a:pPr lvl="1"/>
            <a:endParaRPr lang="en-US" altLang="ja-JP" sz="1050" dirty="0"/>
          </a:p>
          <a:p>
            <a:r>
              <a:rPr lang="ja-JP" altLang="en-US"/>
              <a:t>製造業においても「つながる工場」などシェアリング・エコノミーの考え方に影響を受けた生産形態に注目が集まる</a:t>
            </a:r>
            <a:r>
              <a:rPr lang="en-US" altLang="ja-JP" dirty="0"/>
              <a:t>[3]</a:t>
            </a:r>
          </a:p>
          <a:p>
            <a:endParaRPr lang="en-US" altLang="ja-JP" sz="1800" dirty="0"/>
          </a:p>
          <a:p>
            <a:endParaRPr lang="en-US" altLang="ja-JP" sz="1800" dirty="0"/>
          </a:p>
        </p:txBody>
      </p:sp>
      <p:sp>
        <p:nvSpPr>
          <p:cNvPr id="10" name="テキスト プレースホルダー 9">
            <a:extLst>
              <a:ext uri="{FF2B5EF4-FFF2-40B4-BE49-F238E27FC236}">
                <a16:creationId xmlns:a16="http://schemas.microsoft.com/office/drawing/2014/main" id="{CCE5398F-92BD-FA4E-B8DD-1A9F991625F1}"/>
              </a:ext>
            </a:extLst>
          </p:cNvPr>
          <p:cNvSpPr>
            <a:spLocks noGrp="1"/>
          </p:cNvSpPr>
          <p:nvPr>
            <p:ph type="body" sz="quarter" idx="15"/>
          </p:nvPr>
        </p:nvSpPr>
        <p:spPr>
          <a:xfrm>
            <a:off x="628650" y="3988007"/>
            <a:ext cx="7886700" cy="1600201"/>
          </a:xfrm>
        </p:spPr>
        <p:txBody>
          <a:bodyPr>
            <a:normAutofit/>
          </a:bodyPr>
          <a:lstStyle/>
          <a:p>
            <a:r>
              <a:rPr lang="ja-JP" altLang="en-US"/>
              <a:t>共生型モノづくり社会のコンセプト</a:t>
            </a:r>
            <a:endParaRPr lang="en-US" altLang="ja-JP" dirty="0"/>
          </a:p>
          <a:p>
            <a:r>
              <a:rPr lang="en-US" altLang="ja-JP" dirty="0"/>
              <a:t>IoT </a:t>
            </a:r>
            <a:r>
              <a:rPr lang="ja-JP" altLang="en-US"/>
              <a:t>環境で複数の工場や複数の企業をつなぎ</a:t>
            </a:r>
            <a:endParaRPr lang="en-US" altLang="ja-JP" dirty="0"/>
          </a:p>
          <a:p>
            <a:pPr marL="0" indent="0">
              <a:buNone/>
            </a:pPr>
            <a:r>
              <a:rPr lang="en-US" altLang="ja-JP" dirty="0"/>
              <a:t>   </a:t>
            </a:r>
            <a:r>
              <a:rPr lang="ja-JP" altLang="en-US"/>
              <a:t>設備・材料・労働力・工法を融通し合う</a:t>
            </a:r>
            <a:endParaRPr lang="en-US" altLang="ja-JP" dirty="0"/>
          </a:p>
        </p:txBody>
      </p:sp>
      <p:sp>
        <p:nvSpPr>
          <p:cNvPr id="11" name="テキスト プレースホルダー 10">
            <a:extLst>
              <a:ext uri="{FF2B5EF4-FFF2-40B4-BE49-F238E27FC236}">
                <a16:creationId xmlns:a16="http://schemas.microsoft.com/office/drawing/2014/main" id="{D26296FF-3293-A44F-A84F-3A03FF8DB329}"/>
              </a:ext>
            </a:extLst>
          </p:cNvPr>
          <p:cNvSpPr>
            <a:spLocks noGrp="1"/>
          </p:cNvSpPr>
          <p:nvPr>
            <p:ph type="body" sz="quarter" idx="16"/>
          </p:nvPr>
        </p:nvSpPr>
        <p:spPr>
          <a:xfrm>
            <a:off x="628650" y="3322966"/>
            <a:ext cx="7886700" cy="549275"/>
          </a:xfrm>
        </p:spPr>
        <p:txBody>
          <a:bodyPr>
            <a:normAutofit/>
          </a:bodyPr>
          <a:lstStyle/>
          <a:p>
            <a:r>
              <a:rPr lang="ja-JP" altLang="en-US" sz="2400"/>
              <a:t>クラウドソースドマニュファクチャリング</a:t>
            </a:r>
            <a:r>
              <a:rPr lang="en-US" altLang="ja-JP" sz="2400" dirty="0"/>
              <a:t> [4]</a:t>
            </a:r>
          </a:p>
        </p:txBody>
      </p:sp>
      <p:sp>
        <p:nvSpPr>
          <p:cNvPr id="7" name="フッター プレースホルダー 6">
            <a:extLst>
              <a:ext uri="{FF2B5EF4-FFF2-40B4-BE49-F238E27FC236}">
                <a16:creationId xmlns:a16="http://schemas.microsoft.com/office/drawing/2014/main" id="{57BE2FD1-FF05-5941-9F5F-125F62CEFFE7}"/>
              </a:ext>
            </a:extLst>
          </p:cNvPr>
          <p:cNvSpPr>
            <a:spLocks noGrp="1"/>
          </p:cNvSpPr>
          <p:nvPr>
            <p:ph type="ftr" sz="quarter" idx="17"/>
          </p:nvPr>
        </p:nvSpPr>
        <p:spPr>
          <a:xfrm>
            <a:off x="0" y="5841402"/>
            <a:ext cx="9144000" cy="1019411"/>
          </a:xfrm>
        </p:spPr>
        <p:txBody>
          <a:bodyPr/>
          <a:lstStyle/>
          <a:p>
            <a:r>
              <a:rPr lang="en-US" altLang="ja-JP" dirty="0"/>
              <a:t>[1]</a:t>
            </a:r>
            <a:r>
              <a:rPr lang="ja-JP" altLang="en-US"/>
              <a:t>総務省</a:t>
            </a:r>
            <a:r>
              <a:rPr lang="en-US" altLang="ja-JP" dirty="0"/>
              <a:t>,”</a:t>
            </a:r>
            <a:r>
              <a:rPr lang="ja-JP" altLang="en-US"/>
              <a:t> シェアリング・エコノミーとは</a:t>
            </a:r>
            <a:r>
              <a:rPr lang="en-US" altLang="ja-JP" dirty="0"/>
              <a:t>, ”https://</a:t>
            </a:r>
            <a:r>
              <a:rPr lang="en-US" altLang="ja-JP" dirty="0" err="1"/>
              <a:t>www.soumu.go.jp</a:t>
            </a:r>
            <a:r>
              <a:rPr lang="en-US" altLang="ja-JP" dirty="0"/>
              <a:t>/</a:t>
            </a:r>
            <a:r>
              <a:rPr lang="en-US" altLang="ja-JP" dirty="0" err="1"/>
              <a:t>johotsusintokei</a:t>
            </a:r>
            <a:r>
              <a:rPr lang="en-US" altLang="ja-JP" dirty="0"/>
              <a:t>/whitepaper/ja/h27/html/nc242110.html</a:t>
            </a:r>
          </a:p>
          <a:p>
            <a:r>
              <a:rPr lang="en-US" altLang="ja-JP" dirty="0"/>
              <a:t>[2] K. Ashton, “That Internet of Things’ Thing., ” RFID Journal, 22., 2009.</a:t>
            </a:r>
          </a:p>
          <a:p>
            <a:r>
              <a:rPr lang="en-US" altLang="ja-JP" dirty="0"/>
              <a:t>[3]IVI, </a:t>
            </a:r>
            <a:r>
              <a:rPr lang="ja-JP" altLang="en-US"/>
              <a:t>つながる</a:t>
            </a:r>
            <a:r>
              <a:rPr lang="en-US" altLang="ja-JP" dirty="0"/>
              <a:t>!</a:t>
            </a:r>
            <a:r>
              <a:rPr lang="ja-JP" altLang="en-US"/>
              <a:t>もの</a:t>
            </a:r>
            <a:r>
              <a:rPr lang="en-US" altLang="ja-JP" dirty="0"/>
              <a:t>‘</a:t>
            </a:r>
            <a:r>
              <a:rPr lang="ja-JP" altLang="en-US"/>
              <a:t>づくり</a:t>
            </a:r>
            <a:r>
              <a:rPr lang="en-US" altLang="ja-JP" dirty="0"/>
              <a:t>, https://</a:t>
            </a:r>
            <a:r>
              <a:rPr lang="en-US" altLang="ja-JP" dirty="0" err="1"/>
              <a:t>www.iv-i.org</a:t>
            </a:r>
            <a:r>
              <a:rPr lang="en-US" altLang="ja-JP" dirty="0"/>
              <a:t>/</a:t>
            </a:r>
            <a:r>
              <a:rPr lang="en-US" altLang="ja-JP" dirty="0" err="1"/>
              <a:t>faq.html</a:t>
            </a:r>
            <a:r>
              <a:rPr lang="ja-JP" altLang="en-US"/>
              <a:t>　</a:t>
            </a:r>
            <a:r>
              <a:rPr lang="en-US" altLang="ja-JP" dirty="0"/>
              <a:t>[Accessed 9 12 2017]</a:t>
            </a:r>
          </a:p>
          <a:p>
            <a:r>
              <a:rPr lang="en-US" altLang="ja-JP" dirty="0"/>
              <a:t>[4] IEC, “Factory of the future, “[Online]. Available: http://</a:t>
            </a:r>
            <a:r>
              <a:rPr lang="en-US" altLang="ja-JP" dirty="0" err="1"/>
              <a:t>www.iec.ch</a:t>
            </a:r>
            <a:r>
              <a:rPr lang="en-US" altLang="ja-JP" dirty="0"/>
              <a:t>/whitepaper/pdf/</a:t>
            </a:r>
            <a:r>
              <a:rPr lang="en-US" altLang="ja-JP" dirty="0" err="1"/>
              <a:t>iecWP</a:t>
            </a:r>
            <a:r>
              <a:rPr lang="en-US" altLang="ja-JP" dirty="0"/>
              <a:t>-</a:t>
            </a:r>
            <a:r>
              <a:rPr lang="en-US" altLang="ja-JP" dirty="0" err="1"/>
              <a:t>futurefactory</a:t>
            </a:r>
            <a:r>
              <a:rPr lang="en-US" altLang="ja-JP" dirty="0"/>
              <a:t>-LR-</a:t>
            </a:r>
            <a:r>
              <a:rPr lang="en-US" altLang="ja-JP" dirty="0" err="1"/>
              <a:t>en.pdf</a:t>
            </a:r>
            <a:r>
              <a:rPr lang="en-US" altLang="ja-JP" dirty="0"/>
              <a:t> </a:t>
            </a:r>
            <a:br>
              <a:rPr lang="en-US" altLang="ja-JP" dirty="0"/>
            </a:br>
            <a:r>
              <a:rPr lang="en-US" altLang="ja-JP" dirty="0"/>
              <a:t>[Accessed 2 10 2017]</a:t>
            </a:r>
            <a:endParaRPr lang="ja-JP" altLang="en-US"/>
          </a:p>
        </p:txBody>
      </p:sp>
      <p:sp>
        <p:nvSpPr>
          <p:cNvPr id="8" name="スライド番号プレースホルダー 7">
            <a:extLst>
              <a:ext uri="{FF2B5EF4-FFF2-40B4-BE49-F238E27FC236}">
                <a16:creationId xmlns:a16="http://schemas.microsoft.com/office/drawing/2014/main" id="{6FD14545-378F-9E49-A8FA-32729C0D57A0}"/>
              </a:ext>
            </a:extLst>
          </p:cNvPr>
          <p:cNvSpPr>
            <a:spLocks noGrp="1"/>
          </p:cNvSpPr>
          <p:nvPr>
            <p:ph type="sldNum" sz="quarter" idx="18"/>
          </p:nvPr>
        </p:nvSpPr>
        <p:spPr/>
        <p:txBody>
          <a:bodyPr/>
          <a:lstStyle/>
          <a:p>
            <a:fld id="{08FC5268-0E06-784C-B5A0-7DE08B3865E8}" type="slidenum">
              <a:rPr lang="ja-JP" altLang="en-US" smtClean="0"/>
              <a:pPr/>
              <a:t>2</a:t>
            </a:fld>
            <a:endParaRPr lang="ja-JP" altLang="en-US"/>
          </a:p>
        </p:txBody>
      </p:sp>
      <p:sp>
        <p:nvSpPr>
          <p:cNvPr id="5" name="タイトル 4">
            <a:extLst>
              <a:ext uri="{FF2B5EF4-FFF2-40B4-BE49-F238E27FC236}">
                <a16:creationId xmlns:a16="http://schemas.microsoft.com/office/drawing/2014/main" id="{A170F5EC-7DA7-D64B-811C-2133E09C3888}"/>
              </a:ext>
            </a:extLst>
          </p:cNvPr>
          <p:cNvSpPr>
            <a:spLocks noGrp="1"/>
          </p:cNvSpPr>
          <p:nvPr>
            <p:ph type="title"/>
          </p:nvPr>
        </p:nvSpPr>
        <p:spPr/>
        <p:txBody>
          <a:bodyPr/>
          <a:lstStyle/>
          <a:p>
            <a:r>
              <a:rPr lang="ja-JP" altLang="en-US"/>
              <a:t>研究背景（</a:t>
            </a:r>
            <a:r>
              <a:rPr lang="en-US" altLang="ja-JP"/>
              <a:t>1/2</a:t>
            </a:r>
            <a:r>
              <a:rPr lang="ja-JP" altLang="en-US"/>
              <a:t>）</a:t>
            </a:r>
          </a:p>
        </p:txBody>
      </p:sp>
      <p:pic>
        <p:nvPicPr>
          <p:cNvPr id="13" name="図 12">
            <a:extLst>
              <a:ext uri="{FF2B5EF4-FFF2-40B4-BE49-F238E27FC236}">
                <a16:creationId xmlns:a16="http://schemas.microsoft.com/office/drawing/2014/main" id="{D81B786D-3E6F-E949-B526-E2D66A2310B8}"/>
              </a:ext>
            </a:extLst>
          </p:cNvPr>
          <p:cNvPicPr>
            <a:picLocks noChangeAspect="1"/>
          </p:cNvPicPr>
          <p:nvPr/>
        </p:nvPicPr>
        <p:blipFill>
          <a:blip r:embed="rId2"/>
          <a:stretch>
            <a:fillRect/>
          </a:stretch>
        </p:blipFill>
        <p:spPr>
          <a:xfrm>
            <a:off x="5702380" y="3762097"/>
            <a:ext cx="3832100" cy="2240500"/>
          </a:xfrm>
          <a:prstGeom prst="rect">
            <a:avLst/>
          </a:prstGeom>
        </p:spPr>
      </p:pic>
    </p:spTree>
    <p:extLst>
      <p:ext uri="{BB962C8B-B14F-4D97-AF65-F5344CB8AC3E}">
        <p14:creationId xmlns:p14="http://schemas.microsoft.com/office/powerpoint/2010/main" val="4050814838"/>
      </p:ext>
    </p:extLst>
  </p:cSld>
  <p:clrMapOvr>
    <a:masterClrMapping/>
  </p:clrMapOvr>
  <mc:AlternateContent xmlns:mc="http://schemas.openxmlformats.org/markup-compatibility/2006" xmlns:p14="http://schemas.microsoft.com/office/powerpoint/2010/main">
    <mc:Choice Requires="p14">
      <p:transition spd="slow" p14:dur="2000" advTm="41781"/>
    </mc:Choice>
    <mc:Fallback xmlns="">
      <p:transition spd="slow" advTm="417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20</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lang="ja-JP" altLang="en-US"/>
              <a:t>手法</a:t>
            </a:r>
            <a:r>
              <a:rPr lang="en-US" altLang="ja-JP" dirty="0"/>
              <a:t>II</a:t>
            </a:r>
            <a:r>
              <a:rPr lang="ja-JP" altLang="en-US"/>
              <a:t>の考え</a:t>
            </a:r>
            <a:endParaRPr kumimoji="1" lang="ja-JP" altLang="en-US"/>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3" name="図 12">
            <a:extLst>
              <a:ext uri="{FF2B5EF4-FFF2-40B4-BE49-F238E27FC236}">
                <a16:creationId xmlns:a16="http://schemas.microsoft.com/office/drawing/2014/main" id="{1E6FF414-054B-114A-A36B-ACFA7D1B3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1366437"/>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3" name="下矢印 2">
            <a:extLst>
              <a:ext uri="{FF2B5EF4-FFF2-40B4-BE49-F238E27FC236}">
                <a16:creationId xmlns:a16="http://schemas.microsoft.com/office/drawing/2014/main" id="{596457CF-12CC-7740-ACB4-ED1DCC31A24C}"/>
              </a:ext>
            </a:extLst>
          </p:cNvPr>
          <p:cNvSpPr/>
          <p:nvPr/>
        </p:nvSpPr>
        <p:spPr>
          <a:xfrm rot="18000000">
            <a:off x="1680051" y="1934839"/>
            <a:ext cx="376040" cy="813604"/>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23" name="下矢印 22">
            <a:extLst>
              <a:ext uri="{FF2B5EF4-FFF2-40B4-BE49-F238E27FC236}">
                <a16:creationId xmlns:a16="http://schemas.microsoft.com/office/drawing/2014/main" id="{6EB020B4-C740-DD45-8361-8791E4A19BDC}"/>
              </a:ext>
            </a:extLst>
          </p:cNvPr>
          <p:cNvSpPr/>
          <p:nvPr/>
        </p:nvSpPr>
        <p:spPr>
          <a:xfrm rot="3627481">
            <a:off x="3426653" y="1923053"/>
            <a:ext cx="376040" cy="813604"/>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27" name="下矢印 26">
            <a:extLst>
              <a:ext uri="{FF2B5EF4-FFF2-40B4-BE49-F238E27FC236}">
                <a16:creationId xmlns:a16="http://schemas.microsoft.com/office/drawing/2014/main" id="{70D8C44F-9101-8443-BBEA-766687910A71}"/>
              </a:ext>
            </a:extLst>
          </p:cNvPr>
          <p:cNvSpPr/>
          <p:nvPr/>
        </p:nvSpPr>
        <p:spPr>
          <a:xfrm rot="3600000">
            <a:off x="1680180" y="3204997"/>
            <a:ext cx="376040" cy="813604"/>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31" name="下矢印 30">
            <a:extLst>
              <a:ext uri="{FF2B5EF4-FFF2-40B4-BE49-F238E27FC236}">
                <a16:creationId xmlns:a16="http://schemas.microsoft.com/office/drawing/2014/main" id="{34CF23AF-1268-FE4F-BA03-B35412A2FFD4}"/>
              </a:ext>
            </a:extLst>
          </p:cNvPr>
          <p:cNvSpPr/>
          <p:nvPr/>
        </p:nvSpPr>
        <p:spPr>
          <a:xfrm rot="18000000">
            <a:off x="3412267" y="3169645"/>
            <a:ext cx="376040" cy="813604"/>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32" name="下矢印 31">
            <a:extLst>
              <a:ext uri="{FF2B5EF4-FFF2-40B4-BE49-F238E27FC236}">
                <a16:creationId xmlns:a16="http://schemas.microsoft.com/office/drawing/2014/main" id="{F1DFA851-2E7B-BA47-9652-E11DEF30106F}"/>
              </a:ext>
            </a:extLst>
          </p:cNvPr>
          <p:cNvSpPr/>
          <p:nvPr/>
        </p:nvSpPr>
        <p:spPr>
          <a:xfrm>
            <a:off x="2584479" y="2097273"/>
            <a:ext cx="376040" cy="51713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33" name="下矢印 32">
            <a:extLst>
              <a:ext uri="{FF2B5EF4-FFF2-40B4-BE49-F238E27FC236}">
                <a16:creationId xmlns:a16="http://schemas.microsoft.com/office/drawing/2014/main" id="{5FAB1001-8739-034A-AC71-1C05C4B56AE5}"/>
              </a:ext>
            </a:extLst>
          </p:cNvPr>
          <p:cNvSpPr/>
          <p:nvPr/>
        </p:nvSpPr>
        <p:spPr>
          <a:xfrm>
            <a:off x="2584479" y="3366017"/>
            <a:ext cx="376040" cy="51713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pic>
        <p:nvPicPr>
          <p:cNvPr id="34" name="図 33">
            <a:extLst>
              <a:ext uri="{FF2B5EF4-FFF2-40B4-BE49-F238E27FC236}">
                <a16:creationId xmlns:a16="http://schemas.microsoft.com/office/drawing/2014/main" id="{1C498405-1A46-5747-A033-C724E45E0F95}"/>
              </a:ext>
            </a:extLst>
          </p:cNvPr>
          <p:cNvPicPr>
            <a:picLocks noChangeAspect="1"/>
          </p:cNvPicPr>
          <p:nvPr/>
        </p:nvPicPr>
        <p:blipFill>
          <a:blip r:embed="rId3"/>
          <a:stretch>
            <a:fillRect/>
          </a:stretch>
        </p:blipFill>
        <p:spPr>
          <a:xfrm>
            <a:off x="2282784" y="2883682"/>
            <a:ext cx="936839" cy="936839"/>
          </a:xfrm>
          <a:prstGeom prst="rect">
            <a:avLst/>
          </a:prstGeom>
        </p:spPr>
      </p:pic>
      <p:sp>
        <p:nvSpPr>
          <p:cNvPr id="35" name="テキスト ボックス 34">
            <a:extLst>
              <a:ext uri="{FF2B5EF4-FFF2-40B4-BE49-F238E27FC236}">
                <a16:creationId xmlns:a16="http://schemas.microsoft.com/office/drawing/2014/main" id="{1DAED6A2-420D-B241-A3DE-DBFE7A14059A}"/>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36" name="テキスト ボックス 35">
            <a:extLst>
              <a:ext uri="{FF2B5EF4-FFF2-40B4-BE49-F238E27FC236}">
                <a16:creationId xmlns:a16="http://schemas.microsoft.com/office/drawing/2014/main" id="{D17E7FEB-80AB-8E44-8AA7-0057AD6B416E}"/>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p:pic>
        <p:nvPicPr>
          <p:cNvPr id="29" name="図 28">
            <a:extLst>
              <a:ext uri="{FF2B5EF4-FFF2-40B4-BE49-F238E27FC236}">
                <a16:creationId xmlns:a16="http://schemas.microsoft.com/office/drawing/2014/main" id="{91BCD5CE-06D2-524A-AC58-55BAC28F4060}"/>
              </a:ext>
            </a:extLst>
          </p:cNvPr>
          <p:cNvPicPr>
            <a:picLocks noChangeAspect="1"/>
          </p:cNvPicPr>
          <p:nvPr/>
        </p:nvPicPr>
        <p:blipFill>
          <a:blip r:embed="rId3"/>
          <a:stretch>
            <a:fillRect/>
          </a:stretch>
        </p:blipFill>
        <p:spPr>
          <a:xfrm>
            <a:off x="2266234" y="2095286"/>
            <a:ext cx="936839" cy="936839"/>
          </a:xfrm>
          <a:prstGeom prst="rect">
            <a:avLst/>
          </a:prstGeom>
        </p:spPr>
      </p:pic>
      <p:sp>
        <p:nvSpPr>
          <p:cNvPr id="4" name="テキスト ボックス 3">
            <a:extLst>
              <a:ext uri="{FF2B5EF4-FFF2-40B4-BE49-F238E27FC236}">
                <a16:creationId xmlns:a16="http://schemas.microsoft.com/office/drawing/2014/main" id="{C056D93D-9F91-6542-A83F-0EEA0EC33027}"/>
              </a:ext>
            </a:extLst>
          </p:cNvPr>
          <p:cNvSpPr txBox="1"/>
          <p:nvPr/>
        </p:nvSpPr>
        <p:spPr>
          <a:xfrm rot="16200000">
            <a:off x="2507100" y="2358484"/>
            <a:ext cx="514007" cy="1569660"/>
          </a:xfrm>
          <a:prstGeom prst="rect">
            <a:avLst/>
          </a:prstGeom>
          <a:noFill/>
        </p:spPr>
        <p:txBody>
          <a:bodyPr wrap="square" rtlCol="0">
            <a:spAutoFit/>
          </a:bodyPr>
          <a:lstStyle/>
          <a:p>
            <a:r>
              <a:rPr kumimoji="1" lang="en-US" altLang="ja-JP" sz="9600" dirty="0">
                <a:solidFill>
                  <a:schemeClr val="accent2"/>
                </a:solidFill>
              </a:rPr>
              <a:t>&lt;</a:t>
            </a:r>
            <a:endParaRPr kumimoji="1" lang="ja-JP" altLang="en-US" sz="9600">
              <a:solidFill>
                <a:schemeClr val="accent2"/>
              </a:solidFill>
            </a:endParaRPr>
          </a:p>
        </p:txBody>
      </p:sp>
      <p:sp>
        <p:nvSpPr>
          <p:cNvPr id="28" name="テキスト ボックス 27">
            <a:extLst>
              <a:ext uri="{FF2B5EF4-FFF2-40B4-BE49-F238E27FC236}">
                <a16:creationId xmlns:a16="http://schemas.microsoft.com/office/drawing/2014/main" id="{DDC5AEC7-88F7-0D4B-BA7C-D198EAA0B45D}"/>
              </a:ext>
            </a:extLst>
          </p:cNvPr>
          <p:cNvSpPr txBox="1"/>
          <p:nvPr/>
        </p:nvSpPr>
        <p:spPr>
          <a:xfrm>
            <a:off x="4743923" y="1805162"/>
            <a:ext cx="3929281" cy="707886"/>
          </a:xfrm>
          <a:prstGeom prst="rect">
            <a:avLst/>
          </a:prstGeom>
          <a:noFill/>
        </p:spPr>
        <p:txBody>
          <a:bodyPr wrap="none" rtlCol="0">
            <a:spAutoFit/>
          </a:bodyPr>
          <a:lstStyle/>
          <a:p>
            <a:r>
              <a:rPr kumimoji="1" lang="ja-JP" altLang="en-US" sz="2000"/>
              <a:t>支払い</a:t>
            </a:r>
            <a:r>
              <a:rPr kumimoji="1" lang="en-US" altLang="ja-JP" sz="2000" dirty="0"/>
              <a:t>=</a:t>
            </a:r>
            <a:r>
              <a:rPr kumimoji="1" lang="ja-JP" altLang="en-US" sz="2000"/>
              <a:t>オークションで</a:t>
            </a:r>
            <a:br>
              <a:rPr kumimoji="1" lang="en-US" altLang="ja-JP" sz="2000" dirty="0"/>
            </a:br>
            <a:r>
              <a:rPr kumimoji="1" lang="en-US" altLang="ja-JP" sz="2000" dirty="0"/>
              <a:t>	</a:t>
            </a:r>
            <a:r>
              <a:rPr kumimoji="1" lang="ja-JP" altLang="en-US" sz="2000"/>
              <a:t>勝者となれる最小の価格</a:t>
            </a:r>
          </a:p>
        </p:txBody>
      </p:sp>
      <p:sp>
        <p:nvSpPr>
          <p:cNvPr id="30" name="テキスト ボックス 29">
            <a:extLst>
              <a:ext uri="{FF2B5EF4-FFF2-40B4-BE49-F238E27FC236}">
                <a16:creationId xmlns:a16="http://schemas.microsoft.com/office/drawing/2014/main" id="{A5F48F0D-685E-974A-B9DC-DAE5C767A069}"/>
              </a:ext>
            </a:extLst>
          </p:cNvPr>
          <p:cNvSpPr txBox="1"/>
          <p:nvPr/>
        </p:nvSpPr>
        <p:spPr>
          <a:xfrm>
            <a:off x="4743923" y="3746969"/>
            <a:ext cx="4067568" cy="1015663"/>
          </a:xfrm>
          <a:prstGeom prst="rect">
            <a:avLst/>
          </a:prstGeom>
          <a:noFill/>
        </p:spPr>
        <p:txBody>
          <a:bodyPr wrap="square" rtlCol="0">
            <a:spAutoFit/>
          </a:bodyPr>
          <a:lstStyle/>
          <a:p>
            <a:pPr marL="285750" indent="-285750">
              <a:buFont typeface="Arial" panose="020B0604020202020204" pitchFamily="34" charset="0"/>
              <a:buChar char="•"/>
            </a:pPr>
            <a:r>
              <a:rPr lang="ja-JP" altLang="en-US" sz="2000">
                <a:solidFill>
                  <a:schemeClr val="accent2"/>
                </a:solidFill>
              </a:rPr>
              <a:t>パレート効率性を諦める</a:t>
            </a:r>
            <a:r>
              <a:rPr lang="ja-JP" altLang="en-US" sz="2000"/>
              <a:t>ことで</a:t>
            </a:r>
            <a:br>
              <a:rPr lang="en-US" altLang="ja-JP" sz="2000" dirty="0"/>
            </a:br>
            <a:r>
              <a:rPr lang="ja-JP" altLang="en-US" sz="2000" u="sng"/>
              <a:t>支払いの合計</a:t>
            </a:r>
            <a:r>
              <a:rPr lang="en-US" altLang="ja-JP" sz="2000" u="sng" dirty="0">
                <a:solidFill>
                  <a:schemeClr val="accent2"/>
                </a:solidFill>
              </a:rPr>
              <a:t>&gt;</a:t>
            </a:r>
            <a:r>
              <a:rPr lang="ja-JP" altLang="en-US" sz="2000" u="sng"/>
              <a:t>報酬の合計</a:t>
            </a:r>
            <a:br>
              <a:rPr lang="en-US" altLang="ja-JP" sz="2000" dirty="0">
                <a:solidFill>
                  <a:schemeClr val="accent2"/>
                </a:solidFill>
              </a:rPr>
            </a:br>
            <a:r>
              <a:rPr lang="ja-JP" altLang="en-US" sz="2000"/>
              <a:t>とする</a:t>
            </a:r>
            <a:endParaRPr lang="en-US" altLang="ja-JP" sz="2000" dirty="0">
              <a:solidFill>
                <a:schemeClr val="accent2"/>
              </a:solidFill>
            </a:endParaRPr>
          </a:p>
        </p:txBody>
      </p:sp>
      <p:sp>
        <p:nvSpPr>
          <p:cNvPr id="37" name="テキスト ボックス 36">
            <a:extLst>
              <a:ext uri="{FF2B5EF4-FFF2-40B4-BE49-F238E27FC236}">
                <a16:creationId xmlns:a16="http://schemas.microsoft.com/office/drawing/2014/main" id="{FDE072DE-A3B2-124C-A094-AFC78B370CE3}"/>
              </a:ext>
            </a:extLst>
          </p:cNvPr>
          <p:cNvSpPr txBox="1"/>
          <p:nvPr/>
        </p:nvSpPr>
        <p:spPr>
          <a:xfrm>
            <a:off x="4968344" y="2621002"/>
            <a:ext cx="3929281" cy="707886"/>
          </a:xfrm>
          <a:prstGeom prst="rect">
            <a:avLst/>
          </a:prstGeom>
          <a:noFill/>
        </p:spPr>
        <p:txBody>
          <a:bodyPr wrap="none" rtlCol="0">
            <a:spAutoFit/>
          </a:bodyPr>
          <a:lstStyle/>
          <a:p>
            <a:r>
              <a:rPr kumimoji="1" lang="ja-JP" altLang="en-US" sz="2000"/>
              <a:t>報酬</a:t>
            </a:r>
            <a:r>
              <a:rPr kumimoji="1" lang="en-US" altLang="ja-JP" sz="2000" dirty="0"/>
              <a:t>=</a:t>
            </a:r>
            <a:r>
              <a:rPr kumimoji="1" lang="ja-JP" altLang="en-US" sz="2000"/>
              <a:t>オークションで</a:t>
            </a:r>
            <a:br>
              <a:rPr kumimoji="1" lang="en-US" altLang="ja-JP" sz="2000" dirty="0"/>
            </a:br>
            <a:r>
              <a:rPr kumimoji="1" lang="en-US" altLang="ja-JP" sz="2000" dirty="0"/>
              <a:t>	</a:t>
            </a:r>
            <a:r>
              <a:rPr kumimoji="1" lang="ja-JP" altLang="en-US" sz="2000"/>
              <a:t>勝者となれる最大の価格</a:t>
            </a:r>
          </a:p>
        </p:txBody>
      </p:sp>
    </p:spTree>
    <p:extLst>
      <p:ext uri="{BB962C8B-B14F-4D97-AF65-F5344CB8AC3E}">
        <p14:creationId xmlns:p14="http://schemas.microsoft.com/office/powerpoint/2010/main" val="3164126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テキスト プレースホルダー 7">
                <a:extLst>
                  <a:ext uri="{FF2B5EF4-FFF2-40B4-BE49-F238E27FC236}">
                    <a16:creationId xmlns:a16="http://schemas.microsoft.com/office/drawing/2014/main" id="{9828D869-6A33-1C40-ACED-ED2F240C07D6}"/>
                  </a:ext>
                </a:extLst>
              </p:cNvPr>
              <p:cNvSpPr>
                <a:spLocks noGrp="1"/>
              </p:cNvSpPr>
              <p:nvPr>
                <p:ph type="body" sz="quarter" idx="13"/>
              </p:nvPr>
            </p:nvSpPr>
            <p:spPr>
              <a:xfrm>
                <a:off x="628650" y="1545953"/>
                <a:ext cx="8609944" cy="5673383"/>
              </a:xfrm>
            </p:spPr>
            <p:txBody>
              <a:bodyPr>
                <a:normAutofit/>
              </a:bodyPr>
              <a:lstStyle/>
              <a:p>
                <a:pPr marL="514350" indent="-514350">
                  <a:lnSpc>
                    <a:spcPct val="120000"/>
                  </a:lnSpc>
                  <a:buFont typeface="+mj-lt"/>
                  <a:buAutoNum type="romanUcPeriod"/>
                </a:pPr>
                <a:r>
                  <a:rPr lang="ja-JP" altLang="en-US">
                    <a:solidFill>
                      <a:schemeClr val="tx1"/>
                    </a:solidFill>
                  </a:rPr>
                  <a:t>提供側と要求側の入札を元にした勝者決定問題</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smtClean="0">
                        <a:solidFill>
                          <a:schemeClr val="tx1"/>
                        </a:solidFill>
                        <a:latin typeface="Cambria Math" panose="02040503050406030204" pitchFamily="18" charset="0"/>
                      </a:rPr>
                      <m:t>)</m:t>
                    </m:r>
                  </m:oMath>
                </a14:m>
                <a:r>
                  <a:rPr lang="ja-JP" altLang="en-US">
                    <a:solidFill>
                      <a:schemeClr val="tx1"/>
                    </a:solidFill>
                  </a:rPr>
                  <a:t> に対し仮想的な買い手</a:t>
                </a:r>
                <a14:m>
                  <m:oMath xmlns:m="http://schemas.openxmlformats.org/officeDocument/2006/math">
                    <m:r>
                      <a:rPr lang="en" altLang="ja-JP" b="1" i="1" dirty="0" smtClean="0">
                        <a:solidFill>
                          <a:schemeClr val="tx1"/>
                        </a:solidFill>
                        <a:latin typeface="Cambria Math" panose="02040503050406030204" pitchFamily="18" charset="0"/>
                      </a:rPr>
                      <m:t>𝑸</m:t>
                    </m:r>
                  </m:oMath>
                </a14:m>
                <a:r>
                  <a:rPr lang="ja-JP" altLang="en-US">
                    <a:solidFill>
                      <a:schemeClr val="tx1"/>
                    </a:solidFill>
                  </a:rPr>
                  <a:t>を考慮した問題</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smtClean="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を定義し，最適解を求めることで，</a:t>
                </a:r>
                <a:r>
                  <a:rPr lang="ja-JP" altLang="en-US">
                    <a:solidFill>
                      <a:schemeClr val="accent2"/>
                    </a:solidFill>
                  </a:rPr>
                  <a:t>勝者となる入札を決める</a:t>
                </a:r>
                <a:endParaRPr lang="en-US" altLang="ja-JP" dirty="0">
                  <a:solidFill>
                    <a:schemeClr val="tx1"/>
                  </a:solidFill>
                </a:endParaRPr>
              </a:p>
              <a:p>
                <a:pPr marL="457200" indent="-457200">
                  <a:lnSpc>
                    <a:spcPct val="120000"/>
                  </a:lnSpc>
                  <a:buFont typeface="+mj-lt"/>
                  <a:buAutoNum type="romanUcPeriod"/>
                </a:pPr>
                <a:r>
                  <a:rPr lang="en" altLang="ja-JP" dirty="0">
                    <a:solidFill>
                      <a:schemeClr val="tx1"/>
                    </a:solidFill>
                  </a:rPr>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において勝者となった要求企業に対して</a:t>
                </a:r>
                <a:r>
                  <a:rPr lang="ja-JP" altLang="en-US">
                    <a:solidFill>
                      <a:schemeClr val="accent2"/>
                    </a:solidFill>
                  </a:rPr>
                  <a:t>支払い</a:t>
                </a:r>
                <a14:m>
                  <m:oMath xmlns:m="http://schemas.openxmlformats.org/officeDocument/2006/math">
                    <m:r>
                      <a:rPr lang="en" altLang="ja-JP" i="1" dirty="0" smtClean="0">
                        <a:solidFill>
                          <a:schemeClr val="accent2"/>
                        </a:solidFill>
                        <a:latin typeface="Cambria Math" panose="02040503050406030204" pitchFamily="18" charset="0"/>
                      </a:rPr>
                      <m:t>𝑝𝑎</m:t>
                    </m:r>
                    <m:sSub>
                      <m:sSubPr>
                        <m:ctrlPr>
                          <a:rPr lang="en" altLang="ja-JP" i="1" dirty="0" err="1">
                            <a:solidFill>
                              <a:schemeClr val="accent2"/>
                            </a:solidFill>
                            <a:latin typeface="Cambria Math" panose="02040503050406030204" pitchFamily="18" charset="0"/>
                          </a:rPr>
                        </m:ctrlPr>
                      </m:sSubPr>
                      <m:e>
                        <m:r>
                          <a:rPr lang="en" altLang="ja-JP" i="1" dirty="0" smtClean="0">
                            <a:solidFill>
                              <a:schemeClr val="accent2"/>
                            </a:solidFill>
                            <a:latin typeface="Cambria Math" panose="02040503050406030204" pitchFamily="18" charset="0"/>
                          </a:rPr>
                          <m:t>𝑦</m:t>
                        </m:r>
                      </m:e>
                      <m:sub>
                        <m:r>
                          <a:rPr lang="en-US" altLang="ja-JP" b="0" i="1" dirty="0" smtClean="0">
                            <a:solidFill>
                              <a:schemeClr val="accent2"/>
                            </a:solidFill>
                            <a:latin typeface="Cambria Math" panose="02040503050406030204" pitchFamily="18" charset="0"/>
                          </a:rPr>
                          <m:t>𝑗</m:t>
                        </m:r>
                      </m:sub>
                    </m:sSub>
                  </m:oMath>
                </a14:m>
                <a:r>
                  <a:rPr lang="ja-JP" altLang="en-US">
                    <a:solidFill>
                      <a:schemeClr val="accent2"/>
                    </a:solidFill>
                  </a:rPr>
                  <a:t>を</a:t>
                </a:r>
                <a:br>
                  <a:rPr lang="en-US" altLang="ja-JP" dirty="0">
                    <a:solidFill>
                      <a:schemeClr val="accent2"/>
                    </a:solidFill>
                  </a:rPr>
                </a:br>
                <a:r>
                  <a:rPr lang="ja-JP" altLang="en-US">
                    <a:solidFill>
                      <a:schemeClr val="accent2"/>
                    </a:solidFill>
                  </a:rPr>
                  <a:t>決定する </a:t>
                </a:r>
                <a:endParaRPr lang="en-US" altLang="ja-JP" dirty="0">
                  <a:solidFill>
                    <a:schemeClr val="accent2"/>
                  </a:solidFill>
                </a:endParaRPr>
              </a:p>
              <a:p>
                <a:pPr marL="457200" indent="-457200">
                  <a:lnSpc>
                    <a:spcPct val="120000"/>
                  </a:lnSpc>
                  <a:buFont typeface="+mj-lt"/>
                  <a:buAutoNum type="romanUcPeriod"/>
                </a:pPr>
                <a:endParaRPr lang="en-US" altLang="ja-JP" dirty="0">
                  <a:solidFill>
                    <a:schemeClr val="accent2"/>
                  </a:solidFill>
                </a:endParaRPr>
              </a:p>
              <a:p>
                <a:pPr marL="457200" indent="-457200">
                  <a:buFont typeface="+mj-lt"/>
                  <a:buAutoNum type="romanUcPeriod"/>
                </a:pPr>
                <a:r>
                  <a:rPr lang="en" altLang="ja-JP" dirty="0"/>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において勝者となった要求企業の集合を</a:t>
                </a:r>
                <a14:m>
                  <m:oMath xmlns:m="http://schemas.openxmlformats.org/officeDocument/2006/math">
                    <m:acc>
                      <m:accPr>
                        <m:chr m:val="̃"/>
                        <m:ctrlPr>
                          <a:rPr lang="en" altLang="ja-JP" b="1" i="1" dirty="0" smtClean="0">
                            <a:solidFill>
                              <a:schemeClr val="tx1"/>
                            </a:solidFill>
                            <a:latin typeface="Cambria Math" panose="02040503050406030204" pitchFamily="18" charset="0"/>
                          </a:rPr>
                        </m:ctrlPr>
                      </m:accPr>
                      <m:e>
                        <m:r>
                          <a:rPr lang="en-US" altLang="ja-JP" b="1" i="1" dirty="0" smtClean="0">
                            <a:solidFill>
                              <a:schemeClr val="tx1"/>
                            </a:solidFill>
                            <a:latin typeface="Cambria Math" panose="02040503050406030204" pitchFamily="18" charset="0"/>
                          </a:rPr>
                          <m:t>𝑱</m:t>
                        </m:r>
                      </m:e>
                    </m:acc>
                  </m:oMath>
                </a14:m>
                <a:r>
                  <a:rPr lang="ja-JP" altLang="en-US">
                    <a:solidFill>
                      <a:schemeClr val="tx1"/>
                    </a:solidFill>
                  </a:rPr>
                  <a:t>，敗者となった</a:t>
                </a:r>
                <a:br>
                  <a:rPr lang="en-US" altLang="ja-JP" dirty="0">
                    <a:solidFill>
                      <a:schemeClr val="tx1"/>
                    </a:solidFill>
                  </a:rPr>
                </a:br>
                <a:r>
                  <a:rPr lang="ja-JP" altLang="en-US">
                    <a:solidFill>
                      <a:schemeClr val="tx1"/>
                    </a:solidFill>
                  </a:rPr>
                  <a:t>要求側の入札の決定変数を</a:t>
                </a:r>
                <a:r>
                  <a:rPr lang="en-US" altLang="ja-JP" dirty="0">
                    <a:solidFill>
                      <a:schemeClr val="tx1"/>
                    </a:solidFill>
                  </a:rPr>
                  <a:t>0</a:t>
                </a:r>
                <a:r>
                  <a:rPr lang="ja-JP" altLang="en-US">
                    <a:solidFill>
                      <a:schemeClr val="tx1"/>
                    </a:solidFill>
                  </a:rPr>
                  <a:t>として問題</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smtClean="0">
                        <a:solidFill>
                          <a:schemeClr val="tx1"/>
                        </a:solidFill>
                        <a:latin typeface="Cambria Math" panose="02040503050406030204" pitchFamily="18" charset="0"/>
                      </a:rPr>
                      <m:t>(</m:t>
                    </m:r>
                    <m:r>
                      <a:rPr lang="en-US" altLang="ja-JP" b="1" i="1" dirty="0" smtClean="0">
                        <a:solidFill>
                          <a:schemeClr val="tx1"/>
                        </a:solidFill>
                        <a:latin typeface="Cambria Math" panose="02040503050406030204" pitchFamily="18" charset="0"/>
                      </a:rPr>
                      <m:t>𝑰</m:t>
                    </m:r>
                    <m:r>
                      <a:rPr lang="en-US" altLang="ja-JP" b="0" i="1" dirty="0" smtClean="0">
                        <a:solidFill>
                          <a:schemeClr val="tx1"/>
                        </a:solidFill>
                        <a:latin typeface="Cambria Math" panose="02040503050406030204" pitchFamily="18" charset="0"/>
                      </a:rPr>
                      <m:t>,</m:t>
                    </m:r>
                    <m:acc>
                      <m:accPr>
                        <m:chr m:val="̃"/>
                        <m:ctrlPr>
                          <a:rPr lang="en" altLang="ja-JP" b="1" i="1" dirty="0">
                            <a:solidFill>
                              <a:schemeClr val="tx1"/>
                            </a:solidFill>
                            <a:latin typeface="Cambria Math" panose="02040503050406030204" pitchFamily="18" charset="0"/>
                          </a:rPr>
                        </m:ctrlPr>
                      </m:accPr>
                      <m:e>
                        <m:r>
                          <a:rPr lang="en-US" altLang="ja-JP" b="1" i="1" dirty="0" smtClean="0">
                            <a:solidFill>
                              <a:schemeClr val="tx1"/>
                            </a:solidFill>
                            <a:latin typeface="Cambria Math" panose="02040503050406030204" pitchFamily="18" charset="0"/>
                          </a:rPr>
                          <m:t>𝑱</m:t>
                        </m:r>
                      </m:e>
                    </m:acc>
                    <m:r>
                      <a:rPr lang="en" altLang="ja-JP" i="1" dirty="0">
                        <a:solidFill>
                          <a:schemeClr val="tx1"/>
                        </a:solidFill>
                        <a:latin typeface="Cambria Math" panose="02040503050406030204" pitchFamily="18" charset="0"/>
                      </a:rPr>
                      <m:t>)</m:t>
                    </m:r>
                  </m:oMath>
                </a14:m>
                <a:r>
                  <a:rPr lang="ja-JP" altLang="en-US">
                    <a:solidFill>
                      <a:schemeClr val="tx1"/>
                    </a:solidFill>
                  </a:rPr>
                  <a:t>を定義し最適解を求め，</a:t>
                </a:r>
                <a:br>
                  <a:rPr lang="en-US" altLang="ja-JP" dirty="0">
                    <a:solidFill>
                      <a:schemeClr val="tx1"/>
                    </a:solidFill>
                  </a:rPr>
                </a:br>
                <a:r>
                  <a:rPr lang="ja-JP" altLang="en-US">
                    <a:solidFill>
                      <a:schemeClr val="accent2"/>
                    </a:solidFill>
                  </a:rPr>
                  <a:t>提供リソースの取引量を決める</a:t>
                </a:r>
                <a:endParaRPr lang="en-US" altLang="ja-JP" dirty="0">
                  <a:solidFill>
                    <a:schemeClr val="accent2"/>
                  </a:solidFill>
                </a:endParaRPr>
              </a:p>
              <a:p>
                <a:pPr marL="457200" indent="-457200">
                  <a:buFont typeface="+mj-lt"/>
                  <a:buAutoNum type="romanUcPeriod"/>
                </a:pPr>
                <a:r>
                  <a:rPr lang="en" altLang="ja-JP" dirty="0"/>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smtClean="0">
                        <a:solidFill>
                          <a:schemeClr val="tx1"/>
                        </a:solidFill>
                        <a:latin typeface="Cambria Math" panose="02040503050406030204" pitchFamily="18" charset="0"/>
                      </a:rPr>
                      <m:t>(</m:t>
                    </m:r>
                    <m:r>
                      <a:rPr lang="en-US" altLang="ja-JP" b="1" i="1" dirty="0" smtClean="0">
                        <a:solidFill>
                          <a:schemeClr val="tx1"/>
                        </a:solidFill>
                        <a:latin typeface="Cambria Math" panose="02040503050406030204" pitchFamily="18" charset="0"/>
                      </a:rPr>
                      <m:t>𝑰</m:t>
                    </m:r>
                    <m:r>
                      <a:rPr lang="en-US" altLang="ja-JP" b="1" i="1" dirty="0" smtClean="0">
                        <a:solidFill>
                          <a:schemeClr val="tx1"/>
                        </a:solidFill>
                        <a:latin typeface="Cambria Math" panose="02040503050406030204" pitchFamily="18" charset="0"/>
                      </a:rPr>
                      <m:t>,</m:t>
                    </m:r>
                    <m:acc>
                      <m:accPr>
                        <m:chr m:val="̃"/>
                        <m:ctrlPr>
                          <a:rPr lang="en" altLang="ja-JP" b="1" i="1" dirty="0">
                            <a:solidFill>
                              <a:schemeClr val="tx1"/>
                            </a:solidFill>
                            <a:latin typeface="Cambria Math" panose="02040503050406030204" pitchFamily="18" charset="0"/>
                          </a:rPr>
                        </m:ctrlPr>
                      </m:accPr>
                      <m:e>
                        <m:r>
                          <a:rPr lang="en-US" altLang="ja-JP" b="1" i="1" dirty="0">
                            <a:solidFill>
                              <a:schemeClr val="tx1"/>
                            </a:solidFill>
                            <a:latin typeface="Cambria Math" panose="02040503050406030204" pitchFamily="18" charset="0"/>
                          </a:rPr>
                          <m:t>𝑱</m:t>
                        </m:r>
                      </m:e>
                    </m:acc>
                    <m:r>
                      <a:rPr lang="en" altLang="ja-JP" i="1" dirty="0">
                        <a:solidFill>
                          <a:schemeClr val="tx1"/>
                        </a:solidFill>
                        <a:latin typeface="Cambria Math" panose="02040503050406030204" pitchFamily="18" charset="0"/>
                      </a:rPr>
                      <m:t>)</m:t>
                    </m:r>
                  </m:oMath>
                </a14:m>
                <a:r>
                  <a:rPr lang="ja-JP" altLang="en-US">
                    <a:solidFill>
                      <a:schemeClr val="tx1"/>
                    </a:solidFill>
                  </a:rPr>
                  <a:t>において勝者となったリソース提供企業に対して</a:t>
                </a:r>
                <a:r>
                  <a:rPr lang="ja-JP" altLang="en-US">
                    <a:solidFill>
                      <a:schemeClr val="accent2"/>
                    </a:solidFill>
                  </a:rPr>
                  <a:t>収入</a:t>
                </a:r>
                <a14:m>
                  <m:oMath xmlns:m="http://schemas.openxmlformats.org/officeDocument/2006/math">
                    <m:r>
                      <a:rPr lang="en" altLang="ja-JP" i="1" dirty="0" smtClean="0">
                        <a:solidFill>
                          <a:schemeClr val="accent2"/>
                        </a:solidFill>
                        <a:latin typeface="Cambria Math" panose="02040503050406030204" pitchFamily="18" charset="0"/>
                      </a:rPr>
                      <m:t>𝑟𝑒</m:t>
                    </m:r>
                    <m:r>
                      <a:rPr lang="en-US" altLang="ja-JP" b="0" i="1" dirty="0" smtClean="0">
                        <a:solidFill>
                          <a:schemeClr val="accent2"/>
                        </a:solidFill>
                        <a:latin typeface="Cambria Math" panose="02040503050406030204" pitchFamily="18" charset="0"/>
                      </a:rPr>
                      <m:t>𝑣𝑒𝑛𝑢</m:t>
                    </m:r>
                    <m:sSub>
                      <m:sSubPr>
                        <m:ctrlPr>
                          <a:rPr lang="en-US" altLang="ja-JP" b="0" i="1" dirty="0" smtClean="0">
                            <a:solidFill>
                              <a:schemeClr val="accent2"/>
                            </a:solidFill>
                            <a:latin typeface="Cambria Math" panose="02040503050406030204" pitchFamily="18" charset="0"/>
                          </a:rPr>
                        </m:ctrlPr>
                      </m:sSubPr>
                      <m:e>
                        <m:r>
                          <a:rPr lang="en-US" altLang="ja-JP" b="0" i="1" dirty="0" smtClean="0">
                            <a:solidFill>
                              <a:schemeClr val="accent2"/>
                            </a:solidFill>
                            <a:latin typeface="Cambria Math" panose="02040503050406030204" pitchFamily="18" charset="0"/>
                          </a:rPr>
                          <m:t>𝑒</m:t>
                        </m:r>
                      </m:e>
                      <m:sub>
                        <m:r>
                          <a:rPr lang="en-US" altLang="ja-JP" b="0" i="1" dirty="0" smtClean="0">
                            <a:solidFill>
                              <a:schemeClr val="accent2"/>
                            </a:solidFill>
                            <a:latin typeface="Cambria Math" panose="02040503050406030204" pitchFamily="18" charset="0"/>
                          </a:rPr>
                          <m:t>𝑗</m:t>
                        </m:r>
                        <m:r>
                          <a:rPr lang="en-US" altLang="ja-JP" b="0" i="1" dirty="0" smtClean="0">
                            <a:solidFill>
                              <a:schemeClr val="accent2"/>
                            </a:solidFill>
                            <a:latin typeface="Cambria Math" panose="02040503050406030204" pitchFamily="18" charset="0"/>
                          </a:rPr>
                          <m:t>,</m:t>
                        </m:r>
                        <m:r>
                          <a:rPr lang="en-US" altLang="ja-JP" b="0" i="1" dirty="0" smtClean="0">
                            <a:solidFill>
                              <a:schemeClr val="accent2"/>
                            </a:solidFill>
                            <a:latin typeface="Cambria Math" panose="02040503050406030204" pitchFamily="18" charset="0"/>
                          </a:rPr>
                          <m:t>𝑟</m:t>
                        </m:r>
                      </m:sub>
                    </m:sSub>
                  </m:oMath>
                </a14:m>
                <a:r>
                  <a:rPr lang="ja-JP" altLang="en-US">
                    <a:solidFill>
                      <a:schemeClr val="accent2"/>
                    </a:solidFill>
                  </a:rPr>
                  <a:t>を決定する</a:t>
                </a:r>
              </a:p>
            </p:txBody>
          </p:sp>
        </mc:Choice>
        <mc:Fallback>
          <p:sp>
            <p:nvSpPr>
              <p:cNvPr id="8" name="テキスト プレースホルダー 7">
                <a:extLst>
                  <a:ext uri="{FF2B5EF4-FFF2-40B4-BE49-F238E27FC236}">
                    <a16:creationId xmlns:a16="http://schemas.microsoft.com/office/drawing/2014/main" id="{9828D869-6A33-1C40-ACED-ED2F240C07D6}"/>
                  </a:ext>
                </a:extLst>
              </p:cNvPr>
              <p:cNvSpPr>
                <a:spLocks noGrp="1" noRot="1" noChangeAspect="1" noMove="1" noResize="1" noEditPoints="1" noAdjustHandles="1" noChangeArrowheads="1" noChangeShapeType="1" noTextEdit="1"/>
              </p:cNvSpPr>
              <p:nvPr>
                <p:ph type="body" sz="quarter" idx="13"/>
              </p:nvPr>
            </p:nvSpPr>
            <p:spPr>
              <a:xfrm>
                <a:off x="628650" y="1545953"/>
                <a:ext cx="8609944" cy="5673383"/>
              </a:xfrm>
              <a:blipFill>
                <a:blip r:embed="rId2"/>
                <a:stretch>
                  <a:fillRect l="-1180" t="-1119" r="-442"/>
                </a:stretch>
              </a:blipFill>
            </p:spPr>
            <p:txBody>
              <a:bodyPr/>
              <a:lstStyle/>
              <a:p>
                <a:r>
                  <a:rPr lang="ja-JP" altLang="en-US">
                    <a:noFill/>
                  </a:rPr>
                  <a:t> </a:t>
                </a:r>
              </a:p>
            </p:txBody>
          </p:sp>
        </mc:Fallback>
      </mc:AlternateContent>
      <p:sp>
        <p:nvSpPr>
          <p:cNvPr id="7" name="タイトル 6">
            <a:extLst>
              <a:ext uri="{FF2B5EF4-FFF2-40B4-BE49-F238E27FC236}">
                <a16:creationId xmlns:a16="http://schemas.microsoft.com/office/drawing/2014/main" id="{2F469B60-13A0-0E42-B729-5E06E67286B5}"/>
              </a:ext>
            </a:extLst>
          </p:cNvPr>
          <p:cNvSpPr>
            <a:spLocks noGrp="1"/>
          </p:cNvSpPr>
          <p:nvPr>
            <p:ph type="title"/>
          </p:nvPr>
        </p:nvSpPr>
        <p:spPr/>
        <p:txBody>
          <a:bodyPr/>
          <a:lstStyle/>
          <a:p>
            <a:r>
              <a:rPr kumimoji="1" lang="ja-JP" altLang="en-US"/>
              <a:t>手法</a:t>
            </a:r>
            <a:r>
              <a:rPr kumimoji="1" lang="en-US" altLang="ja-JP" dirty="0"/>
              <a:t>II</a:t>
            </a:r>
            <a:r>
              <a:rPr kumimoji="1" lang="ja-JP" altLang="en-US"/>
              <a:t>のアルゴリズム</a:t>
            </a:r>
          </a:p>
        </p:txBody>
      </p:sp>
      <p:sp>
        <p:nvSpPr>
          <p:cNvPr id="5" name="フッター プレースホルダー 4">
            <a:extLst>
              <a:ext uri="{FF2B5EF4-FFF2-40B4-BE49-F238E27FC236}">
                <a16:creationId xmlns:a16="http://schemas.microsoft.com/office/drawing/2014/main" id="{804AD197-C9D6-1E42-A779-B7A887F207EC}"/>
              </a:ext>
            </a:extLst>
          </p:cNvPr>
          <p:cNvSpPr>
            <a:spLocks noGrp="1"/>
          </p:cNvSpPr>
          <p:nvPr>
            <p:ph type="ftr" sz="quarter" idx="15"/>
          </p:nvPr>
        </p:nvSpPr>
        <p:spPr>
          <a:xfrm>
            <a:off x="0" y="6139543"/>
            <a:ext cx="8515350" cy="721270"/>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EA5DF5-61EB-F943-98E9-2B6F30BEC585}"/>
              </a:ext>
            </a:extLst>
          </p:cNvPr>
          <p:cNvSpPr>
            <a:spLocks noGrp="1"/>
          </p:cNvSpPr>
          <p:nvPr>
            <p:ph type="sldNum" sz="quarter" idx="16"/>
          </p:nvPr>
        </p:nvSpPr>
        <p:spPr/>
        <p:txBody>
          <a:bodyPr/>
          <a:lstStyle/>
          <a:p>
            <a:fld id="{08FC5268-0E06-784C-B5A0-7DE08B3865E8}" type="slidenum">
              <a:rPr kumimoji="1" lang="ja-JP" altLang="en-US" smtClean="0"/>
              <a:t>21</a:t>
            </a:fld>
            <a:endParaRPr kumimoji="1" lang="ja-JP" altLang="en-US"/>
          </a:p>
        </p:txBody>
      </p:sp>
      <p:sp>
        <p:nvSpPr>
          <p:cNvPr id="9" name="角丸四角形 8">
            <a:extLst>
              <a:ext uri="{FF2B5EF4-FFF2-40B4-BE49-F238E27FC236}">
                <a16:creationId xmlns:a16="http://schemas.microsoft.com/office/drawing/2014/main" id="{6104F805-3863-354E-A1CB-A510B2D8B723}"/>
              </a:ext>
            </a:extLst>
          </p:cNvPr>
          <p:cNvSpPr/>
          <p:nvPr/>
        </p:nvSpPr>
        <p:spPr>
          <a:xfrm>
            <a:off x="378373" y="1519599"/>
            <a:ext cx="8723587" cy="20492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382BACC-C607-1B46-A2AB-3A331CDDC502}"/>
              </a:ext>
            </a:extLst>
          </p:cNvPr>
          <p:cNvSpPr txBox="1"/>
          <p:nvPr/>
        </p:nvSpPr>
        <p:spPr>
          <a:xfrm>
            <a:off x="482282" y="1090749"/>
            <a:ext cx="5827236" cy="400110"/>
          </a:xfrm>
          <a:prstGeom prst="rect">
            <a:avLst/>
          </a:prstGeom>
          <a:noFill/>
          <a:ln>
            <a:noFill/>
          </a:ln>
        </p:spPr>
        <p:txBody>
          <a:bodyPr wrap="none" rtlCol="0">
            <a:spAutoFit/>
          </a:bodyPr>
          <a:lstStyle/>
          <a:p>
            <a:r>
              <a:rPr kumimoji="1" lang="ja-JP" altLang="en-US" sz="2000">
                <a:solidFill>
                  <a:schemeClr val="accent1"/>
                </a:solidFill>
              </a:rPr>
              <a:t>リソース要求企業の勝者となる入札と支払い決定</a:t>
            </a:r>
          </a:p>
        </p:txBody>
      </p:sp>
      <p:sp>
        <p:nvSpPr>
          <p:cNvPr id="10" name="角丸四角形 9">
            <a:extLst>
              <a:ext uri="{FF2B5EF4-FFF2-40B4-BE49-F238E27FC236}">
                <a16:creationId xmlns:a16="http://schemas.microsoft.com/office/drawing/2014/main" id="{98A33057-84C7-8442-8761-9BC00444FE5A}"/>
              </a:ext>
            </a:extLst>
          </p:cNvPr>
          <p:cNvSpPr/>
          <p:nvPr/>
        </p:nvSpPr>
        <p:spPr>
          <a:xfrm>
            <a:off x="378372" y="4064135"/>
            <a:ext cx="8723587" cy="21045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351DC07-D8FF-2144-9978-09AE8D6860A1}"/>
              </a:ext>
            </a:extLst>
          </p:cNvPr>
          <p:cNvSpPr txBox="1"/>
          <p:nvPr/>
        </p:nvSpPr>
        <p:spPr>
          <a:xfrm>
            <a:off x="378372" y="3661468"/>
            <a:ext cx="5570756" cy="400110"/>
          </a:xfrm>
          <a:prstGeom prst="rect">
            <a:avLst/>
          </a:prstGeom>
          <a:noFill/>
          <a:ln>
            <a:noFill/>
          </a:ln>
        </p:spPr>
        <p:txBody>
          <a:bodyPr wrap="none" rtlCol="0">
            <a:spAutoFit/>
          </a:bodyPr>
          <a:lstStyle/>
          <a:p>
            <a:r>
              <a:rPr kumimoji="1" lang="ja-JP" altLang="en-US" sz="2000">
                <a:solidFill>
                  <a:schemeClr val="accent1"/>
                </a:solidFill>
              </a:rPr>
              <a:t>リソース提供企業のリソース提供量と収入決定</a:t>
            </a:r>
          </a:p>
        </p:txBody>
      </p:sp>
      <p:sp>
        <p:nvSpPr>
          <p:cNvPr id="3" name="テキスト ボックス 2">
            <a:extLst>
              <a:ext uri="{FF2B5EF4-FFF2-40B4-BE49-F238E27FC236}">
                <a16:creationId xmlns:a16="http://schemas.microsoft.com/office/drawing/2014/main" id="{A6E577B2-C12C-BD43-9C3E-4CC9DF262CE9}"/>
              </a:ext>
            </a:extLst>
          </p:cNvPr>
          <p:cNvSpPr txBox="1"/>
          <p:nvPr/>
        </p:nvSpPr>
        <p:spPr>
          <a:xfrm>
            <a:off x="4904509" y="-966355"/>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2562938666"/>
      </p:ext>
    </p:extLst>
  </p:cSld>
  <p:clrMapOvr>
    <a:masterClrMapping/>
  </p:clrMapOvr>
  <mc:AlternateContent xmlns:mc="http://schemas.openxmlformats.org/markup-compatibility/2006" xmlns:p14="http://schemas.microsoft.com/office/powerpoint/2010/main">
    <mc:Choice Requires="p14">
      <p:transition spd="slow" p14:dur="2000" advTm="53149"/>
    </mc:Choice>
    <mc:Fallback xmlns="">
      <p:transition spd="slow" advTm="5314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22</a:t>
            </a:fld>
            <a:endParaRPr kumimoji="1" lang="ja-JP" altLang="en-US"/>
          </a:p>
        </p:txBody>
      </p:sp>
      <mc:AlternateContent xmlns:mc="http://schemas.openxmlformats.org/markup-compatibility/2006">
        <mc:Choice xmlns:a14="http://schemas.microsoft.com/office/drawing/2010/main" Requires="a14">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II</a:t>
                </a:r>
                <a:r>
                  <a:rPr lang="en-US" altLang="ja-JP" dirty="0"/>
                  <a:t> </a:t>
                </a:r>
                <a:r>
                  <a:rPr kumimoji="1" lang="en-US" altLang="ja-JP" dirty="0"/>
                  <a:t>(</a:t>
                </a:r>
                <a:r>
                  <a:rPr kumimoji="1" lang="ja-JP" altLang="en-US"/>
                  <a:t>仮想的な買い手</a:t>
                </a:r>
                <a14:m>
                  <m:oMath xmlns:m="http://schemas.openxmlformats.org/officeDocument/2006/math">
                    <m:r>
                      <a:rPr kumimoji="1" lang="en-US" altLang="ja-JP" b="1" i="1" dirty="0" smtClean="0">
                        <a:latin typeface="Cambria Math" panose="02040503050406030204" pitchFamily="18" charset="0"/>
                      </a:rPr>
                      <m:t>𝑸</m:t>
                    </m:r>
                  </m:oMath>
                </a14:m>
                <a:r>
                  <a:rPr kumimoji="1" lang="en-US" altLang="ja-JP" dirty="0"/>
                  <a:t>)</a:t>
                </a:r>
                <a:endParaRPr kumimoji="1" lang="ja-JP" altLang="en-US"/>
              </a:p>
            </p:txBody>
          </p:sp>
        </mc:Choice>
        <mc:Fallback>
          <p:sp>
            <p:nvSpPr>
              <p:cNvPr id="9" name="タイトル 8">
                <a:extLst>
                  <a:ext uri="{FF2B5EF4-FFF2-40B4-BE49-F238E27FC236}">
                    <a16:creationId xmlns:a16="http://schemas.microsoft.com/office/drawing/2014/main" id="{6B1AF227-C56E-BD46-81C7-56BA6AE489A9}"/>
                  </a:ext>
                </a:extLst>
              </p:cNvPr>
              <p:cNvSpPr>
                <a:spLocks noGrp="1" noRot="1" noChangeAspect="1" noMove="1" noResize="1" noEditPoints="1" noAdjustHandles="1" noChangeArrowheads="1" noChangeShapeType="1" noTextEdit="1"/>
              </p:cNvSpPr>
              <p:nvPr>
                <p:ph type="title"/>
              </p:nvPr>
            </p:nvSpPr>
            <p:spPr>
              <a:blipFill>
                <a:blip r:embed="rId2"/>
                <a:stretch>
                  <a:fillRect l="-1608" t="-2222" b="-31111"/>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3" name="図 12">
            <a:extLst>
              <a:ext uri="{FF2B5EF4-FFF2-40B4-BE49-F238E27FC236}">
                <a16:creationId xmlns:a16="http://schemas.microsoft.com/office/drawing/2014/main" id="{1E6FF414-054B-114A-A36B-ACFA7D1B3E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6299" y="1366437"/>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B218F090-219F-2A45-9EE8-2401ADBEE3A9}"/>
                  </a:ext>
                </a:extLst>
              </p:cNvPr>
              <p:cNvSpPr txBox="1"/>
              <p:nvPr/>
            </p:nvSpPr>
            <p:spPr>
              <a:xfrm>
                <a:off x="4675908" y="2455795"/>
                <a:ext cx="4121641" cy="70788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a:t>参加企業の入札を元に</a:t>
                </a:r>
                <a:r>
                  <a:rPr kumimoji="1" lang="ja-JP" altLang="en-US" sz="2000">
                    <a:solidFill>
                      <a:schemeClr val="accent2"/>
                    </a:solidFill>
                  </a:rPr>
                  <a:t>仮想的な</a:t>
                </a:r>
                <a:br>
                  <a:rPr kumimoji="1" lang="en-US" altLang="ja-JP" sz="2000" dirty="0">
                    <a:solidFill>
                      <a:schemeClr val="accent2"/>
                    </a:solidFill>
                  </a:rPr>
                </a:br>
                <a14:m>
                  <m:oMath xmlns:m="http://schemas.openxmlformats.org/officeDocument/2006/math">
                    <m:r>
                      <a:rPr lang="ja-JP" altLang="en-US" sz="2000" b="1" i="1" dirty="0">
                        <a:solidFill>
                          <a:schemeClr val="accent2"/>
                        </a:solidFill>
                        <a:latin typeface="Cambria Math" panose="02040503050406030204" pitchFamily="18" charset="0"/>
                      </a:rPr>
                      <m:t>買い手</m:t>
                    </m:r>
                    <m:r>
                      <a:rPr lang="en-US" altLang="ja-JP" sz="2000" b="1" i="1" dirty="0">
                        <a:solidFill>
                          <a:schemeClr val="accent2"/>
                        </a:solidFill>
                        <a:latin typeface="Cambria Math" panose="02040503050406030204" pitchFamily="18" charset="0"/>
                      </a:rPr>
                      <m:t>𝑸</m:t>
                    </m:r>
                  </m:oMath>
                </a14:m>
                <a:r>
                  <a:rPr kumimoji="1" lang="ja-JP" altLang="en-US" sz="2000"/>
                  <a:t>を用意</a:t>
                </a:r>
                <a:r>
                  <a:rPr lang="ja-JP" altLang="en-US" sz="2000"/>
                  <a:t>する</a:t>
                </a:r>
                <a:endParaRPr kumimoji="1" lang="en-US" altLang="ja-JP" sz="2000" dirty="0"/>
              </a:p>
            </p:txBody>
          </p:sp>
        </mc:Choice>
        <mc:Fallback>
          <p:sp>
            <p:nvSpPr>
              <p:cNvPr id="27" name="テキスト ボックス 26">
                <a:extLst>
                  <a:ext uri="{FF2B5EF4-FFF2-40B4-BE49-F238E27FC236}">
                    <a16:creationId xmlns:a16="http://schemas.microsoft.com/office/drawing/2014/main" id="{B218F090-219F-2A45-9EE8-2401ADBEE3A9}"/>
                  </a:ext>
                </a:extLst>
              </p:cNvPr>
              <p:cNvSpPr txBox="1">
                <a:spLocks noRot="1" noChangeAspect="1" noMove="1" noResize="1" noEditPoints="1" noAdjustHandles="1" noChangeArrowheads="1" noChangeShapeType="1" noTextEdit="1"/>
              </p:cNvSpPr>
              <p:nvPr/>
            </p:nvSpPr>
            <p:spPr>
              <a:xfrm>
                <a:off x="4675908" y="2455795"/>
                <a:ext cx="4121641" cy="707886"/>
              </a:xfrm>
              <a:prstGeom prst="rect">
                <a:avLst/>
              </a:prstGeom>
              <a:blipFill>
                <a:blip r:embed="rId4"/>
                <a:stretch>
                  <a:fillRect l="-920" t="-3509" r="-307" b="-14035"/>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B4B9C44-DC05-F349-87FA-A929CE9EB431}"/>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0" name="テキスト ボックス 19">
            <a:extLst>
              <a:ext uri="{FF2B5EF4-FFF2-40B4-BE49-F238E27FC236}">
                <a16:creationId xmlns:a16="http://schemas.microsoft.com/office/drawing/2014/main" id="{C9AFFE42-45D9-7349-91D4-A9EB556D6A8A}"/>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p:sp>
        <p:nvSpPr>
          <p:cNvPr id="2" name="スマイル 1">
            <a:extLst>
              <a:ext uri="{FF2B5EF4-FFF2-40B4-BE49-F238E27FC236}">
                <a16:creationId xmlns:a16="http://schemas.microsoft.com/office/drawing/2014/main" id="{E11B9EF0-44FC-174D-A0C8-D4F268EB7CAC}"/>
              </a:ext>
            </a:extLst>
          </p:cNvPr>
          <p:cNvSpPr/>
          <p:nvPr/>
        </p:nvSpPr>
        <p:spPr>
          <a:xfrm>
            <a:off x="3545115" y="856731"/>
            <a:ext cx="645647" cy="612015"/>
          </a:xfrm>
          <a:prstGeom prst="smileyFac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AA5837CC-037B-5F47-84CB-FED8B29F32C7}"/>
                  </a:ext>
                </a:extLst>
              </p:cNvPr>
              <p:cNvSpPr/>
              <p:nvPr/>
            </p:nvSpPr>
            <p:spPr>
              <a:xfrm>
                <a:off x="4231760" y="901128"/>
                <a:ext cx="2416187"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ja-JP" sz="2800" b="1" i="1" dirty="0" smtClean="0">
                          <a:solidFill>
                            <a:schemeClr val="accent2"/>
                          </a:solidFill>
                          <a:latin typeface="Cambria Math" panose="02040503050406030204" pitchFamily="18" charset="0"/>
                        </a:rPr>
                        <m:t>𝑸</m:t>
                      </m:r>
                    </m:oMath>
                  </m:oMathPara>
                </a14:m>
                <a:endParaRPr lang="ja-JP" altLang="en-US" sz="2800" b="1"/>
              </a:p>
            </p:txBody>
          </p:sp>
        </mc:Choice>
        <mc:Fallback>
          <p:sp>
            <p:nvSpPr>
              <p:cNvPr id="4" name="正方形/長方形 3">
                <a:extLst>
                  <a:ext uri="{FF2B5EF4-FFF2-40B4-BE49-F238E27FC236}">
                    <a16:creationId xmlns:a16="http://schemas.microsoft.com/office/drawing/2014/main" id="{AA5837CC-037B-5F47-84CB-FED8B29F32C7}"/>
                  </a:ext>
                </a:extLst>
              </p:cNvPr>
              <p:cNvSpPr>
                <a:spLocks noRot="1" noChangeAspect="1" noMove="1" noResize="1" noEditPoints="1" noAdjustHandles="1" noChangeArrowheads="1" noChangeShapeType="1" noTextEdit="1"/>
              </p:cNvSpPr>
              <p:nvPr/>
            </p:nvSpPr>
            <p:spPr>
              <a:xfrm>
                <a:off x="4231760" y="901128"/>
                <a:ext cx="2416187" cy="523220"/>
              </a:xfrm>
              <a:prstGeom prst="rect">
                <a:avLst/>
              </a:prstGeom>
              <a:blipFill>
                <a:blip r:embed="rId5"/>
                <a:stretch>
                  <a:fillRect l="-2094" b="-14286"/>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B5602EE6-3D0E-C34D-B4C0-015E3BDE7801}"/>
              </a:ext>
            </a:extLst>
          </p:cNvPr>
          <p:cNvSpPr txBox="1"/>
          <p:nvPr/>
        </p:nvSpPr>
        <p:spPr>
          <a:xfrm>
            <a:off x="5037642" y="3193320"/>
            <a:ext cx="4006225" cy="70788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a:solidFill>
                  <a:schemeClr val="accent2"/>
                </a:solidFill>
              </a:rPr>
              <a:t>予算が</a:t>
            </a:r>
            <a:r>
              <a:rPr kumimoji="1" lang="en-US" altLang="ja-JP" sz="2000" dirty="0">
                <a:solidFill>
                  <a:schemeClr val="accent2"/>
                </a:solidFill>
              </a:rPr>
              <a:t>0</a:t>
            </a:r>
            <a:r>
              <a:rPr kumimoji="1" lang="ja-JP" altLang="en-US" sz="2000"/>
              <a:t>であるが満たさないと</a:t>
            </a:r>
            <a:br>
              <a:rPr kumimoji="1" lang="en-US" altLang="ja-JP" sz="2000" dirty="0"/>
            </a:br>
            <a:r>
              <a:rPr kumimoji="1" lang="ja-JP" altLang="en-US" sz="2000"/>
              <a:t>いけない</a:t>
            </a:r>
            <a:r>
              <a:rPr kumimoji="1" lang="en-US" altLang="ja-JP" sz="2000" dirty="0"/>
              <a:t>1</a:t>
            </a:r>
            <a:r>
              <a:rPr kumimoji="1" lang="ja-JP" altLang="en-US" sz="2000"/>
              <a:t>要求企業</a:t>
            </a:r>
            <a:endParaRPr kumimoji="1" lang="en-US" altLang="ja-JP" sz="2000" dirty="0"/>
          </a:p>
        </p:txBody>
      </p:sp>
    </p:spTree>
    <p:extLst>
      <p:ext uri="{BB962C8B-B14F-4D97-AF65-F5344CB8AC3E}">
        <p14:creationId xmlns:p14="http://schemas.microsoft.com/office/powerpoint/2010/main" val="947835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23</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lang="ja-JP" altLang="en-US"/>
              <a:t>手法</a:t>
            </a:r>
            <a:r>
              <a:rPr lang="en-US" altLang="ja-JP" dirty="0"/>
              <a:t>II (</a:t>
            </a:r>
            <a:r>
              <a:rPr lang="ja-JP" altLang="en-US"/>
              <a:t>要求企業の勝者の決定</a:t>
            </a:r>
            <a:r>
              <a:rPr lang="en-US" altLang="ja-JP" dirty="0"/>
              <a:t>)</a:t>
            </a:r>
            <a:endParaRPr kumimoji="1" lang="ja-JP" altLang="en-US"/>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3" name="図 12">
            <a:extLst>
              <a:ext uri="{FF2B5EF4-FFF2-40B4-BE49-F238E27FC236}">
                <a16:creationId xmlns:a16="http://schemas.microsoft.com/office/drawing/2014/main" id="{1E6FF414-054B-114A-A36B-ACFA7D1B3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1366437"/>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B218F090-219F-2A45-9EE8-2401ADBEE3A9}"/>
                  </a:ext>
                </a:extLst>
              </p:cNvPr>
              <p:cNvSpPr txBox="1"/>
              <p:nvPr/>
            </p:nvSpPr>
            <p:spPr>
              <a:xfrm>
                <a:off x="4702188" y="2175574"/>
                <a:ext cx="4378122" cy="1323439"/>
              </a:xfrm>
              <a:prstGeom prst="rect">
                <a:avLst/>
              </a:prstGeom>
              <a:noFill/>
            </p:spPr>
            <p:txBody>
              <a:bodyPr wrap="none" rtlCol="0">
                <a:spAutoFit/>
              </a:bodyPr>
              <a:lstStyle/>
              <a:p>
                <a:pPr marL="342900" indent="-342900">
                  <a:buFont typeface="Arial" panose="020B0604020202020204" pitchFamily="34" charset="0"/>
                  <a:buChar char="•"/>
                </a:pPr>
                <a:r>
                  <a:rPr lang="ja-JP" altLang="en-US" sz="2000">
                    <a:solidFill>
                      <a:schemeClr val="tx1"/>
                    </a:solidFill>
                  </a:rPr>
                  <a:t>オークション主催者は</a:t>
                </a:r>
                <a14:m>
                  <m:oMath xmlns:m="http://schemas.openxmlformats.org/officeDocument/2006/math">
                    <m:r>
                      <a:rPr lang="en-US" altLang="ja-JP" sz="2000" b="1" i="1" dirty="0">
                        <a:solidFill>
                          <a:schemeClr val="tx1"/>
                        </a:solidFill>
                        <a:latin typeface="Cambria Math" panose="02040503050406030204" pitchFamily="18" charset="0"/>
                      </a:rPr>
                      <m:t>𝑸</m:t>
                    </m:r>
                  </m:oMath>
                </a14:m>
                <a:r>
                  <a:rPr lang="ja-JP" altLang="en-US" sz="2000">
                    <a:solidFill>
                      <a:schemeClr val="tx1"/>
                    </a:solidFill>
                  </a:rPr>
                  <a:t>を入れた</a:t>
                </a:r>
                <a:br>
                  <a:rPr lang="en-US" altLang="ja-JP" sz="2000" dirty="0">
                    <a:solidFill>
                      <a:schemeClr val="tx1"/>
                    </a:solidFill>
                  </a:rPr>
                </a:br>
                <a:r>
                  <a:rPr lang="ja-JP" altLang="en-US" sz="2000">
                    <a:solidFill>
                      <a:schemeClr val="tx1"/>
                    </a:solidFill>
                  </a:rPr>
                  <a:t>勝者決定問題を</a:t>
                </a:r>
                <a:r>
                  <a:rPr lang="ja-JP" altLang="en-US" sz="2000">
                    <a:solidFill>
                      <a:schemeClr val="accent1"/>
                    </a:solidFill>
                  </a:rPr>
                  <a:t>解き勝者となる</a:t>
                </a:r>
                <a:br>
                  <a:rPr lang="en-US" altLang="ja-JP" sz="2000" dirty="0">
                    <a:solidFill>
                      <a:schemeClr val="accent1"/>
                    </a:solidFill>
                  </a:rPr>
                </a:br>
                <a:r>
                  <a:rPr lang="ja-JP" altLang="en-US" sz="2000">
                    <a:solidFill>
                      <a:schemeClr val="accent1"/>
                    </a:solidFill>
                  </a:rPr>
                  <a:t>要求側の入札とリソースの割当を</a:t>
                </a:r>
                <a:br>
                  <a:rPr lang="en-US" altLang="ja-JP" sz="2000" dirty="0">
                    <a:solidFill>
                      <a:schemeClr val="accent1"/>
                    </a:solidFill>
                  </a:rPr>
                </a:br>
                <a:r>
                  <a:rPr lang="ja-JP" altLang="en-US" sz="2000">
                    <a:solidFill>
                      <a:schemeClr val="accent1"/>
                    </a:solidFill>
                  </a:rPr>
                  <a:t>決める</a:t>
                </a:r>
                <a:endParaRPr lang="en-US" altLang="ja-JP" sz="2000" dirty="0">
                  <a:solidFill>
                    <a:schemeClr val="accent1"/>
                  </a:solidFill>
                </a:endParaRPr>
              </a:p>
            </p:txBody>
          </p:sp>
        </mc:Choice>
        <mc:Fallback>
          <p:sp>
            <p:nvSpPr>
              <p:cNvPr id="27" name="テキスト ボックス 26">
                <a:extLst>
                  <a:ext uri="{FF2B5EF4-FFF2-40B4-BE49-F238E27FC236}">
                    <a16:creationId xmlns:a16="http://schemas.microsoft.com/office/drawing/2014/main" id="{B218F090-219F-2A45-9EE8-2401ADBEE3A9}"/>
                  </a:ext>
                </a:extLst>
              </p:cNvPr>
              <p:cNvSpPr txBox="1">
                <a:spLocks noRot="1" noChangeAspect="1" noMove="1" noResize="1" noEditPoints="1" noAdjustHandles="1" noChangeArrowheads="1" noChangeShapeType="1" noTextEdit="1"/>
              </p:cNvSpPr>
              <p:nvPr/>
            </p:nvSpPr>
            <p:spPr>
              <a:xfrm>
                <a:off x="4702188" y="2175574"/>
                <a:ext cx="4378122" cy="1323439"/>
              </a:xfrm>
              <a:prstGeom prst="rect">
                <a:avLst/>
              </a:prstGeom>
              <a:blipFill>
                <a:blip r:embed="rId3"/>
                <a:stretch>
                  <a:fillRect l="-867" t="-1887" r="-289" b="-6604"/>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B4B9C44-DC05-F349-87FA-A929CE9EB431}"/>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0" name="テキスト ボックス 19">
            <a:extLst>
              <a:ext uri="{FF2B5EF4-FFF2-40B4-BE49-F238E27FC236}">
                <a16:creationId xmlns:a16="http://schemas.microsoft.com/office/drawing/2014/main" id="{C9AFFE42-45D9-7349-91D4-A9EB556D6A8A}"/>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45049BA6-4EF1-0A4E-B54F-69A06A3BCA6F}"/>
                  </a:ext>
                </a:extLst>
              </p:cNvPr>
              <p:cNvSpPr txBox="1"/>
              <p:nvPr/>
            </p:nvSpPr>
            <p:spPr>
              <a:xfrm>
                <a:off x="4676540" y="3755493"/>
                <a:ext cx="4403770" cy="369332"/>
              </a:xfrm>
              <a:prstGeom prst="rect">
                <a:avLst/>
              </a:prstGeom>
              <a:noFill/>
            </p:spPr>
            <p:txBody>
              <a:bodyPr wrap="none" rtlCol="0">
                <a:spAutoFit/>
              </a:bodyPr>
              <a:lstStyle/>
              <a:p>
                <a14:m>
                  <m:oMath xmlns:m="http://schemas.openxmlformats.org/officeDocument/2006/math">
                    <m:r>
                      <a:rPr kumimoji="1" lang="en-US" altLang="ja-JP" b="1" i="1" dirty="0" smtClean="0">
                        <a:latin typeface="Cambria Math" panose="02040503050406030204" pitchFamily="18" charset="0"/>
                      </a:rPr>
                      <m:t>𝑸</m:t>
                    </m:r>
                  </m:oMath>
                </a14:m>
                <a:r>
                  <a:rPr kumimoji="1" lang="ja-JP" altLang="en-US"/>
                  <a:t>は予算</a:t>
                </a:r>
                <a:r>
                  <a:rPr kumimoji="1" lang="en-US" altLang="ja-JP" dirty="0"/>
                  <a:t>0</a:t>
                </a:r>
                <a:r>
                  <a:rPr kumimoji="1" lang="ja-JP" altLang="en-US"/>
                  <a:t>なのに満たさなければならない</a:t>
                </a:r>
              </a:p>
            </p:txBody>
          </p:sp>
        </mc:Choice>
        <mc:Fallback>
          <p:sp>
            <p:nvSpPr>
              <p:cNvPr id="33" name="テキスト ボックス 32">
                <a:extLst>
                  <a:ext uri="{FF2B5EF4-FFF2-40B4-BE49-F238E27FC236}">
                    <a16:creationId xmlns:a16="http://schemas.microsoft.com/office/drawing/2014/main" id="{45049BA6-4EF1-0A4E-B54F-69A06A3BCA6F}"/>
                  </a:ext>
                </a:extLst>
              </p:cNvPr>
              <p:cNvSpPr txBox="1">
                <a:spLocks noRot="1" noChangeAspect="1" noMove="1" noResize="1" noEditPoints="1" noAdjustHandles="1" noChangeArrowheads="1" noChangeShapeType="1" noTextEdit="1"/>
              </p:cNvSpPr>
              <p:nvPr/>
            </p:nvSpPr>
            <p:spPr>
              <a:xfrm>
                <a:off x="4676540" y="3755493"/>
                <a:ext cx="4403770" cy="369332"/>
              </a:xfrm>
              <a:prstGeom prst="rect">
                <a:avLst/>
              </a:prstGeom>
              <a:blipFill>
                <a:blip r:embed="rId4"/>
                <a:stretch>
                  <a:fillRect t="-6667" b="-20000"/>
                </a:stretch>
              </a:blipFill>
            </p:spPr>
            <p:txBody>
              <a:bodyPr/>
              <a:lstStyle/>
              <a:p>
                <a:r>
                  <a:rPr lang="ja-JP" altLang="en-US">
                    <a:noFill/>
                  </a:rPr>
                  <a:t> </a:t>
                </a:r>
              </a:p>
            </p:txBody>
          </p:sp>
        </mc:Fallback>
      </mc:AlternateContent>
      <p:sp>
        <p:nvSpPr>
          <p:cNvPr id="29" name="スマイル 28">
            <a:extLst>
              <a:ext uri="{FF2B5EF4-FFF2-40B4-BE49-F238E27FC236}">
                <a16:creationId xmlns:a16="http://schemas.microsoft.com/office/drawing/2014/main" id="{E6E936D0-ECD3-1742-A84F-0412348A71BF}"/>
              </a:ext>
            </a:extLst>
          </p:cNvPr>
          <p:cNvSpPr/>
          <p:nvPr/>
        </p:nvSpPr>
        <p:spPr>
          <a:xfrm>
            <a:off x="3545115" y="856731"/>
            <a:ext cx="645647" cy="612015"/>
          </a:xfrm>
          <a:prstGeom prst="smileyFac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正方形/長方形 29">
                <a:extLst>
                  <a:ext uri="{FF2B5EF4-FFF2-40B4-BE49-F238E27FC236}">
                    <a16:creationId xmlns:a16="http://schemas.microsoft.com/office/drawing/2014/main" id="{8AFF7D81-AEA5-B547-876B-3EB2FDECE185}"/>
                  </a:ext>
                </a:extLst>
              </p:cNvPr>
              <p:cNvSpPr/>
              <p:nvPr/>
            </p:nvSpPr>
            <p:spPr>
              <a:xfrm>
                <a:off x="4231760" y="901128"/>
                <a:ext cx="2416187"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ja-JP" sz="2800" b="1" i="1" dirty="0" smtClean="0">
                          <a:solidFill>
                            <a:schemeClr val="accent2"/>
                          </a:solidFill>
                          <a:latin typeface="Cambria Math" panose="02040503050406030204" pitchFamily="18" charset="0"/>
                        </a:rPr>
                        <m:t>𝑸</m:t>
                      </m:r>
                    </m:oMath>
                  </m:oMathPara>
                </a14:m>
                <a:endParaRPr lang="ja-JP" altLang="en-US" sz="2800" b="1"/>
              </a:p>
            </p:txBody>
          </p:sp>
        </mc:Choice>
        <mc:Fallback>
          <p:sp>
            <p:nvSpPr>
              <p:cNvPr id="30" name="正方形/長方形 29">
                <a:extLst>
                  <a:ext uri="{FF2B5EF4-FFF2-40B4-BE49-F238E27FC236}">
                    <a16:creationId xmlns:a16="http://schemas.microsoft.com/office/drawing/2014/main" id="{8AFF7D81-AEA5-B547-876B-3EB2FDECE185}"/>
                  </a:ext>
                </a:extLst>
              </p:cNvPr>
              <p:cNvSpPr>
                <a:spLocks noRot="1" noChangeAspect="1" noMove="1" noResize="1" noEditPoints="1" noAdjustHandles="1" noChangeArrowheads="1" noChangeShapeType="1" noTextEdit="1"/>
              </p:cNvSpPr>
              <p:nvPr/>
            </p:nvSpPr>
            <p:spPr>
              <a:xfrm>
                <a:off x="4231760" y="901128"/>
                <a:ext cx="2416187" cy="523220"/>
              </a:xfrm>
              <a:prstGeom prst="rect">
                <a:avLst/>
              </a:prstGeom>
              <a:blipFill>
                <a:blip r:embed="rId5"/>
                <a:stretch>
                  <a:fillRect l="-2094" b="-14286"/>
                </a:stretch>
              </a:blipFill>
            </p:spPr>
            <p:txBody>
              <a:bodyPr/>
              <a:lstStyle/>
              <a:p>
                <a:r>
                  <a:rPr lang="ja-JP" altLang="en-US">
                    <a:noFill/>
                  </a:rPr>
                  <a:t> </a:t>
                </a:r>
              </a:p>
            </p:txBody>
          </p:sp>
        </mc:Fallback>
      </mc:AlternateContent>
      <p:sp>
        <p:nvSpPr>
          <p:cNvPr id="31" name="角丸四角形 30">
            <a:extLst>
              <a:ext uri="{FF2B5EF4-FFF2-40B4-BE49-F238E27FC236}">
                <a16:creationId xmlns:a16="http://schemas.microsoft.com/office/drawing/2014/main" id="{9D1B7DF8-0371-E948-9727-26F96800CDA7}"/>
              </a:ext>
            </a:extLst>
          </p:cNvPr>
          <p:cNvSpPr/>
          <p:nvPr/>
        </p:nvSpPr>
        <p:spPr>
          <a:xfrm>
            <a:off x="1078463" y="1436618"/>
            <a:ext cx="2252160" cy="763660"/>
          </a:xfrm>
          <a:prstGeom prst="roundRect">
            <a:avLst/>
          </a:prstGeom>
          <a:noFill/>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accent2"/>
              </a:solidFill>
            </a:endParaRPr>
          </a:p>
        </p:txBody>
      </p:sp>
    </p:spTree>
    <p:extLst>
      <p:ext uri="{BB962C8B-B14F-4D97-AF65-F5344CB8AC3E}">
        <p14:creationId xmlns:p14="http://schemas.microsoft.com/office/powerpoint/2010/main" val="420410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24</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II</a:t>
            </a:r>
            <a:r>
              <a:rPr kumimoji="1" lang="ja-JP" altLang="en-US"/>
              <a:t>の価格決定</a:t>
            </a:r>
            <a:r>
              <a:rPr lang="ja-JP" altLang="en-US"/>
              <a:t>（要求企業の勝者の決定）</a:t>
            </a:r>
            <a:endParaRPr kumimoji="1" lang="ja-JP" altLang="en-US"/>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3" name="図 12">
            <a:extLst>
              <a:ext uri="{FF2B5EF4-FFF2-40B4-BE49-F238E27FC236}">
                <a16:creationId xmlns:a16="http://schemas.microsoft.com/office/drawing/2014/main" id="{1E6FF414-054B-114A-A36B-ACFA7D1B3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1366437"/>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3" name="テキスト ボックス 2">
            <a:extLst>
              <a:ext uri="{FF2B5EF4-FFF2-40B4-BE49-F238E27FC236}">
                <a16:creationId xmlns:a16="http://schemas.microsoft.com/office/drawing/2014/main" id="{5B4B9C44-DC05-F349-87FA-A929CE9EB431}"/>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0" name="テキスト ボックス 19">
            <a:extLst>
              <a:ext uri="{FF2B5EF4-FFF2-40B4-BE49-F238E27FC236}">
                <a16:creationId xmlns:a16="http://schemas.microsoft.com/office/drawing/2014/main" id="{C9AFFE42-45D9-7349-91D4-A9EB556D6A8A}"/>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p:cxnSp>
        <p:nvCxnSpPr>
          <p:cNvPr id="19" name="直線矢印コネクタ 18">
            <a:extLst>
              <a:ext uri="{FF2B5EF4-FFF2-40B4-BE49-F238E27FC236}">
                <a16:creationId xmlns:a16="http://schemas.microsoft.com/office/drawing/2014/main" id="{FF537499-C1B9-C94A-B5B8-5D0CC694FFF4}"/>
              </a:ext>
            </a:extLst>
          </p:cNvPr>
          <p:cNvCxnSpPr>
            <a:cxnSpLocks/>
            <a:endCxn id="27" idx="4"/>
          </p:cNvCxnSpPr>
          <p:nvPr/>
        </p:nvCxnSpPr>
        <p:spPr>
          <a:xfrm flipV="1">
            <a:off x="2789959" y="1468746"/>
            <a:ext cx="1077980" cy="234828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24B34B3-FE55-2344-9B25-3B48112FE5FD}"/>
              </a:ext>
            </a:extLst>
          </p:cNvPr>
          <p:cNvCxnSpPr>
            <a:cxnSpLocks/>
            <a:stCxn id="12" idx="0"/>
            <a:endCxn id="10" idx="2"/>
          </p:cNvCxnSpPr>
          <p:nvPr/>
        </p:nvCxnSpPr>
        <p:spPr>
          <a:xfrm flipV="1">
            <a:off x="1463431" y="2142799"/>
            <a:ext cx="7387" cy="171340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AC99537-14FD-C644-ACBA-5F48FF59EC99}"/>
              </a:ext>
            </a:extLst>
          </p:cNvPr>
          <p:cNvCxnSpPr>
            <a:cxnSpLocks/>
            <a:stCxn id="11" idx="0"/>
            <a:endCxn id="27" idx="4"/>
          </p:cNvCxnSpPr>
          <p:nvPr/>
        </p:nvCxnSpPr>
        <p:spPr>
          <a:xfrm flipH="1" flipV="1">
            <a:off x="3867939" y="1468746"/>
            <a:ext cx="241161" cy="232874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A30476E-DEAF-4E48-A114-B82D2E36A7F1}"/>
              </a:ext>
            </a:extLst>
          </p:cNvPr>
          <p:cNvCxnSpPr>
            <a:cxnSpLocks/>
            <a:stCxn id="15" idx="0"/>
            <a:endCxn id="14" idx="2"/>
          </p:cNvCxnSpPr>
          <p:nvPr/>
        </p:nvCxnSpPr>
        <p:spPr>
          <a:xfrm flipV="1">
            <a:off x="2789959" y="2132038"/>
            <a:ext cx="0" cy="168499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5049BA6-4EF1-0A4E-B54F-69A06A3BCA6F}"/>
                  </a:ext>
                </a:extLst>
              </p:cNvPr>
              <p:cNvSpPr txBox="1"/>
              <p:nvPr/>
            </p:nvSpPr>
            <p:spPr>
              <a:xfrm>
                <a:off x="4702188" y="3230642"/>
                <a:ext cx="4403770" cy="369332"/>
              </a:xfrm>
              <a:prstGeom prst="rect">
                <a:avLst/>
              </a:prstGeom>
              <a:noFill/>
            </p:spPr>
            <p:txBody>
              <a:bodyPr wrap="none" rtlCol="0">
                <a:spAutoFit/>
              </a:bodyPr>
              <a:lstStyle/>
              <a:p>
                <a14:m>
                  <m:oMath xmlns:m="http://schemas.openxmlformats.org/officeDocument/2006/math">
                    <m:r>
                      <a:rPr kumimoji="1" lang="en-US" altLang="ja-JP" b="1" i="1" dirty="0" smtClean="0">
                        <a:latin typeface="Cambria Math" panose="02040503050406030204" pitchFamily="18" charset="0"/>
                      </a:rPr>
                      <m:t>𝑸</m:t>
                    </m:r>
                  </m:oMath>
                </a14:m>
                <a:r>
                  <a:rPr kumimoji="1" lang="ja-JP" altLang="en-US"/>
                  <a:t>は予算</a:t>
                </a:r>
                <a:r>
                  <a:rPr kumimoji="1" lang="en-US" altLang="ja-JP" dirty="0"/>
                  <a:t>0</a:t>
                </a:r>
                <a:r>
                  <a:rPr kumimoji="1" lang="ja-JP" altLang="en-US"/>
                  <a:t>なのに満たさなければならない</a:t>
                </a:r>
              </a:p>
            </p:txBody>
          </p:sp>
        </mc:Choice>
        <mc:Fallback xmlns="">
          <p:sp>
            <p:nvSpPr>
              <p:cNvPr id="33" name="テキスト ボックス 32">
                <a:extLst>
                  <a:ext uri="{FF2B5EF4-FFF2-40B4-BE49-F238E27FC236}">
                    <a16:creationId xmlns:a16="http://schemas.microsoft.com/office/drawing/2014/main" id="{45049BA6-4EF1-0A4E-B54F-69A06A3BCA6F}"/>
                  </a:ext>
                </a:extLst>
              </p:cNvPr>
              <p:cNvSpPr txBox="1">
                <a:spLocks noRot="1" noChangeAspect="1" noMove="1" noResize="1" noEditPoints="1" noAdjustHandles="1" noChangeArrowheads="1" noChangeShapeType="1" noTextEdit="1"/>
              </p:cNvSpPr>
              <p:nvPr/>
            </p:nvSpPr>
            <p:spPr>
              <a:xfrm>
                <a:off x="4702188" y="3230642"/>
                <a:ext cx="4403770" cy="369332"/>
              </a:xfrm>
              <a:prstGeom prst="rect">
                <a:avLst/>
              </a:prstGeom>
              <a:blipFill>
                <a:blip r:embed="rId4"/>
                <a:stretch>
                  <a:fillRect t="-3333" b="-23333"/>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0030B6B2-AE41-B043-A0FF-018473414AF7}"/>
              </a:ext>
            </a:extLst>
          </p:cNvPr>
          <p:cNvSpPr txBox="1"/>
          <p:nvPr/>
        </p:nvSpPr>
        <p:spPr>
          <a:xfrm>
            <a:off x="4702188" y="4039370"/>
            <a:ext cx="4121641" cy="400110"/>
          </a:xfrm>
          <a:prstGeom prst="rect">
            <a:avLst/>
          </a:prstGeom>
          <a:noFill/>
        </p:spPr>
        <p:txBody>
          <a:bodyPr wrap="none" rtlCol="0">
            <a:spAutoFit/>
          </a:bodyPr>
          <a:lstStyle/>
          <a:p>
            <a:pPr marL="342900" indent="-342900">
              <a:buFont typeface="Arial" panose="020B0604020202020204" pitchFamily="34" charset="0"/>
              <a:buChar char="•"/>
            </a:pPr>
            <a:r>
              <a:rPr lang="ja-JP" altLang="en-US" sz="2000">
                <a:solidFill>
                  <a:srgbClr val="FF0000"/>
                </a:solidFill>
              </a:rPr>
              <a:t>安いリソースが割り当てられる</a:t>
            </a:r>
            <a:endParaRPr lang="en-US" altLang="ja-JP" sz="2000" dirty="0">
              <a:solidFill>
                <a:srgbClr val="FF0000"/>
              </a:solidFill>
            </a:endParaRPr>
          </a:p>
        </p:txBody>
      </p:sp>
      <p:sp>
        <p:nvSpPr>
          <p:cNvPr id="24" name="角丸四角形吹き出し 23">
            <a:extLst>
              <a:ext uri="{FF2B5EF4-FFF2-40B4-BE49-F238E27FC236}">
                <a16:creationId xmlns:a16="http://schemas.microsoft.com/office/drawing/2014/main" id="{98F1EFAD-1034-4B4A-95C0-37B2F5B751BB}"/>
              </a:ext>
            </a:extLst>
          </p:cNvPr>
          <p:cNvSpPr/>
          <p:nvPr/>
        </p:nvSpPr>
        <p:spPr>
          <a:xfrm>
            <a:off x="1855824" y="4925611"/>
            <a:ext cx="2463764" cy="662931"/>
          </a:xfrm>
          <a:prstGeom prst="wedgeRoundRectCallout">
            <a:avLst>
              <a:gd name="adj1" fmla="val 24588"/>
              <a:gd name="adj2" fmla="val -28695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安いリソースから順に割り当てられる</a:t>
            </a:r>
          </a:p>
        </p:txBody>
      </p:sp>
      <p:sp>
        <p:nvSpPr>
          <p:cNvPr id="26" name="テキスト ボックス 25">
            <a:extLst>
              <a:ext uri="{FF2B5EF4-FFF2-40B4-BE49-F238E27FC236}">
                <a16:creationId xmlns:a16="http://schemas.microsoft.com/office/drawing/2014/main" id="{A7EC46A5-392D-1947-9940-E7FA153263B9}"/>
              </a:ext>
            </a:extLst>
          </p:cNvPr>
          <p:cNvSpPr txBox="1"/>
          <p:nvPr/>
        </p:nvSpPr>
        <p:spPr>
          <a:xfrm>
            <a:off x="4702187" y="4752642"/>
            <a:ext cx="3778599" cy="707886"/>
          </a:xfrm>
          <a:prstGeom prst="rect">
            <a:avLst/>
          </a:prstGeom>
          <a:noFill/>
        </p:spPr>
        <p:txBody>
          <a:bodyPr wrap="none" rtlCol="0">
            <a:spAutoFit/>
          </a:bodyPr>
          <a:lstStyle/>
          <a:p>
            <a:pPr marL="342900" indent="-342900">
              <a:buFont typeface="Arial" panose="020B0604020202020204" pitchFamily="34" charset="0"/>
              <a:buChar char="•"/>
            </a:pPr>
            <a:r>
              <a:rPr lang="ja-JP" altLang="en-US" sz="2000">
                <a:solidFill>
                  <a:schemeClr val="accent2"/>
                </a:solidFill>
              </a:rPr>
              <a:t>この状態</a:t>
            </a:r>
            <a:r>
              <a:rPr lang="en-US" altLang="ja-JP" sz="2000" dirty="0">
                <a:solidFill>
                  <a:schemeClr val="accent2"/>
                </a:solidFill>
              </a:rPr>
              <a:t>(</a:t>
            </a:r>
            <a:r>
              <a:rPr lang="ja-JP" altLang="en-US" sz="2000">
                <a:solidFill>
                  <a:schemeClr val="accent2"/>
                </a:solidFill>
              </a:rPr>
              <a:t>配分</a:t>
            </a:r>
            <a:r>
              <a:rPr lang="en-US" altLang="ja-JP" sz="2000" dirty="0">
                <a:solidFill>
                  <a:schemeClr val="accent2"/>
                </a:solidFill>
              </a:rPr>
              <a:t>)</a:t>
            </a:r>
            <a:r>
              <a:rPr lang="ja-JP" altLang="en-US" sz="2000">
                <a:solidFill>
                  <a:schemeClr val="accent2"/>
                </a:solidFill>
              </a:rPr>
              <a:t>で要求企業の</a:t>
            </a:r>
            <a:br>
              <a:rPr lang="en-US" altLang="ja-JP" sz="2000" dirty="0">
                <a:solidFill>
                  <a:schemeClr val="accent2"/>
                </a:solidFill>
              </a:rPr>
            </a:br>
            <a:r>
              <a:rPr lang="ja-JP" altLang="en-US" sz="2000">
                <a:solidFill>
                  <a:schemeClr val="accent2"/>
                </a:solidFill>
              </a:rPr>
              <a:t>支払いを決める</a:t>
            </a:r>
            <a:endParaRPr lang="en-US" altLang="ja-JP" sz="2000" dirty="0">
              <a:solidFill>
                <a:schemeClr val="accent2"/>
              </a:solidFill>
            </a:endParaRPr>
          </a:p>
        </p:txBody>
      </p:sp>
      <p:sp>
        <p:nvSpPr>
          <p:cNvPr id="27" name="スマイル 26">
            <a:extLst>
              <a:ext uri="{FF2B5EF4-FFF2-40B4-BE49-F238E27FC236}">
                <a16:creationId xmlns:a16="http://schemas.microsoft.com/office/drawing/2014/main" id="{C9C361A0-F9D1-EB4F-A8CA-D9812C89B698}"/>
              </a:ext>
            </a:extLst>
          </p:cNvPr>
          <p:cNvSpPr/>
          <p:nvPr/>
        </p:nvSpPr>
        <p:spPr>
          <a:xfrm>
            <a:off x="3545115" y="856731"/>
            <a:ext cx="645647" cy="612015"/>
          </a:xfrm>
          <a:prstGeom prst="smileyFac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正方形/長方形 29">
                <a:extLst>
                  <a:ext uri="{FF2B5EF4-FFF2-40B4-BE49-F238E27FC236}">
                    <a16:creationId xmlns:a16="http://schemas.microsoft.com/office/drawing/2014/main" id="{DAE82074-5596-BF42-9C9F-60186929262A}"/>
                  </a:ext>
                </a:extLst>
              </p:cNvPr>
              <p:cNvSpPr/>
              <p:nvPr/>
            </p:nvSpPr>
            <p:spPr>
              <a:xfrm>
                <a:off x="4231760" y="901128"/>
                <a:ext cx="2416187"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ja-JP" sz="2800" b="1" i="1" dirty="0" smtClean="0">
                          <a:solidFill>
                            <a:schemeClr val="accent2"/>
                          </a:solidFill>
                          <a:latin typeface="Cambria Math" panose="02040503050406030204" pitchFamily="18" charset="0"/>
                        </a:rPr>
                        <m:t>𝑸</m:t>
                      </m:r>
                    </m:oMath>
                  </m:oMathPara>
                </a14:m>
                <a:endParaRPr lang="ja-JP" altLang="en-US" sz="2800" b="1"/>
              </a:p>
            </p:txBody>
          </p:sp>
        </mc:Choice>
        <mc:Fallback>
          <p:sp>
            <p:nvSpPr>
              <p:cNvPr id="30" name="正方形/長方形 29">
                <a:extLst>
                  <a:ext uri="{FF2B5EF4-FFF2-40B4-BE49-F238E27FC236}">
                    <a16:creationId xmlns:a16="http://schemas.microsoft.com/office/drawing/2014/main" id="{DAE82074-5596-BF42-9C9F-60186929262A}"/>
                  </a:ext>
                </a:extLst>
              </p:cNvPr>
              <p:cNvSpPr>
                <a:spLocks noRot="1" noChangeAspect="1" noMove="1" noResize="1" noEditPoints="1" noAdjustHandles="1" noChangeArrowheads="1" noChangeShapeType="1" noTextEdit="1"/>
              </p:cNvSpPr>
              <p:nvPr/>
            </p:nvSpPr>
            <p:spPr>
              <a:xfrm>
                <a:off x="4231760" y="901128"/>
                <a:ext cx="2416187" cy="523220"/>
              </a:xfrm>
              <a:prstGeom prst="rect">
                <a:avLst/>
              </a:prstGeom>
              <a:blipFill>
                <a:blip r:embed="rId5"/>
                <a:stretch>
                  <a:fillRect l="-2094" b="-14286"/>
                </a:stretch>
              </a:blipFill>
            </p:spPr>
            <p:txBody>
              <a:bodyPr/>
              <a:lstStyle/>
              <a:p>
                <a:r>
                  <a:rPr lang="ja-JP" altLang="en-US">
                    <a:noFill/>
                  </a:rPr>
                  <a:t> </a:t>
                </a:r>
              </a:p>
            </p:txBody>
          </p:sp>
        </mc:Fallback>
      </mc:AlternateContent>
      <p:sp>
        <p:nvSpPr>
          <p:cNvPr id="31" name="角丸四角形 30">
            <a:extLst>
              <a:ext uri="{FF2B5EF4-FFF2-40B4-BE49-F238E27FC236}">
                <a16:creationId xmlns:a16="http://schemas.microsoft.com/office/drawing/2014/main" id="{84D118CC-A380-364F-BEC7-3486CD12C15E}"/>
              </a:ext>
            </a:extLst>
          </p:cNvPr>
          <p:cNvSpPr/>
          <p:nvPr/>
        </p:nvSpPr>
        <p:spPr>
          <a:xfrm>
            <a:off x="1078463" y="1436618"/>
            <a:ext cx="2252160" cy="763660"/>
          </a:xfrm>
          <a:prstGeom prst="roundRect">
            <a:avLst/>
          </a:prstGeom>
          <a:noFill/>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accent2"/>
              </a:solidFill>
            </a:endParaRPr>
          </a:p>
        </p:txBody>
      </p:sp>
    </p:spTree>
    <p:extLst>
      <p:ext uri="{BB962C8B-B14F-4D97-AF65-F5344CB8AC3E}">
        <p14:creationId xmlns:p14="http://schemas.microsoft.com/office/powerpoint/2010/main" val="3534098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25</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II</a:t>
            </a:r>
            <a:r>
              <a:rPr kumimoji="1" lang="ja-JP" altLang="en-US"/>
              <a:t>の価格決定</a:t>
            </a:r>
            <a:r>
              <a:rPr lang="ja-JP" altLang="en-US"/>
              <a:t>（支払いの決定）</a:t>
            </a:r>
            <a:endParaRPr kumimoji="1" lang="ja-JP" altLang="en-US"/>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3" name="図 12">
            <a:extLst>
              <a:ext uri="{FF2B5EF4-FFF2-40B4-BE49-F238E27FC236}">
                <a16:creationId xmlns:a16="http://schemas.microsoft.com/office/drawing/2014/main" id="{1E6FF414-054B-114A-A36B-ACFA7D1B3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1366437"/>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3" name="テキスト ボックス 2">
            <a:extLst>
              <a:ext uri="{FF2B5EF4-FFF2-40B4-BE49-F238E27FC236}">
                <a16:creationId xmlns:a16="http://schemas.microsoft.com/office/drawing/2014/main" id="{5B4B9C44-DC05-F349-87FA-A929CE9EB431}"/>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0" name="テキスト ボックス 19">
            <a:extLst>
              <a:ext uri="{FF2B5EF4-FFF2-40B4-BE49-F238E27FC236}">
                <a16:creationId xmlns:a16="http://schemas.microsoft.com/office/drawing/2014/main" id="{C9AFFE42-45D9-7349-91D4-A9EB556D6A8A}"/>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p:cxnSp>
        <p:nvCxnSpPr>
          <p:cNvPr id="19" name="直線矢印コネクタ 18">
            <a:extLst>
              <a:ext uri="{FF2B5EF4-FFF2-40B4-BE49-F238E27FC236}">
                <a16:creationId xmlns:a16="http://schemas.microsoft.com/office/drawing/2014/main" id="{FF537499-C1B9-C94A-B5B8-5D0CC694FFF4}"/>
              </a:ext>
            </a:extLst>
          </p:cNvPr>
          <p:cNvCxnSpPr>
            <a:cxnSpLocks/>
          </p:cNvCxnSpPr>
          <p:nvPr/>
        </p:nvCxnSpPr>
        <p:spPr>
          <a:xfrm flipV="1">
            <a:off x="2789959" y="1468746"/>
            <a:ext cx="1077980" cy="234828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24B34B3-FE55-2344-9B25-3B48112FE5FD}"/>
              </a:ext>
            </a:extLst>
          </p:cNvPr>
          <p:cNvCxnSpPr>
            <a:cxnSpLocks/>
            <a:stCxn id="12" idx="0"/>
            <a:endCxn id="10" idx="2"/>
          </p:cNvCxnSpPr>
          <p:nvPr/>
        </p:nvCxnSpPr>
        <p:spPr>
          <a:xfrm flipV="1">
            <a:off x="1463431" y="2142799"/>
            <a:ext cx="7387" cy="171340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AC99537-14FD-C644-ACBA-5F48FF59EC99}"/>
              </a:ext>
            </a:extLst>
          </p:cNvPr>
          <p:cNvCxnSpPr>
            <a:cxnSpLocks/>
            <a:stCxn id="11" idx="0"/>
            <a:endCxn id="26" idx="4"/>
          </p:cNvCxnSpPr>
          <p:nvPr/>
        </p:nvCxnSpPr>
        <p:spPr>
          <a:xfrm flipH="1" flipV="1">
            <a:off x="3867939" y="1468746"/>
            <a:ext cx="241161" cy="232874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A30476E-DEAF-4E48-A114-B82D2E36A7F1}"/>
              </a:ext>
            </a:extLst>
          </p:cNvPr>
          <p:cNvCxnSpPr>
            <a:cxnSpLocks/>
            <a:stCxn id="15" idx="0"/>
            <a:endCxn id="14" idx="2"/>
          </p:cNvCxnSpPr>
          <p:nvPr/>
        </p:nvCxnSpPr>
        <p:spPr>
          <a:xfrm flipV="1">
            <a:off x="2789959" y="2132038"/>
            <a:ext cx="0" cy="168499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角丸四角形吹き出し 23">
            <a:extLst>
              <a:ext uri="{FF2B5EF4-FFF2-40B4-BE49-F238E27FC236}">
                <a16:creationId xmlns:a16="http://schemas.microsoft.com/office/drawing/2014/main" id="{98F1EFAD-1034-4B4A-95C0-37B2F5B751BB}"/>
              </a:ext>
            </a:extLst>
          </p:cNvPr>
          <p:cNvSpPr/>
          <p:nvPr/>
        </p:nvSpPr>
        <p:spPr>
          <a:xfrm>
            <a:off x="1855824" y="4925611"/>
            <a:ext cx="2463764" cy="662931"/>
          </a:xfrm>
          <a:prstGeom prst="wedgeRoundRectCallout">
            <a:avLst>
              <a:gd name="adj1" fmla="val 24588"/>
              <a:gd name="adj2" fmla="val -28695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安いリソースから順に割り当てられる</a:t>
            </a:r>
          </a:p>
        </p:txBody>
      </p:sp>
      <p:sp>
        <p:nvSpPr>
          <p:cNvPr id="27" name="テキスト ボックス 26">
            <a:extLst>
              <a:ext uri="{FF2B5EF4-FFF2-40B4-BE49-F238E27FC236}">
                <a16:creationId xmlns:a16="http://schemas.microsoft.com/office/drawing/2014/main" id="{395E441B-44A6-1E45-A4CD-87CD96EC7C2D}"/>
              </a:ext>
            </a:extLst>
          </p:cNvPr>
          <p:cNvSpPr txBox="1"/>
          <p:nvPr/>
        </p:nvSpPr>
        <p:spPr>
          <a:xfrm>
            <a:off x="4662640" y="2969789"/>
            <a:ext cx="4378122" cy="707886"/>
          </a:xfrm>
          <a:prstGeom prst="rect">
            <a:avLst/>
          </a:prstGeom>
          <a:noFill/>
        </p:spPr>
        <p:txBody>
          <a:bodyPr wrap="none" rtlCol="0">
            <a:spAutoFit/>
          </a:bodyPr>
          <a:lstStyle/>
          <a:p>
            <a:pPr marL="342900" indent="-342900">
              <a:buFont typeface="Arial" panose="020B0604020202020204" pitchFamily="34" charset="0"/>
              <a:buChar char="•"/>
            </a:pPr>
            <a:r>
              <a:rPr lang="ja-JP" altLang="en-US" sz="2000">
                <a:solidFill>
                  <a:schemeClr val="accent2"/>
                </a:solidFill>
              </a:rPr>
              <a:t>他の要求企業は安いリソースが</a:t>
            </a:r>
            <a:br>
              <a:rPr lang="en-US" altLang="ja-JP" sz="2000" dirty="0">
                <a:solidFill>
                  <a:schemeClr val="accent2"/>
                </a:solidFill>
              </a:rPr>
            </a:br>
            <a:r>
              <a:rPr lang="ja-JP" altLang="en-US" sz="2000">
                <a:solidFill>
                  <a:schemeClr val="accent2"/>
                </a:solidFill>
              </a:rPr>
              <a:t>ない前提</a:t>
            </a:r>
            <a:r>
              <a:rPr lang="ja-JP" altLang="en-US" sz="2000"/>
              <a:t>で支払いが決定していく</a:t>
            </a:r>
            <a:endParaRPr lang="en-US" altLang="ja-JP" sz="2000" dirty="0"/>
          </a:p>
        </p:txBody>
      </p:sp>
      <p:sp>
        <p:nvSpPr>
          <p:cNvPr id="29" name="角丸四角形 28">
            <a:extLst>
              <a:ext uri="{FF2B5EF4-FFF2-40B4-BE49-F238E27FC236}">
                <a16:creationId xmlns:a16="http://schemas.microsoft.com/office/drawing/2014/main" id="{44D80429-224F-4B43-B7D5-532441F0A504}"/>
              </a:ext>
            </a:extLst>
          </p:cNvPr>
          <p:cNvSpPr/>
          <p:nvPr/>
        </p:nvSpPr>
        <p:spPr>
          <a:xfrm>
            <a:off x="1078463" y="1436618"/>
            <a:ext cx="2252160" cy="763660"/>
          </a:xfrm>
          <a:prstGeom prst="roundRect">
            <a:avLst/>
          </a:prstGeom>
          <a:noFill/>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accent2"/>
              </a:solidFill>
            </a:endParaRPr>
          </a:p>
        </p:txBody>
      </p:sp>
      <p:sp>
        <p:nvSpPr>
          <p:cNvPr id="30" name="テキスト ボックス 29">
            <a:extLst>
              <a:ext uri="{FF2B5EF4-FFF2-40B4-BE49-F238E27FC236}">
                <a16:creationId xmlns:a16="http://schemas.microsoft.com/office/drawing/2014/main" id="{F158E2C4-ABA4-A24A-9E27-CB64D2423B85}"/>
              </a:ext>
            </a:extLst>
          </p:cNvPr>
          <p:cNvSpPr txBox="1"/>
          <p:nvPr/>
        </p:nvSpPr>
        <p:spPr>
          <a:xfrm>
            <a:off x="4662640" y="4083203"/>
            <a:ext cx="2839239" cy="400110"/>
          </a:xfrm>
          <a:prstGeom prst="rect">
            <a:avLst/>
          </a:prstGeom>
          <a:noFill/>
        </p:spPr>
        <p:txBody>
          <a:bodyPr wrap="none" rtlCol="0">
            <a:spAutoFit/>
          </a:bodyPr>
          <a:lstStyle/>
          <a:p>
            <a:pPr marL="342900" indent="-342900">
              <a:buFont typeface="Arial" panose="020B0604020202020204" pitchFamily="34" charset="0"/>
              <a:buChar char="•"/>
            </a:pPr>
            <a:r>
              <a:rPr lang="ja-JP" altLang="en-US" sz="2000">
                <a:solidFill>
                  <a:schemeClr val="accent2"/>
                </a:solidFill>
              </a:rPr>
              <a:t>支払いが引き上がる</a:t>
            </a:r>
            <a:endParaRPr lang="en-US" altLang="ja-JP" sz="2000" dirty="0">
              <a:solidFill>
                <a:schemeClr val="accent2"/>
              </a:solidFill>
            </a:endParaRPr>
          </a:p>
        </p:txBody>
      </p:sp>
      <p:sp>
        <p:nvSpPr>
          <p:cNvPr id="26" name="スマイル 25">
            <a:extLst>
              <a:ext uri="{FF2B5EF4-FFF2-40B4-BE49-F238E27FC236}">
                <a16:creationId xmlns:a16="http://schemas.microsoft.com/office/drawing/2014/main" id="{F3E75C60-9BBC-0646-95BD-DEA104050DC3}"/>
              </a:ext>
            </a:extLst>
          </p:cNvPr>
          <p:cNvSpPr/>
          <p:nvPr/>
        </p:nvSpPr>
        <p:spPr>
          <a:xfrm>
            <a:off x="3545115" y="856731"/>
            <a:ext cx="645647" cy="612015"/>
          </a:xfrm>
          <a:prstGeom prst="smileyFac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1" name="正方形/長方形 30">
                <a:extLst>
                  <a:ext uri="{FF2B5EF4-FFF2-40B4-BE49-F238E27FC236}">
                    <a16:creationId xmlns:a16="http://schemas.microsoft.com/office/drawing/2014/main" id="{BE40655D-5484-F94A-9FC2-822359233C85}"/>
                  </a:ext>
                </a:extLst>
              </p:cNvPr>
              <p:cNvSpPr/>
              <p:nvPr/>
            </p:nvSpPr>
            <p:spPr>
              <a:xfrm>
                <a:off x="4231760" y="901128"/>
                <a:ext cx="2416187"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ja-JP" sz="2800" b="1" i="1" dirty="0" smtClean="0">
                          <a:solidFill>
                            <a:schemeClr val="accent2"/>
                          </a:solidFill>
                          <a:latin typeface="Cambria Math" panose="02040503050406030204" pitchFamily="18" charset="0"/>
                        </a:rPr>
                        <m:t>𝑸</m:t>
                      </m:r>
                    </m:oMath>
                  </m:oMathPara>
                </a14:m>
                <a:endParaRPr lang="ja-JP" altLang="en-US" sz="2800" b="1"/>
              </a:p>
            </p:txBody>
          </p:sp>
        </mc:Choice>
        <mc:Fallback>
          <p:sp>
            <p:nvSpPr>
              <p:cNvPr id="31" name="正方形/長方形 30">
                <a:extLst>
                  <a:ext uri="{FF2B5EF4-FFF2-40B4-BE49-F238E27FC236}">
                    <a16:creationId xmlns:a16="http://schemas.microsoft.com/office/drawing/2014/main" id="{BE40655D-5484-F94A-9FC2-822359233C85}"/>
                  </a:ext>
                </a:extLst>
              </p:cNvPr>
              <p:cNvSpPr>
                <a:spLocks noRot="1" noChangeAspect="1" noMove="1" noResize="1" noEditPoints="1" noAdjustHandles="1" noChangeArrowheads="1" noChangeShapeType="1" noTextEdit="1"/>
              </p:cNvSpPr>
              <p:nvPr/>
            </p:nvSpPr>
            <p:spPr>
              <a:xfrm>
                <a:off x="4231760" y="901128"/>
                <a:ext cx="2416187" cy="523220"/>
              </a:xfrm>
              <a:prstGeom prst="rect">
                <a:avLst/>
              </a:prstGeom>
              <a:blipFill>
                <a:blip r:embed="rId3"/>
                <a:stretch>
                  <a:fillRect l="-2094" b="-142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0261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26</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II (</a:t>
            </a:r>
            <a:r>
              <a:rPr kumimoji="1" lang="ja-JP" altLang="en-US"/>
              <a:t>提供リソースの決定</a:t>
            </a:r>
            <a:r>
              <a:rPr kumimoji="1" lang="en-US" altLang="ja-JP" dirty="0"/>
              <a:t>)</a:t>
            </a:r>
            <a:endParaRPr kumimoji="1" lang="ja-JP" altLang="en-US"/>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3" name="テキスト ボックス 2">
            <a:extLst>
              <a:ext uri="{FF2B5EF4-FFF2-40B4-BE49-F238E27FC236}">
                <a16:creationId xmlns:a16="http://schemas.microsoft.com/office/drawing/2014/main" id="{5B4B9C44-DC05-F349-87FA-A929CE9EB431}"/>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0" name="テキスト ボックス 19">
            <a:extLst>
              <a:ext uri="{FF2B5EF4-FFF2-40B4-BE49-F238E27FC236}">
                <a16:creationId xmlns:a16="http://schemas.microsoft.com/office/drawing/2014/main" id="{C9AFFE42-45D9-7349-91D4-A9EB556D6A8A}"/>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395E441B-44A6-1E45-A4CD-87CD96EC7C2D}"/>
                  </a:ext>
                </a:extLst>
              </p:cNvPr>
              <p:cNvSpPr txBox="1"/>
              <p:nvPr/>
            </p:nvSpPr>
            <p:spPr>
              <a:xfrm>
                <a:off x="4675908" y="2380814"/>
                <a:ext cx="3865161" cy="1324658"/>
              </a:xfrm>
              <a:prstGeom prst="rect">
                <a:avLst/>
              </a:prstGeom>
              <a:noFill/>
            </p:spPr>
            <p:txBody>
              <a:bodyPr wrap="none" rtlCol="0">
                <a:spAutoFit/>
              </a:bodyPr>
              <a:lstStyle/>
              <a:p>
                <a:pPr marL="342900" indent="-342900">
                  <a:buFont typeface="Arial" panose="020B0604020202020204" pitchFamily="34" charset="0"/>
                  <a:buChar char="•"/>
                </a:pPr>
                <a:r>
                  <a:rPr lang="ja-JP" altLang="en-US" sz="2000"/>
                  <a:t>提供企業の割当てと支払いを</a:t>
                </a:r>
                <a:br>
                  <a:rPr lang="en-US" altLang="ja-JP" sz="2000" dirty="0"/>
                </a:br>
                <a:r>
                  <a:rPr lang="ja-JP" altLang="en-US" sz="2000"/>
                  <a:t>決める時は</a:t>
                </a:r>
                <a14:m>
                  <m:oMath xmlns:m="http://schemas.openxmlformats.org/officeDocument/2006/math">
                    <m:r>
                      <a:rPr lang="en-US" altLang="ja-JP" sz="2000" b="1" i="1" dirty="0" smtClean="0">
                        <a:solidFill>
                          <a:schemeClr val="accent2"/>
                        </a:solidFill>
                        <a:latin typeface="Cambria Math" panose="02040503050406030204" pitchFamily="18" charset="0"/>
                      </a:rPr>
                      <m:t>𝑸</m:t>
                    </m:r>
                    <m:r>
                      <a:rPr lang="ja-JP" altLang="en-US" sz="2000" b="1" i="1" dirty="0">
                        <a:solidFill>
                          <a:schemeClr val="accent2"/>
                        </a:solidFill>
                        <a:latin typeface="Cambria Math" panose="02040503050406030204" pitchFamily="18" charset="0"/>
                      </a:rPr>
                      <m:t>を</m:t>
                    </m:r>
                    <m:r>
                      <a:rPr lang="ja-JP" altLang="en-US" sz="2000" b="1" i="1" dirty="0" smtClean="0">
                        <a:solidFill>
                          <a:schemeClr val="accent2"/>
                        </a:solidFill>
                        <a:latin typeface="Cambria Math" panose="02040503050406030204" pitchFamily="18" charset="0"/>
                      </a:rPr>
                      <m:t>消す</m:t>
                    </m:r>
                  </m:oMath>
                </a14:m>
                <a:endParaRPr lang="en-US" altLang="ja-JP" sz="2000" dirty="0"/>
              </a:p>
              <a:p>
                <a:pPr marL="800100" lvl="1" indent="-342900">
                  <a:buFont typeface="Arial" panose="020B0604020202020204" pitchFamily="34" charset="0"/>
                  <a:buChar char="•"/>
                </a:pPr>
                <a:r>
                  <a:rPr lang="ja-JP" altLang="en-US" sz="2000"/>
                  <a:t>敗者となった要求企業と</a:t>
                </a:r>
                <a:br>
                  <a:rPr lang="en-US" altLang="ja-JP" sz="2000" dirty="0"/>
                </a:br>
                <a:r>
                  <a:rPr lang="ja-JP" altLang="en-US" sz="2000"/>
                  <a:t>入札も消す</a:t>
                </a:r>
                <a:endParaRPr lang="en-US" altLang="ja-JP" sz="2000" dirty="0"/>
              </a:p>
            </p:txBody>
          </p:sp>
        </mc:Choice>
        <mc:Fallback>
          <p:sp>
            <p:nvSpPr>
              <p:cNvPr id="27" name="テキスト ボックス 26">
                <a:extLst>
                  <a:ext uri="{FF2B5EF4-FFF2-40B4-BE49-F238E27FC236}">
                    <a16:creationId xmlns:a16="http://schemas.microsoft.com/office/drawing/2014/main" id="{395E441B-44A6-1E45-A4CD-87CD96EC7C2D}"/>
                  </a:ext>
                </a:extLst>
              </p:cNvPr>
              <p:cNvSpPr txBox="1">
                <a:spLocks noRot="1" noChangeAspect="1" noMove="1" noResize="1" noEditPoints="1" noAdjustHandles="1" noChangeArrowheads="1" noChangeShapeType="1" noTextEdit="1"/>
              </p:cNvSpPr>
              <p:nvPr/>
            </p:nvSpPr>
            <p:spPr>
              <a:xfrm>
                <a:off x="4675908" y="2380814"/>
                <a:ext cx="3865161" cy="1324658"/>
              </a:xfrm>
              <a:prstGeom prst="rect">
                <a:avLst/>
              </a:prstGeom>
              <a:blipFill>
                <a:blip r:embed="rId3"/>
                <a:stretch>
                  <a:fillRect l="-980" t="-1887" r="-327" b="-660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7821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27</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II</a:t>
            </a:r>
            <a:r>
              <a:rPr kumimoji="1" lang="ja-JP" altLang="en-US"/>
              <a:t>のリソース配分</a:t>
            </a:r>
          </a:p>
        </p:txBody>
      </p:sp>
      <p:pic>
        <p:nvPicPr>
          <p:cNvPr id="10" name="図 9">
            <a:extLst>
              <a:ext uri="{FF2B5EF4-FFF2-40B4-BE49-F238E27FC236}">
                <a16:creationId xmlns:a16="http://schemas.microsoft.com/office/drawing/2014/main" id="{39F729AA-CFDF-7447-A55D-907B91645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17" y="1377198"/>
            <a:ext cx="765601" cy="765601"/>
          </a:xfrm>
          <a:prstGeom prst="rect">
            <a:avLst/>
          </a:prstGeom>
        </p:spPr>
      </p:pic>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3" name="テキスト ボックス 2">
            <a:extLst>
              <a:ext uri="{FF2B5EF4-FFF2-40B4-BE49-F238E27FC236}">
                <a16:creationId xmlns:a16="http://schemas.microsoft.com/office/drawing/2014/main" id="{5B4B9C44-DC05-F349-87FA-A929CE9EB431}"/>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0" name="テキスト ボックス 19">
            <a:extLst>
              <a:ext uri="{FF2B5EF4-FFF2-40B4-BE49-F238E27FC236}">
                <a16:creationId xmlns:a16="http://schemas.microsoft.com/office/drawing/2014/main" id="{C9AFFE42-45D9-7349-91D4-A9EB556D6A8A}"/>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p:sp>
        <p:nvSpPr>
          <p:cNvPr id="29" name="テキスト ボックス 28">
            <a:extLst>
              <a:ext uri="{FF2B5EF4-FFF2-40B4-BE49-F238E27FC236}">
                <a16:creationId xmlns:a16="http://schemas.microsoft.com/office/drawing/2014/main" id="{7FE89952-B409-C744-BA7B-10B69C522736}"/>
              </a:ext>
            </a:extLst>
          </p:cNvPr>
          <p:cNvSpPr txBox="1"/>
          <p:nvPr/>
        </p:nvSpPr>
        <p:spPr>
          <a:xfrm>
            <a:off x="4675908" y="2751547"/>
            <a:ext cx="4378122" cy="1015663"/>
          </a:xfrm>
          <a:prstGeom prst="rect">
            <a:avLst/>
          </a:prstGeom>
          <a:noFill/>
        </p:spPr>
        <p:txBody>
          <a:bodyPr wrap="none" rtlCol="0">
            <a:spAutoFit/>
          </a:bodyPr>
          <a:lstStyle/>
          <a:p>
            <a:pPr marL="342900" indent="-342900">
              <a:buFont typeface="Arial" panose="020B0604020202020204" pitchFamily="34" charset="0"/>
              <a:buChar char="•"/>
            </a:pPr>
            <a:r>
              <a:rPr lang="ja-JP" altLang="en-US" sz="2000"/>
              <a:t>この状態でオークション主催者は</a:t>
            </a:r>
            <a:br>
              <a:rPr lang="en-US" altLang="ja-JP" sz="2000" dirty="0"/>
            </a:br>
            <a:r>
              <a:rPr lang="ja-JP" altLang="en-US" sz="2000"/>
              <a:t>勝者決定問題を解き</a:t>
            </a:r>
            <a:r>
              <a:rPr lang="ja-JP" altLang="en-US" sz="2000">
                <a:solidFill>
                  <a:schemeClr val="accent2"/>
                </a:solidFill>
              </a:rPr>
              <a:t>提供側の</a:t>
            </a:r>
            <a:br>
              <a:rPr lang="en-US" altLang="ja-JP" sz="2000" dirty="0">
                <a:solidFill>
                  <a:schemeClr val="accent2"/>
                </a:solidFill>
              </a:rPr>
            </a:br>
            <a:r>
              <a:rPr lang="ja-JP" altLang="en-US" sz="2000">
                <a:solidFill>
                  <a:schemeClr val="accent2"/>
                </a:solidFill>
              </a:rPr>
              <a:t>勝者と報酬を決める</a:t>
            </a:r>
            <a:endParaRPr lang="en-US" altLang="ja-JP" sz="2000" dirty="0">
              <a:solidFill>
                <a:schemeClr val="accent2"/>
              </a:solidFill>
            </a:endParaRPr>
          </a:p>
        </p:txBody>
      </p:sp>
      <p:cxnSp>
        <p:nvCxnSpPr>
          <p:cNvPr id="19" name="直線矢印コネクタ 18">
            <a:extLst>
              <a:ext uri="{FF2B5EF4-FFF2-40B4-BE49-F238E27FC236}">
                <a16:creationId xmlns:a16="http://schemas.microsoft.com/office/drawing/2014/main" id="{BE7FBD97-3EE5-4344-A329-79BB5BAE3C0D}"/>
              </a:ext>
            </a:extLst>
          </p:cNvPr>
          <p:cNvCxnSpPr>
            <a:cxnSpLocks/>
          </p:cNvCxnSpPr>
          <p:nvPr/>
        </p:nvCxnSpPr>
        <p:spPr>
          <a:xfrm flipV="1">
            <a:off x="1463431" y="2142799"/>
            <a:ext cx="7387" cy="171340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BFF848F-96C5-8147-BF54-3127B6ED610C}"/>
              </a:ext>
            </a:extLst>
          </p:cNvPr>
          <p:cNvCxnSpPr>
            <a:cxnSpLocks/>
          </p:cNvCxnSpPr>
          <p:nvPr/>
        </p:nvCxnSpPr>
        <p:spPr>
          <a:xfrm flipV="1">
            <a:off x="2789959" y="2132038"/>
            <a:ext cx="0" cy="168499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角丸四角形 21">
            <a:extLst>
              <a:ext uri="{FF2B5EF4-FFF2-40B4-BE49-F238E27FC236}">
                <a16:creationId xmlns:a16="http://schemas.microsoft.com/office/drawing/2014/main" id="{8A461CA1-ED3B-A64A-866C-7727C1CB8E45}"/>
              </a:ext>
            </a:extLst>
          </p:cNvPr>
          <p:cNvSpPr/>
          <p:nvPr/>
        </p:nvSpPr>
        <p:spPr>
          <a:xfrm>
            <a:off x="920599" y="3855213"/>
            <a:ext cx="2252160" cy="763660"/>
          </a:xfrm>
          <a:prstGeom prst="roundRect">
            <a:avLst/>
          </a:prstGeom>
          <a:noFill/>
          <a:ln w="1905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accent2"/>
              </a:solidFill>
            </a:endParaRPr>
          </a:p>
        </p:txBody>
      </p:sp>
    </p:spTree>
    <p:extLst>
      <p:ext uri="{BB962C8B-B14F-4D97-AF65-F5344CB8AC3E}">
        <p14:creationId xmlns:p14="http://schemas.microsoft.com/office/powerpoint/2010/main" val="66824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49328002-6890-9C46-B96A-910E71137F5D}"/>
              </a:ext>
            </a:extLst>
          </p:cNvPr>
          <p:cNvSpPr>
            <a:spLocks noGrp="1"/>
          </p:cNvSpPr>
          <p:nvPr>
            <p:ph type="ftr" sz="quarter" idx="10"/>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52A72-072C-394D-877A-DDACAFB21584}"/>
              </a:ext>
            </a:extLst>
          </p:cNvPr>
          <p:cNvSpPr>
            <a:spLocks noGrp="1"/>
          </p:cNvSpPr>
          <p:nvPr>
            <p:ph type="sldNum" sz="quarter" idx="11"/>
          </p:nvPr>
        </p:nvSpPr>
        <p:spPr/>
        <p:txBody>
          <a:bodyPr/>
          <a:lstStyle/>
          <a:p>
            <a:fld id="{08FC5268-0E06-784C-B5A0-7DE08B3865E8}" type="slidenum">
              <a:rPr kumimoji="1" lang="ja-JP" altLang="en-US" smtClean="0"/>
              <a:t>28</a:t>
            </a:fld>
            <a:endParaRPr kumimoji="1" lang="ja-JP" altLang="en-US"/>
          </a:p>
        </p:txBody>
      </p:sp>
      <p:sp>
        <p:nvSpPr>
          <p:cNvPr id="9" name="タイトル 8">
            <a:extLst>
              <a:ext uri="{FF2B5EF4-FFF2-40B4-BE49-F238E27FC236}">
                <a16:creationId xmlns:a16="http://schemas.microsoft.com/office/drawing/2014/main" id="{6B1AF227-C56E-BD46-81C7-56BA6AE489A9}"/>
              </a:ext>
            </a:extLst>
          </p:cNvPr>
          <p:cNvSpPr>
            <a:spLocks noGrp="1"/>
          </p:cNvSpPr>
          <p:nvPr>
            <p:ph type="title"/>
          </p:nvPr>
        </p:nvSpPr>
        <p:spPr/>
        <p:txBody>
          <a:bodyPr/>
          <a:lstStyle/>
          <a:p>
            <a:r>
              <a:rPr kumimoji="1" lang="ja-JP" altLang="en-US"/>
              <a:t>手法</a:t>
            </a:r>
            <a:r>
              <a:rPr kumimoji="1" lang="en-US" altLang="ja-JP" dirty="0"/>
              <a:t>II</a:t>
            </a:r>
            <a:r>
              <a:rPr kumimoji="1" lang="ja-JP" altLang="en-US"/>
              <a:t>のリソース配分</a:t>
            </a:r>
          </a:p>
        </p:txBody>
      </p:sp>
      <p:pic>
        <p:nvPicPr>
          <p:cNvPr id="11" name="図 10">
            <a:extLst>
              <a:ext uri="{FF2B5EF4-FFF2-40B4-BE49-F238E27FC236}">
                <a16:creationId xmlns:a16="http://schemas.microsoft.com/office/drawing/2014/main" id="{74FF162E-56B1-1548-BCE7-B7F0EBC3D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99" y="3797495"/>
            <a:ext cx="765601" cy="765601"/>
          </a:xfrm>
          <a:prstGeom prst="rect">
            <a:avLst/>
          </a:prstGeom>
        </p:spPr>
      </p:pic>
      <p:pic>
        <p:nvPicPr>
          <p:cNvPr id="12" name="図 11">
            <a:extLst>
              <a:ext uri="{FF2B5EF4-FFF2-40B4-BE49-F238E27FC236}">
                <a16:creationId xmlns:a16="http://schemas.microsoft.com/office/drawing/2014/main" id="{DF9E6A8D-0602-444C-A26D-A0F519DBB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pic>
        <p:nvPicPr>
          <p:cNvPr id="14" name="図 13">
            <a:extLst>
              <a:ext uri="{FF2B5EF4-FFF2-40B4-BE49-F238E27FC236}">
                <a16:creationId xmlns:a16="http://schemas.microsoft.com/office/drawing/2014/main" id="{16862BA2-4399-B34B-B136-BD3F58BD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1366437"/>
            <a:ext cx="765601" cy="765601"/>
          </a:xfrm>
          <a:prstGeom prst="rect">
            <a:avLst/>
          </a:prstGeom>
        </p:spPr>
      </p:pic>
      <p:pic>
        <p:nvPicPr>
          <p:cNvPr id="15" name="図 14">
            <a:extLst>
              <a:ext uri="{FF2B5EF4-FFF2-40B4-BE49-F238E27FC236}">
                <a16:creationId xmlns:a16="http://schemas.microsoft.com/office/drawing/2014/main" id="{84B3FE52-F2CD-3645-8D6C-9A4DBCAAC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7158" y="3817030"/>
            <a:ext cx="765601" cy="765601"/>
          </a:xfrm>
          <a:prstGeom prst="rect">
            <a:avLst/>
          </a:prstGeom>
        </p:spPr>
      </p:pic>
      <p:sp>
        <p:nvSpPr>
          <p:cNvPr id="16" name="テキスト ボックス 15">
            <a:extLst>
              <a:ext uri="{FF2B5EF4-FFF2-40B4-BE49-F238E27FC236}">
                <a16:creationId xmlns:a16="http://schemas.microsoft.com/office/drawing/2014/main" id="{C9ECC87A-CB7B-3145-BB13-A91E223CB5F2}"/>
              </a:ext>
            </a:extLst>
          </p:cNvPr>
          <p:cNvSpPr txBox="1"/>
          <p:nvPr/>
        </p:nvSpPr>
        <p:spPr>
          <a:xfrm>
            <a:off x="1078462" y="2785123"/>
            <a:ext cx="3422991" cy="369332"/>
          </a:xfrm>
          <a:prstGeom prst="rect">
            <a:avLst/>
          </a:prstGeom>
          <a:noFill/>
          <a:ln>
            <a:solidFill>
              <a:schemeClr val="accent1"/>
            </a:solidFill>
          </a:ln>
        </p:spPr>
        <p:txBody>
          <a:bodyPr wrap="square" rtlCol="0">
            <a:spAutoFit/>
          </a:bodyPr>
          <a:lstStyle/>
          <a:p>
            <a:pPr algn="ctr"/>
            <a:r>
              <a:rPr lang="ja-JP" altLang="en-US">
                <a:solidFill>
                  <a:schemeClr val="accent1"/>
                </a:solidFill>
              </a:rPr>
              <a:t>オークション主催者</a:t>
            </a:r>
            <a:endParaRPr lang="en" altLang="ja-JP" dirty="0">
              <a:solidFill>
                <a:schemeClr val="accent1"/>
              </a:solidFill>
            </a:endParaRPr>
          </a:p>
        </p:txBody>
      </p:sp>
      <p:sp>
        <p:nvSpPr>
          <p:cNvPr id="3" name="テキスト ボックス 2">
            <a:extLst>
              <a:ext uri="{FF2B5EF4-FFF2-40B4-BE49-F238E27FC236}">
                <a16:creationId xmlns:a16="http://schemas.microsoft.com/office/drawing/2014/main" id="{5B4B9C44-DC05-F349-87FA-A929CE9EB431}"/>
              </a:ext>
            </a:extLst>
          </p:cNvPr>
          <p:cNvSpPr txBox="1"/>
          <p:nvPr/>
        </p:nvSpPr>
        <p:spPr>
          <a:xfrm>
            <a:off x="904009" y="1060404"/>
            <a:ext cx="2451683" cy="369332"/>
          </a:xfrm>
          <a:prstGeom prst="rect">
            <a:avLst/>
          </a:prstGeom>
          <a:noFill/>
        </p:spPr>
        <p:txBody>
          <a:bodyPr wrap="square" rtlCol="0">
            <a:spAutoFit/>
          </a:bodyPr>
          <a:lstStyle/>
          <a:p>
            <a:r>
              <a:rPr kumimoji="1" lang="ja-JP" altLang="en-US"/>
              <a:t>リソース要求企業</a:t>
            </a:r>
          </a:p>
        </p:txBody>
      </p:sp>
      <p:sp>
        <p:nvSpPr>
          <p:cNvPr id="20" name="テキスト ボックス 19">
            <a:extLst>
              <a:ext uri="{FF2B5EF4-FFF2-40B4-BE49-F238E27FC236}">
                <a16:creationId xmlns:a16="http://schemas.microsoft.com/office/drawing/2014/main" id="{C9AFFE42-45D9-7349-91D4-A9EB556D6A8A}"/>
              </a:ext>
            </a:extLst>
          </p:cNvPr>
          <p:cNvSpPr txBox="1"/>
          <p:nvPr/>
        </p:nvSpPr>
        <p:spPr>
          <a:xfrm>
            <a:off x="904008" y="4661630"/>
            <a:ext cx="2451683" cy="369332"/>
          </a:xfrm>
          <a:prstGeom prst="rect">
            <a:avLst/>
          </a:prstGeom>
          <a:noFill/>
        </p:spPr>
        <p:txBody>
          <a:bodyPr wrap="square" rtlCol="0">
            <a:spAutoFit/>
          </a:bodyPr>
          <a:lstStyle/>
          <a:p>
            <a:r>
              <a:rPr kumimoji="1" lang="ja-JP" altLang="en-US"/>
              <a:t>リソース提供企業</a:t>
            </a:r>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BDC7BC12-3018-C443-A075-D9CC6AACAEB8}"/>
                  </a:ext>
                </a:extLst>
              </p:cNvPr>
              <p:cNvSpPr txBox="1"/>
              <p:nvPr/>
            </p:nvSpPr>
            <p:spPr>
              <a:xfrm>
                <a:off x="4642549" y="2645560"/>
                <a:ext cx="4309193" cy="1538883"/>
              </a:xfrm>
              <a:prstGeom prst="rect">
                <a:avLst/>
              </a:prstGeom>
              <a:noFill/>
            </p:spPr>
            <p:txBody>
              <a:bodyPr wrap="none" rtlCol="0">
                <a:spAutoFit/>
              </a:bodyPr>
              <a:lstStyle/>
              <a:p>
                <a:pPr marL="342900" indent="-342900">
                  <a:buFont typeface="Arial" panose="020B0604020202020204" pitchFamily="34" charset="0"/>
                  <a:buChar char="•"/>
                </a:pPr>
                <a14:m>
                  <m:oMath xmlns:m="http://schemas.openxmlformats.org/officeDocument/2006/math">
                    <m:r>
                      <a:rPr lang="en-US" altLang="ja-JP" sz="2000" b="1" i="1" dirty="0" smtClean="0">
                        <a:solidFill>
                          <a:schemeClr val="accent2"/>
                        </a:solidFill>
                        <a:latin typeface="Cambria Math" panose="02040503050406030204" pitchFamily="18" charset="0"/>
                      </a:rPr>
                      <m:t>𝑸</m:t>
                    </m:r>
                  </m:oMath>
                </a14:m>
                <a:r>
                  <a:rPr lang="ja-JP" altLang="en-US" sz="2000">
                    <a:solidFill>
                      <a:schemeClr val="accent2"/>
                    </a:solidFill>
                  </a:rPr>
                  <a:t>はいないので実際にリソースが</a:t>
                </a:r>
                <a:br>
                  <a:rPr lang="en-US" altLang="ja-JP" sz="2000" dirty="0">
                    <a:solidFill>
                      <a:schemeClr val="accent2"/>
                    </a:solidFill>
                  </a:rPr>
                </a:br>
                <a:r>
                  <a:rPr lang="ja-JP" altLang="en-US" sz="2000">
                    <a:solidFill>
                      <a:schemeClr val="accent2"/>
                    </a:solidFill>
                  </a:rPr>
                  <a:t>提供されることもない</a:t>
                </a:r>
                <a:endParaRPr lang="en-US" altLang="ja-JP" sz="2000" dirty="0">
                  <a:solidFill>
                    <a:schemeClr val="accent2"/>
                  </a:solidFill>
                </a:endParaRPr>
              </a:p>
              <a:p>
                <a:pPr marL="800100" lvl="1" indent="-342900">
                  <a:buFont typeface="Arial" panose="020B0604020202020204" pitchFamily="34" charset="0"/>
                  <a:buChar char="•"/>
                </a:pPr>
                <a:r>
                  <a:rPr lang="ja-JP" altLang="en-US"/>
                  <a:t>この分の提供リソースは無駄に</a:t>
                </a:r>
                <a:br>
                  <a:rPr lang="en-US" altLang="ja-JP" dirty="0"/>
                </a:br>
                <a:r>
                  <a:rPr lang="ja-JP" altLang="en-US"/>
                  <a:t>なってしまい，パレート効率性</a:t>
                </a:r>
                <a:br>
                  <a:rPr lang="en-US" altLang="ja-JP" dirty="0"/>
                </a:br>
                <a:r>
                  <a:rPr lang="ja-JP" altLang="en-US"/>
                  <a:t>を満たさない</a:t>
                </a:r>
                <a:endParaRPr lang="en-US" altLang="ja-JP" sz="2000" dirty="0"/>
              </a:p>
            </p:txBody>
          </p:sp>
        </mc:Choice>
        <mc:Fallback>
          <p:sp>
            <p:nvSpPr>
              <p:cNvPr id="17" name="テキスト ボックス 16">
                <a:extLst>
                  <a:ext uri="{FF2B5EF4-FFF2-40B4-BE49-F238E27FC236}">
                    <a16:creationId xmlns:a16="http://schemas.microsoft.com/office/drawing/2014/main" id="{BDC7BC12-3018-C443-A075-D9CC6AACAEB8}"/>
                  </a:ext>
                </a:extLst>
              </p:cNvPr>
              <p:cNvSpPr txBox="1">
                <a:spLocks noRot="1" noChangeAspect="1" noMove="1" noResize="1" noEditPoints="1" noAdjustHandles="1" noChangeArrowheads="1" noChangeShapeType="1" noTextEdit="1"/>
              </p:cNvSpPr>
              <p:nvPr/>
            </p:nvSpPr>
            <p:spPr>
              <a:xfrm>
                <a:off x="4642549" y="2645560"/>
                <a:ext cx="4309193" cy="1538883"/>
              </a:xfrm>
              <a:prstGeom prst="rect">
                <a:avLst/>
              </a:prstGeom>
              <a:blipFill>
                <a:blip r:embed="rId3"/>
                <a:stretch>
                  <a:fillRect l="-1176" t="-1639" r="-294" b="-5738"/>
                </a:stretch>
              </a:blipFill>
            </p:spPr>
            <p:txBody>
              <a:bodyPr/>
              <a:lstStyle/>
              <a:p>
                <a:r>
                  <a:rPr lang="ja-JP" altLang="en-US">
                    <a:noFill/>
                  </a:rPr>
                  <a:t> </a:t>
                </a:r>
              </a:p>
            </p:txBody>
          </p:sp>
        </mc:Fallback>
      </mc:AlternateContent>
      <p:sp>
        <p:nvSpPr>
          <p:cNvPr id="19" name="スマイル 18">
            <a:extLst>
              <a:ext uri="{FF2B5EF4-FFF2-40B4-BE49-F238E27FC236}">
                <a16:creationId xmlns:a16="http://schemas.microsoft.com/office/drawing/2014/main" id="{C3081196-9859-6A41-AD30-2AA4A503610B}"/>
              </a:ext>
            </a:extLst>
          </p:cNvPr>
          <p:cNvSpPr/>
          <p:nvPr/>
        </p:nvSpPr>
        <p:spPr>
          <a:xfrm>
            <a:off x="3400151" y="945939"/>
            <a:ext cx="645647" cy="612015"/>
          </a:xfrm>
          <a:prstGeom prst="smileyFace">
            <a:avLst/>
          </a:prstGeom>
          <a:solidFill>
            <a:schemeClr val="lt1">
              <a:alpha val="44000"/>
            </a:schemeClr>
          </a:solidFill>
          <a:ln w="44450">
            <a:solidFill>
              <a:schemeClr val="accent2">
                <a:alpha val="26000"/>
              </a:schemeClr>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40C2B7A7-C823-7646-B2DF-9B6FC56611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30" y="3856208"/>
            <a:ext cx="765601" cy="765601"/>
          </a:xfrm>
          <a:prstGeom prst="rect">
            <a:avLst/>
          </a:prstGeom>
        </p:spPr>
      </p:pic>
      <p:cxnSp>
        <p:nvCxnSpPr>
          <p:cNvPr id="22" name="直線矢印コネクタ 21">
            <a:extLst>
              <a:ext uri="{FF2B5EF4-FFF2-40B4-BE49-F238E27FC236}">
                <a16:creationId xmlns:a16="http://schemas.microsoft.com/office/drawing/2014/main" id="{0BB467C6-7923-614C-9059-EBC675D9F7AF}"/>
              </a:ext>
            </a:extLst>
          </p:cNvPr>
          <p:cNvCxnSpPr>
            <a:cxnSpLocks/>
          </p:cNvCxnSpPr>
          <p:nvPr/>
        </p:nvCxnSpPr>
        <p:spPr>
          <a:xfrm flipV="1">
            <a:off x="1463431" y="2142799"/>
            <a:ext cx="7387" cy="171340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B9041A2-817D-E44A-BCBE-354E982E82A2}"/>
              </a:ext>
            </a:extLst>
          </p:cNvPr>
          <p:cNvCxnSpPr>
            <a:cxnSpLocks/>
          </p:cNvCxnSpPr>
          <p:nvPr/>
        </p:nvCxnSpPr>
        <p:spPr>
          <a:xfrm flipV="1">
            <a:off x="2789959" y="2132038"/>
            <a:ext cx="0" cy="168499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887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テキスト プレースホルダー 7">
                <a:extLst>
                  <a:ext uri="{FF2B5EF4-FFF2-40B4-BE49-F238E27FC236}">
                    <a16:creationId xmlns:a16="http://schemas.microsoft.com/office/drawing/2014/main" id="{9828D869-6A33-1C40-ACED-ED2F240C07D6}"/>
                  </a:ext>
                </a:extLst>
              </p:cNvPr>
              <p:cNvSpPr>
                <a:spLocks noGrp="1"/>
              </p:cNvSpPr>
              <p:nvPr>
                <p:ph type="body" sz="quarter" idx="13"/>
              </p:nvPr>
            </p:nvSpPr>
            <p:spPr>
              <a:xfrm>
                <a:off x="628650" y="1545953"/>
                <a:ext cx="8609944" cy="5673383"/>
              </a:xfrm>
            </p:spPr>
            <p:txBody>
              <a:bodyPr>
                <a:normAutofit/>
              </a:bodyPr>
              <a:lstStyle/>
              <a:p>
                <a:pPr marL="514350" indent="-514350">
                  <a:lnSpc>
                    <a:spcPct val="120000"/>
                  </a:lnSpc>
                  <a:buFont typeface="+mj-lt"/>
                  <a:buAutoNum type="romanUcPeriod"/>
                </a:pPr>
                <a:r>
                  <a:rPr lang="ja-JP" altLang="en-US">
                    <a:solidFill>
                      <a:schemeClr val="tx1"/>
                    </a:solidFill>
                  </a:rPr>
                  <a:t>提供側と要求側の入札を元にした勝者決定問題</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smtClean="0">
                        <a:solidFill>
                          <a:schemeClr val="tx1"/>
                        </a:solidFill>
                        <a:latin typeface="Cambria Math" panose="02040503050406030204" pitchFamily="18" charset="0"/>
                      </a:rPr>
                      <m:t>)</m:t>
                    </m:r>
                  </m:oMath>
                </a14:m>
                <a:r>
                  <a:rPr lang="ja-JP" altLang="en-US">
                    <a:solidFill>
                      <a:schemeClr val="tx1"/>
                    </a:solidFill>
                  </a:rPr>
                  <a:t> に対し仮想的な買い手</a:t>
                </a:r>
                <a14:m>
                  <m:oMath xmlns:m="http://schemas.openxmlformats.org/officeDocument/2006/math">
                    <m:r>
                      <a:rPr lang="en" altLang="ja-JP" b="1" i="1" dirty="0" smtClean="0">
                        <a:solidFill>
                          <a:schemeClr val="tx1"/>
                        </a:solidFill>
                        <a:latin typeface="Cambria Math" panose="02040503050406030204" pitchFamily="18" charset="0"/>
                      </a:rPr>
                      <m:t>𝑸</m:t>
                    </m:r>
                  </m:oMath>
                </a14:m>
                <a:r>
                  <a:rPr lang="ja-JP" altLang="en-US">
                    <a:solidFill>
                      <a:schemeClr val="tx1"/>
                    </a:solidFill>
                  </a:rPr>
                  <a:t>を考慮した問題</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smtClean="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を定義し，最適解を求めることで，</a:t>
                </a:r>
                <a:r>
                  <a:rPr lang="ja-JP" altLang="en-US">
                    <a:solidFill>
                      <a:schemeClr val="accent2"/>
                    </a:solidFill>
                  </a:rPr>
                  <a:t>勝者となる入札を決める</a:t>
                </a:r>
                <a:endParaRPr lang="en-US" altLang="ja-JP" dirty="0">
                  <a:solidFill>
                    <a:schemeClr val="tx1"/>
                  </a:solidFill>
                </a:endParaRPr>
              </a:p>
              <a:p>
                <a:pPr marL="457200" indent="-457200">
                  <a:lnSpc>
                    <a:spcPct val="120000"/>
                  </a:lnSpc>
                  <a:buFont typeface="+mj-lt"/>
                  <a:buAutoNum type="romanUcPeriod"/>
                </a:pPr>
                <a:r>
                  <a:rPr lang="en" altLang="ja-JP" dirty="0">
                    <a:solidFill>
                      <a:schemeClr val="tx1"/>
                    </a:solidFill>
                  </a:rPr>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において勝者となった要求企業に対して</a:t>
                </a:r>
                <a:r>
                  <a:rPr lang="ja-JP" altLang="en-US">
                    <a:solidFill>
                      <a:schemeClr val="accent2"/>
                    </a:solidFill>
                  </a:rPr>
                  <a:t>支払い</a:t>
                </a:r>
                <a14:m>
                  <m:oMath xmlns:m="http://schemas.openxmlformats.org/officeDocument/2006/math">
                    <m:r>
                      <a:rPr lang="en" altLang="ja-JP" i="1" dirty="0" smtClean="0">
                        <a:solidFill>
                          <a:schemeClr val="accent2"/>
                        </a:solidFill>
                        <a:latin typeface="Cambria Math" panose="02040503050406030204" pitchFamily="18" charset="0"/>
                      </a:rPr>
                      <m:t>𝑝𝑎</m:t>
                    </m:r>
                    <m:sSub>
                      <m:sSubPr>
                        <m:ctrlPr>
                          <a:rPr lang="en" altLang="ja-JP" i="1" dirty="0" err="1">
                            <a:solidFill>
                              <a:schemeClr val="accent2"/>
                            </a:solidFill>
                            <a:latin typeface="Cambria Math" panose="02040503050406030204" pitchFamily="18" charset="0"/>
                          </a:rPr>
                        </m:ctrlPr>
                      </m:sSubPr>
                      <m:e>
                        <m:r>
                          <a:rPr lang="en" altLang="ja-JP" i="1" dirty="0" smtClean="0">
                            <a:solidFill>
                              <a:schemeClr val="accent2"/>
                            </a:solidFill>
                            <a:latin typeface="Cambria Math" panose="02040503050406030204" pitchFamily="18" charset="0"/>
                          </a:rPr>
                          <m:t>𝑦</m:t>
                        </m:r>
                      </m:e>
                      <m:sub>
                        <m:r>
                          <a:rPr lang="en-US" altLang="ja-JP" b="0" i="1" dirty="0" smtClean="0">
                            <a:solidFill>
                              <a:schemeClr val="accent2"/>
                            </a:solidFill>
                            <a:latin typeface="Cambria Math" panose="02040503050406030204" pitchFamily="18" charset="0"/>
                          </a:rPr>
                          <m:t>𝑗</m:t>
                        </m:r>
                      </m:sub>
                    </m:sSub>
                  </m:oMath>
                </a14:m>
                <a:r>
                  <a:rPr lang="ja-JP" altLang="en-US">
                    <a:solidFill>
                      <a:schemeClr val="accent2"/>
                    </a:solidFill>
                  </a:rPr>
                  <a:t>を</a:t>
                </a:r>
                <a:br>
                  <a:rPr lang="en-US" altLang="ja-JP" dirty="0">
                    <a:solidFill>
                      <a:schemeClr val="accent2"/>
                    </a:solidFill>
                  </a:rPr>
                </a:br>
                <a:r>
                  <a:rPr lang="ja-JP" altLang="en-US">
                    <a:solidFill>
                      <a:schemeClr val="accent2"/>
                    </a:solidFill>
                  </a:rPr>
                  <a:t>決定する </a:t>
                </a:r>
                <a:endParaRPr lang="en-US" altLang="ja-JP" dirty="0">
                  <a:solidFill>
                    <a:schemeClr val="accent2"/>
                  </a:solidFill>
                </a:endParaRPr>
              </a:p>
              <a:p>
                <a:pPr marL="457200" indent="-457200">
                  <a:lnSpc>
                    <a:spcPct val="120000"/>
                  </a:lnSpc>
                  <a:buFont typeface="+mj-lt"/>
                  <a:buAutoNum type="romanUcPeriod"/>
                </a:pPr>
                <a:endParaRPr lang="en-US" altLang="ja-JP" dirty="0">
                  <a:solidFill>
                    <a:schemeClr val="accent2"/>
                  </a:solidFill>
                </a:endParaRPr>
              </a:p>
              <a:p>
                <a:pPr marL="457200" indent="-457200">
                  <a:buFont typeface="+mj-lt"/>
                  <a:buAutoNum type="romanUcPeriod"/>
                </a:pPr>
                <a:r>
                  <a:rPr lang="en" altLang="ja-JP" dirty="0"/>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において勝者となった要求企業の集合を</a:t>
                </a:r>
                <a14:m>
                  <m:oMath xmlns:m="http://schemas.openxmlformats.org/officeDocument/2006/math">
                    <m:acc>
                      <m:accPr>
                        <m:chr m:val="̃"/>
                        <m:ctrlPr>
                          <a:rPr lang="en" altLang="ja-JP" b="1" i="1" dirty="0" smtClean="0">
                            <a:solidFill>
                              <a:schemeClr val="tx1"/>
                            </a:solidFill>
                            <a:latin typeface="Cambria Math" panose="02040503050406030204" pitchFamily="18" charset="0"/>
                          </a:rPr>
                        </m:ctrlPr>
                      </m:accPr>
                      <m:e>
                        <m:r>
                          <a:rPr lang="en-US" altLang="ja-JP" b="1" i="1" dirty="0" smtClean="0">
                            <a:solidFill>
                              <a:schemeClr val="tx1"/>
                            </a:solidFill>
                            <a:latin typeface="Cambria Math" panose="02040503050406030204" pitchFamily="18" charset="0"/>
                          </a:rPr>
                          <m:t>𝑱</m:t>
                        </m:r>
                      </m:e>
                    </m:acc>
                  </m:oMath>
                </a14:m>
                <a:r>
                  <a:rPr lang="ja-JP" altLang="en-US">
                    <a:solidFill>
                      <a:schemeClr val="tx1"/>
                    </a:solidFill>
                  </a:rPr>
                  <a:t>，敗者となった</a:t>
                </a:r>
                <a:br>
                  <a:rPr lang="en-US" altLang="ja-JP" dirty="0">
                    <a:solidFill>
                      <a:schemeClr val="tx1"/>
                    </a:solidFill>
                  </a:rPr>
                </a:br>
                <a:r>
                  <a:rPr lang="ja-JP" altLang="en-US">
                    <a:solidFill>
                      <a:schemeClr val="tx1"/>
                    </a:solidFill>
                  </a:rPr>
                  <a:t>要求側の入札の決定変数を</a:t>
                </a:r>
                <a:r>
                  <a:rPr lang="en-US" altLang="ja-JP" dirty="0">
                    <a:solidFill>
                      <a:schemeClr val="tx1"/>
                    </a:solidFill>
                  </a:rPr>
                  <a:t>0</a:t>
                </a:r>
                <a:r>
                  <a:rPr lang="ja-JP" altLang="en-US">
                    <a:solidFill>
                      <a:schemeClr val="tx1"/>
                    </a:solidFill>
                  </a:rPr>
                  <a:t>として問題</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smtClean="0">
                        <a:solidFill>
                          <a:schemeClr val="tx1"/>
                        </a:solidFill>
                        <a:latin typeface="Cambria Math" panose="02040503050406030204" pitchFamily="18" charset="0"/>
                      </a:rPr>
                      <m:t>(</m:t>
                    </m:r>
                    <m:r>
                      <a:rPr lang="en-US" altLang="ja-JP" b="1" i="1" dirty="0" smtClean="0">
                        <a:solidFill>
                          <a:schemeClr val="tx1"/>
                        </a:solidFill>
                        <a:latin typeface="Cambria Math" panose="02040503050406030204" pitchFamily="18" charset="0"/>
                      </a:rPr>
                      <m:t>𝑰</m:t>
                    </m:r>
                    <m:r>
                      <a:rPr lang="en-US" altLang="ja-JP" b="0" i="1" dirty="0" smtClean="0">
                        <a:solidFill>
                          <a:schemeClr val="tx1"/>
                        </a:solidFill>
                        <a:latin typeface="Cambria Math" panose="02040503050406030204" pitchFamily="18" charset="0"/>
                      </a:rPr>
                      <m:t>,</m:t>
                    </m:r>
                    <m:acc>
                      <m:accPr>
                        <m:chr m:val="̃"/>
                        <m:ctrlPr>
                          <a:rPr lang="en" altLang="ja-JP" b="1" i="1" dirty="0">
                            <a:solidFill>
                              <a:schemeClr val="tx1"/>
                            </a:solidFill>
                            <a:latin typeface="Cambria Math" panose="02040503050406030204" pitchFamily="18" charset="0"/>
                          </a:rPr>
                        </m:ctrlPr>
                      </m:accPr>
                      <m:e>
                        <m:r>
                          <a:rPr lang="en-US" altLang="ja-JP" b="1" i="1" dirty="0" smtClean="0">
                            <a:solidFill>
                              <a:schemeClr val="tx1"/>
                            </a:solidFill>
                            <a:latin typeface="Cambria Math" panose="02040503050406030204" pitchFamily="18" charset="0"/>
                          </a:rPr>
                          <m:t>𝑱</m:t>
                        </m:r>
                      </m:e>
                    </m:acc>
                    <m:r>
                      <a:rPr lang="en" altLang="ja-JP" i="1" dirty="0">
                        <a:solidFill>
                          <a:schemeClr val="tx1"/>
                        </a:solidFill>
                        <a:latin typeface="Cambria Math" panose="02040503050406030204" pitchFamily="18" charset="0"/>
                      </a:rPr>
                      <m:t>)</m:t>
                    </m:r>
                  </m:oMath>
                </a14:m>
                <a:r>
                  <a:rPr lang="ja-JP" altLang="en-US">
                    <a:solidFill>
                      <a:schemeClr val="tx1"/>
                    </a:solidFill>
                  </a:rPr>
                  <a:t>を定義し最適解を求め，</a:t>
                </a:r>
                <a:br>
                  <a:rPr lang="en-US" altLang="ja-JP" dirty="0">
                    <a:solidFill>
                      <a:schemeClr val="tx1"/>
                    </a:solidFill>
                  </a:rPr>
                </a:br>
                <a:r>
                  <a:rPr lang="ja-JP" altLang="en-US">
                    <a:solidFill>
                      <a:schemeClr val="accent2"/>
                    </a:solidFill>
                  </a:rPr>
                  <a:t>提供リソースの取引量を決める</a:t>
                </a:r>
                <a:endParaRPr lang="en-US" altLang="ja-JP" dirty="0">
                  <a:solidFill>
                    <a:schemeClr val="accent2"/>
                  </a:solidFill>
                </a:endParaRPr>
              </a:p>
              <a:p>
                <a:pPr marL="457200" indent="-457200">
                  <a:buFont typeface="+mj-lt"/>
                  <a:buAutoNum type="romanUcPeriod"/>
                </a:pPr>
                <a:r>
                  <a:rPr lang="en" altLang="ja-JP" dirty="0"/>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smtClean="0">
                        <a:solidFill>
                          <a:schemeClr val="tx1"/>
                        </a:solidFill>
                        <a:latin typeface="Cambria Math" panose="02040503050406030204" pitchFamily="18" charset="0"/>
                      </a:rPr>
                      <m:t>(</m:t>
                    </m:r>
                    <m:r>
                      <a:rPr lang="en-US" altLang="ja-JP" b="1" i="1" dirty="0" smtClean="0">
                        <a:solidFill>
                          <a:schemeClr val="tx1"/>
                        </a:solidFill>
                        <a:latin typeface="Cambria Math" panose="02040503050406030204" pitchFamily="18" charset="0"/>
                      </a:rPr>
                      <m:t>𝑰</m:t>
                    </m:r>
                    <m:r>
                      <a:rPr lang="en-US" altLang="ja-JP" b="1" i="1" dirty="0" smtClean="0">
                        <a:solidFill>
                          <a:schemeClr val="tx1"/>
                        </a:solidFill>
                        <a:latin typeface="Cambria Math" panose="02040503050406030204" pitchFamily="18" charset="0"/>
                      </a:rPr>
                      <m:t>,</m:t>
                    </m:r>
                    <m:acc>
                      <m:accPr>
                        <m:chr m:val="̃"/>
                        <m:ctrlPr>
                          <a:rPr lang="en" altLang="ja-JP" b="1" i="1" dirty="0">
                            <a:solidFill>
                              <a:schemeClr val="tx1"/>
                            </a:solidFill>
                            <a:latin typeface="Cambria Math" panose="02040503050406030204" pitchFamily="18" charset="0"/>
                          </a:rPr>
                        </m:ctrlPr>
                      </m:accPr>
                      <m:e>
                        <m:r>
                          <a:rPr lang="en-US" altLang="ja-JP" b="1" i="1" dirty="0">
                            <a:solidFill>
                              <a:schemeClr val="tx1"/>
                            </a:solidFill>
                            <a:latin typeface="Cambria Math" panose="02040503050406030204" pitchFamily="18" charset="0"/>
                          </a:rPr>
                          <m:t>𝑱</m:t>
                        </m:r>
                      </m:e>
                    </m:acc>
                    <m:r>
                      <a:rPr lang="en" altLang="ja-JP" i="1" dirty="0">
                        <a:solidFill>
                          <a:schemeClr val="tx1"/>
                        </a:solidFill>
                        <a:latin typeface="Cambria Math" panose="02040503050406030204" pitchFamily="18" charset="0"/>
                      </a:rPr>
                      <m:t>)</m:t>
                    </m:r>
                  </m:oMath>
                </a14:m>
                <a:r>
                  <a:rPr lang="ja-JP" altLang="en-US">
                    <a:solidFill>
                      <a:schemeClr val="tx1"/>
                    </a:solidFill>
                  </a:rPr>
                  <a:t>において勝者となったリソース提供企業に対して</a:t>
                </a:r>
                <a:r>
                  <a:rPr lang="ja-JP" altLang="en-US">
                    <a:solidFill>
                      <a:schemeClr val="accent2"/>
                    </a:solidFill>
                  </a:rPr>
                  <a:t>収入</a:t>
                </a:r>
                <a14:m>
                  <m:oMath xmlns:m="http://schemas.openxmlformats.org/officeDocument/2006/math">
                    <m:r>
                      <a:rPr lang="en" altLang="ja-JP" i="1" dirty="0" smtClean="0">
                        <a:solidFill>
                          <a:schemeClr val="accent2"/>
                        </a:solidFill>
                        <a:latin typeface="Cambria Math" panose="02040503050406030204" pitchFamily="18" charset="0"/>
                      </a:rPr>
                      <m:t>𝑟𝑒</m:t>
                    </m:r>
                    <m:r>
                      <a:rPr lang="en-US" altLang="ja-JP" b="0" i="1" dirty="0" smtClean="0">
                        <a:solidFill>
                          <a:schemeClr val="accent2"/>
                        </a:solidFill>
                        <a:latin typeface="Cambria Math" panose="02040503050406030204" pitchFamily="18" charset="0"/>
                      </a:rPr>
                      <m:t>𝑣𝑒𝑛𝑢</m:t>
                    </m:r>
                    <m:sSub>
                      <m:sSubPr>
                        <m:ctrlPr>
                          <a:rPr lang="en-US" altLang="ja-JP" b="0" i="1" dirty="0" smtClean="0">
                            <a:solidFill>
                              <a:schemeClr val="accent2"/>
                            </a:solidFill>
                            <a:latin typeface="Cambria Math" panose="02040503050406030204" pitchFamily="18" charset="0"/>
                          </a:rPr>
                        </m:ctrlPr>
                      </m:sSubPr>
                      <m:e>
                        <m:r>
                          <a:rPr lang="en-US" altLang="ja-JP" b="0" i="1" dirty="0" smtClean="0">
                            <a:solidFill>
                              <a:schemeClr val="accent2"/>
                            </a:solidFill>
                            <a:latin typeface="Cambria Math" panose="02040503050406030204" pitchFamily="18" charset="0"/>
                          </a:rPr>
                          <m:t>𝑒</m:t>
                        </m:r>
                      </m:e>
                      <m:sub>
                        <m:r>
                          <a:rPr lang="en-US" altLang="ja-JP" b="0" i="1" dirty="0" smtClean="0">
                            <a:solidFill>
                              <a:schemeClr val="accent2"/>
                            </a:solidFill>
                            <a:latin typeface="Cambria Math" panose="02040503050406030204" pitchFamily="18" charset="0"/>
                          </a:rPr>
                          <m:t>𝑗</m:t>
                        </m:r>
                        <m:r>
                          <a:rPr lang="en-US" altLang="ja-JP" b="0" i="1" dirty="0" smtClean="0">
                            <a:solidFill>
                              <a:schemeClr val="accent2"/>
                            </a:solidFill>
                            <a:latin typeface="Cambria Math" panose="02040503050406030204" pitchFamily="18" charset="0"/>
                          </a:rPr>
                          <m:t>,</m:t>
                        </m:r>
                        <m:r>
                          <a:rPr lang="en-US" altLang="ja-JP" b="0" i="1" dirty="0" smtClean="0">
                            <a:solidFill>
                              <a:schemeClr val="accent2"/>
                            </a:solidFill>
                            <a:latin typeface="Cambria Math" panose="02040503050406030204" pitchFamily="18" charset="0"/>
                          </a:rPr>
                          <m:t>𝑟</m:t>
                        </m:r>
                      </m:sub>
                    </m:sSub>
                  </m:oMath>
                </a14:m>
                <a:r>
                  <a:rPr lang="ja-JP" altLang="en-US">
                    <a:solidFill>
                      <a:schemeClr val="accent2"/>
                    </a:solidFill>
                  </a:rPr>
                  <a:t>を決定する</a:t>
                </a:r>
              </a:p>
            </p:txBody>
          </p:sp>
        </mc:Choice>
        <mc:Fallback>
          <p:sp>
            <p:nvSpPr>
              <p:cNvPr id="8" name="テキスト プレースホルダー 7">
                <a:extLst>
                  <a:ext uri="{FF2B5EF4-FFF2-40B4-BE49-F238E27FC236}">
                    <a16:creationId xmlns:a16="http://schemas.microsoft.com/office/drawing/2014/main" id="{9828D869-6A33-1C40-ACED-ED2F240C07D6}"/>
                  </a:ext>
                </a:extLst>
              </p:cNvPr>
              <p:cNvSpPr>
                <a:spLocks noGrp="1" noRot="1" noChangeAspect="1" noMove="1" noResize="1" noEditPoints="1" noAdjustHandles="1" noChangeArrowheads="1" noChangeShapeType="1" noTextEdit="1"/>
              </p:cNvSpPr>
              <p:nvPr>
                <p:ph type="body" sz="quarter" idx="13"/>
              </p:nvPr>
            </p:nvSpPr>
            <p:spPr>
              <a:xfrm>
                <a:off x="628650" y="1545953"/>
                <a:ext cx="8609944" cy="5673383"/>
              </a:xfrm>
              <a:blipFill>
                <a:blip r:embed="rId2"/>
                <a:stretch>
                  <a:fillRect l="-1180" t="-1119" r="-442"/>
                </a:stretch>
              </a:blipFill>
            </p:spPr>
            <p:txBody>
              <a:bodyPr/>
              <a:lstStyle/>
              <a:p>
                <a:r>
                  <a:rPr lang="ja-JP" altLang="en-US">
                    <a:noFill/>
                  </a:rPr>
                  <a:t> </a:t>
                </a:r>
              </a:p>
            </p:txBody>
          </p:sp>
        </mc:Fallback>
      </mc:AlternateContent>
      <p:sp>
        <p:nvSpPr>
          <p:cNvPr id="7" name="タイトル 6">
            <a:extLst>
              <a:ext uri="{FF2B5EF4-FFF2-40B4-BE49-F238E27FC236}">
                <a16:creationId xmlns:a16="http://schemas.microsoft.com/office/drawing/2014/main" id="{2F469B60-13A0-0E42-B729-5E06E67286B5}"/>
              </a:ext>
            </a:extLst>
          </p:cNvPr>
          <p:cNvSpPr>
            <a:spLocks noGrp="1"/>
          </p:cNvSpPr>
          <p:nvPr>
            <p:ph type="title"/>
          </p:nvPr>
        </p:nvSpPr>
        <p:spPr/>
        <p:txBody>
          <a:bodyPr/>
          <a:lstStyle/>
          <a:p>
            <a:r>
              <a:rPr kumimoji="1" lang="ja-JP" altLang="en-US"/>
              <a:t>手法</a:t>
            </a:r>
            <a:r>
              <a:rPr kumimoji="1" lang="en-US" altLang="ja-JP" dirty="0"/>
              <a:t>II</a:t>
            </a:r>
            <a:r>
              <a:rPr kumimoji="1" lang="ja-JP" altLang="en-US"/>
              <a:t>のアルゴリズム</a:t>
            </a:r>
          </a:p>
        </p:txBody>
      </p:sp>
      <p:sp>
        <p:nvSpPr>
          <p:cNvPr id="5" name="フッター プレースホルダー 4">
            <a:extLst>
              <a:ext uri="{FF2B5EF4-FFF2-40B4-BE49-F238E27FC236}">
                <a16:creationId xmlns:a16="http://schemas.microsoft.com/office/drawing/2014/main" id="{804AD197-C9D6-1E42-A779-B7A887F207EC}"/>
              </a:ext>
            </a:extLst>
          </p:cNvPr>
          <p:cNvSpPr>
            <a:spLocks noGrp="1"/>
          </p:cNvSpPr>
          <p:nvPr>
            <p:ph type="ftr" sz="quarter" idx="15"/>
          </p:nvPr>
        </p:nvSpPr>
        <p:spPr>
          <a:xfrm>
            <a:off x="0" y="6139543"/>
            <a:ext cx="8515350" cy="721270"/>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EA5DF5-61EB-F943-98E9-2B6F30BEC585}"/>
              </a:ext>
            </a:extLst>
          </p:cNvPr>
          <p:cNvSpPr>
            <a:spLocks noGrp="1"/>
          </p:cNvSpPr>
          <p:nvPr>
            <p:ph type="sldNum" sz="quarter" idx="16"/>
          </p:nvPr>
        </p:nvSpPr>
        <p:spPr/>
        <p:txBody>
          <a:bodyPr/>
          <a:lstStyle/>
          <a:p>
            <a:fld id="{08FC5268-0E06-784C-B5A0-7DE08B3865E8}" type="slidenum">
              <a:rPr kumimoji="1" lang="ja-JP" altLang="en-US" smtClean="0"/>
              <a:t>29</a:t>
            </a:fld>
            <a:endParaRPr kumimoji="1" lang="ja-JP" altLang="en-US"/>
          </a:p>
        </p:txBody>
      </p:sp>
      <p:sp>
        <p:nvSpPr>
          <p:cNvPr id="9" name="角丸四角形 8">
            <a:extLst>
              <a:ext uri="{FF2B5EF4-FFF2-40B4-BE49-F238E27FC236}">
                <a16:creationId xmlns:a16="http://schemas.microsoft.com/office/drawing/2014/main" id="{6104F805-3863-354E-A1CB-A510B2D8B723}"/>
              </a:ext>
            </a:extLst>
          </p:cNvPr>
          <p:cNvSpPr/>
          <p:nvPr/>
        </p:nvSpPr>
        <p:spPr>
          <a:xfrm>
            <a:off x="378373" y="1519599"/>
            <a:ext cx="8723587" cy="204922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382BACC-C607-1B46-A2AB-3A331CDDC502}"/>
              </a:ext>
            </a:extLst>
          </p:cNvPr>
          <p:cNvSpPr txBox="1"/>
          <p:nvPr/>
        </p:nvSpPr>
        <p:spPr>
          <a:xfrm>
            <a:off x="482282" y="1090749"/>
            <a:ext cx="5827236" cy="400110"/>
          </a:xfrm>
          <a:prstGeom prst="rect">
            <a:avLst/>
          </a:prstGeom>
          <a:noFill/>
          <a:ln>
            <a:noFill/>
          </a:ln>
        </p:spPr>
        <p:txBody>
          <a:bodyPr wrap="none" rtlCol="0">
            <a:spAutoFit/>
          </a:bodyPr>
          <a:lstStyle/>
          <a:p>
            <a:r>
              <a:rPr kumimoji="1" lang="ja-JP" altLang="en-US" sz="2000">
                <a:solidFill>
                  <a:schemeClr val="accent1"/>
                </a:solidFill>
              </a:rPr>
              <a:t>リソース要求企業の勝者となる入札と支払い決定</a:t>
            </a:r>
          </a:p>
        </p:txBody>
      </p:sp>
      <p:sp>
        <p:nvSpPr>
          <p:cNvPr id="10" name="角丸四角形 9">
            <a:extLst>
              <a:ext uri="{FF2B5EF4-FFF2-40B4-BE49-F238E27FC236}">
                <a16:creationId xmlns:a16="http://schemas.microsoft.com/office/drawing/2014/main" id="{98A33057-84C7-8442-8761-9BC00444FE5A}"/>
              </a:ext>
            </a:extLst>
          </p:cNvPr>
          <p:cNvSpPr/>
          <p:nvPr/>
        </p:nvSpPr>
        <p:spPr>
          <a:xfrm>
            <a:off x="378372" y="4064135"/>
            <a:ext cx="8723587" cy="21045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351DC07-D8FF-2144-9978-09AE8D6860A1}"/>
              </a:ext>
            </a:extLst>
          </p:cNvPr>
          <p:cNvSpPr txBox="1"/>
          <p:nvPr/>
        </p:nvSpPr>
        <p:spPr>
          <a:xfrm>
            <a:off x="378372" y="3661468"/>
            <a:ext cx="5570756" cy="400110"/>
          </a:xfrm>
          <a:prstGeom prst="rect">
            <a:avLst/>
          </a:prstGeom>
          <a:noFill/>
          <a:ln>
            <a:noFill/>
          </a:ln>
        </p:spPr>
        <p:txBody>
          <a:bodyPr wrap="none" rtlCol="0">
            <a:spAutoFit/>
          </a:bodyPr>
          <a:lstStyle/>
          <a:p>
            <a:r>
              <a:rPr kumimoji="1" lang="ja-JP" altLang="en-US" sz="2000">
                <a:solidFill>
                  <a:schemeClr val="accent1"/>
                </a:solidFill>
              </a:rPr>
              <a:t>リソース提供企業のリソース提供量と収入決定</a:t>
            </a:r>
          </a:p>
        </p:txBody>
      </p:sp>
      <p:sp>
        <p:nvSpPr>
          <p:cNvPr id="3" name="テキスト ボックス 2">
            <a:extLst>
              <a:ext uri="{FF2B5EF4-FFF2-40B4-BE49-F238E27FC236}">
                <a16:creationId xmlns:a16="http://schemas.microsoft.com/office/drawing/2014/main" id="{A6E577B2-C12C-BD43-9C3E-4CC9DF262CE9}"/>
              </a:ext>
            </a:extLst>
          </p:cNvPr>
          <p:cNvSpPr txBox="1"/>
          <p:nvPr/>
        </p:nvSpPr>
        <p:spPr>
          <a:xfrm>
            <a:off x="4904509" y="-966355"/>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2059547374"/>
      </p:ext>
    </p:extLst>
  </p:cSld>
  <p:clrMapOvr>
    <a:masterClrMapping/>
  </p:clrMapOvr>
  <mc:AlternateContent xmlns:mc="http://schemas.openxmlformats.org/markup-compatibility/2006" xmlns:p14="http://schemas.microsoft.com/office/powerpoint/2010/main">
    <mc:Choice Requires="p14">
      <p:transition spd="slow" p14:dur="2000" advTm="53149"/>
    </mc:Choice>
    <mc:Fallback xmlns="">
      <p:transition spd="slow" advTm="531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2437A107-FE76-6747-8A74-730D3D450C0B}"/>
              </a:ext>
            </a:extLst>
          </p:cNvPr>
          <p:cNvSpPr>
            <a:spLocks noGrp="1"/>
          </p:cNvSpPr>
          <p:nvPr>
            <p:ph type="body" sz="quarter" idx="14"/>
          </p:nvPr>
        </p:nvSpPr>
        <p:spPr/>
        <p:txBody>
          <a:bodyPr>
            <a:normAutofit fontScale="77500" lnSpcReduction="20000"/>
          </a:bodyPr>
          <a:lstStyle/>
          <a:p>
            <a:pPr marL="0" indent="0">
              <a:buNone/>
            </a:pPr>
            <a:r>
              <a:rPr lang="ja-JP" altLang="en-US"/>
              <a:t>クラウドソースドマニュファクチャリングの活用事例 </a:t>
            </a:r>
            <a:r>
              <a:rPr lang="en-US" altLang="ja-JP" dirty="0"/>
              <a:t>[5]</a:t>
            </a:r>
            <a:endParaRPr lang="ja-JP" altLang="en-US"/>
          </a:p>
        </p:txBody>
      </p:sp>
      <p:sp>
        <p:nvSpPr>
          <p:cNvPr id="8" name="タイトル 7">
            <a:extLst>
              <a:ext uri="{FF2B5EF4-FFF2-40B4-BE49-F238E27FC236}">
                <a16:creationId xmlns:a16="http://schemas.microsoft.com/office/drawing/2014/main" id="{EDDDB7D0-3A24-5C4F-984B-2640DCB67BF7}"/>
              </a:ext>
            </a:extLst>
          </p:cNvPr>
          <p:cNvSpPr>
            <a:spLocks noGrp="1"/>
          </p:cNvSpPr>
          <p:nvPr>
            <p:ph type="title"/>
          </p:nvPr>
        </p:nvSpPr>
        <p:spPr/>
        <p:txBody>
          <a:bodyPr/>
          <a:lstStyle/>
          <a:p>
            <a:r>
              <a:rPr lang="ja-JP" altLang="en-US"/>
              <a:t>研究背景（</a:t>
            </a:r>
            <a:r>
              <a:rPr lang="en-US" altLang="ja-JP"/>
              <a:t>2/2</a:t>
            </a:r>
            <a:r>
              <a:rPr lang="ja-JP" altLang="en-US"/>
              <a:t>）</a:t>
            </a:r>
          </a:p>
        </p:txBody>
      </p:sp>
      <p:sp>
        <p:nvSpPr>
          <p:cNvPr id="3" name="テキスト プレースホルダー 2">
            <a:extLst>
              <a:ext uri="{FF2B5EF4-FFF2-40B4-BE49-F238E27FC236}">
                <a16:creationId xmlns:a16="http://schemas.microsoft.com/office/drawing/2014/main" id="{DD102DCF-D3B7-5B4D-937E-C92335B80000}"/>
              </a:ext>
            </a:extLst>
          </p:cNvPr>
          <p:cNvSpPr>
            <a:spLocks noGrp="1"/>
          </p:cNvSpPr>
          <p:nvPr>
            <p:ph type="body" sz="quarter" idx="13"/>
          </p:nvPr>
        </p:nvSpPr>
        <p:spPr>
          <a:xfrm>
            <a:off x="628650" y="1868504"/>
            <a:ext cx="8136978" cy="3078163"/>
          </a:xfrm>
        </p:spPr>
        <p:txBody>
          <a:bodyPr/>
          <a:lstStyle/>
          <a:p>
            <a:r>
              <a:rPr lang="ja-JP" altLang="en-US"/>
              <a:t>ある工場でリソース不足になったとき，他の工場に処理を</a:t>
            </a:r>
            <a:br>
              <a:rPr lang="en-US" altLang="ja-JP" dirty="0"/>
            </a:br>
            <a:r>
              <a:rPr lang="ja-JP" altLang="en-US"/>
              <a:t>委託する</a:t>
            </a:r>
          </a:p>
          <a:p>
            <a:endParaRPr lang="en-US" altLang="ja-JP" dirty="0"/>
          </a:p>
          <a:p>
            <a:pPr marL="0" indent="0">
              <a:buNone/>
            </a:pPr>
            <a:endParaRPr lang="en-US" altLang="ja-JP" dirty="0"/>
          </a:p>
          <a:p>
            <a:r>
              <a:rPr lang="ja-JP" altLang="en-US"/>
              <a:t>自社にはない機器や能力を扱えるようになり，顧客ニーズに合わせたカスタム生産の対応を個社で行うときより，低コストで生産することが可能となる</a:t>
            </a:r>
            <a:r>
              <a:rPr lang="en-US" altLang="ja-JP" dirty="0"/>
              <a:t>[5]</a:t>
            </a:r>
          </a:p>
          <a:p>
            <a:endParaRPr lang="ja-JP" altLang="en-US"/>
          </a:p>
        </p:txBody>
      </p:sp>
      <p:sp>
        <p:nvSpPr>
          <p:cNvPr id="6" name="フッター プレースホルダー 5">
            <a:extLst>
              <a:ext uri="{FF2B5EF4-FFF2-40B4-BE49-F238E27FC236}">
                <a16:creationId xmlns:a16="http://schemas.microsoft.com/office/drawing/2014/main" id="{E020CEFB-D426-7A4B-90E6-2925E5451A91}"/>
              </a:ext>
            </a:extLst>
          </p:cNvPr>
          <p:cNvSpPr>
            <a:spLocks noGrp="1"/>
          </p:cNvSpPr>
          <p:nvPr>
            <p:ph type="ftr" sz="quarter" idx="15"/>
          </p:nvPr>
        </p:nvSpPr>
        <p:spPr>
          <a:xfrm>
            <a:off x="0" y="6139543"/>
            <a:ext cx="8849710" cy="721270"/>
          </a:xfrm>
        </p:spPr>
        <p:txBody>
          <a:bodyPr/>
          <a:lstStyle/>
          <a:p>
            <a:r>
              <a:rPr lang="en-US" altLang="ja-JP" dirty="0"/>
              <a:t>[5]</a:t>
            </a:r>
            <a:r>
              <a:rPr lang="ja-JP" altLang="en-US"/>
              <a:t>勝村義輝．クラウドマニュファクチャリングの生産効率性に関する研究．日本機械学会論文集</a:t>
            </a:r>
            <a:r>
              <a:rPr lang="en-US" altLang="ja-JP" dirty="0"/>
              <a:t>,  82, 2016</a:t>
            </a:r>
          </a:p>
          <a:p>
            <a:r>
              <a:rPr lang="en-US" altLang="ja-JP" dirty="0"/>
              <a:t>[6] </a:t>
            </a:r>
            <a:r>
              <a:rPr lang="en-US" altLang="ja-JP" dirty="0" err="1"/>
              <a:t>Dazhong</a:t>
            </a:r>
            <a:r>
              <a:rPr lang="en-US" altLang="ja-JP" dirty="0"/>
              <a:t> Wu. Cloud manufacturing: Strategic vision and state-of-the-art. Journal of Manufacturing Systems 32 , 2013</a:t>
            </a:r>
            <a:endParaRPr lang="ja-JP" altLang="en-US"/>
          </a:p>
        </p:txBody>
      </p:sp>
      <p:sp>
        <p:nvSpPr>
          <p:cNvPr id="7" name="スライド番号プレースホルダー 6">
            <a:extLst>
              <a:ext uri="{FF2B5EF4-FFF2-40B4-BE49-F238E27FC236}">
                <a16:creationId xmlns:a16="http://schemas.microsoft.com/office/drawing/2014/main" id="{71945CDE-720B-584B-8E6B-F57B90103290}"/>
              </a:ext>
            </a:extLst>
          </p:cNvPr>
          <p:cNvSpPr>
            <a:spLocks noGrp="1"/>
          </p:cNvSpPr>
          <p:nvPr>
            <p:ph type="sldNum" sz="quarter" idx="16"/>
          </p:nvPr>
        </p:nvSpPr>
        <p:spPr/>
        <p:txBody>
          <a:bodyPr/>
          <a:lstStyle/>
          <a:p>
            <a:fld id="{08FC5268-0E06-784C-B5A0-7DE08B3865E8}" type="slidenum">
              <a:rPr lang="ja-JP" altLang="en-US" smtClean="0"/>
              <a:pPr/>
              <a:t>3</a:t>
            </a:fld>
            <a:endParaRPr lang="ja-JP" altLang="en-US"/>
          </a:p>
        </p:txBody>
      </p:sp>
      <p:pic>
        <p:nvPicPr>
          <p:cNvPr id="10" name="図 9">
            <a:extLst>
              <a:ext uri="{FF2B5EF4-FFF2-40B4-BE49-F238E27FC236}">
                <a16:creationId xmlns:a16="http://schemas.microsoft.com/office/drawing/2014/main" id="{07F70F14-2C3C-6848-A9AA-7EE659EDAE9B}"/>
              </a:ext>
            </a:extLst>
          </p:cNvPr>
          <p:cNvPicPr>
            <a:picLocks noChangeAspect="1"/>
          </p:cNvPicPr>
          <p:nvPr/>
        </p:nvPicPr>
        <p:blipFill>
          <a:blip r:embed="rId2"/>
          <a:stretch>
            <a:fillRect/>
          </a:stretch>
        </p:blipFill>
        <p:spPr>
          <a:xfrm>
            <a:off x="2668912" y="2262964"/>
            <a:ext cx="2347210" cy="874282"/>
          </a:xfrm>
          <a:prstGeom prst="rect">
            <a:avLst/>
          </a:prstGeom>
        </p:spPr>
      </p:pic>
      <p:pic>
        <p:nvPicPr>
          <p:cNvPr id="11" name="図 10">
            <a:extLst>
              <a:ext uri="{FF2B5EF4-FFF2-40B4-BE49-F238E27FC236}">
                <a16:creationId xmlns:a16="http://schemas.microsoft.com/office/drawing/2014/main" id="{5A194BDE-5BF2-CD48-A8A7-A18D098FC6AE}"/>
              </a:ext>
            </a:extLst>
          </p:cNvPr>
          <p:cNvPicPr>
            <a:picLocks noChangeAspect="1"/>
          </p:cNvPicPr>
          <p:nvPr/>
        </p:nvPicPr>
        <p:blipFill>
          <a:blip r:embed="rId3"/>
          <a:stretch>
            <a:fillRect/>
          </a:stretch>
        </p:blipFill>
        <p:spPr>
          <a:xfrm>
            <a:off x="2099462" y="4571613"/>
            <a:ext cx="5169465" cy="836656"/>
          </a:xfrm>
          <a:prstGeom prst="rect">
            <a:avLst/>
          </a:prstGeom>
        </p:spPr>
      </p:pic>
      <p:sp>
        <p:nvSpPr>
          <p:cNvPr id="12" name="テキスト プレースホルダー 37">
            <a:extLst>
              <a:ext uri="{FF2B5EF4-FFF2-40B4-BE49-F238E27FC236}">
                <a16:creationId xmlns:a16="http://schemas.microsoft.com/office/drawing/2014/main" id="{8BE1DBFD-1345-D549-BE12-F0070825AB37}"/>
              </a:ext>
            </a:extLst>
          </p:cNvPr>
          <p:cNvSpPr txBox="1">
            <a:spLocks/>
          </p:cNvSpPr>
          <p:nvPr/>
        </p:nvSpPr>
        <p:spPr>
          <a:xfrm>
            <a:off x="1383198" y="5612613"/>
            <a:ext cx="6076584" cy="460875"/>
          </a:xfrm>
          <a:prstGeom prst="rect">
            <a:avLst/>
          </a:prstGeom>
          <a:ln w="15875">
            <a:solidFill>
              <a:schemeClr val="accent2"/>
            </a:solidFill>
          </a:ln>
        </p:spPr>
        <p:txBody>
          <a:bodyPr vert="horz" lIns="68580" tIns="34290" rIns="68580" bIns="34290" rtlCol="0">
            <a:normAutofit/>
          </a:bodyPr>
          <a:lstStyle>
            <a:lvl1pPr marL="257175" indent="-257175" algn="l" defTabSz="685800" rtl="0" eaLnBrk="1" latinLnBrk="0" hangingPunct="1">
              <a:lnSpc>
                <a:spcPct val="90000"/>
              </a:lnSpc>
              <a:spcBef>
                <a:spcPts val="750"/>
              </a:spcBef>
              <a:buFont typeface="Wingdings" charset="2"/>
              <a:buChar char="n"/>
              <a:defRPr kumimoji="1" sz="20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20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lnSpc>
                <a:spcPct val="110000"/>
              </a:lnSpc>
              <a:buNone/>
            </a:pPr>
            <a:r>
              <a:rPr lang="ja-JP" altLang="en-US" sz="1800" dirty="0">
                <a:solidFill>
                  <a:schemeClr val="tx1"/>
                </a:solidFill>
                <a:latin typeface="+mn-ea"/>
              </a:rPr>
              <a:t>様々</a:t>
            </a:r>
            <a:r>
              <a:rPr lang="ja-JP" altLang="en-US" sz="1800">
                <a:solidFill>
                  <a:schemeClr val="tx1"/>
                </a:solidFill>
                <a:latin typeface="+mn-ea"/>
              </a:rPr>
              <a:t>な企業の適切なリソース配分の仕組みが必要</a:t>
            </a:r>
            <a:r>
              <a:rPr lang="en-US" altLang="ja-JP" sz="1600" dirty="0">
                <a:solidFill>
                  <a:schemeClr val="tx1"/>
                </a:solidFill>
                <a:latin typeface="+mn-ea"/>
              </a:rPr>
              <a:t>[6]</a:t>
            </a:r>
            <a:endParaRPr lang="ja-JP" altLang="en-US" sz="1600" dirty="0">
              <a:solidFill>
                <a:schemeClr val="tx1"/>
              </a:solidFill>
              <a:latin typeface="+mn-ea"/>
            </a:endParaRPr>
          </a:p>
        </p:txBody>
      </p:sp>
    </p:spTree>
    <p:extLst>
      <p:ext uri="{BB962C8B-B14F-4D97-AF65-F5344CB8AC3E}">
        <p14:creationId xmlns:p14="http://schemas.microsoft.com/office/powerpoint/2010/main" val="1338424135"/>
      </p:ext>
    </p:extLst>
  </p:cSld>
  <p:clrMapOvr>
    <a:masterClrMapping/>
  </p:clrMapOvr>
  <mc:AlternateContent xmlns:mc="http://schemas.openxmlformats.org/markup-compatibility/2006" xmlns:p14="http://schemas.microsoft.com/office/powerpoint/2010/main">
    <mc:Choice Requires="p14">
      <p:transition spd="slow" p14:dur="2000" advTm="26216"/>
    </mc:Choice>
    <mc:Fallback xmlns="">
      <p:transition spd="slow" advTm="2621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C1FD8385-3C32-E34B-A36D-B6864F6627BB}"/>
              </a:ext>
            </a:extLst>
          </p:cNvPr>
          <p:cNvSpPr>
            <a:spLocks noGrp="1"/>
          </p:cNvSpPr>
          <p:nvPr>
            <p:ph type="ftr" sz="quarter" idx="10"/>
          </p:nvPr>
        </p:nvSpPr>
        <p:spPr/>
        <p:txBody>
          <a:bodyPr/>
          <a:lstStyle/>
          <a:p>
            <a:endParaRPr lang="ja-JP" altLang="en-US" dirty="0"/>
          </a:p>
        </p:txBody>
      </p:sp>
      <p:sp>
        <p:nvSpPr>
          <p:cNvPr id="6" name="スライド番号プレースホルダー 5">
            <a:extLst>
              <a:ext uri="{FF2B5EF4-FFF2-40B4-BE49-F238E27FC236}">
                <a16:creationId xmlns:a16="http://schemas.microsoft.com/office/drawing/2014/main" id="{3C5524F3-DD57-B04B-B2D7-A7917D597153}"/>
              </a:ext>
            </a:extLst>
          </p:cNvPr>
          <p:cNvSpPr>
            <a:spLocks noGrp="1"/>
          </p:cNvSpPr>
          <p:nvPr>
            <p:ph type="sldNum" sz="quarter" idx="11"/>
          </p:nvPr>
        </p:nvSpPr>
        <p:spPr/>
        <p:txBody>
          <a:bodyPr/>
          <a:lstStyle/>
          <a:p>
            <a:fld id="{5D29B136-363A-44F2-87B3-E68585EE69B2}" type="slidenum">
              <a:rPr lang="ja-JP" altLang="en-US" smtClean="0">
                <a:solidFill>
                  <a:srgbClr val="505050"/>
                </a:solidFill>
              </a:rPr>
              <a:pPr/>
              <a:t>30</a:t>
            </a:fld>
            <a:endParaRPr lang="ja-JP" altLang="en-US">
              <a:solidFill>
                <a:srgbClr val="505050"/>
              </a:solidFill>
            </a:endParaRPr>
          </a:p>
        </p:txBody>
      </p:sp>
      <mc:AlternateContent xmlns:mc="http://schemas.openxmlformats.org/markup-compatibility/2006" xmlns:a14="http://schemas.microsoft.com/office/drawing/2010/main">
        <mc:Choice Requires="a14">
          <p:sp>
            <p:nvSpPr>
              <p:cNvPr id="7" name="タイトル 6">
                <a:extLst>
                  <a:ext uri="{FF2B5EF4-FFF2-40B4-BE49-F238E27FC236}">
                    <a16:creationId xmlns:a16="http://schemas.microsoft.com/office/drawing/2014/main" id="{7284A2CF-1F67-CC43-B534-355888AB6875}"/>
                  </a:ext>
                </a:extLst>
              </p:cNvPr>
              <p:cNvSpPr>
                <a:spLocks noGrp="1"/>
              </p:cNvSpPr>
              <p:nvPr>
                <p:ph type="title"/>
              </p:nvPr>
            </p:nvSpPr>
            <p:spPr/>
            <p:txBody>
              <a:bodyPr/>
              <a:lstStyle/>
              <a:p>
                <a14:m>
                  <m:oMath xmlns:m="http://schemas.openxmlformats.org/officeDocument/2006/math">
                    <m:r>
                      <a:rPr kumimoji="1" lang="en-US" altLang="ja-JP" b="0" i="1" smtClean="0">
                        <a:latin typeface="Cambria Math" panose="02040503050406030204" pitchFamily="18" charset="0"/>
                      </a:rPr>
                      <m:t>𝑄</m:t>
                    </m:r>
                  </m:oMath>
                </a14:m>
                <a:r>
                  <a:rPr kumimoji="1" lang="ja-JP" altLang="en-US"/>
                  <a:t>の決定方法</a:t>
                </a:r>
              </a:p>
            </p:txBody>
          </p:sp>
        </mc:Choice>
        <mc:Fallback xmlns="">
          <p:sp>
            <p:nvSpPr>
              <p:cNvPr id="7" name="タイトル 6">
                <a:extLst>
                  <a:ext uri="{FF2B5EF4-FFF2-40B4-BE49-F238E27FC236}">
                    <a16:creationId xmlns:a16="http://schemas.microsoft.com/office/drawing/2014/main" id="{7284A2CF-1F67-CC43-B534-355888AB6875}"/>
                  </a:ext>
                </a:extLst>
              </p:cNvPr>
              <p:cNvSpPr>
                <a:spLocks noGrp="1" noRot="1" noChangeAspect="1" noMove="1" noResize="1" noEditPoints="1" noAdjustHandles="1" noChangeArrowheads="1" noChangeShapeType="1" noTextEdit="1"/>
              </p:cNvSpPr>
              <p:nvPr>
                <p:ph type="title"/>
              </p:nvPr>
            </p:nvSpPr>
            <p:spPr>
              <a:blipFill>
                <a:blip r:embed="rId2"/>
                <a:stretch>
                  <a:fillRect l="-804" t="-2222" b="-3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8DE969F-AA2F-0147-B248-E2F8A2C3DDF4}"/>
                  </a:ext>
                </a:extLst>
              </p:cNvPr>
              <p:cNvSpPr txBox="1"/>
              <p:nvPr/>
            </p:nvSpPr>
            <p:spPr>
              <a:xfrm>
                <a:off x="628650" y="970430"/>
                <a:ext cx="8384026" cy="1712585"/>
              </a:xfrm>
              <a:prstGeom prst="rect">
                <a:avLst/>
              </a:prstGeom>
              <a:noFill/>
            </p:spPr>
            <p:txBody>
              <a:bodyPr wrap="none" rtlCol="0">
                <a:spAutoFit/>
              </a:bodyPr>
              <a:lstStyle/>
              <a:p>
                <a:pPr marL="285750" indent="-285750">
                  <a:buFont typeface="Wingdings" pitchFamily="2" charset="2"/>
                  <a:buChar char="n"/>
                </a:pPr>
                <a14:m>
                  <m:oMath xmlns:m="http://schemas.openxmlformats.org/officeDocument/2006/math">
                    <m:r>
                      <a:rPr lang="en-US" altLang="ja-JP" sz="2000" b="1" i="1" dirty="0" smtClean="0">
                        <a:latin typeface="Cambria Math" panose="02040503050406030204" pitchFamily="18" charset="0"/>
                      </a:rPr>
                      <m:t>𝑸</m:t>
                    </m:r>
                  </m:oMath>
                </a14:m>
                <a:r>
                  <a:rPr lang="ja-JP" altLang="en-US" sz="2000">
                    <a:latin typeface="Cambria Math" panose="02040503050406030204" pitchFamily="18" charset="0"/>
                  </a:rPr>
                  <a:t>は予算</a:t>
                </a:r>
                <a:r>
                  <a:rPr lang="en-US" altLang="ja-JP" sz="2000" dirty="0">
                    <a:latin typeface="Cambria Math" panose="02040503050406030204" pitchFamily="18" charset="0"/>
                  </a:rPr>
                  <a:t>0</a:t>
                </a:r>
                <a:r>
                  <a:rPr lang="ja-JP" altLang="en-US" sz="2000">
                    <a:latin typeface="Cambria Math" panose="02040503050406030204" pitchFamily="18" charset="0"/>
                  </a:rPr>
                  <a:t>円だが，必ず満たなければならない仮想の</a:t>
                </a:r>
                <a:r>
                  <a:rPr lang="en-US" altLang="ja-JP" sz="2000" dirty="0">
                    <a:latin typeface="Cambria Math" panose="02040503050406030204" pitchFamily="18" charset="0"/>
                  </a:rPr>
                  <a:t>1</a:t>
                </a:r>
                <a:r>
                  <a:rPr lang="ja-JP" altLang="en-US" sz="2000">
                    <a:latin typeface="Cambria Math" panose="02040503050406030204" pitchFamily="18" charset="0"/>
                  </a:rPr>
                  <a:t>要求企業である</a:t>
                </a:r>
                <a:endParaRPr lang="en-US" altLang="ja-JP" sz="2000" dirty="0">
                  <a:latin typeface="Cambria Math" panose="02040503050406030204" pitchFamily="18" charset="0"/>
                </a:endParaRPr>
              </a:p>
              <a:p>
                <a:pPr marL="285750" indent="-285750">
                  <a:buFont typeface="Wingdings" pitchFamily="2" charset="2"/>
                  <a:buChar char="n"/>
                </a:pPr>
                <a14:m>
                  <m:oMath xmlns:m="http://schemas.openxmlformats.org/officeDocument/2006/math">
                    <m:r>
                      <a:rPr lang="en-US" altLang="ja-JP" sz="2000" b="1" i="1" dirty="0">
                        <a:latin typeface="Cambria Math" panose="02040503050406030204" pitchFamily="18" charset="0"/>
                      </a:rPr>
                      <m:t>𝑸</m:t>
                    </m:r>
                  </m:oMath>
                </a14:m>
                <a:r>
                  <a:rPr lang="ja-JP" altLang="en-US" sz="2000" dirty="0">
                    <a:latin typeface="Cambria Math" panose="02040503050406030204" pitchFamily="18" charset="0"/>
                  </a:rPr>
                  <a:t>は</a:t>
                </a:r>
                <a:r>
                  <a:rPr lang="ja-JP" altLang="en-US" sz="2000">
                    <a:latin typeface="Cambria Math" panose="02040503050406030204" pitchFamily="18" charset="0"/>
                  </a:rPr>
                  <a:t>すべてのリソースを要求する</a:t>
                </a:r>
                <a:endParaRPr lang="en-US" altLang="ja-JP" sz="2000" dirty="0">
                  <a:latin typeface="Cambria Math" panose="02040503050406030204" pitchFamily="18" charset="0"/>
                </a:endParaRPr>
              </a:p>
              <a:p>
                <a:pPr marL="342900" indent="-342900">
                  <a:buFont typeface="Wingdings" pitchFamily="2" charset="2"/>
                  <a:buChar char="n"/>
                </a:pPr>
                <a14:m>
                  <m:oMath xmlns:m="http://schemas.openxmlformats.org/officeDocument/2006/math">
                    <m:r>
                      <a:rPr lang="en-US" altLang="ja-JP" sz="2000" b="1" i="1" smtClean="0">
                        <a:latin typeface="Cambria Math" panose="02040503050406030204" pitchFamily="18" charset="0"/>
                      </a:rPr>
                      <m:t>𝑸</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𝑄</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𝑄</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𝑄</m:t>
                        </m:r>
                      </m:e>
                      <m:sub>
                        <m:r>
                          <a:rPr lang="en-US" altLang="ja-JP" sz="2000" b="0" i="1" smtClean="0">
                            <a:latin typeface="Cambria Math" panose="02040503050406030204" pitchFamily="18" charset="0"/>
                          </a:rPr>
                          <m:t>𝑟</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𝑄</m:t>
                        </m:r>
                      </m:e>
                      <m:sub>
                        <m:d>
                          <m:dPr>
                            <m:begChr m:val="|"/>
                            <m:endChr m:val="|"/>
                            <m:ctrlPr>
                              <a:rPr lang="en-US" altLang="ja-JP" sz="2000" b="0" i="1" smtClean="0">
                                <a:latin typeface="Cambria Math" panose="02040503050406030204" pitchFamily="18" charset="0"/>
                              </a:rPr>
                            </m:ctrlPr>
                          </m:dPr>
                          <m:e>
                            <m:r>
                              <a:rPr lang="en-US" altLang="ja-JP" sz="2000" b="1" i="1" smtClean="0">
                                <a:latin typeface="Cambria Math" panose="02040503050406030204" pitchFamily="18" charset="0"/>
                              </a:rPr>
                              <m:t>𝑹</m:t>
                            </m:r>
                          </m:e>
                        </m:d>
                      </m:sub>
                    </m:sSub>
                    <m:r>
                      <a:rPr lang="en-US" altLang="ja-JP" sz="2000" b="0" i="1" smtClean="0">
                        <a:latin typeface="Cambria Math" panose="02040503050406030204" pitchFamily="18" charset="0"/>
                      </a:rPr>
                      <m:t>]</m:t>
                    </m:r>
                  </m:oMath>
                </a14:m>
                <a:r>
                  <a:rPr lang="ja-JP" altLang="en-US" sz="2000">
                    <a:latin typeface="Cambria Math" panose="02040503050406030204" pitchFamily="18" charset="0"/>
                  </a:rPr>
                  <a:t>は文献</a:t>
                </a:r>
                <a:r>
                  <a:rPr lang="en-US" altLang="ja-JP" sz="2000" dirty="0">
                    <a:latin typeface="Cambria Math" panose="02040503050406030204" pitchFamily="18" charset="0"/>
                  </a:rPr>
                  <a:t>[8]</a:t>
                </a:r>
                <a:r>
                  <a:rPr lang="ja-JP" altLang="en-US" sz="2000">
                    <a:latin typeface="Cambria Math" panose="02040503050406030204" pitchFamily="18" charset="0"/>
                  </a:rPr>
                  <a:t>に従い以下のように定める</a:t>
                </a:r>
                <a:endParaRPr lang="en-US" altLang="ja-JP" sz="2000" dirty="0">
                  <a:latin typeface="Cambria Math" panose="02040503050406030204" pitchFamily="18" charset="0"/>
                </a:endParaRPr>
              </a:p>
              <a:p>
                <a:endParaRPr kumimoji="1" lang="en-US" altLang="ja-JP" sz="2000" dirty="0"/>
              </a:p>
              <a:p>
                <a:endParaRPr kumimoji="1" lang="ja-JP" altLang="en-US" sz="2400" u="sng">
                  <a:uFill>
                    <a:solidFill>
                      <a:schemeClr val="accent2"/>
                    </a:solidFill>
                  </a:uFill>
                </a:endParaRPr>
              </a:p>
            </p:txBody>
          </p:sp>
        </mc:Choice>
        <mc:Fallback xmlns="">
          <p:sp>
            <p:nvSpPr>
              <p:cNvPr id="29" name="テキスト ボックス 28">
                <a:extLst>
                  <a:ext uri="{FF2B5EF4-FFF2-40B4-BE49-F238E27FC236}">
                    <a16:creationId xmlns:a16="http://schemas.microsoft.com/office/drawing/2014/main" id="{98DE969F-AA2F-0147-B248-E2F8A2C3DDF4}"/>
                  </a:ext>
                </a:extLst>
              </p:cNvPr>
              <p:cNvSpPr txBox="1">
                <a:spLocks noRot="1" noChangeAspect="1" noMove="1" noResize="1" noEditPoints="1" noAdjustHandles="1" noChangeArrowheads="1" noChangeShapeType="1" noTextEdit="1"/>
              </p:cNvSpPr>
              <p:nvPr/>
            </p:nvSpPr>
            <p:spPr>
              <a:xfrm>
                <a:off x="628650" y="970430"/>
                <a:ext cx="8384026" cy="1712585"/>
              </a:xfrm>
              <a:prstGeom prst="rect">
                <a:avLst/>
              </a:prstGeom>
              <a:blipFill>
                <a:blip r:embed="rId3"/>
                <a:stretch>
                  <a:fillRect l="-605" t="-14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FBFC5960-A246-5D43-B24D-2FA6A2EC87B1}"/>
                  </a:ext>
                </a:extLst>
              </p:cNvPr>
              <p:cNvSpPr/>
              <p:nvPr/>
            </p:nvSpPr>
            <p:spPr>
              <a:xfrm>
                <a:off x="628650" y="5238925"/>
                <a:ext cx="8286750" cy="646331"/>
              </a:xfrm>
              <a:prstGeom prst="rect">
                <a:avLst/>
              </a:prstGeom>
              <a:ln w="19050">
                <a:solidFill>
                  <a:schemeClr val="accent2"/>
                </a:solidFill>
              </a:ln>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ja-JP" b="0" i="1" dirty="0" smtClean="0">
                            <a:solidFill>
                              <a:schemeClr val="accent2"/>
                            </a:solidFill>
                            <a:latin typeface="Cambria Math" panose="02040503050406030204" pitchFamily="18" charset="0"/>
                          </a:rPr>
                        </m:ctrlPr>
                      </m:sSubPr>
                      <m:e>
                        <m:r>
                          <a:rPr lang="en-US" altLang="ja-JP" b="0" i="1" dirty="0" smtClean="0">
                            <a:solidFill>
                              <a:schemeClr val="accent2"/>
                            </a:solidFill>
                            <a:latin typeface="Cambria Math" panose="02040503050406030204" pitchFamily="18" charset="0"/>
                          </a:rPr>
                          <m:t>𝑄</m:t>
                        </m:r>
                      </m:e>
                      <m:sub>
                        <m:r>
                          <a:rPr lang="en-US" altLang="ja-JP" b="0" i="1" dirty="0" smtClean="0">
                            <a:solidFill>
                              <a:schemeClr val="accent2"/>
                            </a:solidFill>
                            <a:latin typeface="Cambria Math" panose="02040503050406030204" pitchFamily="18" charset="0"/>
                          </a:rPr>
                          <m:t>𝑟</m:t>
                        </m:r>
                      </m:sub>
                    </m:sSub>
                  </m:oMath>
                </a14:m>
                <a:r>
                  <a:rPr lang="ja-JP" altLang="en-US"/>
                  <a:t>はある</a:t>
                </a:r>
                <a:r>
                  <a:rPr lang="en-US" altLang="ja-JP" dirty="0"/>
                  <a:t>1</a:t>
                </a:r>
                <a:r>
                  <a:rPr lang="ja-JP" altLang="en-US"/>
                  <a:t>企業が提供または要求するリソース</a:t>
                </a:r>
                <a14:m>
                  <m:oMath xmlns:m="http://schemas.openxmlformats.org/officeDocument/2006/math">
                    <m:r>
                      <a:rPr lang="en-US" altLang="ja-JP" i="1" dirty="0" smtClean="0">
                        <a:latin typeface="Cambria Math" panose="02040503050406030204" pitchFamily="18" charset="0"/>
                      </a:rPr>
                      <m:t>𝑟</m:t>
                    </m:r>
                  </m:oMath>
                </a14:m>
                <a:r>
                  <a:rPr lang="ja-JP" altLang="en-US"/>
                  <a:t>の最大の時間により定まる</a:t>
                </a:r>
                <a:endParaRPr lang="en-US" altLang="ja-JP" dirty="0"/>
              </a:p>
              <a:p>
                <a:pPr marL="285750" indent="-285750">
                  <a:buFont typeface="Arial" panose="020B0604020202020204" pitchFamily="34" charset="0"/>
                  <a:buChar char="•"/>
                </a:pPr>
                <a14:m>
                  <m:oMath xmlns:m="http://schemas.openxmlformats.org/officeDocument/2006/math">
                    <m:sSub>
                      <m:sSubPr>
                        <m:ctrlPr>
                          <a:rPr lang="en-US" altLang="ja-JP" i="1" dirty="0">
                            <a:solidFill>
                              <a:schemeClr val="accent2"/>
                            </a:solidFill>
                            <a:latin typeface="Cambria Math" panose="02040503050406030204" pitchFamily="18" charset="0"/>
                          </a:rPr>
                        </m:ctrlPr>
                      </m:sSubPr>
                      <m:e>
                        <m:r>
                          <a:rPr lang="en-US" altLang="ja-JP" i="1" dirty="0">
                            <a:solidFill>
                              <a:schemeClr val="accent2"/>
                            </a:solidFill>
                            <a:latin typeface="Cambria Math" panose="02040503050406030204" pitchFamily="18" charset="0"/>
                          </a:rPr>
                          <m:t>𝑄</m:t>
                        </m:r>
                      </m:e>
                      <m:sub>
                        <m:r>
                          <a:rPr lang="en-US" altLang="ja-JP" i="1" dirty="0">
                            <a:solidFill>
                              <a:schemeClr val="accent2"/>
                            </a:solidFill>
                            <a:latin typeface="Cambria Math" panose="02040503050406030204" pitchFamily="18" charset="0"/>
                          </a:rPr>
                          <m:t>𝑟</m:t>
                        </m:r>
                      </m:sub>
                    </m:sSub>
                  </m:oMath>
                </a14:m>
                <a:r>
                  <a:rPr lang="ja-JP" altLang="en-US" dirty="0"/>
                  <a:t>の</a:t>
                </a:r>
                <a:r>
                  <a:rPr lang="ja-JP" altLang="en-US"/>
                  <a:t>影響は企業数が大きくなるほど小さくなる</a:t>
                </a:r>
                <a:endParaRPr lang="en-US" altLang="ja-JP" dirty="0"/>
              </a:p>
            </p:txBody>
          </p:sp>
        </mc:Choice>
        <mc:Fallback xmlns="">
          <p:sp>
            <p:nvSpPr>
              <p:cNvPr id="30" name="正方形/長方形 29">
                <a:extLst>
                  <a:ext uri="{FF2B5EF4-FFF2-40B4-BE49-F238E27FC236}">
                    <a16:creationId xmlns:a16="http://schemas.microsoft.com/office/drawing/2014/main" id="{FBFC5960-A246-5D43-B24D-2FA6A2EC87B1}"/>
                  </a:ext>
                </a:extLst>
              </p:cNvPr>
              <p:cNvSpPr>
                <a:spLocks noRot="1" noChangeAspect="1" noMove="1" noResize="1" noEditPoints="1" noAdjustHandles="1" noChangeArrowheads="1" noChangeShapeType="1" noTextEdit="1"/>
              </p:cNvSpPr>
              <p:nvPr/>
            </p:nvSpPr>
            <p:spPr>
              <a:xfrm>
                <a:off x="628650" y="5238925"/>
                <a:ext cx="8286750" cy="646331"/>
              </a:xfrm>
              <a:prstGeom prst="rect">
                <a:avLst/>
              </a:prstGeom>
              <a:blipFill>
                <a:blip r:embed="rId4"/>
                <a:stretch>
                  <a:fillRect l="-305" t="-1887" b="-11321"/>
                </a:stretch>
              </a:blipFill>
              <a:ln w="19050">
                <a:solidFill>
                  <a:schemeClr val="accent2"/>
                </a:solidFill>
              </a:ln>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0778D02D-2CA7-E544-8D8B-B9D20912DF1E}"/>
              </a:ext>
            </a:extLst>
          </p:cNvPr>
          <p:cNvGrpSpPr/>
          <p:nvPr/>
        </p:nvGrpSpPr>
        <p:grpSpPr>
          <a:xfrm>
            <a:off x="4858323" y="3350217"/>
            <a:ext cx="3657027" cy="1075294"/>
            <a:chOff x="4608513" y="2657625"/>
            <a:chExt cx="3657027" cy="1075294"/>
          </a:xfrm>
        </p:grpSpPr>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A470C1B-8ED4-D141-83F5-9AFF92FF5410}"/>
                    </a:ext>
                  </a:extLst>
                </p:cNvPr>
                <p:cNvSpPr txBox="1"/>
                <p:nvPr/>
              </p:nvSpPr>
              <p:spPr>
                <a:xfrm>
                  <a:off x="4608513" y="2657625"/>
                  <a:ext cx="3657027" cy="428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dirty="0" smtClean="0">
                                <a:latin typeface="Cambria Math" panose="02040503050406030204" pitchFamily="18" charset="0"/>
                              </a:rPr>
                            </m:ctrlPr>
                          </m:sSubSupPr>
                          <m:e>
                            <m:r>
                              <a:rPr lang="en-US" altLang="ja-JP" i="1" dirty="0">
                                <a:latin typeface="Cambria Math" panose="02040503050406030204" pitchFamily="18" charset="0"/>
                              </a:rPr>
                              <m:t>𝑄</m:t>
                            </m:r>
                          </m:e>
                          <m:sub>
                            <m:r>
                              <a:rPr lang="en-US" altLang="ja-JP" i="1" dirty="0">
                                <a:latin typeface="Cambria Math" panose="02040503050406030204" pitchFamily="18" charset="0"/>
                              </a:rPr>
                              <m:t>𝑟</m:t>
                            </m:r>
                          </m:sub>
                          <m:sup>
                            <m:r>
                              <a:rPr lang="en-US" altLang="ja-JP" i="1" dirty="0">
                                <a:latin typeface="Cambria Math" panose="02040503050406030204" pitchFamily="18" charset="0"/>
                              </a:rPr>
                              <m:t>𝐽</m:t>
                            </m:r>
                          </m:sup>
                        </m:sSubSup>
                        <m:r>
                          <a:rPr lang="en-US" altLang="ja-JP" i="1" dirty="0">
                            <a:latin typeface="Cambria Math" panose="02040503050406030204" pitchFamily="18" charset="0"/>
                          </a:rPr>
                          <m:t>=</m:t>
                        </m:r>
                        <m:func>
                          <m:funcPr>
                            <m:ctrlPr>
                              <a:rPr lang="en-US" altLang="ja-JP" i="1" dirty="0">
                                <a:latin typeface="Cambria Math" panose="02040503050406030204" pitchFamily="18" charset="0"/>
                              </a:rPr>
                            </m:ctrlPr>
                          </m:funcPr>
                          <m:fName>
                            <m:r>
                              <m:rPr>
                                <m:sty m:val="p"/>
                              </m:rPr>
                              <a:rPr lang="en-US" altLang="ja-JP" dirty="0">
                                <a:latin typeface="Cambria Math" panose="02040503050406030204" pitchFamily="18" charset="0"/>
                              </a:rPr>
                              <m:t>max</m:t>
                            </m:r>
                          </m:fName>
                          <m:e>
                            <m:r>
                              <a:rPr lang="en-US" altLang="ja-JP" i="1" dirty="0">
                                <a:latin typeface="Cambria Math" panose="02040503050406030204" pitchFamily="18" charset="0"/>
                              </a:rPr>
                              <m:t>{</m:t>
                            </m:r>
                            <m:r>
                              <a:rPr lang="en-US" altLang="ja-JP" i="1" dirty="0">
                                <a:latin typeface="Cambria Math" panose="02040503050406030204" pitchFamily="18" charset="0"/>
                              </a:rPr>
                              <m:t>𝑇</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𝑅</m:t>
                                </m:r>
                              </m:e>
                              <m:sub>
                                <m:r>
                                  <a:rPr lang="en-US" altLang="ja-JP" i="1" dirty="0">
                                    <a:latin typeface="Cambria Math" panose="02040503050406030204" pitchFamily="18" charset="0"/>
                                  </a:rPr>
                                  <m:t>𝑗</m:t>
                                </m:r>
                                <m:r>
                                  <a:rPr lang="en-US" altLang="ja-JP" i="1" dirty="0">
                                    <a:latin typeface="Cambria Math" panose="02040503050406030204" pitchFamily="18" charset="0"/>
                                  </a:rPr>
                                  <m:t>,</m:t>
                                </m:r>
                                <m:r>
                                  <a:rPr lang="en-US" altLang="ja-JP" i="1" dirty="0">
                                    <a:latin typeface="Cambria Math" panose="02040503050406030204" pitchFamily="18" charset="0"/>
                                  </a:rPr>
                                  <m:t>𝑛</m:t>
                                </m:r>
                                <m:r>
                                  <a:rPr lang="en-US" altLang="ja-JP" i="1" dirty="0">
                                    <a:latin typeface="Cambria Math" panose="02040503050406030204" pitchFamily="18" charset="0"/>
                                  </a:rPr>
                                  <m:t>,</m:t>
                                </m:r>
                                <m:r>
                                  <a:rPr lang="en-US" altLang="ja-JP" i="1" dirty="0">
                                    <a:latin typeface="Cambria Math" panose="02040503050406030204" pitchFamily="18" charset="0"/>
                                  </a:rPr>
                                  <m:t>𝑟</m:t>
                                </m:r>
                              </m:sub>
                            </m:sSub>
                            <m:r>
                              <a:rPr lang="en-US" altLang="ja-JP" i="1" dirty="0">
                                <a:latin typeface="Cambria Math" panose="02040503050406030204" pitchFamily="18" charset="0"/>
                              </a:rPr>
                              <m:t>|</m:t>
                            </m:r>
                            <m:r>
                              <a:rPr lang="en-US" altLang="ja-JP" i="1" dirty="0">
                                <a:latin typeface="Cambria Math" panose="02040503050406030204" pitchFamily="18" charset="0"/>
                              </a:rPr>
                              <m:t>𝑗</m:t>
                            </m:r>
                            <m:r>
                              <a:rPr lang="en-US" altLang="ja-JP" i="1" dirty="0">
                                <a:latin typeface="Cambria Math" panose="02040503050406030204" pitchFamily="18" charset="0"/>
                              </a:rPr>
                              <m:t>∈</m:t>
                            </m:r>
                            <m:r>
                              <a:rPr lang="en-US" altLang="ja-JP" i="1" dirty="0">
                                <a:latin typeface="Cambria Math" panose="02040503050406030204" pitchFamily="18" charset="0"/>
                              </a:rPr>
                              <m:t>𝐽</m:t>
                            </m:r>
                            <m:r>
                              <a:rPr lang="en-US" altLang="ja-JP" i="1" dirty="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𝑏</m:t>
                                </m:r>
                              </m:e>
                              <m:sub>
                                <m:r>
                                  <a:rPr lang="en-US" altLang="ja-JP" b="0" i="1" dirty="0" smtClean="0">
                                    <a:latin typeface="Cambria Math" panose="02040503050406030204" pitchFamily="18" charset="0"/>
                                  </a:rPr>
                                  <m:t>𝑗</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𝐵</m:t>
                                </m:r>
                              </m:e>
                              <m:sub>
                                <m:r>
                                  <a:rPr lang="en-US" altLang="ja-JP" i="1" dirty="0">
                                    <a:latin typeface="Cambria Math" panose="02040503050406030204" pitchFamily="18" charset="0"/>
                                  </a:rPr>
                                  <m:t>𝑗</m:t>
                                </m:r>
                              </m:sub>
                            </m:sSub>
                            <m:r>
                              <a:rPr lang="en-US" altLang="ja-JP" i="1" dirty="0">
                                <a:latin typeface="Cambria Math" panose="02040503050406030204" pitchFamily="18" charset="0"/>
                              </a:rPr>
                              <m:t>}</m:t>
                            </m:r>
                          </m:e>
                        </m:func>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3A470C1B-8ED4-D141-83F5-9AFF92FF5410}"/>
                    </a:ext>
                  </a:extLst>
                </p:cNvPr>
                <p:cNvSpPr txBox="1">
                  <a:spLocks noRot="1" noChangeAspect="1" noMove="1" noResize="1" noEditPoints="1" noAdjustHandles="1" noChangeArrowheads="1" noChangeShapeType="1" noTextEdit="1"/>
                </p:cNvSpPr>
                <p:nvPr/>
              </p:nvSpPr>
              <p:spPr>
                <a:xfrm>
                  <a:off x="4608513" y="2657625"/>
                  <a:ext cx="3657027" cy="428964"/>
                </a:xfrm>
                <a:prstGeom prst="rect">
                  <a:avLst/>
                </a:prstGeom>
                <a:blipFill>
                  <a:blip r:embed="rId9"/>
                  <a:stretch>
                    <a:fillRect b="-5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1793FC1-2601-CC42-9A39-E563A740CC60}"/>
                    </a:ext>
                  </a:extLst>
                </p:cNvPr>
                <p:cNvSpPr txBox="1"/>
                <p:nvPr/>
              </p:nvSpPr>
              <p:spPr>
                <a:xfrm>
                  <a:off x="4608513" y="3086588"/>
                  <a:ext cx="3657027" cy="646331"/>
                </a:xfrm>
                <a:prstGeom prst="rect">
                  <a:avLst/>
                </a:prstGeom>
                <a:noFill/>
              </p:spPr>
              <p:txBody>
                <a:bodyPr wrap="none" rtlCol="0">
                  <a:spAutoFit/>
                </a:bodyPr>
                <a:lstStyle/>
                <a:p>
                  <a:pPr algn="ctr"/>
                  <a:r>
                    <a:rPr lang="en-US" altLang="ja-JP" dirty="0"/>
                    <a:t>1</a:t>
                  </a:r>
                  <a:r>
                    <a:rPr lang="ja-JP" altLang="en-US"/>
                    <a:t>要求企業が要求するリソース</a:t>
                  </a:r>
                  <a14:m>
                    <m:oMath xmlns:m="http://schemas.openxmlformats.org/officeDocument/2006/math">
                      <m:r>
                        <a:rPr lang="en-US" altLang="ja-JP" i="1" dirty="0" smtClean="0">
                          <a:latin typeface="Cambria Math" panose="02040503050406030204" pitchFamily="18" charset="0"/>
                        </a:rPr>
                        <m:t>𝑟</m:t>
                      </m:r>
                    </m:oMath>
                  </a14:m>
                  <a:r>
                    <a:rPr kumimoji="1" lang="ja-JP" altLang="en-US"/>
                    <a:t>の</a:t>
                  </a:r>
                  <a:br>
                    <a:rPr kumimoji="1" lang="en-US" altLang="ja-JP" dirty="0"/>
                  </a:br>
                  <a:r>
                    <a:rPr kumimoji="1" lang="ja-JP" altLang="en-US"/>
                    <a:t>要求時間の最大値</a:t>
                  </a:r>
                </a:p>
              </p:txBody>
            </p:sp>
          </mc:Choice>
          <mc:Fallback xmlns="">
            <p:sp>
              <p:nvSpPr>
                <p:cNvPr id="24" name="テキスト ボックス 23">
                  <a:extLst>
                    <a:ext uri="{FF2B5EF4-FFF2-40B4-BE49-F238E27FC236}">
                      <a16:creationId xmlns:a16="http://schemas.microsoft.com/office/drawing/2014/main" id="{81793FC1-2601-CC42-9A39-E563A740CC60}"/>
                    </a:ext>
                  </a:extLst>
                </p:cNvPr>
                <p:cNvSpPr txBox="1">
                  <a:spLocks noRot="1" noChangeAspect="1" noMove="1" noResize="1" noEditPoints="1" noAdjustHandles="1" noChangeArrowheads="1" noChangeShapeType="1" noTextEdit="1"/>
                </p:cNvSpPr>
                <p:nvPr/>
              </p:nvSpPr>
              <p:spPr>
                <a:xfrm>
                  <a:off x="4608513" y="3086588"/>
                  <a:ext cx="3657027" cy="646331"/>
                </a:xfrm>
                <a:prstGeom prst="rect">
                  <a:avLst/>
                </a:prstGeom>
                <a:blipFill>
                  <a:blip r:embed="rId10"/>
                  <a:stretch>
                    <a:fillRect l="-1038" t="-3922" r="-346" b="-13725"/>
                  </a:stretch>
                </a:blipFill>
              </p:spPr>
              <p:txBody>
                <a:bodyPr/>
                <a:lstStyle/>
                <a:p>
                  <a:r>
                    <a:rPr lang="ja-JP" altLang="en-US">
                      <a:noFill/>
                    </a:rPr>
                    <a:t> </a:t>
                  </a:r>
                </a:p>
              </p:txBody>
            </p:sp>
          </mc:Fallback>
        </mc:AlternateContent>
      </p:grpSp>
      <p:grpSp>
        <p:nvGrpSpPr>
          <p:cNvPr id="13" name="グループ化 12">
            <a:extLst>
              <a:ext uri="{FF2B5EF4-FFF2-40B4-BE49-F238E27FC236}">
                <a16:creationId xmlns:a16="http://schemas.microsoft.com/office/drawing/2014/main" id="{3F15F798-3EBA-FA4E-8B45-5647FFE6154E}"/>
              </a:ext>
            </a:extLst>
          </p:cNvPr>
          <p:cNvGrpSpPr/>
          <p:nvPr/>
        </p:nvGrpSpPr>
        <p:grpSpPr>
          <a:xfrm>
            <a:off x="557350" y="3460902"/>
            <a:ext cx="3657027" cy="1050001"/>
            <a:chOff x="206619" y="2682919"/>
            <a:chExt cx="3657027" cy="105000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CBEEAFB-02AE-6541-BBE5-5C1D7840EE9A}"/>
                    </a:ext>
                  </a:extLst>
                </p:cNvPr>
                <p:cNvSpPr txBox="1"/>
                <p:nvPr/>
              </p:nvSpPr>
              <p:spPr>
                <a:xfrm>
                  <a:off x="206619" y="3086589"/>
                  <a:ext cx="3657027" cy="646331"/>
                </a:xfrm>
                <a:prstGeom prst="rect">
                  <a:avLst/>
                </a:prstGeom>
                <a:noFill/>
              </p:spPr>
              <p:txBody>
                <a:bodyPr wrap="none" rtlCol="0">
                  <a:spAutoFit/>
                </a:bodyPr>
                <a:lstStyle/>
                <a:p>
                  <a:pPr algn="ctr"/>
                  <a:r>
                    <a:rPr lang="en-US" altLang="ja-JP" dirty="0"/>
                    <a:t>1</a:t>
                  </a:r>
                  <a:r>
                    <a:rPr lang="ja-JP" altLang="en-US"/>
                    <a:t>提供企業が提供するリソース</a:t>
                  </a:r>
                  <a14:m>
                    <m:oMath xmlns:m="http://schemas.openxmlformats.org/officeDocument/2006/math">
                      <m:r>
                        <a:rPr lang="en-US" altLang="ja-JP" i="1" dirty="0" smtClean="0">
                          <a:latin typeface="Cambria Math" panose="02040503050406030204" pitchFamily="18" charset="0"/>
                        </a:rPr>
                        <m:t>𝑟</m:t>
                      </m:r>
                    </m:oMath>
                  </a14:m>
                  <a:r>
                    <a:rPr kumimoji="1" lang="ja-JP" altLang="en-US"/>
                    <a:t>の</a:t>
                  </a:r>
                  <a:br>
                    <a:rPr kumimoji="1" lang="en-US" altLang="ja-JP" dirty="0"/>
                  </a:br>
                  <a:r>
                    <a:rPr kumimoji="1" lang="ja-JP" altLang="en-US"/>
                    <a:t>提供時間の最大値</a:t>
                  </a:r>
                </a:p>
              </p:txBody>
            </p:sp>
          </mc:Choice>
          <mc:Fallback xmlns="">
            <p:sp>
              <p:nvSpPr>
                <p:cNvPr id="25" name="テキスト ボックス 24">
                  <a:extLst>
                    <a:ext uri="{FF2B5EF4-FFF2-40B4-BE49-F238E27FC236}">
                      <a16:creationId xmlns:a16="http://schemas.microsoft.com/office/drawing/2014/main" id="{BCBEEAFB-02AE-6541-BBE5-5C1D7840EE9A}"/>
                    </a:ext>
                  </a:extLst>
                </p:cNvPr>
                <p:cNvSpPr txBox="1">
                  <a:spLocks noRot="1" noChangeAspect="1" noMove="1" noResize="1" noEditPoints="1" noAdjustHandles="1" noChangeArrowheads="1" noChangeShapeType="1" noTextEdit="1"/>
                </p:cNvSpPr>
                <p:nvPr/>
              </p:nvSpPr>
              <p:spPr>
                <a:xfrm>
                  <a:off x="206619" y="3086589"/>
                  <a:ext cx="3657027" cy="646331"/>
                </a:xfrm>
                <a:prstGeom prst="rect">
                  <a:avLst/>
                </a:prstGeom>
                <a:blipFill>
                  <a:blip r:embed="rId11"/>
                  <a:stretch>
                    <a:fillRect l="-692" t="-3846" r="-692" b="-1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197907E-E104-A94C-9E5C-0F8C6B9C5C38}"/>
                    </a:ext>
                  </a:extLst>
                </p:cNvPr>
                <p:cNvSpPr txBox="1"/>
                <p:nvPr/>
              </p:nvSpPr>
              <p:spPr>
                <a:xfrm>
                  <a:off x="206619" y="2682919"/>
                  <a:ext cx="3657027" cy="387157"/>
                </a:xfrm>
                <a:prstGeom prst="rect">
                  <a:avLst/>
                </a:prstGeom>
                <a:noFill/>
              </p:spPr>
              <p:txBody>
                <a:bodyPr wrap="square" rtlCol="0">
                  <a:spAutoFit/>
                </a:bodyPr>
                <a:lstStyle/>
                <a:p>
                  <a:pPr algn="ctr"/>
                  <a14:m>
                    <m:oMath xmlns:m="http://schemas.openxmlformats.org/officeDocument/2006/math">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𝑄</m:t>
                          </m:r>
                        </m:e>
                        <m:sub>
                          <m:r>
                            <a:rPr lang="en-US" altLang="ja-JP" i="1" dirty="0">
                              <a:latin typeface="Cambria Math" panose="02040503050406030204" pitchFamily="18" charset="0"/>
                            </a:rPr>
                            <m:t>𝑟</m:t>
                          </m:r>
                        </m:sub>
                        <m:sup>
                          <m:r>
                            <a:rPr lang="en-US" altLang="ja-JP" i="1" dirty="0">
                              <a:latin typeface="Cambria Math" panose="02040503050406030204" pitchFamily="18" charset="0"/>
                            </a:rPr>
                            <m:t>𝐼</m:t>
                          </m:r>
                        </m:sup>
                      </m:sSubSup>
                      <m:r>
                        <a:rPr lang="en-US" altLang="ja-JP" i="1" dirty="0">
                          <a:latin typeface="Cambria Math" panose="02040503050406030204" pitchFamily="18" charset="0"/>
                        </a:rPr>
                        <m:t>=</m:t>
                      </m:r>
                      <m:func>
                        <m:funcPr>
                          <m:ctrlPr>
                            <a:rPr lang="en-US" altLang="ja-JP" i="1" dirty="0">
                              <a:latin typeface="Cambria Math" panose="02040503050406030204" pitchFamily="18" charset="0"/>
                            </a:rPr>
                          </m:ctrlPr>
                        </m:funcPr>
                        <m:fName>
                          <m:r>
                            <m:rPr>
                              <m:sty m:val="p"/>
                            </m:rPr>
                            <a:rPr lang="en-US" altLang="ja-JP" dirty="0">
                              <a:latin typeface="Cambria Math" panose="02040503050406030204" pitchFamily="18" charset="0"/>
                            </a:rPr>
                            <m:t>max</m:t>
                          </m:r>
                        </m:fName>
                        <m:e>
                          <m:r>
                            <a:rPr lang="en-US" altLang="ja-JP" i="1" dirty="0">
                              <a:latin typeface="Cambria Math" panose="02040503050406030204" pitchFamily="18" charset="0"/>
                            </a:rPr>
                            <m:t>{</m:t>
                          </m:r>
                          <m:r>
                            <a:rPr lang="en-US" altLang="ja-JP" i="1" dirty="0">
                              <a:latin typeface="Cambria Math" panose="02040503050406030204" pitchFamily="18" charset="0"/>
                            </a:rPr>
                            <m:t>𝑇</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𝑃</m:t>
                              </m:r>
                            </m:e>
                            <m:sub>
                              <m:r>
                                <a:rPr lang="en-US" altLang="ja-JP" i="1" dirty="0">
                                  <a:latin typeface="Cambria Math" panose="02040503050406030204" pitchFamily="18" charset="0"/>
                                </a:rPr>
                                <m:t>𝑖</m:t>
                              </m:r>
                              <m:r>
                                <a:rPr lang="en-US" altLang="ja-JP" i="1" dirty="0">
                                  <a:latin typeface="Cambria Math" panose="02040503050406030204" pitchFamily="18" charset="0"/>
                                </a:rPr>
                                <m:t>,</m:t>
                              </m:r>
                              <m:r>
                                <a:rPr lang="en-US" altLang="ja-JP" i="1" dirty="0">
                                  <a:latin typeface="Cambria Math" panose="02040503050406030204" pitchFamily="18" charset="0"/>
                                </a:rPr>
                                <m:t>𝑟</m:t>
                              </m:r>
                            </m:sub>
                          </m:sSub>
                          <m:r>
                            <a:rPr lang="en-US" altLang="ja-JP" i="1" dirty="0">
                              <a:latin typeface="Cambria Math" panose="02040503050406030204" pitchFamily="18" charset="0"/>
                            </a:rPr>
                            <m:t>|</m:t>
                          </m:r>
                          <m:r>
                            <a:rPr lang="en-US" altLang="ja-JP" i="1" dirty="0">
                              <a:latin typeface="Cambria Math" panose="02040503050406030204" pitchFamily="18" charset="0"/>
                            </a:rPr>
                            <m:t>𝑖</m:t>
                          </m:r>
                          <m:r>
                            <a:rPr lang="en-US" altLang="ja-JP" i="1" dirty="0">
                              <a:latin typeface="Cambria Math" panose="02040503050406030204" pitchFamily="18" charset="0"/>
                            </a:rPr>
                            <m:t>∈</m:t>
                          </m:r>
                          <m:r>
                            <a:rPr lang="en-US" altLang="ja-JP" i="1" dirty="0">
                              <a:latin typeface="Cambria Math" panose="02040503050406030204" pitchFamily="18" charset="0"/>
                            </a:rPr>
                            <m:t>𝐼</m:t>
                          </m:r>
                          <m:r>
                            <a:rPr lang="en-US" altLang="ja-JP" i="1" dirty="0">
                              <a:latin typeface="Cambria Math" panose="02040503050406030204" pitchFamily="18" charset="0"/>
                            </a:rPr>
                            <m:t>}</m:t>
                          </m:r>
                        </m:e>
                      </m:func>
                    </m:oMath>
                  </a14:m>
                  <a:r>
                    <a:rPr lang="en-US" altLang="ja-JP" dirty="0"/>
                    <a:t>, </a:t>
                  </a:r>
                </a:p>
              </p:txBody>
            </p:sp>
          </mc:Choice>
          <mc:Fallback xmlns="">
            <p:sp>
              <p:nvSpPr>
                <p:cNvPr id="26" name="テキスト ボックス 25">
                  <a:extLst>
                    <a:ext uri="{FF2B5EF4-FFF2-40B4-BE49-F238E27FC236}">
                      <a16:creationId xmlns:a16="http://schemas.microsoft.com/office/drawing/2014/main" id="{B197907E-E104-A94C-9E5C-0F8C6B9C5C38}"/>
                    </a:ext>
                  </a:extLst>
                </p:cNvPr>
                <p:cNvSpPr txBox="1">
                  <a:spLocks noRot="1" noChangeAspect="1" noMove="1" noResize="1" noEditPoints="1" noAdjustHandles="1" noChangeArrowheads="1" noChangeShapeType="1" noTextEdit="1"/>
                </p:cNvSpPr>
                <p:nvPr/>
              </p:nvSpPr>
              <p:spPr>
                <a:xfrm>
                  <a:off x="206619" y="2682919"/>
                  <a:ext cx="3657027" cy="387157"/>
                </a:xfrm>
                <a:prstGeom prst="rect">
                  <a:avLst/>
                </a:prstGeom>
                <a:blipFill>
                  <a:blip r:embed="rId12"/>
                  <a:stretch>
                    <a:fillRect t="-3226" b="-1935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1544307-58C8-404C-8604-7974DA0FA376}"/>
                  </a:ext>
                </a:extLst>
              </p:cNvPr>
              <p:cNvSpPr txBox="1"/>
              <p:nvPr/>
            </p:nvSpPr>
            <p:spPr>
              <a:xfrm>
                <a:off x="3448487" y="2356228"/>
                <a:ext cx="2187715" cy="438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u="sng" dirty="0">
                              <a:solidFill>
                                <a:schemeClr val="accent2"/>
                              </a:solidFill>
                              <a:uFill>
                                <a:solidFill>
                                  <a:schemeClr val="accent2"/>
                                </a:solidFill>
                              </a:uFill>
                              <a:latin typeface="Cambria Math" panose="02040503050406030204" pitchFamily="18" charset="0"/>
                            </a:rPr>
                          </m:ctrlPr>
                        </m:sSubPr>
                        <m:e>
                          <m:r>
                            <a:rPr lang="en-US" altLang="ja-JP" sz="2000" i="1" u="sng" dirty="0">
                              <a:solidFill>
                                <a:schemeClr val="accent2"/>
                              </a:solidFill>
                              <a:uFill>
                                <a:solidFill>
                                  <a:schemeClr val="accent2"/>
                                </a:solidFill>
                              </a:uFill>
                              <a:latin typeface="Cambria Math" panose="02040503050406030204" pitchFamily="18" charset="0"/>
                            </a:rPr>
                            <m:t>𝑄</m:t>
                          </m:r>
                        </m:e>
                        <m:sub>
                          <m:r>
                            <a:rPr lang="en-US" altLang="ja-JP" sz="2000" i="1" u="sng" dirty="0">
                              <a:solidFill>
                                <a:schemeClr val="accent2"/>
                              </a:solidFill>
                              <a:uFill>
                                <a:solidFill>
                                  <a:schemeClr val="accent2"/>
                                </a:solidFill>
                              </a:uFill>
                              <a:latin typeface="Cambria Math" panose="02040503050406030204" pitchFamily="18" charset="0"/>
                            </a:rPr>
                            <m:t>𝑟</m:t>
                          </m:r>
                        </m:sub>
                      </m:sSub>
                      <m:r>
                        <a:rPr lang="en-US" altLang="ja-JP" sz="2000" i="1" u="sng" dirty="0">
                          <a:uFill>
                            <a:solidFill>
                              <a:schemeClr val="accent2"/>
                            </a:solidFill>
                          </a:uFill>
                          <a:latin typeface="Cambria Math" panose="02040503050406030204" pitchFamily="18" charset="0"/>
                        </a:rPr>
                        <m:t>=</m:t>
                      </m:r>
                      <m:func>
                        <m:funcPr>
                          <m:ctrlPr>
                            <a:rPr lang="en-US" altLang="ja-JP" sz="2000" i="1" u="sng" dirty="0">
                              <a:uFill>
                                <a:solidFill>
                                  <a:schemeClr val="accent2"/>
                                </a:solidFill>
                              </a:uFill>
                              <a:latin typeface="Cambria Math" panose="02040503050406030204" pitchFamily="18" charset="0"/>
                            </a:rPr>
                          </m:ctrlPr>
                        </m:funcPr>
                        <m:fName>
                          <m:r>
                            <m:rPr>
                              <m:sty m:val="p"/>
                            </m:rPr>
                            <a:rPr lang="en-US" altLang="ja-JP" sz="2000" u="sng" dirty="0">
                              <a:uFill>
                                <a:solidFill>
                                  <a:schemeClr val="accent2"/>
                                </a:solidFill>
                              </a:uFill>
                              <a:latin typeface="Cambria Math" panose="02040503050406030204" pitchFamily="18" charset="0"/>
                            </a:rPr>
                            <m:t>max</m:t>
                          </m:r>
                        </m:fName>
                        <m:e>
                          <m:r>
                            <a:rPr lang="en-US" altLang="ja-JP" sz="2000" i="1" u="sng" dirty="0">
                              <a:uFill>
                                <a:solidFill>
                                  <a:schemeClr val="accent2"/>
                                </a:solidFill>
                              </a:uFill>
                              <a:latin typeface="Cambria Math" panose="02040503050406030204" pitchFamily="18" charset="0"/>
                            </a:rPr>
                            <m:t>{</m:t>
                          </m:r>
                          <m:sSubSup>
                            <m:sSubSupPr>
                              <m:ctrlPr>
                                <a:rPr lang="en-US" altLang="ja-JP" sz="2000" i="1" u="sng" dirty="0">
                                  <a:uFill>
                                    <a:solidFill>
                                      <a:schemeClr val="accent2"/>
                                    </a:solidFill>
                                  </a:uFill>
                                  <a:latin typeface="Cambria Math" panose="02040503050406030204" pitchFamily="18" charset="0"/>
                                </a:rPr>
                              </m:ctrlPr>
                            </m:sSubSupPr>
                            <m:e>
                              <m:r>
                                <a:rPr lang="en-US" altLang="ja-JP" sz="2000" i="1" u="sng" dirty="0">
                                  <a:uFill>
                                    <a:solidFill>
                                      <a:schemeClr val="accent2"/>
                                    </a:solidFill>
                                  </a:uFill>
                                  <a:latin typeface="Cambria Math" panose="02040503050406030204" pitchFamily="18" charset="0"/>
                                </a:rPr>
                                <m:t>𝑄</m:t>
                              </m:r>
                            </m:e>
                            <m:sub>
                              <m:r>
                                <a:rPr lang="en-US" altLang="ja-JP" sz="2000" i="1" u="sng" dirty="0">
                                  <a:uFill>
                                    <a:solidFill>
                                      <a:schemeClr val="accent2"/>
                                    </a:solidFill>
                                  </a:uFill>
                                  <a:latin typeface="Cambria Math" panose="02040503050406030204" pitchFamily="18" charset="0"/>
                                </a:rPr>
                                <m:t>𝑟</m:t>
                              </m:r>
                            </m:sub>
                            <m:sup>
                              <m:r>
                                <a:rPr lang="en-US" altLang="ja-JP" sz="2000" i="1" u="sng" dirty="0">
                                  <a:uFill>
                                    <a:solidFill>
                                      <a:schemeClr val="accent2"/>
                                    </a:solidFill>
                                  </a:uFill>
                                  <a:latin typeface="Cambria Math" panose="02040503050406030204" pitchFamily="18" charset="0"/>
                                </a:rPr>
                                <m:t>𝐽</m:t>
                              </m:r>
                            </m:sup>
                          </m:sSubSup>
                          <m:r>
                            <a:rPr lang="en-US" altLang="ja-JP" sz="2000" i="1" u="sng" dirty="0">
                              <a:uFill>
                                <a:solidFill>
                                  <a:schemeClr val="accent2"/>
                                </a:solidFill>
                              </a:uFill>
                              <a:latin typeface="Cambria Math" panose="02040503050406030204" pitchFamily="18" charset="0"/>
                            </a:rPr>
                            <m:t>,</m:t>
                          </m:r>
                          <m:sSubSup>
                            <m:sSubSupPr>
                              <m:ctrlPr>
                                <a:rPr lang="en-US" altLang="ja-JP" sz="2000" i="1" u="sng" dirty="0">
                                  <a:uFill>
                                    <a:solidFill>
                                      <a:schemeClr val="accent2"/>
                                    </a:solidFill>
                                  </a:uFill>
                                  <a:latin typeface="Cambria Math" panose="02040503050406030204" pitchFamily="18" charset="0"/>
                                </a:rPr>
                              </m:ctrlPr>
                            </m:sSubSupPr>
                            <m:e>
                              <m:r>
                                <a:rPr lang="en-US" altLang="ja-JP" sz="2000" i="1" u="sng" dirty="0">
                                  <a:uFill>
                                    <a:solidFill>
                                      <a:schemeClr val="accent2"/>
                                    </a:solidFill>
                                  </a:uFill>
                                  <a:latin typeface="Cambria Math" panose="02040503050406030204" pitchFamily="18" charset="0"/>
                                </a:rPr>
                                <m:t>𝑄</m:t>
                              </m:r>
                            </m:e>
                            <m:sub>
                              <m:r>
                                <a:rPr lang="en-US" altLang="ja-JP" sz="2000" i="1" u="sng" dirty="0">
                                  <a:uFill>
                                    <a:solidFill>
                                      <a:schemeClr val="accent2"/>
                                    </a:solidFill>
                                  </a:uFill>
                                  <a:latin typeface="Cambria Math" panose="02040503050406030204" pitchFamily="18" charset="0"/>
                                </a:rPr>
                                <m:t>𝑟</m:t>
                              </m:r>
                            </m:sub>
                            <m:sup>
                              <m:r>
                                <a:rPr lang="en-US" altLang="ja-JP" sz="2000" i="1" u="sng" dirty="0">
                                  <a:uFill>
                                    <a:solidFill>
                                      <a:schemeClr val="accent2"/>
                                    </a:solidFill>
                                  </a:uFill>
                                  <a:latin typeface="Cambria Math" panose="02040503050406030204" pitchFamily="18" charset="0"/>
                                </a:rPr>
                                <m:t>𝐼</m:t>
                              </m:r>
                            </m:sup>
                          </m:sSubSup>
                          <m:r>
                            <a:rPr lang="en-US" altLang="ja-JP" sz="2000" i="1" u="sng" dirty="0">
                              <a:uFill>
                                <a:solidFill>
                                  <a:schemeClr val="accent2"/>
                                </a:solidFill>
                              </a:uFill>
                              <a:latin typeface="Cambria Math" panose="02040503050406030204" pitchFamily="18" charset="0"/>
                            </a:rPr>
                            <m:t>}</m:t>
                          </m:r>
                        </m:e>
                      </m:func>
                    </m:oMath>
                  </m:oMathPara>
                </a14:m>
                <a:endParaRPr kumimoji="1" lang="ja-JP" altLang="en-US" sz="2000"/>
              </a:p>
            </p:txBody>
          </p:sp>
        </mc:Choice>
        <mc:Fallback xmlns="">
          <p:sp>
            <p:nvSpPr>
              <p:cNvPr id="11" name="テキスト ボックス 10">
                <a:extLst>
                  <a:ext uri="{FF2B5EF4-FFF2-40B4-BE49-F238E27FC236}">
                    <a16:creationId xmlns:a16="http://schemas.microsoft.com/office/drawing/2014/main" id="{D1544307-58C8-404C-8604-7974DA0FA376}"/>
                  </a:ext>
                </a:extLst>
              </p:cNvPr>
              <p:cNvSpPr txBox="1">
                <a:spLocks noRot="1" noChangeAspect="1" noMove="1" noResize="1" noEditPoints="1" noAdjustHandles="1" noChangeArrowheads="1" noChangeShapeType="1" noTextEdit="1"/>
              </p:cNvSpPr>
              <p:nvPr/>
            </p:nvSpPr>
            <p:spPr>
              <a:xfrm>
                <a:off x="3448487" y="2356228"/>
                <a:ext cx="2187715" cy="438838"/>
              </a:xfrm>
              <a:prstGeom prst="rect">
                <a:avLst/>
              </a:prstGeom>
              <a:blipFill>
                <a:blip r:embed="rId13"/>
                <a:stretch>
                  <a:fillRect b="-11429"/>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5E683750-A17D-E842-AA04-5DF3507ACC67}"/>
              </a:ext>
            </a:extLst>
          </p:cNvPr>
          <p:cNvCxnSpPr>
            <a:cxnSpLocks/>
            <a:stCxn id="26" idx="0"/>
            <a:endCxn id="11" idx="2"/>
          </p:cNvCxnSpPr>
          <p:nvPr/>
        </p:nvCxnSpPr>
        <p:spPr>
          <a:xfrm flipV="1">
            <a:off x="2385864" y="2795066"/>
            <a:ext cx="2156481" cy="665836"/>
          </a:xfrm>
          <a:prstGeom prst="straightConnector1">
            <a:avLst/>
          </a:prstGeom>
          <a:ln w="19050">
            <a:solidFill>
              <a:schemeClr val="accent2"/>
            </a:solidFill>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B8561E8-2540-9144-981D-668DCFB057F9}"/>
              </a:ext>
            </a:extLst>
          </p:cNvPr>
          <p:cNvCxnSpPr>
            <a:cxnSpLocks/>
            <a:stCxn id="8" idx="0"/>
            <a:endCxn id="11" idx="2"/>
          </p:cNvCxnSpPr>
          <p:nvPr/>
        </p:nvCxnSpPr>
        <p:spPr>
          <a:xfrm flipH="1" flipV="1">
            <a:off x="4542345" y="2795066"/>
            <a:ext cx="2144492" cy="555151"/>
          </a:xfrm>
          <a:prstGeom prst="straightConnector1">
            <a:avLst/>
          </a:prstGeom>
          <a:ln w="19050">
            <a:solidFill>
              <a:schemeClr val="accent2"/>
            </a:solidFill>
            <a:headEnd w="lg" len="med"/>
            <a:tailEnd type="triangle"/>
          </a:ln>
        </p:spPr>
        <p:style>
          <a:lnRef idx="1">
            <a:schemeClr val="accent1"/>
          </a:lnRef>
          <a:fillRef idx="0">
            <a:schemeClr val="accent1"/>
          </a:fillRef>
          <a:effectRef idx="0">
            <a:schemeClr val="accent1"/>
          </a:effectRef>
          <a:fontRef idx="minor">
            <a:schemeClr val="tx1"/>
          </a:fontRef>
        </p:style>
      </p:cxnSp>
      <p:sp>
        <p:nvSpPr>
          <p:cNvPr id="20" name="角丸四角形吹き出し 19">
            <a:extLst>
              <a:ext uri="{FF2B5EF4-FFF2-40B4-BE49-F238E27FC236}">
                <a16:creationId xmlns:a16="http://schemas.microsoft.com/office/drawing/2014/main" id="{7A3DD336-C5B2-2247-ACA3-7E044CB1F857}"/>
              </a:ext>
            </a:extLst>
          </p:cNvPr>
          <p:cNvSpPr/>
          <p:nvPr/>
        </p:nvSpPr>
        <p:spPr>
          <a:xfrm>
            <a:off x="6953383" y="2447737"/>
            <a:ext cx="1283438" cy="573005"/>
          </a:xfrm>
          <a:prstGeom prst="wedgeRoundRectCallout">
            <a:avLst>
              <a:gd name="adj1" fmla="val -140490"/>
              <a:gd name="adj2" fmla="val 359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a:t>大きい方</a:t>
            </a:r>
          </a:p>
        </p:txBody>
      </p:sp>
      <p:sp>
        <p:nvSpPr>
          <p:cNvPr id="17" name="テキスト ボックス 16">
            <a:extLst>
              <a:ext uri="{FF2B5EF4-FFF2-40B4-BE49-F238E27FC236}">
                <a16:creationId xmlns:a16="http://schemas.microsoft.com/office/drawing/2014/main" id="{F539938C-E4FB-AC47-833C-85F649DC5F43}"/>
              </a:ext>
            </a:extLst>
          </p:cNvPr>
          <p:cNvSpPr txBox="1"/>
          <p:nvPr/>
        </p:nvSpPr>
        <p:spPr>
          <a:xfrm>
            <a:off x="5750469" y="2425733"/>
            <a:ext cx="591829" cy="369332"/>
          </a:xfrm>
          <a:prstGeom prst="rect">
            <a:avLst/>
          </a:prstGeom>
          <a:noFill/>
        </p:spPr>
        <p:txBody>
          <a:bodyPr wrap="none" rtlCol="0">
            <a:spAutoFit/>
          </a:bodyPr>
          <a:lstStyle/>
          <a:p>
            <a:r>
              <a:rPr kumimoji="1" lang="en-US" altLang="ja-JP" dirty="0"/>
              <a:t>(10)</a:t>
            </a:r>
            <a:endParaRPr kumimoji="1" lang="ja-JP" altLang="en-US"/>
          </a:p>
        </p:txBody>
      </p:sp>
    </p:spTree>
    <p:extLst>
      <p:ext uri="{BB962C8B-B14F-4D97-AF65-F5344CB8AC3E}">
        <p14:creationId xmlns:p14="http://schemas.microsoft.com/office/powerpoint/2010/main" val="1703882832"/>
      </p:ext>
    </p:extLst>
  </p:cSld>
  <p:clrMapOvr>
    <a:masterClrMapping/>
  </p:clrMapOvr>
  <mc:AlternateContent xmlns:mc="http://schemas.openxmlformats.org/markup-compatibility/2006" xmlns:p14="http://schemas.microsoft.com/office/powerpoint/2010/main">
    <mc:Choice Requires="p14">
      <p:transition spd="slow" p14:dur="2000" advTm="58803"/>
    </mc:Choice>
    <mc:Fallback xmlns="">
      <p:transition spd="slow" advTm="5880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C1FD8385-3C32-E34B-A36D-B6864F6627BB}"/>
              </a:ext>
            </a:extLst>
          </p:cNvPr>
          <p:cNvSpPr>
            <a:spLocks noGrp="1"/>
          </p:cNvSpPr>
          <p:nvPr>
            <p:ph type="ftr" sz="quarter" idx="10"/>
          </p:nvPr>
        </p:nvSpPr>
        <p:spPr/>
        <p:txBody>
          <a:bodyPr/>
          <a:lstStyle/>
          <a:p>
            <a:endParaRPr lang="ja-JP" altLang="en-US" dirty="0"/>
          </a:p>
        </p:txBody>
      </p:sp>
      <p:sp>
        <p:nvSpPr>
          <p:cNvPr id="6" name="スライド番号プレースホルダー 5">
            <a:extLst>
              <a:ext uri="{FF2B5EF4-FFF2-40B4-BE49-F238E27FC236}">
                <a16:creationId xmlns:a16="http://schemas.microsoft.com/office/drawing/2014/main" id="{3C5524F3-DD57-B04B-B2D7-A7917D597153}"/>
              </a:ext>
            </a:extLst>
          </p:cNvPr>
          <p:cNvSpPr>
            <a:spLocks noGrp="1"/>
          </p:cNvSpPr>
          <p:nvPr>
            <p:ph type="sldNum" sz="quarter" idx="11"/>
          </p:nvPr>
        </p:nvSpPr>
        <p:spPr/>
        <p:txBody>
          <a:bodyPr/>
          <a:lstStyle/>
          <a:p>
            <a:fld id="{5D29B136-363A-44F2-87B3-E68585EE69B2}" type="slidenum">
              <a:rPr lang="ja-JP" altLang="en-US" smtClean="0">
                <a:solidFill>
                  <a:srgbClr val="505050"/>
                </a:solidFill>
              </a:rPr>
              <a:pPr/>
              <a:t>31</a:t>
            </a:fld>
            <a:endParaRPr lang="ja-JP" altLang="en-US">
              <a:solidFill>
                <a:srgbClr val="505050"/>
              </a:solidFill>
            </a:endParaRPr>
          </a:p>
        </p:txBody>
      </p:sp>
      <mc:AlternateContent xmlns:mc="http://schemas.openxmlformats.org/markup-compatibility/2006" xmlns:a14="http://schemas.microsoft.com/office/drawing/2010/main">
        <mc:Choice Requires="a14">
          <p:sp>
            <p:nvSpPr>
              <p:cNvPr id="7" name="タイトル 6">
                <a:extLst>
                  <a:ext uri="{FF2B5EF4-FFF2-40B4-BE49-F238E27FC236}">
                    <a16:creationId xmlns:a16="http://schemas.microsoft.com/office/drawing/2014/main" id="{7284A2CF-1F67-CC43-B534-355888AB6875}"/>
                  </a:ext>
                </a:extLst>
              </p:cNvPr>
              <p:cNvSpPr>
                <a:spLocks noGrp="1"/>
              </p:cNvSpPr>
              <p:nvPr>
                <p:ph type="title"/>
              </p:nvPr>
            </p:nvSpPr>
            <p:spPr/>
            <p:txBody>
              <a:bodyPr/>
              <a:lstStyle/>
              <a:p>
                <a14:m>
                  <m:oMath xmlns:m="http://schemas.openxmlformats.org/officeDocument/2006/math">
                    <m:r>
                      <a:rPr lang="en-US" altLang="ja-JP" i="1" dirty="0" smtClean="0">
                        <a:latin typeface="Cambria Math" panose="02040503050406030204" pitchFamily="18" charset="0"/>
                      </a:rPr>
                      <m:t>𝑃</m:t>
                    </m:r>
                    <m:d>
                      <m:dPr>
                        <m:ctrlPr>
                          <a:rPr lang="en-US" altLang="ja-JP" i="1" dirty="0">
                            <a:latin typeface="Cambria Math" panose="02040503050406030204" pitchFamily="18" charset="0"/>
                          </a:rPr>
                        </m:ctrlPr>
                      </m:dPr>
                      <m:e>
                        <m:r>
                          <a:rPr lang="en-US" altLang="ja-JP" b="1" i="1" dirty="0">
                            <a:latin typeface="Cambria Math" panose="02040503050406030204" pitchFamily="18" charset="0"/>
                          </a:rPr>
                          <m:t>𝑰</m:t>
                        </m:r>
                        <m:r>
                          <a:rPr lang="en-US" altLang="ja-JP" i="1" dirty="0">
                            <a:latin typeface="Cambria Math" panose="02040503050406030204" pitchFamily="18" charset="0"/>
                          </a:rPr>
                          <m:t>,</m:t>
                        </m:r>
                        <m:r>
                          <a:rPr lang="en-US" altLang="ja-JP" b="1" i="1" dirty="0">
                            <a:latin typeface="Cambria Math" panose="02040503050406030204" pitchFamily="18" charset="0"/>
                          </a:rPr>
                          <m:t>𝑱</m:t>
                        </m:r>
                        <m:r>
                          <a:rPr lang="en-US" altLang="ja-JP" b="1" i="1" dirty="0" smtClean="0">
                            <a:latin typeface="Cambria Math" panose="02040503050406030204" pitchFamily="18" charset="0"/>
                          </a:rPr>
                          <m:t>,</m:t>
                        </m:r>
                        <m:r>
                          <a:rPr lang="en-US" altLang="ja-JP" b="1" i="1" dirty="0" smtClean="0">
                            <a:latin typeface="Cambria Math" panose="02040503050406030204" pitchFamily="18" charset="0"/>
                          </a:rPr>
                          <m:t>𝑸</m:t>
                        </m:r>
                      </m:e>
                    </m:d>
                  </m:oMath>
                </a14:m>
                <a:r>
                  <a:rPr kumimoji="1" lang="ja-JP" altLang="en-US"/>
                  <a:t>の</a:t>
                </a:r>
                <a:r>
                  <a:rPr lang="ja-JP" altLang="en-US"/>
                  <a:t>定式化</a:t>
                </a:r>
                <a:r>
                  <a:rPr kumimoji="1" lang="en-US" altLang="ja-JP" dirty="0"/>
                  <a:t> (I)</a:t>
                </a:r>
                <a:endParaRPr kumimoji="1" lang="ja-JP" altLang="en-US"/>
              </a:p>
            </p:txBody>
          </p:sp>
        </mc:Choice>
        <mc:Fallback xmlns="">
          <p:sp>
            <p:nvSpPr>
              <p:cNvPr id="7" name="タイトル 6">
                <a:extLst>
                  <a:ext uri="{FF2B5EF4-FFF2-40B4-BE49-F238E27FC236}">
                    <a16:creationId xmlns:a16="http://schemas.microsoft.com/office/drawing/2014/main" id="{7284A2CF-1F67-CC43-B534-355888AB6875}"/>
                  </a:ext>
                </a:extLst>
              </p:cNvPr>
              <p:cNvSpPr>
                <a:spLocks noGrp="1" noRot="1" noChangeAspect="1" noMove="1" noResize="1" noEditPoints="1" noAdjustHandles="1" noChangeArrowheads="1" noChangeShapeType="1" noTextEdit="1"/>
              </p:cNvSpPr>
              <p:nvPr>
                <p:ph type="title"/>
              </p:nvPr>
            </p:nvSpPr>
            <p:spPr>
              <a:blipFill>
                <a:blip r:embed="rId6"/>
                <a:stretch>
                  <a:fillRect l="-322" t="-2222" b="-31111"/>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885A0F10-F3E0-144B-8500-0F6C3B3144E0}"/>
              </a:ext>
            </a:extLst>
          </p:cNvPr>
          <p:cNvSpPr txBox="1"/>
          <p:nvPr/>
        </p:nvSpPr>
        <p:spPr>
          <a:xfrm>
            <a:off x="5183094" y="3490910"/>
            <a:ext cx="591829" cy="369332"/>
          </a:xfrm>
          <a:prstGeom prst="rect">
            <a:avLst/>
          </a:prstGeom>
          <a:noFill/>
        </p:spPr>
        <p:txBody>
          <a:bodyPr wrap="none" rtlCol="0">
            <a:spAutoFit/>
          </a:bodyPr>
          <a:lstStyle/>
          <a:p>
            <a:r>
              <a:rPr kumimoji="1" lang="en-US" altLang="ja-JP" dirty="0"/>
              <a:t>(12)</a:t>
            </a:r>
            <a:endParaRPr kumimoji="1" lang="ja-JP" altLang="en-US"/>
          </a:p>
        </p:txBody>
      </p:sp>
      <p:sp>
        <p:nvSpPr>
          <p:cNvPr id="36" name="テキスト ボックス 35">
            <a:extLst>
              <a:ext uri="{FF2B5EF4-FFF2-40B4-BE49-F238E27FC236}">
                <a16:creationId xmlns:a16="http://schemas.microsoft.com/office/drawing/2014/main" id="{918C78CF-1A5A-4C47-9C8D-F1F2794F3682}"/>
              </a:ext>
            </a:extLst>
          </p:cNvPr>
          <p:cNvSpPr txBox="1"/>
          <p:nvPr/>
        </p:nvSpPr>
        <p:spPr>
          <a:xfrm>
            <a:off x="5149593" y="4467243"/>
            <a:ext cx="591829" cy="369332"/>
          </a:xfrm>
          <a:prstGeom prst="rect">
            <a:avLst/>
          </a:prstGeom>
          <a:noFill/>
        </p:spPr>
        <p:txBody>
          <a:bodyPr wrap="none" rtlCol="0">
            <a:spAutoFit/>
          </a:bodyPr>
          <a:lstStyle/>
          <a:p>
            <a:r>
              <a:rPr kumimoji="1" lang="en-US" altLang="ja-JP" dirty="0"/>
              <a:t>(14)</a:t>
            </a:r>
            <a:endParaRPr kumimoji="1" lang="ja-JP" altLang="en-US"/>
          </a:p>
        </p:txBody>
      </p:sp>
      <p:sp>
        <p:nvSpPr>
          <p:cNvPr id="38" name="テキスト ボックス 37">
            <a:extLst>
              <a:ext uri="{FF2B5EF4-FFF2-40B4-BE49-F238E27FC236}">
                <a16:creationId xmlns:a16="http://schemas.microsoft.com/office/drawing/2014/main" id="{4D766616-EAED-804F-8F52-02BC80081096}"/>
              </a:ext>
            </a:extLst>
          </p:cNvPr>
          <p:cNvSpPr txBox="1"/>
          <p:nvPr/>
        </p:nvSpPr>
        <p:spPr>
          <a:xfrm>
            <a:off x="5583905" y="3492955"/>
            <a:ext cx="2852063" cy="338554"/>
          </a:xfrm>
          <a:prstGeom prst="rect">
            <a:avLst/>
          </a:prstGeom>
          <a:noFill/>
          <a:ln>
            <a:noFill/>
          </a:ln>
        </p:spPr>
        <p:txBody>
          <a:bodyPr wrap="none" rtlCol="0">
            <a:spAutoFit/>
          </a:bodyPr>
          <a:lstStyle/>
          <a:p>
            <a:r>
              <a:rPr kumimoji="1" lang="ja-JP" altLang="en-US" sz="1600">
                <a:solidFill>
                  <a:schemeClr val="accent2"/>
                </a:solidFill>
              </a:rPr>
              <a:t>提供側のリソースの容量制約</a:t>
            </a:r>
          </a:p>
        </p:txBody>
      </p:sp>
      <p:sp>
        <p:nvSpPr>
          <p:cNvPr id="41" name="テキスト ボックス 40">
            <a:extLst>
              <a:ext uri="{FF2B5EF4-FFF2-40B4-BE49-F238E27FC236}">
                <a16:creationId xmlns:a16="http://schemas.microsoft.com/office/drawing/2014/main" id="{30B71B36-A958-D443-9B21-FD351A4A4309}"/>
              </a:ext>
            </a:extLst>
          </p:cNvPr>
          <p:cNvSpPr txBox="1"/>
          <p:nvPr/>
        </p:nvSpPr>
        <p:spPr>
          <a:xfrm>
            <a:off x="5601444" y="4486930"/>
            <a:ext cx="800219" cy="338554"/>
          </a:xfrm>
          <a:prstGeom prst="rect">
            <a:avLst/>
          </a:prstGeom>
          <a:noFill/>
        </p:spPr>
        <p:txBody>
          <a:bodyPr wrap="none" rtlCol="0">
            <a:spAutoFit/>
          </a:bodyPr>
          <a:lstStyle/>
          <a:p>
            <a:pPr algn="ctr"/>
            <a:r>
              <a:rPr lang="ja-JP" altLang="en-US" sz="1600"/>
              <a:t>決定数</a:t>
            </a:r>
            <a:endParaRPr lang="en-US" altLang="ja-JP" sz="1600" dirty="0"/>
          </a:p>
        </p:txBody>
      </p:sp>
      <p:sp>
        <p:nvSpPr>
          <p:cNvPr id="43" name="テキスト ボックス 42">
            <a:extLst>
              <a:ext uri="{FF2B5EF4-FFF2-40B4-BE49-F238E27FC236}">
                <a16:creationId xmlns:a16="http://schemas.microsoft.com/office/drawing/2014/main" id="{21BC209C-A8DF-6549-83BC-1AD395761310}"/>
              </a:ext>
            </a:extLst>
          </p:cNvPr>
          <p:cNvSpPr txBox="1"/>
          <p:nvPr/>
        </p:nvSpPr>
        <p:spPr>
          <a:xfrm>
            <a:off x="5183094" y="4008612"/>
            <a:ext cx="591829" cy="369332"/>
          </a:xfrm>
          <a:prstGeom prst="rect">
            <a:avLst/>
          </a:prstGeom>
          <a:noFill/>
        </p:spPr>
        <p:txBody>
          <a:bodyPr wrap="none" rtlCol="0">
            <a:spAutoFit/>
          </a:bodyPr>
          <a:lstStyle/>
          <a:p>
            <a:r>
              <a:rPr kumimoji="1" lang="en-US" altLang="ja-JP" dirty="0"/>
              <a:t>(13)</a:t>
            </a:r>
            <a:endParaRPr kumimoji="1" lang="ja-JP" altLang="en-US"/>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A9190BF1-356A-C549-8ADE-271577C04888}"/>
                  </a:ext>
                </a:extLst>
              </p:cNvPr>
              <p:cNvSpPr txBox="1"/>
              <p:nvPr/>
            </p:nvSpPr>
            <p:spPr>
              <a:xfrm>
                <a:off x="5583905" y="4010657"/>
                <a:ext cx="3002745" cy="338554"/>
              </a:xfrm>
              <a:prstGeom prst="rect">
                <a:avLst/>
              </a:prstGeom>
              <a:noFill/>
            </p:spPr>
            <p:txBody>
              <a:bodyPr wrap="none" rtlCol="0">
                <a:spAutoFit/>
              </a:bodyPr>
              <a:lstStyle/>
              <a:p>
                <a:r>
                  <a:rPr lang="ja-JP" altLang="en-US" sz="1600" dirty="0">
                    <a:solidFill>
                      <a:schemeClr val="accent2"/>
                    </a:solidFill>
                  </a:rPr>
                  <a:t>仮想的な買い手</a:t>
                </a:r>
                <a14:m>
                  <m:oMath xmlns:m="http://schemas.openxmlformats.org/officeDocument/2006/math">
                    <m:r>
                      <a:rPr lang="en-US" altLang="ja-JP" sz="1600" b="1" i="1" dirty="0" smtClean="0">
                        <a:solidFill>
                          <a:schemeClr val="accent2"/>
                        </a:solidFill>
                        <a:latin typeface="Cambria Math" panose="02040503050406030204" pitchFamily="18" charset="0"/>
                      </a:rPr>
                      <m:t>𝑸</m:t>
                    </m:r>
                  </m:oMath>
                </a14:m>
                <a:r>
                  <a:rPr kumimoji="1" lang="ja-JP" altLang="en-US" sz="1600">
                    <a:solidFill>
                      <a:schemeClr val="accent2"/>
                    </a:solidFill>
                  </a:rPr>
                  <a:t>を満たす制約</a:t>
                </a:r>
                <a:endParaRPr kumimoji="1" lang="ja-JP" altLang="en-US" sz="1600" b="1">
                  <a:solidFill>
                    <a:schemeClr val="accent2"/>
                  </a:solidFill>
                </a:endParaRPr>
              </a:p>
            </p:txBody>
          </p:sp>
        </mc:Choice>
        <mc:Fallback xmlns="">
          <p:sp>
            <p:nvSpPr>
              <p:cNvPr id="44" name="テキスト ボックス 43">
                <a:extLst>
                  <a:ext uri="{FF2B5EF4-FFF2-40B4-BE49-F238E27FC236}">
                    <a16:creationId xmlns:a16="http://schemas.microsoft.com/office/drawing/2014/main" id="{A9190BF1-356A-C549-8ADE-271577C04888}"/>
                  </a:ext>
                </a:extLst>
              </p:cNvPr>
              <p:cNvSpPr txBox="1">
                <a:spLocks noRot="1" noChangeAspect="1" noMove="1" noResize="1" noEditPoints="1" noAdjustHandles="1" noChangeArrowheads="1" noChangeShapeType="1" noTextEdit="1"/>
              </p:cNvSpPr>
              <p:nvPr/>
            </p:nvSpPr>
            <p:spPr>
              <a:xfrm>
                <a:off x="5583905" y="4010657"/>
                <a:ext cx="3002745" cy="338554"/>
              </a:xfrm>
              <a:prstGeom prst="rect">
                <a:avLst/>
              </a:prstGeom>
              <a:blipFill>
                <a:blip r:embed="rId8"/>
                <a:stretch>
                  <a:fillRect l="-844" t="-3704"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974979A-7110-D242-829A-2BE03AE3B787}"/>
                  </a:ext>
                </a:extLst>
              </p:cNvPr>
              <p:cNvSpPr txBox="1"/>
              <p:nvPr/>
            </p:nvSpPr>
            <p:spPr>
              <a:xfrm>
                <a:off x="576829" y="1103548"/>
                <a:ext cx="5021696" cy="1015663"/>
              </a:xfrm>
              <a:prstGeom prst="rect">
                <a:avLst/>
              </a:prstGeom>
              <a:noFill/>
            </p:spPr>
            <p:txBody>
              <a:bodyPr wrap="none" rtlCol="0">
                <a:spAutoFit/>
              </a:bodyPr>
              <a:lstStyle/>
              <a:p>
                <a:pPr marL="342900" indent="-342900">
                  <a:buFont typeface="Wingdings" pitchFamily="2" charset="2"/>
                  <a:buChar char="n"/>
                </a:pPr>
                <a14:m>
                  <m:oMath xmlns:m="http://schemas.openxmlformats.org/officeDocument/2006/math">
                    <m:r>
                      <a:rPr lang="en-US" altLang="ja-JP" sz="2000" i="1" dirty="0">
                        <a:latin typeface="Cambria Math" panose="02040503050406030204" pitchFamily="18" charset="0"/>
                      </a:rPr>
                      <m:t>𝑃</m:t>
                    </m:r>
                    <m:d>
                      <m:dPr>
                        <m:ctrlPr>
                          <a:rPr lang="en-US" altLang="ja-JP" sz="2000" i="1" dirty="0">
                            <a:latin typeface="Cambria Math" panose="02040503050406030204" pitchFamily="18" charset="0"/>
                          </a:rPr>
                        </m:ctrlPr>
                      </m:dPr>
                      <m:e>
                        <m:r>
                          <a:rPr lang="en-US" altLang="ja-JP" sz="2000" b="1" i="1" dirty="0">
                            <a:latin typeface="Cambria Math" panose="02040503050406030204" pitchFamily="18" charset="0"/>
                          </a:rPr>
                          <m:t>𝑰</m:t>
                        </m:r>
                        <m:r>
                          <a:rPr lang="en-US" altLang="ja-JP" sz="2000" i="1" dirty="0">
                            <a:latin typeface="Cambria Math" panose="02040503050406030204" pitchFamily="18" charset="0"/>
                          </a:rPr>
                          <m:t>,</m:t>
                        </m:r>
                        <m:r>
                          <a:rPr lang="en-US" altLang="ja-JP" sz="2000" b="1" i="1" dirty="0">
                            <a:latin typeface="Cambria Math" panose="02040503050406030204" pitchFamily="18" charset="0"/>
                          </a:rPr>
                          <m:t>𝑱</m:t>
                        </m:r>
                        <m:r>
                          <a:rPr lang="en-US" altLang="ja-JP" sz="2000" b="1" i="1" dirty="0">
                            <a:latin typeface="Cambria Math" panose="02040503050406030204" pitchFamily="18" charset="0"/>
                          </a:rPr>
                          <m:t>,</m:t>
                        </m:r>
                        <m:r>
                          <a:rPr lang="en-US" altLang="ja-JP" sz="2000" b="1" i="1" dirty="0">
                            <a:latin typeface="Cambria Math" panose="02040503050406030204" pitchFamily="18" charset="0"/>
                          </a:rPr>
                          <m:t>𝑸</m:t>
                        </m:r>
                      </m:e>
                    </m:d>
                  </m:oMath>
                </a14:m>
                <a:r>
                  <a:rPr kumimoji="1" lang="ja-JP" altLang="en-US" sz="2000"/>
                  <a:t>の定式化の</a:t>
                </a:r>
                <a14:m>
                  <m:oMath xmlns:m="http://schemas.openxmlformats.org/officeDocument/2006/math">
                    <m:r>
                      <a:rPr lang="en-US" altLang="ja-JP" sz="2000" i="1" dirty="0">
                        <a:latin typeface="Cambria Math" panose="02040503050406030204" pitchFamily="18" charset="0"/>
                      </a:rPr>
                      <m:t>𝑃</m:t>
                    </m:r>
                    <m:d>
                      <m:dPr>
                        <m:ctrlPr>
                          <a:rPr lang="en-US" altLang="ja-JP" sz="2000" i="1" dirty="0">
                            <a:latin typeface="Cambria Math" panose="02040503050406030204" pitchFamily="18" charset="0"/>
                          </a:rPr>
                        </m:ctrlPr>
                      </m:dPr>
                      <m:e>
                        <m:r>
                          <a:rPr lang="en-US" altLang="ja-JP" sz="2000" b="1" i="1" dirty="0">
                            <a:latin typeface="Cambria Math" panose="02040503050406030204" pitchFamily="18" charset="0"/>
                          </a:rPr>
                          <m:t>𝑰</m:t>
                        </m:r>
                        <m:r>
                          <a:rPr lang="en-US" altLang="ja-JP" sz="2000" i="1" dirty="0">
                            <a:latin typeface="Cambria Math" panose="02040503050406030204" pitchFamily="18" charset="0"/>
                          </a:rPr>
                          <m:t>,</m:t>
                        </m:r>
                        <m:r>
                          <a:rPr lang="en-US" altLang="ja-JP" sz="2000" b="1" i="1" dirty="0">
                            <a:latin typeface="Cambria Math" panose="02040503050406030204" pitchFamily="18" charset="0"/>
                          </a:rPr>
                          <m:t>𝑱</m:t>
                        </m:r>
                      </m:e>
                    </m:d>
                  </m:oMath>
                </a14:m>
                <a:r>
                  <a:rPr kumimoji="1" lang="ja-JP" altLang="en-US" sz="2000"/>
                  <a:t>と異なる部分</a:t>
                </a:r>
                <a:endParaRPr kumimoji="1" lang="en-US" altLang="ja-JP" sz="2000" dirty="0"/>
              </a:p>
              <a:p>
                <a:pPr marL="800100" lvl="1" indent="-342900">
                  <a:buFont typeface="Arial" panose="020B0604020202020204" pitchFamily="34" charset="0"/>
                  <a:buChar char="•"/>
                </a:pPr>
                <a:r>
                  <a:rPr lang="ja-JP" altLang="en-US" sz="2000"/>
                  <a:t>目的関数</a:t>
                </a:r>
                <a:r>
                  <a:rPr lang="en-US" altLang="ja-JP" sz="2000" dirty="0"/>
                  <a:t>(1)	</a:t>
                </a:r>
                <a:r>
                  <a:rPr lang="ja-JP" altLang="en-US" sz="2000"/>
                  <a:t>目的関数</a:t>
                </a:r>
                <a:r>
                  <a:rPr lang="en-US" altLang="ja-JP" sz="2000" dirty="0"/>
                  <a:t> (11)</a:t>
                </a:r>
              </a:p>
              <a:p>
                <a:pPr marL="800100" lvl="1" indent="-342900">
                  <a:buFont typeface="Arial" panose="020B0604020202020204" pitchFamily="34" charset="0"/>
                  <a:buChar char="•"/>
                </a:pPr>
                <a:r>
                  <a:rPr lang="ja-JP" altLang="en-US" sz="2000"/>
                  <a:t>制約式</a:t>
                </a:r>
                <a:r>
                  <a:rPr lang="en-US" altLang="ja-JP" sz="2000" dirty="0"/>
                  <a:t>(2)	</a:t>
                </a:r>
                <a:r>
                  <a:rPr lang="ja-JP" altLang="en-US" sz="2000"/>
                  <a:t>制約式</a:t>
                </a:r>
                <a:r>
                  <a:rPr lang="en-US" altLang="ja-JP" sz="2000" dirty="0"/>
                  <a:t>(12)</a:t>
                </a:r>
              </a:p>
            </p:txBody>
          </p:sp>
        </mc:Choice>
        <mc:Fallback xmlns="">
          <p:sp>
            <p:nvSpPr>
              <p:cNvPr id="12" name="テキスト ボックス 11">
                <a:extLst>
                  <a:ext uri="{FF2B5EF4-FFF2-40B4-BE49-F238E27FC236}">
                    <a16:creationId xmlns:a16="http://schemas.microsoft.com/office/drawing/2014/main" id="{4974979A-7110-D242-829A-2BE03AE3B787}"/>
                  </a:ext>
                </a:extLst>
              </p:cNvPr>
              <p:cNvSpPr txBox="1">
                <a:spLocks noRot="1" noChangeAspect="1" noMove="1" noResize="1" noEditPoints="1" noAdjustHandles="1" noChangeArrowheads="1" noChangeShapeType="1" noTextEdit="1"/>
              </p:cNvSpPr>
              <p:nvPr/>
            </p:nvSpPr>
            <p:spPr>
              <a:xfrm>
                <a:off x="576829" y="1103548"/>
                <a:ext cx="5021696" cy="1015663"/>
              </a:xfrm>
              <a:prstGeom prst="rect">
                <a:avLst/>
              </a:prstGeom>
              <a:blipFill>
                <a:blip r:embed="rId10"/>
                <a:stretch>
                  <a:fillRect l="-756" t="-2469" r="-252" b="-8642"/>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842EE16E-2A43-7F43-B804-DE8B375FBC15}"/>
              </a:ext>
            </a:extLst>
          </p:cNvPr>
          <p:cNvSpPr txBox="1"/>
          <p:nvPr/>
        </p:nvSpPr>
        <p:spPr>
          <a:xfrm>
            <a:off x="8095362" y="2920194"/>
            <a:ext cx="591829" cy="369332"/>
          </a:xfrm>
          <a:prstGeom prst="rect">
            <a:avLst/>
          </a:prstGeom>
          <a:noFill/>
        </p:spPr>
        <p:txBody>
          <a:bodyPr wrap="none" rtlCol="0">
            <a:spAutoFit/>
          </a:bodyPr>
          <a:lstStyle/>
          <a:p>
            <a:r>
              <a:rPr kumimoji="1" lang="en-US" altLang="ja-JP" dirty="0"/>
              <a:t>(11)</a:t>
            </a:r>
            <a:endParaRPr kumimoji="1" lang="ja-JP" altLang="en-US"/>
          </a:p>
        </p:txBody>
      </p:sp>
      <p:cxnSp>
        <p:nvCxnSpPr>
          <p:cNvPr id="50" name="直線矢印コネクタ 49">
            <a:extLst>
              <a:ext uri="{FF2B5EF4-FFF2-40B4-BE49-F238E27FC236}">
                <a16:creationId xmlns:a16="http://schemas.microsoft.com/office/drawing/2014/main" id="{3BD2CC5F-F387-034E-ABAB-24F4CCE46393}"/>
              </a:ext>
            </a:extLst>
          </p:cNvPr>
          <p:cNvCxnSpPr>
            <a:cxnSpLocks/>
          </p:cNvCxnSpPr>
          <p:nvPr/>
        </p:nvCxnSpPr>
        <p:spPr>
          <a:xfrm>
            <a:off x="2673996" y="1940773"/>
            <a:ext cx="55365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3E0E131A-2264-0648-9008-A4C55CB2D40B}"/>
              </a:ext>
            </a:extLst>
          </p:cNvPr>
          <p:cNvCxnSpPr>
            <a:cxnSpLocks/>
          </p:cNvCxnSpPr>
          <p:nvPr/>
        </p:nvCxnSpPr>
        <p:spPr>
          <a:xfrm>
            <a:off x="2878300" y="1621423"/>
            <a:ext cx="55365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角丸四角形吹き出し 3">
                <a:extLst>
                  <a:ext uri="{FF2B5EF4-FFF2-40B4-BE49-F238E27FC236}">
                    <a16:creationId xmlns:a16="http://schemas.microsoft.com/office/drawing/2014/main" id="{3DEA26FC-D9B5-2044-B093-745D957060FA}"/>
                  </a:ext>
                </a:extLst>
              </p:cNvPr>
              <p:cNvSpPr/>
              <p:nvPr/>
            </p:nvSpPr>
            <p:spPr>
              <a:xfrm>
                <a:off x="4804261" y="1942528"/>
                <a:ext cx="3917707" cy="571338"/>
              </a:xfrm>
              <a:prstGeom prst="wedgeRoundRectCallout">
                <a:avLst>
                  <a:gd name="adj1" fmla="val 14596"/>
                  <a:gd name="adj2" fmla="val 13291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0</a:t>
                </a:r>
                <a:r>
                  <a:rPr kumimoji="1" lang="ja-JP" altLang="en-US"/>
                  <a:t>円で</a:t>
                </a:r>
                <a14:m>
                  <m:oMath xmlns:m="http://schemas.openxmlformats.org/officeDocument/2006/math">
                    <m:r>
                      <a:rPr kumimoji="1" lang="en-US" altLang="ja-JP" b="1" i="1" dirty="0" smtClean="0">
                        <a:latin typeface="Cambria Math" panose="02040503050406030204" pitchFamily="18" charset="0"/>
                      </a:rPr>
                      <m:t>𝑸</m:t>
                    </m:r>
                  </m:oMath>
                </a14:m>
                <a:r>
                  <a:rPr kumimoji="1" lang="ja-JP" altLang="en-US"/>
                  <a:t>を満たしコストだけかかる</a:t>
                </a:r>
                <a14:m>
                  <m:oMath xmlns:m="http://schemas.openxmlformats.org/officeDocument/2006/math">
                    <m:r>
                      <a:rPr kumimoji="1" lang="en-US" altLang="ja-JP" i="1" dirty="0" smtClean="0">
                        <a:latin typeface="Cambria Math" panose="02040503050406030204" pitchFamily="18" charset="0"/>
                      </a:rPr>
                      <m:t>𝑉</m:t>
                    </m:r>
                    <m:r>
                      <a:rPr kumimoji="1" lang="en-US" altLang="ja-JP" i="1" dirty="0" smtClean="0">
                        <a:latin typeface="Cambria Math" panose="02040503050406030204" pitchFamily="18" charset="0"/>
                      </a:rPr>
                      <m:t>(</m:t>
                    </m:r>
                    <m:r>
                      <a:rPr kumimoji="1" lang="en-US" altLang="ja-JP" b="1" i="1" dirty="0" smtClean="0">
                        <a:latin typeface="Cambria Math" panose="02040503050406030204" pitchFamily="18" charset="0"/>
                      </a:rPr>
                      <m:t>𝑰</m:t>
                    </m:r>
                    <m:r>
                      <a:rPr kumimoji="1" lang="en-US" altLang="ja-JP" i="1" dirty="0" smtClean="0">
                        <a:latin typeface="Cambria Math" panose="02040503050406030204" pitchFamily="18" charset="0"/>
                      </a:rPr>
                      <m:t>,</m:t>
                    </m:r>
                    <m:r>
                      <a:rPr kumimoji="1" lang="en-US" altLang="ja-JP" b="1" i="1" dirty="0" smtClean="0">
                        <a:latin typeface="Cambria Math" panose="02040503050406030204" pitchFamily="18" charset="0"/>
                      </a:rPr>
                      <m:t>𝑱</m:t>
                    </m:r>
                    <m:r>
                      <a:rPr kumimoji="1" lang="en-US" altLang="ja-JP" i="1" dirty="0" smtClean="0">
                        <a:latin typeface="Cambria Math" panose="02040503050406030204" pitchFamily="18" charset="0"/>
                      </a:rPr>
                      <m:t>,</m:t>
                    </m:r>
                    <m:r>
                      <a:rPr kumimoji="1" lang="en-US" altLang="ja-JP" b="1" i="1" dirty="0" smtClean="0">
                        <a:latin typeface="Cambria Math" panose="02040503050406030204" pitchFamily="18" charset="0"/>
                      </a:rPr>
                      <m:t>𝑸</m:t>
                    </m:r>
                    <m:r>
                      <a:rPr kumimoji="1" lang="en-US" altLang="ja-JP" i="1" dirty="0" smtClean="0">
                        <a:latin typeface="Cambria Math" panose="02040503050406030204" pitchFamily="18" charset="0"/>
                      </a:rPr>
                      <m:t>)&lt;</m:t>
                    </m:r>
                    <m:r>
                      <a:rPr kumimoji="1" lang="en-US" altLang="ja-JP" i="1" dirty="0" smtClean="0">
                        <a:latin typeface="Cambria Math" panose="02040503050406030204" pitchFamily="18" charset="0"/>
                      </a:rPr>
                      <m:t>𝑉</m:t>
                    </m:r>
                    <m:r>
                      <a:rPr kumimoji="1" lang="en-US" altLang="ja-JP" i="1" dirty="0" smtClean="0">
                        <a:latin typeface="Cambria Math" panose="02040503050406030204" pitchFamily="18" charset="0"/>
                      </a:rPr>
                      <m:t>(</m:t>
                    </m:r>
                    <m:r>
                      <a:rPr kumimoji="1" lang="en-US" altLang="ja-JP" b="1" i="1" dirty="0" smtClean="0">
                        <a:latin typeface="Cambria Math" panose="02040503050406030204" pitchFamily="18" charset="0"/>
                      </a:rPr>
                      <m:t>𝑰</m:t>
                    </m:r>
                    <m:r>
                      <a:rPr kumimoji="1" lang="en-US" altLang="ja-JP" i="1" dirty="0" smtClean="0">
                        <a:latin typeface="Cambria Math" panose="02040503050406030204" pitchFamily="18" charset="0"/>
                      </a:rPr>
                      <m:t>,</m:t>
                    </m:r>
                    <m:r>
                      <a:rPr kumimoji="1" lang="en-US" altLang="ja-JP" b="1" i="1" dirty="0" smtClean="0">
                        <a:latin typeface="Cambria Math" panose="02040503050406030204" pitchFamily="18" charset="0"/>
                      </a:rPr>
                      <m:t>𝑱</m:t>
                    </m:r>
                    <m:r>
                      <a:rPr kumimoji="1" lang="en-US" altLang="ja-JP" i="1" dirty="0" smtClean="0">
                        <a:latin typeface="Cambria Math" panose="02040503050406030204" pitchFamily="18" charset="0"/>
                      </a:rPr>
                      <m:t>)</m:t>
                    </m:r>
                  </m:oMath>
                </a14:m>
                <a:endParaRPr kumimoji="1" lang="ja-JP" altLang="en-US"/>
              </a:p>
            </p:txBody>
          </p:sp>
        </mc:Choice>
        <mc:Fallback xmlns="">
          <p:sp>
            <p:nvSpPr>
              <p:cNvPr id="4" name="角丸四角形吹き出し 3">
                <a:extLst>
                  <a:ext uri="{FF2B5EF4-FFF2-40B4-BE49-F238E27FC236}">
                    <a16:creationId xmlns:a16="http://schemas.microsoft.com/office/drawing/2014/main" id="{3DEA26FC-D9B5-2044-B093-745D957060FA}"/>
                  </a:ext>
                </a:extLst>
              </p:cNvPr>
              <p:cNvSpPr>
                <a:spLocks noRot="1" noChangeAspect="1" noMove="1" noResize="1" noEditPoints="1" noAdjustHandles="1" noChangeArrowheads="1" noChangeShapeType="1" noTextEdit="1"/>
              </p:cNvSpPr>
              <p:nvPr/>
            </p:nvSpPr>
            <p:spPr>
              <a:xfrm>
                <a:off x="4804261" y="1942528"/>
                <a:ext cx="3917707" cy="571338"/>
              </a:xfrm>
              <a:prstGeom prst="wedgeRoundRectCallout">
                <a:avLst>
                  <a:gd name="adj1" fmla="val 14596"/>
                  <a:gd name="adj2" fmla="val 132913"/>
                  <a:gd name="adj3" fmla="val 16667"/>
                </a:avLst>
              </a:prstGeom>
              <a:blipFill>
                <a:blip r:embed="rId11"/>
                <a:stretch>
                  <a:fillRect t="-4762"/>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0447FA04-E012-B64F-AE58-7131D99A4FEF}"/>
              </a:ext>
            </a:extLst>
          </p:cNvPr>
          <p:cNvCxnSpPr>
            <a:cxnSpLocks/>
          </p:cNvCxnSpPr>
          <p:nvPr/>
        </p:nvCxnSpPr>
        <p:spPr>
          <a:xfrm>
            <a:off x="5149593" y="2356339"/>
            <a:ext cx="591829"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61A72D3-2F10-9143-9DEB-734F07528E77}"/>
                  </a:ext>
                </a:extLst>
              </p:cNvPr>
              <p:cNvSpPr txBox="1"/>
              <p:nvPr/>
            </p:nvSpPr>
            <p:spPr>
              <a:xfrm>
                <a:off x="805544" y="5405126"/>
                <a:ext cx="6904262" cy="349326"/>
              </a:xfrm>
              <a:prstGeom prst="rect">
                <a:avLst/>
              </a:prstGeom>
              <a:noFill/>
              <a:ln>
                <a:solidFill>
                  <a:schemeClr val="accent2"/>
                </a:solidFill>
              </a:ln>
            </p:spPr>
            <p:txBody>
              <a:bodyPr wrap="none" rtlCol="0">
                <a:spAutoFit/>
              </a:bodyPr>
              <a:lstStyle/>
              <a:p>
                <a14:m>
                  <m:oMath xmlns:m="http://schemas.openxmlformats.org/officeDocument/2006/math">
                    <m:sSub>
                      <m:sSubPr>
                        <m:ctrlPr>
                          <a:rPr lang="en" altLang="ja-JP" sz="1600" i="1" dirty="0" smtClean="0">
                            <a:latin typeface="Cambria Math" panose="02040503050406030204" pitchFamily="18" charset="0"/>
                          </a:rPr>
                        </m:ctrlPr>
                      </m:sSubPr>
                      <m:e>
                        <m:r>
                          <a:rPr lang="en" altLang="ja-JP" sz="1600" i="1" dirty="0" smtClean="0">
                            <a:latin typeface="Cambria Math" panose="02040503050406030204" pitchFamily="18" charset="0"/>
                          </a:rPr>
                          <m:t>𝑞</m:t>
                        </m:r>
                      </m:e>
                      <m:sub>
                        <m:r>
                          <a:rPr lang="en-US" altLang="ja-JP" sz="1600" b="0" i="1" dirty="0" smtClean="0">
                            <a:latin typeface="Cambria Math" panose="02040503050406030204" pitchFamily="18" charset="0"/>
                          </a:rPr>
                          <m:t>𝑖</m:t>
                        </m:r>
                        <m:r>
                          <a:rPr lang="en-US" altLang="ja-JP" sz="1600" b="0" i="1" dirty="0" smtClean="0">
                            <a:latin typeface="Cambria Math" panose="02040503050406030204" pitchFamily="18" charset="0"/>
                          </a:rPr>
                          <m:t>,</m:t>
                        </m:r>
                        <m:r>
                          <a:rPr lang="en-US" altLang="ja-JP" sz="1600" b="0" i="1" dirty="0" smtClean="0">
                            <a:latin typeface="Cambria Math" panose="02040503050406030204" pitchFamily="18" charset="0"/>
                          </a:rPr>
                          <m:t>𝑟</m:t>
                        </m:r>
                      </m:sub>
                    </m:sSub>
                  </m:oMath>
                </a14:m>
                <a:r>
                  <a:rPr lang="en" altLang="ja-JP" sz="1600" dirty="0"/>
                  <a:t>: </a:t>
                </a:r>
                <a:r>
                  <a:rPr lang="ja-JP" altLang="en-US" sz="1600"/>
                  <a:t>企業</a:t>
                </a:r>
                <a14:m>
                  <m:oMath xmlns:m="http://schemas.openxmlformats.org/officeDocument/2006/math">
                    <m:r>
                      <a:rPr lang="en" altLang="ja-JP" sz="1600" i="1" dirty="0" smtClean="0">
                        <a:latin typeface="Cambria Math" panose="02040503050406030204" pitchFamily="18" charset="0"/>
                      </a:rPr>
                      <m:t>𝑖</m:t>
                    </m:r>
                  </m:oMath>
                </a14:m>
                <a:r>
                  <a:rPr lang="ja-JP" altLang="en-US" sz="1600"/>
                  <a:t>が仮想的な買い手に対しリソース</a:t>
                </a:r>
                <a14:m>
                  <m:oMath xmlns:m="http://schemas.openxmlformats.org/officeDocument/2006/math">
                    <m:r>
                      <a:rPr lang="en" altLang="ja-JP" sz="1600" i="1" dirty="0" smtClean="0">
                        <a:latin typeface="Cambria Math" panose="02040503050406030204" pitchFamily="18" charset="0"/>
                      </a:rPr>
                      <m:t>𝑟</m:t>
                    </m:r>
                  </m:oMath>
                </a14:m>
                <a:r>
                  <a:rPr lang="ja-JP" altLang="en-US" sz="1600"/>
                  <a:t>を提供する量を表す整数変数</a:t>
                </a:r>
                <a:endParaRPr kumimoji="1" lang="ja-JP" altLang="en-US" sz="1600"/>
              </a:p>
            </p:txBody>
          </p:sp>
        </mc:Choice>
        <mc:Fallback xmlns="">
          <p:sp>
            <p:nvSpPr>
              <p:cNvPr id="2" name="テキスト ボックス 1">
                <a:extLst>
                  <a:ext uri="{FF2B5EF4-FFF2-40B4-BE49-F238E27FC236}">
                    <a16:creationId xmlns:a16="http://schemas.microsoft.com/office/drawing/2014/main" id="{161A72D3-2F10-9143-9DEB-734F07528E77}"/>
                  </a:ext>
                </a:extLst>
              </p:cNvPr>
              <p:cNvSpPr txBox="1">
                <a:spLocks noRot="1" noChangeAspect="1" noMove="1" noResize="1" noEditPoints="1" noAdjustHandles="1" noChangeArrowheads="1" noChangeShapeType="1" noTextEdit="1"/>
              </p:cNvSpPr>
              <p:nvPr/>
            </p:nvSpPr>
            <p:spPr>
              <a:xfrm>
                <a:off x="805544" y="5405126"/>
                <a:ext cx="6904262" cy="349326"/>
              </a:xfrm>
              <a:prstGeom prst="rect">
                <a:avLst/>
              </a:prstGeom>
              <a:blipFill>
                <a:blip r:embed="rId12"/>
                <a:stretch>
                  <a:fillRect t="-3448" b="-10345"/>
                </a:stretch>
              </a:blipFill>
              <a:ln>
                <a:solidFill>
                  <a:schemeClr val="accent2"/>
                </a:solidFill>
              </a:ln>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6A2DB9BB-0815-204E-AB18-D442FC4D3B03}"/>
              </a:ext>
            </a:extLst>
          </p:cNvPr>
          <p:cNvPicPr>
            <a:picLocks noChangeAspect="1"/>
          </p:cNvPicPr>
          <p:nvPr/>
        </p:nvPicPr>
        <p:blipFill>
          <a:blip r:embed="rId13"/>
          <a:stretch>
            <a:fillRect/>
          </a:stretch>
        </p:blipFill>
        <p:spPr>
          <a:xfrm>
            <a:off x="296092" y="2974050"/>
            <a:ext cx="7532914" cy="1845778"/>
          </a:xfrm>
          <a:prstGeom prst="rect">
            <a:avLst/>
          </a:prstGeom>
        </p:spPr>
      </p:pic>
    </p:spTree>
    <p:extLst>
      <p:ext uri="{BB962C8B-B14F-4D97-AF65-F5344CB8AC3E}">
        <p14:creationId xmlns:p14="http://schemas.microsoft.com/office/powerpoint/2010/main" val="21485301"/>
      </p:ext>
    </p:extLst>
  </p:cSld>
  <p:clrMapOvr>
    <a:masterClrMapping/>
  </p:clrMapOvr>
  <mc:AlternateContent xmlns:mc="http://schemas.openxmlformats.org/markup-compatibility/2006" xmlns:p14="http://schemas.microsoft.com/office/powerpoint/2010/main">
    <mc:Choice Requires="p14">
      <p:transition spd="slow" p14:dur="2000" advTm="58803"/>
    </mc:Choice>
    <mc:Fallback xmlns="">
      <p:transition spd="slow" advTm="5880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37F09A1B-AAC0-5B48-B8AF-6DCDE4128206}"/>
              </a:ext>
            </a:extLst>
          </p:cNvPr>
          <p:cNvSpPr>
            <a:spLocks noGrp="1"/>
          </p:cNvSpPr>
          <p:nvPr>
            <p:ph type="ftr" sz="quarter" idx="10"/>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2573A21E-63ED-4440-971A-2507AA64924C}"/>
              </a:ext>
            </a:extLst>
          </p:cNvPr>
          <p:cNvSpPr>
            <a:spLocks noGrp="1"/>
          </p:cNvSpPr>
          <p:nvPr>
            <p:ph type="sldNum" sz="quarter" idx="11"/>
          </p:nvPr>
        </p:nvSpPr>
        <p:spPr/>
        <p:txBody>
          <a:bodyPr/>
          <a:lstStyle/>
          <a:p>
            <a:fld id="{08FC5268-0E06-784C-B5A0-7DE08B3865E8}" type="slidenum">
              <a:rPr kumimoji="1" lang="ja-JP" altLang="en-US" smtClean="0"/>
              <a:t>32</a:t>
            </a:fld>
            <a:endParaRPr kumimoji="1" lang="ja-JP" altLang="en-US"/>
          </a:p>
        </p:txBody>
      </p:sp>
      <p:sp>
        <p:nvSpPr>
          <p:cNvPr id="5" name="タイトル 4">
            <a:extLst>
              <a:ext uri="{FF2B5EF4-FFF2-40B4-BE49-F238E27FC236}">
                <a16:creationId xmlns:a16="http://schemas.microsoft.com/office/drawing/2014/main" id="{12A13F0A-DAE2-2248-9E7E-76CA149C569E}"/>
              </a:ext>
            </a:extLst>
          </p:cNvPr>
          <p:cNvSpPr>
            <a:spLocks noGrp="1"/>
          </p:cNvSpPr>
          <p:nvPr>
            <p:ph type="title"/>
          </p:nvPr>
        </p:nvSpPr>
        <p:spPr/>
        <p:txBody>
          <a:bodyPr/>
          <a:lstStyle/>
          <a:p>
            <a:r>
              <a:rPr lang="ja-JP" altLang="en-US"/>
              <a:t>手法</a:t>
            </a:r>
            <a:r>
              <a:rPr lang="en-US" altLang="ja-JP" dirty="0"/>
              <a:t>II</a:t>
            </a:r>
            <a:r>
              <a:rPr lang="ja-JP" altLang="en-US"/>
              <a:t>の取引価格</a:t>
            </a:r>
            <a:endParaRPr kumimoji="1" lang="ja-JP" altLang="en-US"/>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3B8B052B-5F01-DF49-9214-F7DA2AED848B}"/>
                  </a:ext>
                </a:extLst>
              </p:cNvPr>
              <p:cNvSpPr/>
              <p:nvPr/>
            </p:nvSpPr>
            <p:spPr>
              <a:xfrm>
                <a:off x="628647" y="1250529"/>
                <a:ext cx="8515351" cy="732573"/>
              </a:xfrm>
              <a:prstGeom prst="rect">
                <a:avLst/>
              </a:prstGeom>
            </p:spPr>
            <p:txBody>
              <a:bodyPr wrap="square">
                <a:spAutoFit/>
              </a:bodyPr>
              <a:lstStyle/>
              <a:p>
                <a:pPr marL="285750" indent="-285750">
                  <a:buFont typeface="Wingdings" pitchFamily="2" charset="2"/>
                  <a:buChar char="n"/>
                </a:pPr>
                <a:r>
                  <a:rPr lang="ja-JP" altLang="en-US" sz="2000"/>
                  <a:t>勝者となった</a:t>
                </a:r>
                <a14:m>
                  <m:oMath xmlns:m="http://schemas.openxmlformats.org/officeDocument/2006/math">
                    <m:r>
                      <a:rPr lang="ja-JP" altLang="en-US" sz="2000" i="1">
                        <a:latin typeface="Cambria Math" panose="02040503050406030204" pitchFamily="18" charset="0"/>
                      </a:rPr>
                      <m:t>要求企業</m:t>
                    </m:r>
                    <m:r>
                      <a:rPr lang="en-US" altLang="ja-JP" sz="2000" dirty="0">
                        <a:latin typeface="Cambria Math" panose="02040503050406030204" pitchFamily="18" charset="0"/>
                      </a:rPr>
                      <m:t>𝑗</m:t>
                    </m:r>
                  </m:oMath>
                </a14:m>
                <a:r>
                  <a:rPr lang="ja-JP" altLang="en-US" sz="2000"/>
                  <a:t>の入札</a:t>
                </a:r>
                <a14:m>
                  <m:oMath xmlns:m="http://schemas.openxmlformats.org/officeDocument/2006/math">
                    <m:r>
                      <a:rPr lang="en-US" altLang="ja-JP" sz="2000" dirty="0">
                        <a:latin typeface="Cambria Math" panose="02040503050406030204" pitchFamily="18" charset="0"/>
                      </a:rPr>
                      <m:t>𝑛</m:t>
                    </m:r>
                  </m:oMath>
                </a14:m>
                <a:r>
                  <a:rPr lang="ja-JP" altLang="en-US" sz="2000"/>
                  <a:t>の支払い</a:t>
                </a:r>
                <a14:m>
                  <m:oMath xmlns:m="http://schemas.openxmlformats.org/officeDocument/2006/math">
                    <m:r>
                      <a:rPr lang="en-US" altLang="ja-JP" sz="2000" dirty="0">
                        <a:latin typeface="Cambria Math" panose="02040503050406030204" pitchFamily="18" charset="0"/>
                      </a:rPr>
                      <m:t>𝑝𝑎</m:t>
                    </m:r>
                    <m:sSub>
                      <m:sSubPr>
                        <m:ctrlPr>
                          <a:rPr lang="en-US" altLang="ja-JP" sz="2000" i="1" dirty="0">
                            <a:latin typeface="Cambria Math" panose="02040503050406030204" pitchFamily="18" charset="0"/>
                          </a:rPr>
                        </m:ctrlPr>
                      </m:sSubPr>
                      <m:e>
                        <m:r>
                          <a:rPr lang="en-US" altLang="ja-JP" sz="2000" dirty="0">
                            <a:latin typeface="Cambria Math" panose="02040503050406030204" pitchFamily="18" charset="0"/>
                          </a:rPr>
                          <m:t>𝑦</m:t>
                        </m:r>
                      </m:e>
                      <m:sub>
                        <m:r>
                          <a:rPr lang="en-US" altLang="ja-JP" sz="2000" dirty="0">
                            <a:latin typeface="Cambria Math" panose="02040503050406030204" pitchFamily="18" charset="0"/>
                          </a:rPr>
                          <m:t>𝑗</m:t>
                        </m:r>
                      </m:sub>
                    </m:sSub>
                  </m:oMath>
                </a14:m>
                <a:r>
                  <a:rPr lang="ja-JP" altLang="en-US" sz="2000"/>
                  <a:t>を以下の式で決定する</a:t>
                </a:r>
                <a:endParaRPr lang="en-US" altLang="ja-JP" sz="2000" dirty="0"/>
              </a:p>
              <a:p>
                <a:pPr marL="800100" lvl="1" indent="-342900">
                  <a:buFont typeface="Arial" panose="020B0604020202020204" pitchFamily="34" charset="0"/>
                  <a:buChar char="•"/>
                </a:pPr>
                <a14:m>
                  <m:oMath xmlns:m="http://schemas.openxmlformats.org/officeDocument/2006/math">
                    <m:r>
                      <a:rPr lang="en-US" altLang="ja-JP" sz="2000" i="1" dirty="0" smtClean="0">
                        <a:solidFill>
                          <a:schemeClr val="accent2"/>
                        </a:solidFill>
                        <a:latin typeface="Cambria Math" panose="02040503050406030204" pitchFamily="18" charset="0"/>
                      </a:rPr>
                      <m:t>𝑃</m:t>
                    </m:r>
                    <m:r>
                      <a:rPr lang="en-US" altLang="ja-JP" sz="2000" i="1" dirty="0" smtClean="0">
                        <a:solidFill>
                          <a:schemeClr val="accent2"/>
                        </a:solidFill>
                        <a:latin typeface="Cambria Math" panose="02040503050406030204" pitchFamily="18" charset="0"/>
                      </a:rPr>
                      <m:t>(</m:t>
                    </m:r>
                    <m:r>
                      <a:rPr lang="en-US" altLang="ja-JP" sz="2000" b="1" i="1" dirty="0">
                        <a:solidFill>
                          <a:schemeClr val="accent2"/>
                        </a:solidFill>
                        <a:latin typeface="Cambria Math" panose="02040503050406030204" pitchFamily="18" charset="0"/>
                      </a:rPr>
                      <m:t>𝑰</m:t>
                    </m:r>
                    <m:r>
                      <a:rPr lang="en-US" altLang="ja-JP" sz="2000" i="1" dirty="0">
                        <a:solidFill>
                          <a:schemeClr val="accent2"/>
                        </a:solidFill>
                        <a:latin typeface="Cambria Math" panose="02040503050406030204" pitchFamily="18" charset="0"/>
                      </a:rPr>
                      <m:t>,</m:t>
                    </m:r>
                    <m:r>
                      <a:rPr lang="en-US" altLang="ja-JP" sz="2000" b="1" i="1" dirty="0">
                        <a:solidFill>
                          <a:schemeClr val="accent2"/>
                        </a:solidFill>
                        <a:latin typeface="Cambria Math" panose="02040503050406030204" pitchFamily="18" charset="0"/>
                      </a:rPr>
                      <m:t>𝑱</m:t>
                    </m:r>
                    <m:r>
                      <a:rPr lang="en-US" altLang="ja-JP" sz="2000" i="1" dirty="0">
                        <a:solidFill>
                          <a:schemeClr val="accent2"/>
                        </a:solidFill>
                        <a:latin typeface="Cambria Math" panose="02040503050406030204" pitchFamily="18" charset="0"/>
                      </a:rPr>
                      <m:t>,</m:t>
                    </m:r>
                    <m:r>
                      <a:rPr lang="en-US" altLang="ja-JP" sz="2000" b="1" i="1" dirty="0">
                        <a:solidFill>
                          <a:schemeClr val="accent2"/>
                        </a:solidFill>
                        <a:latin typeface="Cambria Math" panose="02040503050406030204" pitchFamily="18" charset="0"/>
                      </a:rPr>
                      <m:t>𝑸</m:t>
                    </m:r>
                    <m:r>
                      <a:rPr lang="en-US" altLang="ja-JP" sz="2000" i="1" dirty="0">
                        <a:solidFill>
                          <a:schemeClr val="accent2"/>
                        </a:solidFill>
                        <a:latin typeface="Cambria Math" panose="02040503050406030204" pitchFamily="18" charset="0"/>
                      </a:rPr>
                      <m:t>)</m:t>
                    </m:r>
                  </m:oMath>
                </a14:m>
                <a:r>
                  <a:rPr lang="ja-JP" altLang="en-US" sz="2000">
                    <a:solidFill>
                      <a:schemeClr val="accent2"/>
                    </a:solidFill>
                  </a:rPr>
                  <a:t>において勝者となれる最小の価格</a:t>
                </a:r>
              </a:p>
            </p:txBody>
          </p:sp>
        </mc:Choice>
        <mc:Fallback xmlns="">
          <p:sp>
            <p:nvSpPr>
              <p:cNvPr id="9" name="正方形/長方形 8">
                <a:extLst>
                  <a:ext uri="{FF2B5EF4-FFF2-40B4-BE49-F238E27FC236}">
                    <a16:creationId xmlns:a16="http://schemas.microsoft.com/office/drawing/2014/main" id="{3B8B052B-5F01-DF49-9214-F7DA2AED848B}"/>
                  </a:ext>
                </a:extLst>
              </p:cNvPr>
              <p:cNvSpPr>
                <a:spLocks noRot="1" noChangeAspect="1" noMove="1" noResize="1" noEditPoints="1" noAdjustHandles="1" noChangeArrowheads="1" noChangeShapeType="1" noTextEdit="1"/>
              </p:cNvSpPr>
              <p:nvPr/>
            </p:nvSpPr>
            <p:spPr>
              <a:xfrm>
                <a:off x="628647" y="1250529"/>
                <a:ext cx="8515351" cy="732573"/>
              </a:xfrm>
              <a:prstGeom prst="rect">
                <a:avLst/>
              </a:prstGeom>
              <a:blipFill>
                <a:blip r:embed="rId6"/>
                <a:stretch>
                  <a:fillRect l="-446" t="-1695" b="-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角丸四角形吹き出し 15">
                <a:extLst>
                  <a:ext uri="{FF2B5EF4-FFF2-40B4-BE49-F238E27FC236}">
                    <a16:creationId xmlns:a16="http://schemas.microsoft.com/office/drawing/2014/main" id="{F794662C-81D1-C944-9B9A-C37405F5FEEC}"/>
                  </a:ext>
                </a:extLst>
              </p:cNvPr>
              <p:cNvSpPr/>
              <p:nvPr/>
            </p:nvSpPr>
            <p:spPr>
              <a:xfrm>
                <a:off x="3539709" y="2710905"/>
                <a:ext cx="3610844" cy="453357"/>
              </a:xfrm>
              <a:prstGeom prst="wedgeRoundRectCallout">
                <a:avLst>
                  <a:gd name="adj1" fmla="val -67390"/>
                  <a:gd name="adj2" fmla="val -4942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 xmlns:m="http://schemas.openxmlformats.org/officeDocument/2006/math">
                    <m:r>
                      <a:rPr kumimoji="1" lang="en-US" altLang="ja-JP" b="1" i="1" dirty="0" smtClean="0">
                        <a:latin typeface="Cambria Math" panose="02040503050406030204" pitchFamily="18" charset="0"/>
                      </a:rPr>
                      <m:t>𝑸</m:t>
                    </m:r>
                  </m:oMath>
                </a14:m>
                <a:r>
                  <a:rPr kumimoji="1" lang="ja-JP" altLang="en-US"/>
                  <a:t>の分引き上がった価格を支払う</a:t>
                </a:r>
              </a:p>
            </p:txBody>
          </p:sp>
        </mc:Choice>
        <mc:Fallback xmlns="">
          <p:sp>
            <p:nvSpPr>
              <p:cNvPr id="16" name="角丸四角形吹き出し 15">
                <a:extLst>
                  <a:ext uri="{FF2B5EF4-FFF2-40B4-BE49-F238E27FC236}">
                    <a16:creationId xmlns:a16="http://schemas.microsoft.com/office/drawing/2014/main" id="{F794662C-81D1-C944-9B9A-C37405F5FEEC}"/>
                  </a:ext>
                </a:extLst>
              </p:cNvPr>
              <p:cNvSpPr>
                <a:spLocks noRot="1" noChangeAspect="1" noMove="1" noResize="1" noEditPoints="1" noAdjustHandles="1" noChangeArrowheads="1" noChangeShapeType="1" noTextEdit="1"/>
              </p:cNvSpPr>
              <p:nvPr/>
            </p:nvSpPr>
            <p:spPr>
              <a:xfrm>
                <a:off x="3539709" y="2710905"/>
                <a:ext cx="3610844" cy="453357"/>
              </a:xfrm>
              <a:prstGeom prst="wedgeRoundRectCallout">
                <a:avLst>
                  <a:gd name="adj1" fmla="val -67390"/>
                  <a:gd name="adj2" fmla="val -49422"/>
                  <a:gd name="adj3" fmla="val 16667"/>
                </a:avLst>
              </a:prstGeom>
              <a:blipFill>
                <a:blip r:embed="rId7"/>
                <a:stretch>
                  <a:fillRect b="-526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C76F5CB7-8D26-E241-88A8-47D3BD995262}"/>
              </a:ext>
            </a:extLst>
          </p:cNvPr>
          <p:cNvSpPr txBox="1"/>
          <p:nvPr/>
        </p:nvSpPr>
        <p:spPr>
          <a:xfrm>
            <a:off x="7361059" y="2291813"/>
            <a:ext cx="591829" cy="369332"/>
          </a:xfrm>
          <a:prstGeom prst="rect">
            <a:avLst/>
          </a:prstGeom>
          <a:noFill/>
        </p:spPr>
        <p:txBody>
          <a:bodyPr wrap="none" rtlCol="0">
            <a:spAutoFit/>
          </a:bodyPr>
          <a:lstStyle/>
          <a:p>
            <a:r>
              <a:rPr kumimoji="1" lang="en-US" altLang="ja-JP" dirty="0"/>
              <a:t>(15)</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3D9D1DA-8493-3248-98CC-DFAC779DCD40}"/>
                  </a:ext>
                </a:extLst>
              </p:cNvPr>
              <p:cNvSpPr txBox="1"/>
              <p:nvPr/>
            </p:nvSpPr>
            <p:spPr>
              <a:xfrm>
                <a:off x="2159600" y="3779648"/>
                <a:ext cx="4640566" cy="400110"/>
              </a:xfrm>
              <a:prstGeom prst="rect">
                <a:avLst/>
              </a:prstGeom>
              <a:noFill/>
            </p:spPr>
            <p:txBody>
              <a:bodyPr wrap="none" rtlCol="0">
                <a:spAutoFit/>
              </a:bodyPr>
              <a:lstStyle/>
              <a:p>
                <a:r>
                  <a:rPr kumimoji="1" lang="ja-JP" altLang="en-US" sz="2000"/>
                  <a:t>要求企業</a:t>
                </a:r>
                <a14:m>
                  <m:oMath xmlns:m="http://schemas.openxmlformats.org/officeDocument/2006/math">
                    <m:r>
                      <a:rPr kumimoji="1" lang="en-US" altLang="ja-JP" sz="2000" i="1" dirty="0" smtClean="0">
                        <a:latin typeface="Cambria Math" panose="02040503050406030204" pitchFamily="18" charset="0"/>
                      </a:rPr>
                      <m:t>𝑗</m:t>
                    </m:r>
                  </m:oMath>
                </a14:m>
                <a:r>
                  <a:rPr kumimoji="1" lang="ja-JP" altLang="en-US" sz="2000"/>
                  <a:t>以外の企業の評価値で定まる</a:t>
                </a:r>
              </a:p>
            </p:txBody>
          </p:sp>
        </mc:Choice>
        <mc:Fallback xmlns="">
          <p:sp>
            <p:nvSpPr>
              <p:cNvPr id="4" name="テキスト ボックス 3">
                <a:extLst>
                  <a:ext uri="{FF2B5EF4-FFF2-40B4-BE49-F238E27FC236}">
                    <a16:creationId xmlns:a16="http://schemas.microsoft.com/office/drawing/2014/main" id="{53D9D1DA-8493-3248-98CC-DFAC779DCD40}"/>
                  </a:ext>
                </a:extLst>
              </p:cNvPr>
              <p:cNvSpPr txBox="1">
                <a:spLocks noRot="1" noChangeAspect="1" noMove="1" noResize="1" noEditPoints="1" noAdjustHandles="1" noChangeArrowheads="1" noChangeShapeType="1" noTextEdit="1"/>
              </p:cNvSpPr>
              <p:nvPr/>
            </p:nvSpPr>
            <p:spPr>
              <a:xfrm>
                <a:off x="2159600" y="3779648"/>
                <a:ext cx="4640566" cy="400110"/>
              </a:xfrm>
              <a:prstGeom prst="rect">
                <a:avLst/>
              </a:prstGeom>
              <a:blipFill>
                <a:blip r:embed="rId8"/>
                <a:stretch>
                  <a:fillRect l="-1093" t="-6250" r="-546" b="-25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902A3E5A-0660-4D43-AD62-A1BBC4EF9BB8}"/>
              </a:ext>
            </a:extLst>
          </p:cNvPr>
          <p:cNvPicPr>
            <a:picLocks noChangeAspect="1"/>
          </p:cNvPicPr>
          <p:nvPr/>
        </p:nvPicPr>
        <p:blipFill>
          <a:blip r:embed="rId9"/>
          <a:stretch>
            <a:fillRect/>
          </a:stretch>
        </p:blipFill>
        <p:spPr>
          <a:xfrm>
            <a:off x="1088572" y="2350067"/>
            <a:ext cx="6026332" cy="313699"/>
          </a:xfrm>
          <a:prstGeom prst="rect">
            <a:avLst/>
          </a:prstGeom>
        </p:spPr>
      </p:pic>
    </p:spTree>
    <p:extLst>
      <p:ext uri="{BB962C8B-B14F-4D97-AF65-F5344CB8AC3E}">
        <p14:creationId xmlns:p14="http://schemas.microsoft.com/office/powerpoint/2010/main" val="3265771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テキスト プレースホルダー 7">
                <a:extLst>
                  <a:ext uri="{FF2B5EF4-FFF2-40B4-BE49-F238E27FC236}">
                    <a16:creationId xmlns:a16="http://schemas.microsoft.com/office/drawing/2014/main" id="{9828D869-6A33-1C40-ACED-ED2F240C07D6}"/>
                  </a:ext>
                </a:extLst>
              </p:cNvPr>
              <p:cNvSpPr>
                <a:spLocks noGrp="1"/>
              </p:cNvSpPr>
              <p:nvPr>
                <p:ph type="body" sz="quarter" idx="13"/>
              </p:nvPr>
            </p:nvSpPr>
            <p:spPr>
              <a:xfrm>
                <a:off x="628650" y="1545953"/>
                <a:ext cx="8609944" cy="5673383"/>
              </a:xfrm>
            </p:spPr>
            <p:txBody>
              <a:bodyPr>
                <a:normAutofit/>
              </a:bodyPr>
              <a:lstStyle/>
              <a:p>
                <a:pPr marL="514350" indent="-514350">
                  <a:lnSpc>
                    <a:spcPct val="120000"/>
                  </a:lnSpc>
                  <a:buFont typeface="+mj-lt"/>
                  <a:buAutoNum type="romanUcPeriod"/>
                </a:pPr>
                <a:r>
                  <a:rPr lang="ja-JP" altLang="en-US">
                    <a:solidFill>
                      <a:schemeClr val="tx1"/>
                    </a:solidFill>
                  </a:rPr>
                  <a:t>提供側と要求側の入札を元にした勝者決定問題</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smtClean="0">
                        <a:solidFill>
                          <a:schemeClr val="tx1"/>
                        </a:solidFill>
                        <a:latin typeface="Cambria Math" panose="02040503050406030204" pitchFamily="18" charset="0"/>
                      </a:rPr>
                      <m:t>)</m:t>
                    </m:r>
                  </m:oMath>
                </a14:m>
                <a:r>
                  <a:rPr lang="ja-JP" altLang="en-US">
                    <a:solidFill>
                      <a:schemeClr val="tx1"/>
                    </a:solidFill>
                  </a:rPr>
                  <a:t>を定義し，</a:t>
                </a:r>
                <a:br>
                  <a:rPr lang="en-US" altLang="ja-JP" dirty="0">
                    <a:solidFill>
                      <a:schemeClr val="tx1"/>
                    </a:solidFill>
                  </a:rPr>
                </a:br>
                <a:r>
                  <a:rPr lang="ja-JP" altLang="en-US">
                    <a:solidFill>
                      <a:schemeClr val="tx1"/>
                    </a:solidFill>
                  </a:rPr>
                  <a:t>それに対し仮想的な買い手</a:t>
                </a:r>
                <a14:m>
                  <m:oMath xmlns:m="http://schemas.openxmlformats.org/officeDocument/2006/math">
                    <m:r>
                      <a:rPr lang="en" altLang="ja-JP" b="1" i="1" dirty="0" smtClean="0">
                        <a:solidFill>
                          <a:schemeClr val="tx1"/>
                        </a:solidFill>
                        <a:latin typeface="Cambria Math" panose="02040503050406030204" pitchFamily="18" charset="0"/>
                      </a:rPr>
                      <m:t>𝑸</m:t>
                    </m:r>
                  </m:oMath>
                </a14:m>
                <a:r>
                  <a:rPr lang="ja-JP" altLang="en-US">
                    <a:solidFill>
                      <a:schemeClr val="tx1"/>
                    </a:solidFill>
                  </a:rPr>
                  <a:t>を考慮した問題</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smtClean="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を定義する</a:t>
                </a:r>
                <a:endParaRPr lang="en-US" altLang="ja-JP" dirty="0">
                  <a:solidFill>
                    <a:schemeClr val="tx1"/>
                  </a:solidFill>
                </a:endParaRPr>
              </a:p>
              <a:p>
                <a:pPr marL="457200" indent="-457200">
                  <a:lnSpc>
                    <a:spcPct val="120000"/>
                  </a:lnSpc>
                  <a:buFont typeface="+mj-lt"/>
                  <a:buAutoNum type="romanUcPeriod"/>
                </a:pPr>
                <a:r>
                  <a:rPr lang="en" altLang="ja-JP" dirty="0">
                    <a:solidFill>
                      <a:schemeClr val="tx1"/>
                    </a:solidFill>
                  </a:rPr>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の最適解を求め，</a:t>
                </a:r>
                <a:r>
                  <a:rPr lang="ja-JP" altLang="en-US">
                    <a:solidFill>
                      <a:schemeClr val="accent2"/>
                    </a:solidFill>
                  </a:rPr>
                  <a:t>勝者となる入札を決める</a:t>
                </a:r>
                <a:endParaRPr lang="en-US" altLang="ja-JP" dirty="0">
                  <a:solidFill>
                    <a:schemeClr val="tx1"/>
                  </a:solidFill>
                </a:endParaRPr>
              </a:p>
              <a:p>
                <a:pPr marL="457200" indent="-457200">
                  <a:lnSpc>
                    <a:spcPct val="120000"/>
                  </a:lnSpc>
                  <a:buFont typeface="+mj-lt"/>
                  <a:buAutoNum type="romanUcPeriod"/>
                </a:pPr>
                <a:r>
                  <a:rPr lang="en" altLang="ja-JP" dirty="0">
                    <a:solidFill>
                      <a:schemeClr val="tx1"/>
                    </a:solidFill>
                  </a:rPr>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において勝者となった要求企業に対して</a:t>
                </a:r>
                <a:r>
                  <a:rPr lang="ja-JP" altLang="en-US">
                    <a:solidFill>
                      <a:schemeClr val="accent2"/>
                    </a:solidFill>
                  </a:rPr>
                  <a:t>支払い</a:t>
                </a:r>
                <a14:m>
                  <m:oMath xmlns:m="http://schemas.openxmlformats.org/officeDocument/2006/math">
                    <m:r>
                      <a:rPr lang="en" altLang="ja-JP" i="1" dirty="0" smtClean="0">
                        <a:solidFill>
                          <a:schemeClr val="accent2"/>
                        </a:solidFill>
                        <a:latin typeface="Cambria Math" panose="02040503050406030204" pitchFamily="18" charset="0"/>
                      </a:rPr>
                      <m:t>𝑝𝑎</m:t>
                    </m:r>
                    <m:sSub>
                      <m:sSubPr>
                        <m:ctrlPr>
                          <a:rPr lang="en" altLang="ja-JP" i="1" dirty="0" err="1">
                            <a:solidFill>
                              <a:schemeClr val="accent2"/>
                            </a:solidFill>
                            <a:latin typeface="Cambria Math" panose="02040503050406030204" pitchFamily="18" charset="0"/>
                          </a:rPr>
                        </m:ctrlPr>
                      </m:sSubPr>
                      <m:e>
                        <m:r>
                          <a:rPr lang="en" altLang="ja-JP" i="1" dirty="0" smtClean="0">
                            <a:solidFill>
                              <a:schemeClr val="accent2"/>
                            </a:solidFill>
                            <a:latin typeface="Cambria Math" panose="02040503050406030204" pitchFamily="18" charset="0"/>
                          </a:rPr>
                          <m:t>𝑦</m:t>
                        </m:r>
                      </m:e>
                      <m:sub>
                        <m:r>
                          <a:rPr lang="en-US" altLang="ja-JP" b="0" i="1" dirty="0" smtClean="0">
                            <a:solidFill>
                              <a:schemeClr val="accent2"/>
                            </a:solidFill>
                            <a:latin typeface="Cambria Math" panose="02040503050406030204" pitchFamily="18" charset="0"/>
                          </a:rPr>
                          <m:t>𝑗</m:t>
                        </m:r>
                      </m:sub>
                    </m:sSub>
                  </m:oMath>
                </a14:m>
                <a:r>
                  <a:rPr lang="ja-JP" altLang="en-US">
                    <a:solidFill>
                      <a:schemeClr val="accent2"/>
                    </a:solidFill>
                  </a:rPr>
                  <a:t>を</a:t>
                </a:r>
                <a:br>
                  <a:rPr lang="en-US" altLang="ja-JP" dirty="0">
                    <a:solidFill>
                      <a:schemeClr val="accent2"/>
                    </a:solidFill>
                  </a:rPr>
                </a:br>
                <a:r>
                  <a:rPr lang="ja-JP" altLang="en-US">
                    <a:solidFill>
                      <a:schemeClr val="accent2"/>
                    </a:solidFill>
                  </a:rPr>
                  <a:t>決定する </a:t>
                </a:r>
                <a:endParaRPr lang="en-US" altLang="ja-JP" dirty="0">
                  <a:solidFill>
                    <a:schemeClr val="accent2"/>
                  </a:solidFill>
                </a:endParaRPr>
              </a:p>
              <a:p>
                <a:pPr marL="457200" indent="-457200">
                  <a:lnSpc>
                    <a:spcPct val="120000"/>
                  </a:lnSpc>
                  <a:buFont typeface="+mj-lt"/>
                  <a:buAutoNum type="romanUcPeriod"/>
                </a:pPr>
                <a:endParaRPr lang="en-US" altLang="ja-JP" dirty="0">
                  <a:solidFill>
                    <a:schemeClr val="accent2"/>
                  </a:solidFill>
                </a:endParaRPr>
              </a:p>
              <a:p>
                <a:pPr marL="457200" indent="-457200">
                  <a:buFont typeface="+mj-lt"/>
                  <a:buAutoNum type="romanUcPeriod"/>
                </a:pPr>
                <a:r>
                  <a:rPr lang="en" altLang="ja-JP" dirty="0"/>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𝑰</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𝑱</m:t>
                    </m:r>
                    <m:r>
                      <a:rPr lang="en" altLang="ja-JP" i="1" dirty="0">
                        <a:solidFill>
                          <a:schemeClr val="tx1"/>
                        </a:solidFill>
                        <a:latin typeface="Cambria Math" panose="02040503050406030204" pitchFamily="18" charset="0"/>
                      </a:rPr>
                      <m:t>,</m:t>
                    </m:r>
                    <m:r>
                      <a:rPr lang="en" altLang="ja-JP" b="1" i="1" dirty="0">
                        <a:solidFill>
                          <a:schemeClr val="tx1"/>
                        </a:solidFill>
                        <a:latin typeface="Cambria Math" panose="02040503050406030204" pitchFamily="18" charset="0"/>
                      </a:rPr>
                      <m:t>𝑸</m:t>
                    </m:r>
                    <m:r>
                      <a:rPr lang="en" altLang="ja-JP" i="1" dirty="0" smtClean="0">
                        <a:solidFill>
                          <a:schemeClr val="tx1"/>
                        </a:solidFill>
                        <a:latin typeface="Cambria Math" panose="02040503050406030204" pitchFamily="18" charset="0"/>
                      </a:rPr>
                      <m:t>)</m:t>
                    </m:r>
                  </m:oMath>
                </a14:m>
                <a:r>
                  <a:rPr lang="ja-JP" altLang="en-US">
                    <a:solidFill>
                      <a:schemeClr val="tx1"/>
                    </a:solidFill>
                  </a:rPr>
                  <a:t>において勝者となった要求企業の集合を</a:t>
                </a:r>
                <a14:m>
                  <m:oMath xmlns:m="http://schemas.openxmlformats.org/officeDocument/2006/math">
                    <m:acc>
                      <m:accPr>
                        <m:chr m:val="̃"/>
                        <m:ctrlPr>
                          <a:rPr lang="en" altLang="ja-JP" b="1" i="1" dirty="0" smtClean="0">
                            <a:solidFill>
                              <a:schemeClr val="tx1"/>
                            </a:solidFill>
                            <a:latin typeface="Cambria Math" panose="02040503050406030204" pitchFamily="18" charset="0"/>
                          </a:rPr>
                        </m:ctrlPr>
                      </m:accPr>
                      <m:e>
                        <m:r>
                          <a:rPr lang="en-US" altLang="ja-JP" b="1" i="1" dirty="0" smtClean="0">
                            <a:solidFill>
                              <a:schemeClr val="tx1"/>
                            </a:solidFill>
                            <a:latin typeface="Cambria Math" panose="02040503050406030204" pitchFamily="18" charset="0"/>
                          </a:rPr>
                          <m:t>𝑱</m:t>
                        </m:r>
                      </m:e>
                    </m:acc>
                  </m:oMath>
                </a14:m>
                <a:r>
                  <a:rPr lang="ja-JP" altLang="en-US">
                    <a:solidFill>
                      <a:schemeClr val="tx1"/>
                    </a:solidFill>
                  </a:rPr>
                  <a:t>とし，問題</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smtClean="0">
                        <a:solidFill>
                          <a:schemeClr val="tx1"/>
                        </a:solidFill>
                        <a:latin typeface="Cambria Math" panose="02040503050406030204" pitchFamily="18" charset="0"/>
                      </a:rPr>
                      <m:t>(</m:t>
                    </m:r>
                    <m:r>
                      <a:rPr lang="en-US" altLang="ja-JP" b="1" i="1" dirty="0" smtClean="0">
                        <a:solidFill>
                          <a:schemeClr val="tx1"/>
                        </a:solidFill>
                        <a:latin typeface="Cambria Math" panose="02040503050406030204" pitchFamily="18" charset="0"/>
                      </a:rPr>
                      <m:t>𝑰</m:t>
                    </m:r>
                    <m:r>
                      <a:rPr lang="en-US" altLang="ja-JP" b="0" i="1" dirty="0" smtClean="0">
                        <a:solidFill>
                          <a:schemeClr val="tx1"/>
                        </a:solidFill>
                        <a:latin typeface="Cambria Math" panose="02040503050406030204" pitchFamily="18" charset="0"/>
                      </a:rPr>
                      <m:t>,</m:t>
                    </m:r>
                    <m:acc>
                      <m:accPr>
                        <m:chr m:val="̃"/>
                        <m:ctrlPr>
                          <a:rPr lang="en" altLang="ja-JP" b="1" i="1" dirty="0">
                            <a:solidFill>
                              <a:schemeClr val="tx1"/>
                            </a:solidFill>
                            <a:latin typeface="Cambria Math" panose="02040503050406030204" pitchFamily="18" charset="0"/>
                          </a:rPr>
                        </m:ctrlPr>
                      </m:accPr>
                      <m:e>
                        <m:r>
                          <a:rPr lang="en-US" altLang="ja-JP" b="1" i="1" dirty="0" smtClean="0">
                            <a:solidFill>
                              <a:schemeClr val="tx1"/>
                            </a:solidFill>
                            <a:latin typeface="Cambria Math" panose="02040503050406030204" pitchFamily="18" charset="0"/>
                          </a:rPr>
                          <m:t>𝑱</m:t>
                        </m:r>
                      </m:e>
                    </m:acc>
                    <m:r>
                      <a:rPr lang="en" altLang="ja-JP" i="1" dirty="0">
                        <a:solidFill>
                          <a:schemeClr val="tx1"/>
                        </a:solidFill>
                        <a:latin typeface="Cambria Math" panose="02040503050406030204" pitchFamily="18" charset="0"/>
                      </a:rPr>
                      <m:t>)</m:t>
                    </m:r>
                  </m:oMath>
                </a14:m>
                <a:r>
                  <a:rPr lang="ja-JP" altLang="en-US">
                    <a:solidFill>
                      <a:schemeClr val="tx1"/>
                    </a:solidFill>
                  </a:rPr>
                  <a:t>を</a:t>
                </a:r>
                <a:br>
                  <a:rPr lang="en-US" altLang="ja-JP" dirty="0">
                    <a:solidFill>
                      <a:schemeClr val="tx1"/>
                    </a:solidFill>
                  </a:rPr>
                </a:br>
                <a:r>
                  <a:rPr lang="ja-JP" altLang="en-US">
                    <a:solidFill>
                      <a:schemeClr val="tx1"/>
                    </a:solidFill>
                  </a:rPr>
                  <a:t>定義する </a:t>
                </a:r>
                <a:r>
                  <a:rPr lang="en-US" altLang="ja-JP" dirty="0">
                    <a:solidFill>
                      <a:schemeClr val="tx1"/>
                    </a:solidFill>
                  </a:rPr>
                  <a:t>(</a:t>
                </a:r>
                <a14:m>
                  <m:oMath xmlns:m="http://schemas.openxmlformats.org/officeDocument/2006/math">
                    <m:r>
                      <a:rPr lang="en-US" altLang="ja-JP" b="1" i="1" dirty="0" smtClean="0">
                        <a:solidFill>
                          <a:schemeClr val="tx1"/>
                        </a:solidFill>
                        <a:latin typeface="Cambria Math" panose="02040503050406030204" pitchFamily="18" charset="0"/>
                      </a:rPr>
                      <m:t>𝑸</m:t>
                    </m:r>
                  </m:oMath>
                </a14:m>
                <a:r>
                  <a:rPr lang="ja-JP" altLang="en-US">
                    <a:solidFill>
                      <a:schemeClr val="tx1"/>
                    </a:solidFill>
                  </a:rPr>
                  <a:t>の分の取引は行われない</a:t>
                </a:r>
                <a:r>
                  <a:rPr lang="en-US" altLang="ja-JP" dirty="0">
                    <a:solidFill>
                      <a:schemeClr val="tx1"/>
                    </a:solidFill>
                  </a:rPr>
                  <a:t>)</a:t>
                </a:r>
                <a:endParaRPr lang="en-US" altLang="ja-JP" dirty="0"/>
              </a:p>
              <a:p>
                <a:pPr marL="457200" indent="-457200">
                  <a:lnSpc>
                    <a:spcPct val="120000"/>
                  </a:lnSpc>
                  <a:buFont typeface="+mj-lt"/>
                  <a:buAutoNum type="romanUcPeriod"/>
                </a:pPr>
                <a:r>
                  <a:rPr lang="en" altLang="ja-JP" dirty="0"/>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smtClean="0">
                        <a:solidFill>
                          <a:schemeClr val="tx1"/>
                        </a:solidFill>
                        <a:latin typeface="Cambria Math" panose="02040503050406030204" pitchFamily="18" charset="0"/>
                      </a:rPr>
                      <m:t>(</m:t>
                    </m:r>
                    <m:r>
                      <a:rPr lang="en-US" altLang="ja-JP" b="1" i="1" dirty="0" smtClean="0">
                        <a:solidFill>
                          <a:schemeClr val="tx1"/>
                        </a:solidFill>
                        <a:latin typeface="Cambria Math" panose="02040503050406030204" pitchFamily="18" charset="0"/>
                      </a:rPr>
                      <m:t>𝑰</m:t>
                    </m:r>
                    <m:r>
                      <a:rPr lang="en-US" altLang="ja-JP" b="1" i="1" dirty="0" smtClean="0">
                        <a:solidFill>
                          <a:schemeClr val="tx1"/>
                        </a:solidFill>
                        <a:latin typeface="Cambria Math" panose="02040503050406030204" pitchFamily="18" charset="0"/>
                      </a:rPr>
                      <m:t>,</m:t>
                    </m:r>
                    <m:acc>
                      <m:accPr>
                        <m:chr m:val="̃"/>
                        <m:ctrlPr>
                          <a:rPr lang="en" altLang="ja-JP" b="1" i="1" dirty="0">
                            <a:solidFill>
                              <a:schemeClr val="tx1"/>
                            </a:solidFill>
                            <a:latin typeface="Cambria Math" panose="02040503050406030204" pitchFamily="18" charset="0"/>
                          </a:rPr>
                        </m:ctrlPr>
                      </m:accPr>
                      <m:e>
                        <m:r>
                          <a:rPr lang="en-US" altLang="ja-JP" b="1" i="1" dirty="0" smtClean="0">
                            <a:solidFill>
                              <a:schemeClr val="tx1"/>
                            </a:solidFill>
                            <a:latin typeface="Cambria Math" panose="02040503050406030204" pitchFamily="18" charset="0"/>
                          </a:rPr>
                          <m:t>𝑱</m:t>
                        </m:r>
                      </m:e>
                    </m:acc>
                    <m:r>
                      <a:rPr lang="en" altLang="ja-JP" i="1" dirty="0">
                        <a:solidFill>
                          <a:schemeClr val="tx1"/>
                        </a:solidFill>
                        <a:latin typeface="Cambria Math" panose="02040503050406030204" pitchFamily="18" charset="0"/>
                      </a:rPr>
                      <m:t>)</m:t>
                    </m:r>
                  </m:oMath>
                </a14:m>
                <a:r>
                  <a:rPr lang="ja-JP" altLang="en-US">
                    <a:solidFill>
                      <a:schemeClr val="tx1"/>
                    </a:solidFill>
                  </a:rPr>
                  <a:t>の最適解を求め，</a:t>
                </a:r>
                <a:r>
                  <a:rPr lang="ja-JP" altLang="en-US">
                    <a:solidFill>
                      <a:schemeClr val="accent2"/>
                    </a:solidFill>
                  </a:rPr>
                  <a:t>提供リソースの取引量を決める</a:t>
                </a:r>
                <a:endParaRPr lang="en-US" altLang="ja-JP" dirty="0">
                  <a:solidFill>
                    <a:schemeClr val="accent2"/>
                  </a:solidFill>
                </a:endParaRPr>
              </a:p>
              <a:p>
                <a:pPr marL="457200" indent="-457200">
                  <a:buFont typeface="+mj-lt"/>
                  <a:buAutoNum type="romanUcPeriod"/>
                </a:pPr>
                <a:r>
                  <a:rPr lang="en" altLang="ja-JP" dirty="0"/>
                  <a:t> </a:t>
                </a:r>
                <a14:m>
                  <m:oMath xmlns:m="http://schemas.openxmlformats.org/officeDocument/2006/math">
                    <m:r>
                      <a:rPr lang="en" altLang="ja-JP" i="1" dirty="0" smtClean="0">
                        <a:solidFill>
                          <a:schemeClr val="tx1"/>
                        </a:solidFill>
                        <a:latin typeface="Cambria Math" panose="02040503050406030204" pitchFamily="18" charset="0"/>
                      </a:rPr>
                      <m:t>𝑃</m:t>
                    </m:r>
                    <m:r>
                      <a:rPr lang="en" altLang="ja-JP" i="1" dirty="0" smtClean="0">
                        <a:solidFill>
                          <a:schemeClr val="tx1"/>
                        </a:solidFill>
                        <a:latin typeface="Cambria Math" panose="02040503050406030204" pitchFamily="18" charset="0"/>
                      </a:rPr>
                      <m:t>(</m:t>
                    </m:r>
                    <m:r>
                      <a:rPr lang="en-US" altLang="ja-JP" b="1" i="1" dirty="0" smtClean="0">
                        <a:solidFill>
                          <a:schemeClr val="tx1"/>
                        </a:solidFill>
                        <a:latin typeface="Cambria Math" panose="02040503050406030204" pitchFamily="18" charset="0"/>
                      </a:rPr>
                      <m:t>𝑰</m:t>
                    </m:r>
                    <m:r>
                      <a:rPr lang="en-US" altLang="ja-JP" b="1" i="1" dirty="0" smtClean="0">
                        <a:solidFill>
                          <a:schemeClr val="tx1"/>
                        </a:solidFill>
                        <a:latin typeface="Cambria Math" panose="02040503050406030204" pitchFamily="18" charset="0"/>
                      </a:rPr>
                      <m:t>,</m:t>
                    </m:r>
                    <m:acc>
                      <m:accPr>
                        <m:chr m:val="̃"/>
                        <m:ctrlPr>
                          <a:rPr lang="en" altLang="ja-JP" b="1" i="1" dirty="0">
                            <a:solidFill>
                              <a:schemeClr val="tx1"/>
                            </a:solidFill>
                            <a:latin typeface="Cambria Math" panose="02040503050406030204" pitchFamily="18" charset="0"/>
                          </a:rPr>
                        </m:ctrlPr>
                      </m:accPr>
                      <m:e>
                        <m:r>
                          <a:rPr lang="en-US" altLang="ja-JP" b="1" i="1" dirty="0">
                            <a:solidFill>
                              <a:schemeClr val="tx1"/>
                            </a:solidFill>
                            <a:latin typeface="Cambria Math" panose="02040503050406030204" pitchFamily="18" charset="0"/>
                          </a:rPr>
                          <m:t>𝑱</m:t>
                        </m:r>
                      </m:e>
                    </m:acc>
                    <m:r>
                      <a:rPr lang="en" altLang="ja-JP" i="1" dirty="0">
                        <a:solidFill>
                          <a:schemeClr val="tx1"/>
                        </a:solidFill>
                        <a:latin typeface="Cambria Math" panose="02040503050406030204" pitchFamily="18" charset="0"/>
                      </a:rPr>
                      <m:t>)</m:t>
                    </m:r>
                  </m:oMath>
                </a14:m>
                <a:r>
                  <a:rPr lang="ja-JP" altLang="en-US">
                    <a:solidFill>
                      <a:schemeClr val="tx1"/>
                    </a:solidFill>
                  </a:rPr>
                  <a:t>において勝者となったリソース提供企業に対して</a:t>
                </a:r>
                <a:r>
                  <a:rPr lang="ja-JP" altLang="en-US">
                    <a:solidFill>
                      <a:schemeClr val="accent2"/>
                    </a:solidFill>
                  </a:rPr>
                  <a:t>収入</a:t>
                </a:r>
                <a14:m>
                  <m:oMath xmlns:m="http://schemas.openxmlformats.org/officeDocument/2006/math">
                    <m:r>
                      <a:rPr lang="en" altLang="ja-JP" i="1" dirty="0" smtClean="0">
                        <a:solidFill>
                          <a:schemeClr val="accent2"/>
                        </a:solidFill>
                        <a:latin typeface="Cambria Math" panose="02040503050406030204" pitchFamily="18" charset="0"/>
                      </a:rPr>
                      <m:t>𝑟𝑒</m:t>
                    </m:r>
                    <m:r>
                      <a:rPr lang="en-US" altLang="ja-JP" b="0" i="1" dirty="0" smtClean="0">
                        <a:solidFill>
                          <a:schemeClr val="accent2"/>
                        </a:solidFill>
                        <a:latin typeface="Cambria Math" panose="02040503050406030204" pitchFamily="18" charset="0"/>
                      </a:rPr>
                      <m:t>𝑣𝑒𝑛𝑢</m:t>
                    </m:r>
                    <m:sSub>
                      <m:sSubPr>
                        <m:ctrlPr>
                          <a:rPr lang="en-US" altLang="ja-JP" b="0" i="1" dirty="0" smtClean="0">
                            <a:solidFill>
                              <a:schemeClr val="accent2"/>
                            </a:solidFill>
                            <a:latin typeface="Cambria Math" panose="02040503050406030204" pitchFamily="18" charset="0"/>
                          </a:rPr>
                        </m:ctrlPr>
                      </m:sSubPr>
                      <m:e>
                        <m:r>
                          <a:rPr lang="en-US" altLang="ja-JP" b="0" i="1" dirty="0" smtClean="0">
                            <a:solidFill>
                              <a:schemeClr val="accent2"/>
                            </a:solidFill>
                            <a:latin typeface="Cambria Math" panose="02040503050406030204" pitchFamily="18" charset="0"/>
                          </a:rPr>
                          <m:t>𝑒</m:t>
                        </m:r>
                      </m:e>
                      <m:sub>
                        <m:r>
                          <a:rPr lang="en-US" altLang="ja-JP" b="0" i="1" dirty="0" smtClean="0">
                            <a:solidFill>
                              <a:schemeClr val="accent2"/>
                            </a:solidFill>
                            <a:latin typeface="Cambria Math" panose="02040503050406030204" pitchFamily="18" charset="0"/>
                          </a:rPr>
                          <m:t>𝑗</m:t>
                        </m:r>
                        <m:r>
                          <a:rPr lang="en-US" altLang="ja-JP" b="0" i="1" dirty="0" smtClean="0">
                            <a:solidFill>
                              <a:schemeClr val="accent2"/>
                            </a:solidFill>
                            <a:latin typeface="Cambria Math" panose="02040503050406030204" pitchFamily="18" charset="0"/>
                          </a:rPr>
                          <m:t>,</m:t>
                        </m:r>
                        <m:r>
                          <a:rPr lang="en-US" altLang="ja-JP" b="0" i="1" dirty="0" smtClean="0">
                            <a:solidFill>
                              <a:schemeClr val="accent2"/>
                            </a:solidFill>
                            <a:latin typeface="Cambria Math" panose="02040503050406030204" pitchFamily="18" charset="0"/>
                          </a:rPr>
                          <m:t>𝑟</m:t>
                        </m:r>
                      </m:sub>
                    </m:sSub>
                  </m:oMath>
                </a14:m>
                <a:r>
                  <a:rPr lang="ja-JP" altLang="en-US">
                    <a:solidFill>
                      <a:schemeClr val="accent2"/>
                    </a:solidFill>
                  </a:rPr>
                  <a:t>を決定する</a:t>
                </a:r>
              </a:p>
            </p:txBody>
          </p:sp>
        </mc:Choice>
        <mc:Fallback xmlns="">
          <p:sp>
            <p:nvSpPr>
              <p:cNvPr id="8" name="テキスト プレースホルダー 7">
                <a:extLst>
                  <a:ext uri="{FF2B5EF4-FFF2-40B4-BE49-F238E27FC236}">
                    <a16:creationId xmlns:a16="http://schemas.microsoft.com/office/drawing/2014/main" id="{9828D869-6A33-1C40-ACED-ED2F240C07D6}"/>
                  </a:ext>
                </a:extLst>
              </p:cNvPr>
              <p:cNvSpPr>
                <a:spLocks noGrp="1" noRot="1" noChangeAspect="1" noMove="1" noResize="1" noEditPoints="1" noAdjustHandles="1" noChangeArrowheads="1" noChangeShapeType="1" noTextEdit="1"/>
              </p:cNvSpPr>
              <p:nvPr>
                <p:ph type="body" sz="quarter" idx="13"/>
              </p:nvPr>
            </p:nvSpPr>
            <p:spPr>
              <a:xfrm>
                <a:off x="628650" y="1545953"/>
                <a:ext cx="8609944" cy="5673383"/>
              </a:xfrm>
              <a:blipFill>
                <a:blip r:embed="rId2"/>
                <a:stretch>
                  <a:fillRect l="-1180" t="-1119"/>
                </a:stretch>
              </a:blipFill>
            </p:spPr>
            <p:txBody>
              <a:bodyPr/>
              <a:lstStyle/>
              <a:p>
                <a:r>
                  <a:rPr lang="ja-JP" altLang="en-US">
                    <a:noFill/>
                  </a:rPr>
                  <a:t> </a:t>
                </a:r>
              </a:p>
            </p:txBody>
          </p:sp>
        </mc:Fallback>
      </mc:AlternateContent>
      <p:sp>
        <p:nvSpPr>
          <p:cNvPr id="7" name="タイトル 6">
            <a:extLst>
              <a:ext uri="{FF2B5EF4-FFF2-40B4-BE49-F238E27FC236}">
                <a16:creationId xmlns:a16="http://schemas.microsoft.com/office/drawing/2014/main" id="{2F469B60-13A0-0E42-B729-5E06E67286B5}"/>
              </a:ext>
            </a:extLst>
          </p:cNvPr>
          <p:cNvSpPr>
            <a:spLocks noGrp="1"/>
          </p:cNvSpPr>
          <p:nvPr>
            <p:ph type="title"/>
          </p:nvPr>
        </p:nvSpPr>
        <p:spPr/>
        <p:txBody>
          <a:bodyPr/>
          <a:lstStyle/>
          <a:p>
            <a:r>
              <a:rPr kumimoji="1" lang="ja-JP" altLang="en-US"/>
              <a:t>手法</a:t>
            </a:r>
            <a:r>
              <a:rPr kumimoji="1" lang="en-US" altLang="ja-JP" dirty="0"/>
              <a:t>II</a:t>
            </a:r>
            <a:r>
              <a:rPr kumimoji="1" lang="ja-JP" altLang="en-US"/>
              <a:t>のアルゴリズム</a:t>
            </a:r>
          </a:p>
        </p:txBody>
      </p:sp>
      <p:sp>
        <p:nvSpPr>
          <p:cNvPr id="5" name="フッター プレースホルダー 4">
            <a:extLst>
              <a:ext uri="{FF2B5EF4-FFF2-40B4-BE49-F238E27FC236}">
                <a16:creationId xmlns:a16="http://schemas.microsoft.com/office/drawing/2014/main" id="{804AD197-C9D6-1E42-A779-B7A887F207EC}"/>
              </a:ext>
            </a:extLst>
          </p:cNvPr>
          <p:cNvSpPr>
            <a:spLocks noGrp="1"/>
          </p:cNvSpPr>
          <p:nvPr>
            <p:ph type="ftr" sz="quarter" idx="15"/>
          </p:nvPr>
        </p:nvSpPr>
        <p:spPr>
          <a:xfrm>
            <a:off x="0" y="6139543"/>
            <a:ext cx="8515350" cy="721270"/>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EA5DF5-61EB-F943-98E9-2B6F30BEC585}"/>
              </a:ext>
            </a:extLst>
          </p:cNvPr>
          <p:cNvSpPr>
            <a:spLocks noGrp="1"/>
          </p:cNvSpPr>
          <p:nvPr>
            <p:ph type="sldNum" sz="quarter" idx="16"/>
          </p:nvPr>
        </p:nvSpPr>
        <p:spPr/>
        <p:txBody>
          <a:bodyPr/>
          <a:lstStyle/>
          <a:p>
            <a:fld id="{08FC5268-0E06-784C-B5A0-7DE08B3865E8}" type="slidenum">
              <a:rPr kumimoji="1" lang="ja-JP" altLang="en-US" smtClean="0"/>
              <a:t>33</a:t>
            </a:fld>
            <a:endParaRPr kumimoji="1" lang="ja-JP" altLang="en-US"/>
          </a:p>
        </p:txBody>
      </p:sp>
      <p:sp>
        <p:nvSpPr>
          <p:cNvPr id="9" name="角丸四角形 8">
            <a:extLst>
              <a:ext uri="{FF2B5EF4-FFF2-40B4-BE49-F238E27FC236}">
                <a16:creationId xmlns:a16="http://schemas.microsoft.com/office/drawing/2014/main" id="{6104F805-3863-354E-A1CB-A510B2D8B723}"/>
              </a:ext>
            </a:extLst>
          </p:cNvPr>
          <p:cNvSpPr/>
          <p:nvPr/>
        </p:nvSpPr>
        <p:spPr>
          <a:xfrm>
            <a:off x="378373" y="1519599"/>
            <a:ext cx="8723587" cy="20492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382BACC-C607-1B46-A2AB-3A331CDDC502}"/>
              </a:ext>
            </a:extLst>
          </p:cNvPr>
          <p:cNvSpPr txBox="1"/>
          <p:nvPr/>
        </p:nvSpPr>
        <p:spPr>
          <a:xfrm>
            <a:off x="482282" y="1090749"/>
            <a:ext cx="3775393" cy="400110"/>
          </a:xfrm>
          <a:prstGeom prst="rect">
            <a:avLst/>
          </a:prstGeom>
          <a:noFill/>
          <a:ln>
            <a:noFill/>
          </a:ln>
        </p:spPr>
        <p:txBody>
          <a:bodyPr wrap="none" rtlCol="0">
            <a:spAutoFit/>
          </a:bodyPr>
          <a:lstStyle/>
          <a:p>
            <a:r>
              <a:rPr kumimoji="1" lang="ja-JP" altLang="en-US" sz="2000">
                <a:solidFill>
                  <a:schemeClr val="accent1"/>
                </a:solidFill>
              </a:rPr>
              <a:t>リソース要求企業の支払い決定</a:t>
            </a:r>
          </a:p>
        </p:txBody>
      </p:sp>
      <p:sp>
        <p:nvSpPr>
          <p:cNvPr id="10" name="角丸四角形 9">
            <a:extLst>
              <a:ext uri="{FF2B5EF4-FFF2-40B4-BE49-F238E27FC236}">
                <a16:creationId xmlns:a16="http://schemas.microsoft.com/office/drawing/2014/main" id="{98A33057-84C7-8442-8761-9BC00444FE5A}"/>
              </a:ext>
            </a:extLst>
          </p:cNvPr>
          <p:cNvSpPr/>
          <p:nvPr/>
        </p:nvSpPr>
        <p:spPr>
          <a:xfrm>
            <a:off x="378372" y="4064135"/>
            <a:ext cx="8723587" cy="210454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351DC07-D8FF-2144-9978-09AE8D6860A1}"/>
              </a:ext>
            </a:extLst>
          </p:cNvPr>
          <p:cNvSpPr txBox="1"/>
          <p:nvPr/>
        </p:nvSpPr>
        <p:spPr>
          <a:xfrm>
            <a:off x="378372" y="3661468"/>
            <a:ext cx="3518912" cy="400110"/>
          </a:xfrm>
          <a:prstGeom prst="rect">
            <a:avLst/>
          </a:prstGeom>
          <a:noFill/>
          <a:ln>
            <a:noFill/>
          </a:ln>
        </p:spPr>
        <p:txBody>
          <a:bodyPr wrap="none" rtlCol="0">
            <a:spAutoFit/>
          </a:bodyPr>
          <a:lstStyle/>
          <a:p>
            <a:r>
              <a:rPr kumimoji="1" lang="ja-JP" altLang="en-US" sz="2000">
                <a:solidFill>
                  <a:schemeClr val="accent1"/>
                </a:solidFill>
              </a:rPr>
              <a:t>リソース提供企業の収入決定</a:t>
            </a:r>
          </a:p>
        </p:txBody>
      </p:sp>
      <p:sp>
        <p:nvSpPr>
          <p:cNvPr id="3" name="テキスト ボックス 2">
            <a:extLst>
              <a:ext uri="{FF2B5EF4-FFF2-40B4-BE49-F238E27FC236}">
                <a16:creationId xmlns:a16="http://schemas.microsoft.com/office/drawing/2014/main" id="{A6E577B2-C12C-BD43-9C3E-4CC9DF262CE9}"/>
              </a:ext>
            </a:extLst>
          </p:cNvPr>
          <p:cNvSpPr txBox="1"/>
          <p:nvPr/>
        </p:nvSpPr>
        <p:spPr>
          <a:xfrm>
            <a:off x="4904509" y="-966355"/>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629144084"/>
      </p:ext>
    </p:extLst>
  </p:cSld>
  <p:clrMapOvr>
    <a:masterClrMapping/>
  </p:clrMapOvr>
  <mc:AlternateContent xmlns:mc="http://schemas.openxmlformats.org/markup-compatibility/2006" xmlns:p14="http://schemas.microsoft.com/office/powerpoint/2010/main">
    <mc:Choice Requires="p14">
      <p:transition spd="slow" p14:dur="2000" advTm="53149"/>
    </mc:Choice>
    <mc:Fallback xmlns="">
      <p:transition spd="slow" advTm="53149"/>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C1FD8385-3C32-E34B-A36D-B6864F6627BB}"/>
              </a:ext>
            </a:extLst>
          </p:cNvPr>
          <p:cNvSpPr>
            <a:spLocks noGrp="1"/>
          </p:cNvSpPr>
          <p:nvPr>
            <p:ph type="ftr" sz="quarter" idx="14"/>
          </p:nvPr>
        </p:nvSpPr>
        <p:spPr/>
        <p:txBody>
          <a:bodyPr/>
          <a:lstStyle/>
          <a:p>
            <a:endParaRPr lang="ja-JP" altLang="en-US" dirty="0"/>
          </a:p>
        </p:txBody>
      </p:sp>
      <p:sp>
        <p:nvSpPr>
          <p:cNvPr id="6" name="スライド番号プレースホルダー 5">
            <a:extLst>
              <a:ext uri="{FF2B5EF4-FFF2-40B4-BE49-F238E27FC236}">
                <a16:creationId xmlns:a16="http://schemas.microsoft.com/office/drawing/2014/main" id="{3C5524F3-DD57-B04B-B2D7-A7917D597153}"/>
              </a:ext>
            </a:extLst>
          </p:cNvPr>
          <p:cNvSpPr>
            <a:spLocks noGrp="1"/>
          </p:cNvSpPr>
          <p:nvPr>
            <p:ph type="sldNum" sz="quarter" idx="15"/>
          </p:nvPr>
        </p:nvSpPr>
        <p:spPr/>
        <p:txBody>
          <a:bodyPr/>
          <a:lstStyle/>
          <a:p>
            <a:fld id="{5D29B136-363A-44F2-87B3-E68585EE69B2}" type="slidenum">
              <a:rPr lang="ja-JP" altLang="en-US" smtClean="0">
                <a:solidFill>
                  <a:srgbClr val="505050"/>
                </a:solidFill>
              </a:rPr>
              <a:pPr/>
              <a:t>34</a:t>
            </a:fld>
            <a:endParaRPr lang="ja-JP" altLang="en-US">
              <a:solidFill>
                <a:srgbClr val="505050"/>
              </a:solidFill>
            </a:endParaRPr>
          </a:p>
        </p:txBody>
      </p:sp>
      <mc:AlternateContent xmlns:mc="http://schemas.openxmlformats.org/markup-compatibility/2006" xmlns:a14="http://schemas.microsoft.com/office/drawing/2010/main">
        <mc:Choice Requires="a14">
          <p:sp>
            <p:nvSpPr>
              <p:cNvPr id="7" name="タイトル 6">
                <a:extLst>
                  <a:ext uri="{FF2B5EF4-FFF2-40B4-BE49-F238E27FC236}">
                    <a16:creationId xmlns:a16="http://schemas.microsoft.com/office/drawing/2014/main" id="{7284A2CF-1F67-CC43-B534-355888AB6875}"/>
                  </a:ext>
                </a:extLst>
              </p:cNvPr>
              <p:cNvSpPr>
                <a:spLocks noGrp="1"/>
              </p:cNvSpPr>
              <p:nvPr>
                <p:ph type="title"/>
              </p:nvPr>
            </p:nvSpPr>
            <p:spPr/>
            <p:txBody>
              <a:bodyPr/>
              <a:lstStyle/>
              <a:p>
                <a14:m>
                  <m:oMath xmlns:m="http://schemas.openxmlformats.org/officeDocument/2006/math">
                    <m:r>
                      <a:rPr lang="en-US" altLang="ja-JP" i="1" dirty="0" smtClean="0">
                        <a:latin typeface="Cambria Math" panose="02040503050406030204" pitchFamily="18" charset="0"/>
                      </a:rPr>
                      <m:t>𝑃</m:t>
                    </m:r>
                    <m:d>
                      <m:dPr>
                        <m:ctrlPr>
                          <a:rPr lang="en-US" altLang="ja-JP" i="1" dirty="0">
                            <a:latin typeface="Cambria Math" panose="02040503050406030204" pitchFamily="18" charset="0"/>
                          </a:rPr>
                        </m:ctrlPr>
                      </m:dPr>
                      <m:e>
                        <m:r>
                          <a:rPr lang="en-US" altLang="ja-JP" b="1" i="1" dirty="0" smtClean="0">
                            <a:latin typeface="Cambria Math" panose="02040503050406030204" pitchFamily="18" charset="0"/>
                          </a:rPr>
                          <m:t>𝑰</m:t>
                        </m:r>
                        <m:r>
                          <a:rPr lang="en-US" altLang="ja-JP" b="0" i="1" dirty="0" smtClean="0">
                            <a:latin typeface="Cambria Math" panose="02040503050406030204" pitchFamily="18" charset="0"/>
                          </a:rPr>
                          <m:t>,</m:t>
                        </m:r>
                        <m:acc>
                          <m:accPr>
                            <m:chr m:val="̃"/>
                            <m:ctrlPr>
                              <a:rPr lang="en-US" altLang="ja-JP" i="1" dirty="0" smtClean="0">
                                <a:latin typeface="Cambria Math" panose="02040503050406030204" pitchFamily="18" charset="0"/>
                              </a:rPr>
                            </m:ctrlPr>
                          </m:accPr>
                          <m:e>
                            <m:r>
                              <a:rPr lang="en-US" altLang="ja-JP" b="1" i="1" dirty="0" smtClean="0">
                                <a:latin typeface="Cambria Math" panose="02040503050406030204" pitchFamily="18" charset="0"/>
                              </a:rPr>
                              <m:t>𝑱</m:t>
                            </m:r>
                          </m:e>
                        </m:acc>
                      </m:e>
                    </m:d>
                  </m:oMath>
                </a14:m>
                <a:r>
                  <a:rPr kumimoji="1" lang="ja-JP" altLang="en-US"/>
                  <a:t>の</a:t>
                </a:r>
                <a:r>
                  <a:rPr lang="ja-JP" altLang="en-US"/>
                  <a:t>定式化</a:t>
                </a:r>
                <a:r>
                  <a:rPr kumimoji="1" lang="en-US" altLang="ja-JP" dirty="0"/>
                  <a:t> (IV)</a:t>
                </a:r>
                <a:endParaRPr kumimoji="1" lang="ja-JP" altLang="en-US"/>
              </a:p>
            </p:txBody>
          </p:sp>
        </mc:Choice>
        <mc:Fallback xmlns="">
          <p:sp>
            <p:nvSpPr>
              <p:cNvPr id="7" name="タイトル 6">
                <a:extLst>
                  <a:ext uri="{FF2B5EF4-FFF2-40B4-BE49-F238E27FC236}">
                    <a16:creationId xmlns:a16="http://schemas.microsoft.com/office/drawing/2014/main" id="{7284A2CF-1F67-CC43-B534-355888AB6875}"/>
                  </a:ext>
                </a:extLst>
              </p:cNvPr>
              <p:cNvSpPr>
                <a:spLocks noGrp="1" noRot="1" noChangeAspect="1" noMove="1" noResize="1" noEditPoints="1" noAdjustHandles="1" noChangeArrowheads="1" noChangeShapeType="1" noTextEdit="1"/>
              </p:cNvSpPr>
              <p:nvPr>
                <p:ph type="title"/>
              </p:nvPr>
            </p:nvSpPr>
            <p:spPr>
              <a:blipFill>
                <a:blip r:embed="rId3"/>
                <a:stretch>
                  <a:fillRect l="-322" t="-8889" b="-244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15BE4B1D-0281-1D4D-8AF2-7B21999376CF}"/>
                  </a:ext>
                </a:extLst>
              </p:cNvPr>
              <p:cNvSpPr txBox="1"/>
              <p:nvPr/>
            </p:nvSpPr>
            <p:spPr>
              <a:xfrm>
                <a:off x="628650" y="4912479"/>
                <a:ext cx="3874779" cy="376193"/>
              </a:xfrm>
              <a:prstGeom prst="rect">
                <a:avLst/>
              </a:prstGeom>
              <a:noFill/>
            </p:spPr>
            <p:txBody>
              <a:bodyPr wrap="none" rtlCol="0">
                <a:spAutoFit/>
              </a:bodyPr>
              <a:lstStyle/>
              <a:p>
                <a14:m>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1" i="1" smtClean="0">
                            <a:latin typeface="Cambria Math" panose="02040503050406030204" pitchFamily="18" charset="0"/>
                          </a:rPr>
                          <m:t>𝑩</m:t>
                        </m:r>
                      </m:e>
                    </m:acc>
                    <m:r>
                      <a:rPr kumimoji="1" lang="en-US" altLang="ja-JP" b="0" i="1" smtClean="0">
                        <a:latin typeface="Cambria Math" panose="02040503050406030204" pitchFamily="18" charset="0"/>
                      </a:rPr>
                      <m:t>:</m:t>
                    </m:r>
                  </m:oMath>
                </a14:m>
                <a:r>
                  <a:rPr kumimoji="1" lang="ja-JP" altLang="en-US"/>
                  <a:t>敗者となった要求側の入札の集合</a:t>
                </a:r>
                <a:endParaRPr kumimoji="1" lang="en-US" altLang="ja-JP" dirty="0"/>
              </a:p>
            </p:txBody>
          </p:sp>
        </mc:Choice>
        <mc:Fallback>
          <p:sp>
            <p:nvSpPr>
              <p:cNvPr id="14" name="テキスト ボックス 13">
                <a:extLst>
                  <a:ext uri="{FF2B5EF4-FFF2-40B4-BE49-F238E27FC236}">
                    <a16:creationId xmlns:a16="http://schemas.microsoft.com/office/drawing/2014/main" id="{15BE4B1D-0281-1D4D-8AF2-7B21999376CF}"/>
                  </a:ext>
                </a:extLst>
              </p:cNvPr>
              <p:cNvSpPr txBox="1">
                <a:spLocks noRot="1" noChangeAspect="1" noMove="1" noResize="1" noEditPoints="1" noAdjustHandles="1" noChangeArrowheads="1" noChangeShapeType="1" noTextEdit="1"/>
              </p:cNvSpPr>
              <p:nvPr/>
            </p:nvSpPr>
            <p:spPr>
              <a:xfrm>
                <a:off x="628650" y="4912479"/>
                <a:ext cx="3874779" cy="376193"/>
              </a:xfrm>
              <a:prstGeom prst="rect">
                <a:avLst/>
              </a:prstGeom>
              <a:blipFill>
                <a:blip r:embed="rId4"/>
                <a:stretch>
                  <a:fillRect t="-3333" b="-23333"/>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467DE47B-2BF1-4343-8FD3-7A0425B2D509}"/>
              </a:ext>
            </a:extLst>
          </p:cNvPr>
          <p:cNvSpPr txBox="1"/>
          <p:nvPr/>
        </p:nvSpPr>
        <p:spPr>
          <a:xfrm>
            <a:off x="5163079" y="3487720"/>
            <a:ext cx="591829" cy="369332"/>
          </a:xfrm>
          <a:prstGeom prst="rect">
            <a:avLst/>
          </a:prstGeom>
          <a:noFill/>
        </p:spPr>
        <p:txBody>
          <a:bodyPr wrap="none" rtlCol="0">
            <a:spAutoFit/>
          </a:bodyPr>
          <a:lstStyle/>
          <a:p>
            <a:r>
              <a:rPr kumimoji="1" lang="en-US" altLang="ja-JP" dirty="0"/>
              <a:t>(16)</a:t>
            </a:r>
            <a:endParaRPr kumimoji="1" lang="ja-JP" altLang="en-US"/>
          </a:p>
        </p:txBody>
      </p:sp>
      <p:sp>
        <p:nvSpPr>
          <p:cNvPr id="28" name="テキスト ボックス 27">
            <a:extLst>
              <a:ext uri="{FF2B5EF4-FFF2-40B4-BE49-F238E27FC236}">
                <a16:creationId xmlns:a16="http://schemas.microsoft.com/office/drawing/2014/main" id="{3F494BCE-EA52-4246-A3DC-015C0E077CE6}"/>
              </a:ext>
            </a:extLst>
          </p:cNvPr>
          <p:cNvSpPr txBox="1"/>
          <p:nvPr/>
        </p:nvSpPr>
        <p:spPr>
          <a:xfrm>
            <a:off x="5163079" y="4404701"/>
            <a:ext cx="591829" cy="369332"/>
          </a:xfrm>
          <a:prstGeom prst="rect">
            <a:avLst/>
          </a:prstGeom>
          <a:noFill/>
        </p:spPr>
        <p:txBody>
          <a:bodyPr wrap="none" rtlCol="0">
            <a:spAutoFit/>
          </a:bodyPr>
          <a:lstStyle/>
          <a:p>
            <a:r>
              <a:rPr kumimoji="1" lang="en-US" altLang="ja-JP" dirty="0"/>
              <a:t>(</a:t>
            </a:r>
            <a:r>
              <a:rPr lang="en-US" altLang="ja-JP" dirty="0"/>
              <a:t>17</a:t>
            </a:r>
            <a:r>
              <a:rPr kumimoji="1" lang="en-US" altLang="ja-JP" dirty="0"/>
              <a:t>)</a:t>
            </a:r>
            <a:endParaRPr kumimoji="1" lang="ja-JP" altLang="en-US"/>
          </a:p>
        </p:txBody>
      </p:sp>
      <p:sp>
        <p:nvSpPr>
          <p:cNvPr id="29" name="テキスト ボックス 28">
            <a:extLst>
              <a:ext uri="{FF2B5EF4-FFF2-40B4-BE49-F238E27FC236}">
                <a16:creationId xmlns:a16="http://schemas.microsoft.com/office/drawing/2014/main" id="{E3ABE005-ACF7-4443-8FF4-4736CB6FE414}"/>
              </a:ext>
            </a:extLst>
          </p:cNvPr>
          <p:cNvSpPr txBox="1"/>
          <p:nvPr/>
        </p:nvSpPr>
        <p:spPr>
          <a:xfrm>
            <a:off x="5579485" y="3497551"/>
            <a:ext cx="2441694" cy="338554"/>
          </a:xfrm>
          <a:prstGeom prst="rect">
            <a:avLst/>
          </a:prstGeom>
          <a:noFill/>
        </p:spPr>
        <p:txBody>
          <a:bodyPr wrap="none" rtlCol="0">
            <a:spAutoFit/>
          </a:bodyPr>
          <a:lstStyle/>
          <a:p>
            <a:r>
              <a:rPr kumimoji="1" lang="ja-JP" altLang="en-US" sz="1600"/>
              <a:t>総利益最大化の目的関数</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5BEA2AD-6B41-7249-B991-780117AFBCD3}"/>
                  </a:ext>
                </a:extLst>
              </p:cNvPr>
              <p:cNvSpPr txBox="1"/>
              <p:nvPr/>
            </p:nvSpPr>
            <p:spPr>
              <a:xfrm>
                <a:off x="5685132" y="4296979"/>
                <a:ext cx="2553904" cy="584775"/>
              </a:xfrm>
              <a:prstGeom prst="rect">
                <a:avLst/>
              </a:prstGeom>
              <a:noFill/>
            </p:spPr>
            <p:txBody>
              <a:bodyPr wrap="none" rtlCol="0">
                <a:spAutoFit/>
              </a:bodyPr>
              <a:lstStyle/>
              <a:p>
                <a14:m>
                  <m:oMath xmlns:m="http://schemas.openxmlformats.org/officeDocument/2006/math">
                    <m:r>
                      <a:rPr lang="en-US" altLang="ja-JP" sz="1600" i="1" dirty="0" smtClean="0">
                        <a:solidFill>
                          <a:schemeClr val="accent2"/>
                        </a:solidFill>
                        <a:latin typeface="Cambria Math" panose="02040503050406030204" pitchFamily="18" charset="0"/>
                      </a:rPr>
                      <m:t>𝑃</m:t>
                    </m:r>
                    <m:r>
                      <a:rPr lang="en-US" altLang="ja-JP" sz="1600" i="1" dirty="0" smtClean="0">
                        <a:solidFill>
                          <a:schemeClr val="accent2"/>
                        </a:solidFill>
                        <a:latin typeface="Cambria Math" panose="02040503050406030204" pitchFamily="18" charset="0"/>
                      </a:rPr>
                      <m:t>(</m:t>
                    </m:r>
                    <m:r>
                      <a:rPr lang="en-US" altLang="ja-JP" sz="1600" b="1" i="1" dirty="0" smtClean="0">
                        <a:solidFill>
                          <a:schemeClr val="accent2"/>
                        </a:solidFill>
                        <a:latin typeface="Cambria Math" panose="02040503050406030204" pitchFamily="18" charset="0"/>
                      </a:rPr>
                      <m:t>𝑰</m:t>
                    </m:r>
                    <m:r>
                      <a:rPr lang="en-US" altLang="ja-JP" sz="1600" i="1" dirty="0" smtClean="0">
                        <a:solidFill>
                          <a:schemeClr val="accent2"/>
                        </a:solidFill>
                        <a:latin typeface="Cambria Math" panose="02040503050406030204" pitchFamily="18" charset="0"/>
                      </a:rPr>
                      <m:t>,</m:t>
                    </m:r>
                    <m:r>
                      <a:rPr lang="en-US" altLang="ja-JP" sz="1600" b="1" i="1" dirty="0" smtClean="0">
                        <a:solidFill>
                          <a:schemeClr val="accent2"/>
                        </a:solidFill>
                        <a:latin typeface="Cambria Math" panose="02040503050406030204" pitchFamily="18" charset="0"/>
                      </a:rPr>
                      <m:t>𝑱</m:t>
                    </m:r>
                    <m:r>
                      <a:rPr lang="en-US" altLang="ja-JP" sz="1600" i="1" dirty="0" smtClean="0">
                        <a:solidFill>
                          <a:schemeClr val="accent2"/>
                        </a:solidFill>
                        <a:latin typeface="Cambria Math" panose="02040503050406030204" pitchFamily="18" charset="0"/>
                      </a:rPr>
                      <m:t>,</m:t>
                    </m:r>
                    <m:r>
                      <a:rPr lang="en-US" altLang="ja-JP" sz="1600" b="1" i="1" dirty="0" smtClean="0">
                        <a:solidFill>
                          <a:schemeClr val="accent2"/>
                        </a:solidFill>
                        <a:latin typeface="Cambria Math" panose="02040503050406030204" pitchFamily="18" charset="0"/>
                      </a:rPr>
                      <m:t>𝑸</m:t>
                    </m:r>
                    <m:r>
                      <a:rPr lang="en-US" altLang="ja-JP" sz="1600" i="1" dirty="0" smtClean="0">
                        <a:solidFill>
                          <a:schemeClr val="accent2"/>
                        </a:solidFill>
                        <a:latin typeface="Cambria Math" panose="02040503050406030204" pitchFamily="18" charset="0"/>
                      </a:rPr>
                      <m:t>)</m:t>
                    </m:r>
                  </m:oMath>
                </a14:m>
                <a:r>
                  <a:rPr lang="ja-JP" altLang="en-US" sz="1600" dirty="0">
                    <a:solidFill>
                      <a:schemeClr val="accent2"/>
                    </a:solidFill>
                  </a:rPr>
                  <a:t>で</a:t>
                </a:r>
                <a:r>
                  <a:rPr lang="ja-JP" altLang="en-US" sz="1600">
                    <a:solidFill>
                      <a:schemeClr val="accent2"/>
                    </a:solidFill>
                  </a:rPr>
                  <a:t>敗者となった</a:t>
                </a:r>
                <a:endParaRPr lang="en-US" altLang="ja-JP" sz="1600" dirty="0"/>
              </a:p>
              <a:p>
                <a:r>
                  <a:rPr lang="ja-JP" altLang="en-US" sz="1600">
                    <a:solidFill>
                      <a:schemeClr val="accent2"/>
                    </a:solidFill>
                  </a:rPr>
                  <a:t>入札の決定変数は</a:t>
                </a:r>
                <a:r>
                  <a:rPr lang="en-US" altLang="ja-JP" sz="1600" dirty="0">
                    <a:solidFill>
                      <a:schemeClr val="accent2"/>
                    </a:solidFill>
                  </a:rPr>
                  <a:t>0</a:t>
                </a:r>
                <a:r>
                  <a:rPr lang="ja-JP" altLang="en-US" sz="1600">
                    <a:solidFill>
                      <a:schemeClr val="accent2"/>
                    </a:solidFill>
                  </a:rPr>
                  <a:t>とする</a:t>
                </a:r>
                <a:endParaRPr lang="en-US" altLang="ja-JP" sz="1600" dirty="0">
                  <a:solidFill>
                    <a:schemeClr val="accent2"/>
                  </a:solidFill>
                </a:endParaRPr>
              </a:p>
            </p:txBody>
          </p:sp>
        </mc:Choice>
        <mc:Fallback xmlns="">
          <p:sp>
            <p:nvSpPr>
              <p:cNvPr id="33" name="テキスト ボックス 32">
                <a:extLst>
                  <a:ext uri="{FF2B5EF4-FFF2-40B4-BE49-F238E27FC236}">
                    <a16:creationId xmlns:a16="http://schemas.microsoft.com/office/drawing/2014/main" id="{E5BEA2AD-6B41-7249-B991-780117AFBCD3}"/>
                  </a:ext>
                </a:extLst>
              </p:cNvPr>
              <p:cNvSpPr txBox="1">
                <a:spLocks noRot="1" noChangeAspect="1" noMove="1" noResize="1" noEditPoints="1" noAdjustHandles="1" noChangeArrowheads="1" noChangeShapeType="1" noTextEdit="1"/>
              </p:cNvSpPr>
              <p:nvPr/>
            </p:nvSpPr>
            <p:spPr>
              <a:xfrm>
                <a:off x="5685132" y="4296979"/>
                <a:ext cx="2553904" cy="584775"/>
              </a:xfrm>
              <a:prstGeom prst="rect">
                <a:avLst/>
              </a:prstGeom>
              <a:blipFill>
                <a:blip r:embed="rId6"/>
                <a:stretch>
                  <a:fillRect l="-1485" t="-2128"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3C31035-875F-4840-8825-003BAE23902E}"/>
                  </a:ext>
                </a:extLst>
              </p:cNvPr>
              <p:cNvSpPr txBox="1"/>
              <p:nvPr/>
            </p:nvSpPr>
            <p:spPr>
              <a:xfrm>
                <a:off x="609632" y="1250731"/>
                <a:ext cx="8545929" cy="651269"/>
              </a:xfrm>
              <a:prstGeom prst="rect">
                <a:avLst/>
              </a:prstGeom>
              <a:noFill/>
            </p:spPr>
            <p:txBody>
              <a:bodyPr wrap="none" rtlCol="0">
                <a:spAutoFit/>
              </a:bodyPr>
              <a:lstStyle/>
              <a:p>
                <a:pPr marL="285750" indent="-285750">
                  <a:buFont typeface="Wingdings" pitchFamily="2" charset="2"/>
                  <a:buChar char="n"/>
                </a:pPr>
                <a:r>
                  <a:rPr lang="ja-JP" altLang="en-US"/>
                  <a:t>勝者となった要求企業の集合</a:t>
                </a:r>
                <a14:m>
                  <m:oMath xmlns:m="http://schemas.openxmlformats.org/officeDocument/2006/math">
                    <m:acc>
                      <m:accPr>
                        <m:chr m:val="̃"/>
                        <m:ctrlPr>
                          <a:rPr lang="en-US" altLang="ja-JP" b="0" i="1" smtClean="0">
                            <a:latin typeface="Cambria Math" panose="02040503050406030204" pitchFamily="18" charset="0"/>
                          </a:rPr>
                        </m:ctrlPr>
                      </m:accPr>
                      <m:e>
                        <m:r>
                          <a:rPr lang="en-US" altLang="ja-JP" b="1" i="1" smtClean="0">
                            <a:latin typeface="Cambria Math" panose="02040503050406030204" pitchFamily="18" charset="0"/>
                          </a:rPr>
                          <m:t>𝑱</m:t>
                        </m:r>
                      </m:e>
                    </m:acc>
                  </m:oMath>
                </a14:m>
                <a:r>
                  <a:rPr kumimoji="1" lang="ja-JP" altLang="en-US"/>
                  <a:t>を定義し，また敗者となった入札の決定変数を</a:t>
                </a:r>
                <a:r>
                  <a:rPr kumimoji="1" lang="en-US" altLang="ja-JP" dirty="0"/>
                  <a:t>0</a:t>
                </a:r>
                <a:br>
                  <a:rPr kumimoji="1" lang="en-US" altLang="ja-JP" dirty="0"/>
                </a:br>
                <a:r>
                  <a:rPr lang="ja-JP" altLang="en-US"/>
                  <a:t>と</a:t>
                </a:r>
                <a:r>
                  <a:rPr kumimoji="1" lang="ja-JP" altLang="en-US"/>
                  <a:t>した新たな問題を定義する</a:t>
                </a:r>
                <a:endParaRPr kumimoji="1" lang="en-US" altLang="ja-JP" dirty="0"/>
              </a:p>
            </p:txBody>
          </p:sp>
        </mc:Choice>
        <mc:Fallback xmlns="">
          <p:sp>
            <p:nvSpPr>
              <p:cNvPr id="4" name="テキスト ボックス 3">
                <a:extLst>
                  <a:ext uri="{FF2B5EF4-FFF2-40B4-BE49-F238E27FC236}">
                    <a16:creationId xmlns:a16="http://schemas.microsoft.com/office/drawing/2014/main" id="{83C31035-875F-4840-8825-003BAE23902E}"/>
                  </a:ext>
                </a:extLst>
              </p:cNvPr>
              <p:cNvSpPr txBox="1">
                <a:spLocks noRot="1" noChangeAspect="1" noMove="1" noResize="1" noEditPoints="1" noAdjustHandles="1" noChangeArrowheads="1" noChangeShapeType="1" noTextEdit="1"/>
              </p:cNvSpPr>
              <p:nvPr/>
            </p:nvSpPr>
            <p:spPr>
              <a:xfrm>
                <a:off x="609632" y="1250731"/>
                <a:ext cx="8545929" cy="651269"/>
              </a:xfrm>
              <a:prstGeom prst="rect">
                <a:avLst/>
              </a:prstGeom>
              <a:blipFill>
                <a:blip r:embed="rId7"/>
                <a:stretch>
                  <a:fillRect l="-446" b="-113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500FD8F2-49AA-3842-AE57-B4D0BE4974FC}"/>
                  </a:ext>
                </a:extLst>
              </p:cNvPr>
              <p:cNvSpPr/>
              <p:nvPr/>
            </p:nvSpPr>
            <p:spPr>
              <a:xfrm>
                <a:off x="609632" y="1998605"/>
                <a:ext cx="2836674" cy="1240917"/>
              </a:xfrm>
              <a:prstGeom prst="rect">
                <a:avLst/>
              </a:prstGeom>
            </p:spPr>
            <p:txBody>
              <a:bodyPr wrap="none">
                <a:spAutoFit/>
              </a:bodyPr>
              <a:lstStyle/>
              <a:p>
                <a14:m>
                  <m:oMath xmlns:m="http://schemas.openxmlformats.org/officeDocument/2006/math">
                    <m:r>
                      <a:rPr lang="en-US" altLang="ja-JP" i="1" dirty="0" smtClean="0">
                        <a:latin typeface="Cambria Math" panose="02040503050406030204" pitchFamily="18" charset="0"/>
                      </a:rPr>
                      <m:t>𝑃</m:t>
                    </m:r>
                    <m:d>
                      <m:dPr>
                        <m:ctrlPr>
                          <a:rPr lang="en-US" altLang="ja-JP" i="1" dirty="0">
                            <a:latin typeface="Cambria Math" panose="02040503050406030204" pitchFamily="18" charset="0"/>
                          </a:rPr>
                        </m:ctrlPr>
                      </m:dPr>
                      <m:e>
                        <m:r>
                          <a:rPr lang="en-US" altLang="ja-JP" b="1" i="1" dirty="0">
                            <a:latin typeface="Cambria Math" panose="02040503050406030204" pitchFamily="18" charset="0"/>
                          </a:rPr>
                          <m:t>𝑰</m:t>
                        </m:r>
                        <m:r>
                          <a:rPr lang="en-US" altLang="ja-JP" i="1" dirty="0">
                            <a:latin typeface="Cambria Math" panose="02040503050406030204" pitchFamily="18" charset="0"/>
                          </a:rPr>
                          <m:t>,</m:t>
                        </m:r>
                        <m:acc>
                          <m:accPr>
                            <m:chr m:val="̃"/>
                            <m:ctrlPr>
                              <a:rPr lang="en-US" altLang="ja-JP" i="1" dirty="0">
                                <a:latin typeface="Cambria Math" panose="02040503050406030204" pitchFamily="18" charset="0"/>
                              </a:rPr>
                            </m:ctrlPr>
                          </m:accPr>
                          <m:e>
                            <m:r>
                              <a:rPr lang="en-US" altLang="ja-JP" b="1" i="1" dirty="0">
                                <a:latin typeface="Cambria Math" panose="02040503050406030204" pitchFamily="18" charset="0"/>
                              </a:rPr>
                              <m:t>𝑱</m:t>
                            </m:r>
                          </m:e>
                        </m:acc>
                      </m:e>
                    </m:d>
                  </m:oMath>
                </a14:m>
                <a:r>
                  <a:rPr lang="ja-JP" altLang="en-US"/>
                  <a:t>の</a:t>
                </a:r>
                <a14:m>
                  <m:oMath xmlns:m="http://schemas.openxmlformats.org/officeDocument/2006/math">
                    <m:r>
                      <a:rPr lang="en-US" altLang="ja-JP" i="1" dirty="0" smtClean="0">
                        <a:latin typeface="Cambria Math" panose="02040503050406030204" pitchFamily="18" charset="0"/>
                      </a:rPr>
                      <m:t>𝑃</m:t>
                    </m:r>
                    <m:r>
                      <a:rPr lang="en-US" altLang="ja-JP" i="1" dirty="0" smtClean="0">
                        <a:latin typeface="Cambria Math" panose="02040503050406030204" pitchFamily="18" charset="0"/>
                      </a:rPr>
                      <m:t>(</m:t>
                    </m:r>
                    <m:r>
                      <a:rPr lang="en-US" altLang="ja-JP" b="1" i="1" dirty="0" smtClean="0">
                        <a:latin typeface="Cambria Math" panose="02040503050406030204" pitchFamily="18" charset="0"/>
                      </a:rPr>
                      <m:t>𝑰</m:t>
                    </m:r>
                    <m:r>
                      <a:rPr lang="en-US" altLang="ja-JP" i="1" dirty="0" smtClean="0">
                        <a:latin typeface="Cambria Math" panose="02040503050406030204" pitchFamily="18" charset="0"/>
                      </a:rPr>
                      <m:t>,</m:t>
                    </m:r>
                    <m:r>
                      <a:rPr lang="en-US" altLang="ja-JP" b="1" i="1" dirty="0" smtClean="0">
                        <a:latin typeface="Cambria Math" panose="02040503050406030204" pitchFamily="18" charset="0"/>
                      </a:rPr>
                      <m:t>𝑱</m:t>
                    </m:r>
                    <m:r>
                      <a:rPr lang="en-US" altLang="ja-JP" i="1" dirty="0" smtClean="0">
                        <a:latin typeface="Cambria Math" panose="02040503050406030204" pitchFamily="18" charset="0"/>
                      </a:rPr>
                      <m:t>)</m:t>
                    </m:r>
                  </m:oMath>
                </a14:m>
                <a:r>
                  <a:rPr lang="ja-JP" altLang="en-US"/>
                  <a:t>との変更点</a:t>
                </a:r>
                <a:endParaRPr lang="en-US" altLang="ja-JP" dirty="0"/>
              </a:p>
              <a:p>
                <a:pPr marL="285750" indent="-285750">
                  <a:buFont typeface="Arial" panose="020B0604020202020204" pitchFamily="34" charset="0"/>
                  <a:buChar char="•"/>
                </a:pPr>
                <a14:m>
                  <m:oMath xmlns:m="http://schemas.openxmlformats.org/officeDocument/2006/math">
                    <m:r>
                      <a:rPr lang="en-US" altLang="ja-JP" b="1" i="1" dirty="0">
                        <a:latin typeface="Cambria Math" panose="02040503050406030204" pitchFamily="18" charset="0"/>
                      </a:rPr>
                      <m:t>𝑱</m:t>
                    </m:r>
                  </m:oMath>
                </a14:m>
                <a:r>
                  <a:rPr lang="en-US" altLang="ja-JP" dirty="0"/>
                  <a:t> </a:t>
                </a:r>
                <a:r>
                  <a:rPr lang="en-US" altLang="ja-JP" b="1" dirty="0"/>
                  <a:t>	</a:t>
                </a:r>
                <a14:m>
                  <m:oMath xmlns:m="http://schemas.openxmlformats.org/officeDocument/2006/math">
                    <m:acc>
                      <m:accPr>
                        <m:chr m:val="̃"/>
                        <m:ctrlPr>
                          <a:rPr lang="en-US" altLang="ja-JP" i="1" dirty="0">
                            <a:latin typeface="Cambria Math" panose="02040503050406030204" pitchFamily="18" charset="0"/>
                          </a:rPr>
                        </m:ctrlPr>
                      </m:accPr>
                      <m:e>
                        <m:r>
                          <a:rPr lang="en-US" altLang="ja-JP" b="1" i="1" dirty="0">
                            <a:latin typeface="Cambria Math" panose="02040503050406030204" pitchFamily="18" charset="0"/>
                          </a:rPr>
                          <m:t>𝑱</m:t>
                        </m:r>
                      </m:e>
                    </m:acc>
                  </m:oMath>
                </a14:m>
                <a:endParaRPr lang="en-US" altLang="ja-JP" dirty="0"/>
              </a:p>
              <a:p>
                <a:pPr marL="285750" indent="-285750">
                  <a:buFont typeface="Arial" panose="020B0604020202020204" pitchFamily="34" charset="0"/>
                  <a:buChar char="•"/>
                </a:pPr>
                <a:r>
                  <a:rPr lang="ja-JP" altLang="en-US"/>
                  <a:t>式</a:t>
                </a:r>
                <a:r>
                  <a:rPr lang="en-US" altLang="ja-JP" dirty="0"/>
                  <a:t>(16)</a:t>
                </a:r>
                <a:r>
                  <a:rPr lang="ja-JP" altLang="en-US"/>
                  <a:t>の追加</a:t>
                </a:r>
                <a:endParaRPr lang="en-US" altLang="ja-JP" dirty="0"/>
              </a:p>
              <a:p>
                <a:pPr marL="285750" indent="-285750">
                  <a:buFont typeface="Arial" panose="020B0604020202020204" pitchFamily="34" charset="0"/>
                  <a:buChar char="•"/>
                </a:pPr>
                <a:endParaRPr lang="en-US" altLang="ja-JP" dirty="0"/>
              </a:p>
            </p:txBody>
          </p:sp>
        </mc:Choice>
        <mc:Fallback xmlns="">
          <p:sp>
            <p:nvSpPr>
              <p:cNvPr id="21" name="正方形/長方形 20">
                <a:extLst>
                  <a:ext uri="{FF2B5EF4-FFF2-40B4-BE49-F238E27FC236}">
                    <a16:creationId xmlns:a16="http://schemas.microsoft.com/office/drawing/2014/main" id="{500FD8F2-49AA-3842-AE57-B4D0BE4974FC}"/>
                  </a:ext>
                </a:extLst>
              </p:cNvPr>
              <p:cNvSpPr>
                <a:spLocks noRot="1" noChangeAspect="1" noMove="1" noResize="1" noEditPoints="1" noAdjustHandles="1" noChangeArrowheads="1" noChangeShapeType="1" noTextEdit="1"/>
              </p:cNvSpPr>
              <p:nvPr/>
            </p:nvSpPr>
            <p:spPr>
              <a:xfrm>
                <a:off x="609632" y="1998605"/>
                <a:ext cx="2836674" cy="1240917"/>
              </a:xfrm>
              <a:prstGeom prst="rect">
                <a:avLst/>
              </a:prstGeom>
              <a:blipFill>
                <a:blip r:embed="rId8"/>
                <a:stretch>
                  <a:fillRect l="-1345" r="-897"/>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09072BB0-D2E7-D44A-B723-F9DFBA0A3F07}"/>
              </a:ext>
            </a:extLst>
          </p:cNvPr>
          <p:cNvCxnSpPr/>
          <p:nvPr/>
        </p:nvCxnSpPr>
        <p:spPr>
          <a:xfrm>
            <a:off x="1198183" y="2501463"/>
            <a:ext cx="3153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9DB17FBF-6478-E04A-8C64-ACB65C43C789}"/>
              </a:ext>
            </a:extLst>
          </p:cNvPr>
          <p:cNvPicPr>
            <a:picLocks noChangeAspect="1"/>
          </p:cNvPicPr>
          <p:nvPr/>
        </p:nvPicPr>
        <p:blipFill>
          <a:blip r:embed="rId9"/>
          <a:stretch>
            <a:fillRect/>
          </a:stretch>
        </p:blipFill>
        <p:spPr>
          <a:xfrm>
            <a:off x="901674" y="3383494"/>
            <a:ext cx="3980922" cy="1245828"/>
          </a:xfrm>
          <a:prstGeom prst="rect">
            <a:avLst/>
          </a:prstGeom>
        </p:spPr>
      </p:pic>
    </p:spTree>
    <p:extLst>
      <p:ext uri="{BB962C8B-B14F-4D97-AF65-F5344CB8AC3E}">
        <p14:creationId xmlns:p14="http://schemas.microsoft.com/office/powerpoint/2010/main" val="1181660806"/>
      </p:ext>
    </p:extLst>
  </p:cSld>
  <p:clrMapOvr>
    <a:masterClrMapping/>
  </p:clrMapOvr>
  <mc:AlternateContent xmlns:mc="http://schemas.openxmlformats.org/markup-compatibility/2006" xmlns:p14="http://schemas.microsoft.com/office/powerpoint/2010/main">
    <mc:Choice Requires="p14">
      <p:transition spd="slow" p14:dur="2000" advTm="32150"/>
    </mc:Choice>
    <mc:Fallback xmlns="">
      <p:transition spd="slow" advTm="3215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37F09A1B-AAC0-5B48-B8AF-6DCDE4128206}"/>
              </a:ext>
            </a:extLst>
          </p:cNvPr>
          <p:cNvSpPr>
            <a:spLocks noGrp="1"/>
          </p:cNvSpPr>
          <p:nvPr>
            <p:ph type="ftr" sz="quarter" idx="10"/>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2573A21E-63ED-4440-971A-2507AA64924C}"/>
              </a:ext>
            </a:extLst>
          </p:cNvPr>
          <p:cNvSpPr>
            <a:spLocks noGrp="1"/>
          </p:cNvSpPr>
          <p:nvPr>
            <p:ph type="sldNum" sz="quarter" idx="11"/>
          </p:nvPr>
        </p:nvSpPr>
        <p:spPr/>
        <p:txBody>
          <a:bodyPr/>
          <a:lstStyle/>
          <a:p>
            <a:fld id="{08FC5268-0E06-784C-B5A0-7DE08B3865E8}" type="slidenum">
              <a:rPr kumimoji="1" lang="ja-JP" altLang="en-US" smtClean="0"/>
              <a:t>35</a:t>
            </a:fld>
            <a:endParaRPr kumimoji="1" lang="ja-JP" altLang="en-US"/>
          </a:p>
        </p:txBody>
      </p:sp>
      <p:sp>
        <p:nvSpPr>
          <p:cNvPr id="5" name="タイトル 4">
            <a:extLst>
              <a:ext uri="{FF2B5EF4-FFF2-40B4-BE49-F238E27FC236}">
                <a16:creationId xmlns:a16="http://schemas.microsoft.com/office/drawing/2014/main" id="{12A13F0A-DAE2-2248-9E7E-76CA149C569E}"/>
              </a:ext>
            </a:extLst>
          </p:cNvPr>
          <p:cNvSpPr>
            <a:spLocks noGrp="1"/>
          </p:cNvSpPr>
          <p:nvPr>
            <p:ph type="title"/>
          </p:nvPr>
        </p:nvSpPr>
        <p:spPr/>
        <p:txBody>
          <a:bodyPr/>
          <a:lstStyle/>
          <a:p>
            <a:r>
              <a:rPr lang="ja-JP" altLang="en-US"/>
              <a:t>提供企業の報酬</a:t>
            </a: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A117CFEC-8D49-2248-940C-BDD856F47EED}"/>
                  </a:ext>
                </a:extLst>
              </p:cNvPr>
              <p:cNvSpPr/>
              <p:nvPr/>
            </p:nvSpPr>
            <p:spPr>
              <a:xfrm>
                <a:off x="441610" y="4161362"/>
                <a:ext cx="8515354" cy="381515"/>
              </a:xfrm>
              <a:prstGeom prst="rect">
                <a:avLst/>
              </a:prstGeom>
            </p:spPr>
            <p:txBody>
              <a:bodyPr wrap="square">
                <a:spAutoFit/>
              </a:bodyPr>
              <a:lstStyle/>
              <a:p>
                <a14:m>
                  <m:oMath xmlns:m="http://schemas.openxmlformats.org/officeDocument/2006/math">
                    <m:sSub>
                      <m:sSubPr>
                        <m:ctrlPr>
                          <a:rPr lang="en-US" altLang="ja-JP" i="1" dirty="0">
                            <a:latin typeface="Cambria Math" panose="02040503050406030204" pitchFamily="18" charset="0"/>
                          </a:rPr>
                        </m:ctrlPr>
                      </m:sSubPr>
                      <m:e>
                        <m:r>
                          <a:rPr lang="en" altLang="ja-JP" i="1" dirty="0">
                            <a:latin typeface="Cambria Math" panose="02040503050406030204" pitchFamily="18" charset="0"/>
                          </a:rPr>
                          <m:t>𝑝</m:t>
                        </m:r>
                      </m:e>
                      <m:sub>
                        <m:r>
                          <a:rPr lang="en-US" altLang="ja-JP" i="1" dirty="0">
                            <a:latin typeface="Cambria Math" panose="02040503050406030204" pitchFamily="18" charset="0"/>
                          </a:rPr>
                          <m:t>𝑖</m:t>
                        </m:r>
                        <m:r>
                          <a:rPr lang="en-US" altLang="ja-JP" i="1" dirty="0">
                            <a:latin typeface="Cambria Math" panose="02040503050406030204" pitchFamily="18" charset="0"/>
                          </a:rPr>
                          <m:t>,</m:t>
                        </m:r>
                        <m:r>
                          <a:rPr lang="en-US" altLang="ja-JP" i="1" dirty="0">
                            <a:latin typeface="Cambria Math" panose="02040503050406030204" pitchFamily="18" charset="0"/>
                          </a:rPr>
                          <m:t>𝑟</m:t>
                        </m:r>
                      </m:sub>
                    </m:sSub>
                    <m:r>
                      <a:rPr lang="en" altLang="ja-JP" i="1" dirty="0">
                        <a:latin typeface="Cambria Math" panose="02040503050406030204" pitchFamily="18" charset="0"/>
                      </a:rPr>
                      <m:t>(</m:t>
                    </m:r>
                    <m:r>
                      <a:rPr lang="en" altLang="ja-JP" b="1" i="1" dirty="0">
                        <a:latin typeface="Cambria Math" panose="02040503050406030204" pitchFamily="18" charset="0"/>
                      </a:rPr>
                      <m:t>𝑰</m:t>
                    </m:r>
                    <m:r>
                      <a:rPr lang="en" altLang="ja-JP" i="1" dirty="0">
                        <a:latin typeface="Cambria Math" panose="02040503050406030204" pitchFamily="18" charset="0"/>
                      </a:rPr>
                      <m:t>,</m:t>
                    </m:r>
                    <m:r>
                      <a:rPr lang="en" altLang="ja-JP" b="1" i="1" dirty="0">
                        <a:latin typeface="Cambria Math" panose="02040503050406030204" pitchFamily="18" charset="0"/>
                      </a:rPr>
                      <m:t>𝑱</m:t>
                    </m:r>
                    <m:r>
                      <a:rPr lang="en" altLang="ja-JP" i="1" dirty="0">
                        <a:latin typeface="Cambria Math" panose="02040503050406030204" pitchFamily="18" charset="0"/>
                      </a:rPr>
                      <m:t>,</m:t>
                    </m:r>
                    <m:r>
                      <a:rPr lang="en" altLang="ja-JP" b="1" i="1" dirty="0">
                        <a:latin typeface="Cambria Math" panose="02040503050406030204" pitchFamily="18" charset="0"/>
                      </a:rPr>
                      <m:t>𝑸</m:t>
                    </m:r>
                    <m:r>
                      <a:rPr lang="en" altLang="ja-JP" i="1" dirty="0">
                        <a:latin typeface="Cambria Math" panose="02040503050406030204" pitchFamily="18" charset="0"/>
                      </a:rPr>
                      <m:t>) </m:t>
                    </m:r>
                  </m:oMath>
                </a14:m>
                <a:r>
                  <a:rPr lang="en-US" altLang="ja-JP" dirty="0"/>
                  <a:t>:</a:t>
                </a:r>
                <a:r>
                  <a:rPr lang="ja-JP" altLang="en-US" dirty="0"/>
                  <a:t>問題</a:t>
                </a:r>
                <a14:m>
                  <m:oMath xmlns:m="http://schemas.openxmlformats.org/officeDocument/2006/math">
                    <m:r>
                      <a:rPr lang="en-US" altLang="ja-JP" i="1" dirty="0">
                        <a:latin typeface="Cambria Math" panose="02040503050406030204" pitchFamily="18" charset="0"/>
                      </a:rPr>
                      <m:t>𝑃</m:t>
                    </m:r>
                    <m:r>
                      <a:rPr lang="en-US" altLang="ja-JP" i="1" dirty="0">
                        <a:latin typeface="Cambria Math" panose="02040503050406030204" pitchFamily="18" charset="0"/>
                      </a:rPr>
                      <m:t>(</m:t>
                    </m:r>
                    <m:r>
                      <a:rPr lang="en-US" altLang="ja-JP" b="1" i="1" dirty="0">
                        <a:latin typeface="Cambria Math" panose="02040503050406030204" pitchFamily="18" charset="0"/>
                      </a:rPr>
                      <m:t>𝑰</m:t>
                    </m:r>
                    <m:r>
                      <a:rPr lang="en-US" altLang="ja-JP" i="1" dirty="0">
                        <a:latin typeface="Cambria Math" panose="02040503050406030204" pitchFamily="18" charset="0"/>
                      </a:rPr>
                      <m:t>,</m:t>
                    </m:r>
                    <m:r>
                      <a:rPr lang="en-US" altLang="ja-JP" b="1" i="1" dirty="0">
                        <a:latin typeface="Cambria Math" panose="02040503050406030204" pitchFamily="18" charset="0"/>
                      </a:rPr>
                      <m:t>𝑱</m:t>
                    </m:r>
                    <m:r>
                      <a:rPr lang="en-US" altLang="ja-JP" i="1" dirty="0">
                        <a:latin typeface="Cambria Math" panose="02040503050406030204" pitchFamily="18" charset="0"/>
                      </a:rPr>
                      <m:t>,</m:t>
                    </m:r>
                    <m:r>
                      <a:rPr lang="en-US" altLang="ja-JP" b="1" i="1" dirty="0">
                        <a:latin typeface="Cambria Math" panose="02040503050406030204" pitchFamily="18" charset="0"/>
                      </a:rPr>
                      <m:t>𝑸</m:t>
                    </m:r>
                    <m:r>
                      <a:rPr lang="en-US" altLang="ja-JP" i="1" dirty="0">
                        <a:latin typeface="Cambria Math" panose="02040503050406030204" pitchFamily="18" charset="0"/>
                      </a:rPr>
                      <m:t>)</m:t>
                    </m:r>
                  </m:oMath>
                </a14:m>
                <a:r>
                  <a:rPr lang="ja-JP" altLang="en-US"/>
                  <a:t>において売手</a:t>
                </a:r>
                <a14:m>
                  <m:oMath xmlns:m="http://schemas.openxmlformats.org/officeDocument/2006/math">
                    <m:r>
                      <a:rPr lang="en-US" altLang="ja-JP" i="1" dirty="0">
                        <a:latin typeface="Cambria Math" panose="02040503050406030204" pitchFamily="18" charset="0"/>
                      </a:rPr>
                      <m:t>𝑖</m:t>
                    </m:r>
                  </m:oMath>
                </a14:m>
                <a:r>
                  <a:rPr lang="ja-JP" altLang="en-US"/>
                  <a:t>がリソース</a:t>
                </a:r>
                <a14:m>
                  <m:oMath xmlns:m="http://schemas.openxmlformats.org/officeDocument/2006/math">
                    <m:r>
                      <a:rPr lang="en-US" altLang="ja-JP" i="1" dirty="0">
                        <a:latin typeface="Cambria Math" panose="02040503050406030204" pitchFamily="18" charset="0"/>
                      </a:rPr>
                      <m:t>𝑟</m:t>
                    </m:r>
                  </m:oMath>
                </a14:m>
                <a:r>
                  <a:rPr lang="ja-JP" altLang="en-US"/>
                  <a:t>を提供する為の最大のコスト</a:t>
                </a:r>
              </a:p>
            </p:txBody>
          </p:sp>
        </mc:Choice>
        <mc:Fallback xmlns="">
          <p:sp>
            <p:nvSpPr>
              <p:cNvPr id="10" name="正方形/長方形 9">
                <a:extLst>
                  <a:ext uri="{FF2B5EF4-FFF2-40B4-BE49-F238E27FC236}">
                    <a16:creationId xmlns:a16="http://schemas.microsoft.com/office/drawing/2014/main" id="{A117CFEC-8D49-2248-940C-BDD856F47EED}"/>
                  </a:ext>
                </a:extLst>
              </p:cNvPr>
              <p:cNvSpPr>
                <a:spLocks noRot="1" noChangeAspect="1" noMove="1" noResize="1" noEditPoints="1" noAdjustHandles="1" noChangeArrowheads="1" noChangeShapeType="1" noTextEdit="1"/>
              </p:cNvSpPr>
              <p:nvPr/>
            </p:nvSpPr>
            <p:spPr>
              <a:xfrm>
                <a:off x="441610" y="4161362"/>
                <a:ext cx="8515354" cy="381515"/>
              </a:xfrm>
              <a:prstGeom prst="rect">
                <a:avLst/>
              </a:prstGeom>
              <a:blipFill>
                <a:blip r:embed="rId4"/>
                <a:stretch>
                  <a:fillRect t="-6452"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534CCFBB-AEDA-4647-BB22-007AD6D10469}"/>
                  </a:ext>
                </a:extLst>
              </p:cNvPr>
              <p:cNvSpPr/>
              <p:nvPr/>
            </p:nvSpPr>
            <p:spPr>
              <a:xfrm>
                <a:off x="441610" y="1547274"/>
                <a:ext cx="8224407" cy="1065356"/>
              </a:xfrm>
              <a:prstGeom prst="rect">
                <a:avLst/>
              </a:prstGeom>
            </p:spPr>
            <p:txBody>
              <a:bodyPr wrap="square">
                <a:spAutoFit/>
              </a:bodyPr>
              <a:lstStyle/>
              <a:p>
                <a:pPr marL="285750" indent="-285750">
                  <a:buFont typeface="Wingdings" pitchFamily="2" charset="2"/>
                  <a:buChar char="n"/>
                </a:pPr>
                <a:r>
                  <a:rPr lang="ja-JP" altLang="en-US" sz="2000"/>
                  <a:t>売手</a:t>
                </a:r>
                <a14:m>
                  <m:oMath xmlns:m="http://schemas.openxmlformats.org/officeDocument/2006/math">
                    <m:r>
                      <a:rPr lang="en-US" altLang="ja-JP" sz="2000" i="1" dirty="0">
                        <a:latin typeface="Cambria Math" panose="02040503050406030204" pitchFamily="18" charset="0"/>
                      </a:rPr>
                      <m:t>𝑖</m:t>
                    </m:r>
                  </m:oMath>
                </a14:m>
                <a:r>
                  <a:rPr lang="ja-JP" altLang="en-US" sz="2000"/>
                  <a:t>がリソース</a:t>
                </a:r>
                <a14:m>
                  <m:oMath xmlns:m="http://schemas.openxmlformats.org/officeDocument/2006/math">
                    <m:r>
                      <a:rPr lang="en-US" altLang="ja-JP" sz="2000" i="1" dirty="0">
                        <a:latin typeface="Cambria Math" panose="02040503050406030204" pitchFamily="18" charset="0"/>
                      </a:rPr>
                      <m:t>𝑟</m:t>
                    </m:r>
                  </m:oMath>
                </a14:m>
                <a:r>
                  <a:rPr lang="ja-JP" altLang="en-US" sz="2000"/>
                  <a:t>を提供することで得られる収</a:t>
                </a:r>
                <a14:m>
                  <m:oMath xmlns:m="http://schemas.openxmlformats.org/officeDocument/2006/math">
                    <m:r>
                      <a:rPr lang="en" altLang="ja-JP" sz="2000" i="1" dirty="0">
                        <a:latin typeface="Cambria Math" panose="02040503050406030204" pitchFamily="18" charset="0"/>
                      </a:rPr>
                      <m:t>𝑟𝑒𝑣𝑒𝑛𝑢</m:t>
                    </m:r>
                    <m:sSub>
                      <m:sSubPr>
                        <m:ctrlPr>
                          <a:rPr lang="en" altLang="ja-JP" sz="2000" i="1" dirty="0" err="1">
                            <a:latin typeface="Cambria Math" panose="02040503050406030204" pitchFamily="18" charset="0"/>
                          </a:rPr>
                        </m:ctrlPr>
                      </m:sSubPr>
                      <m:e>
                        <m:r>
                          <a:rPr lang="en" altLang="ja-JP" sz="2000" i="1" dirty="0">
                            <a:latin typeface="Cambria Math" panose="02040503050406030204" pitchFamily="18" charset="0"/>
                          </a:rPr>
                          <m:t>𝑒</m:t>
                        </m:r>
                      </m:e>
                      <m:sub>
                        <m:r>
                          <a:rPr lang="en-US" altLang="ja-JP" sz="2000" i="1" dirty="0">
                            <a:latin typeface="Cambria Math" panose="02040503050406030204" pitchFamily="18" charset="0"/>
                          </a:rPr>
                          <m:t>𝑖</m:t>
                        </m:r>
                        <m:r>
                          <a:rPr lang="en-US" altLang="ja-JP" sz="2000" i="1" dirty="0">
                            <a:latin typeface="Cambria Math" panose="02040503050406030204" pitchFamily="18" charset="0"/>
                          </a:rPr>
                          <m:t>,</m:t>
                        </m:r>
                        <m:r>
                          <a:rPr lang="en-US" altLang="ja-JP" sz="2000" i="1" dirty="0">
                            <a:latin typeface="Cambria Math" panose="02040503050406030204" pitchFamily="18" charset="0"/>
                          </a:rPr>
                          <m:t>𝑟</m:t>
                        </m:r>
                      </m:sub>
                    </m:sSub>
                  </m:oMath>
                </a14:m>
                <a:r>
                  <a:rPr lang="ja-JP" altLang="en-US" sz="2000"/>
                  <a:t>を以下の式で決定する．</a:t>
                </a:r>
                <a:endParaRPr lang="en-US" altLang="ja-JP" sz="2000" dirty="0"/>
              </a:p>
              <a:p>
                <a:pPr marL="800100" lvl="1" indent="-342900">
                  <a:buFont typeface="Arial" panose="020B0604020202020204" pitchFamily="34" charset="0"/>
                  <a:buChar char="•"/>
                </a:pPr>
                <a14:m>
                  <m:oMath xmlns:m="http://schemas.openxmlformats.org/officeDocument/2006/math">
                    <m:r>
                      <a:rPr lang="en-US" altLang="ja-JP" sz="2000" i="1" dirty="0" smtClean="0">
                        <a:solidFill>
                          <a:schemeClr val="accent2"/>
                        </a:solidFill>
                        <a:latin typeface="Cambria Math" panose="02040503050406030204" pitchFamily="18" charset="0"/>
                      </a:rPr>
                      <m:t>𝑃</m:t>
                    </m:r>
                    <m:r>
                      <a:rPr lang="en-US" altLang="ja-JP" sz="2000" i="1" dirty="0" smtClean="0">
                        <a:solidFill>
                          <a:schemeClr val="accent2"/>
                        </a:solidFill>
                        <a:latin typeface="Cambria Math" panose="02040503050406030204" pitchFamily="18" charset="0"/>
                      </a:rPr>
                      <m:t>(</m:t>
                    </m:r>
                    <m:r>
                      <a:rPr lang="en-US" altLang="ja-JP" sz="2000" b="1" i="1" dirty="0">
                        <a:solidFill>
                          <a:schemeClr val="accent2"/>
                        </a:solidFill>
                        <a:latin typeface="Cambria Math" panose="02040503050406030204" pitchFamily="18" charset="0"/>
                      </a:rPr>
                      <m:t>𝑰</m:t>
                    </m:r>
                    <m:r>
                      <a:rPr lang="en-US" altLang="ja-JP" sz="2000" i="1" dirty="0">
                        <a:solidFill>
                          <a:schemeClr val="accent2"/>
                        </a:solidFill>
                        <a:latin typeface="Cambria Math" panose="02040503050406030204" pitchFamily="18" charset="0"/>
                      </a:rPr>
                      <m:t>,</m:t>
                    </m:r>
                    <m:acc>
                      <m:accPr>
                        <m:chr m:val="̃"/>
                        <m:ctrlPr>
                          <a:rPr lang="en-US" altLang="ja-JP" sz="2000" i="1" dirty="0" smtClean="0">
                            <a:solidFill>
                              <a:schemeClr val="accent2"/>
                            </a:solidFill>
                            <a:latin typeface="Cambria Math" panose="02040503050406030204" pitchFamily="18" charset="0"/>
                          </a:rPr>
                        </m:ctrlPr>
                      </m:accPr>
                      <m:e>
                        <m:r>
                          <a:rPr lang="en-US" altLang="ja-JP" sz="2000" b="1" i="1" dirty="0">
                            <a:solidFill>
                              <a:schemeClr val="accent2"/>
                            </a:solidFill>
                            <a:latin typeface="Cambria Math" panose="02040503050406030204" pitchFamily="18" charset="0"/>
                          </a:rPr>
                          <m:t>𝑱</m:t>
                        </m:r>
                      </m:e>
                    </m:acc>
                    <m:r>
                      <a:rPr lang="en-US" altLang="ja-JP" sz="2000" i="1" dirty="0">
                        <a:solidFill>
                          <a:schemeClr val="accent2"/>
                        </a:solidFill>
                        <a:latin typeface="Cambria Math" panose="02040503050406030204" pitchFamily="18" charset="0"/>
                      </a:rPr>
                      <m:t>)</m:t>
                    </m:r>
                  </m:oMath>
                </a14:m>
                <a:r>
                  <a:rPr lang="ja-JP" altLang="en-US" sz="2000" dirty="0">
                    <a:solidFill>
                      <a:schemeClr val="accent2"/>
                    </a:solidFill>
                  </a:rPr>
                  <a:t>と</a:t>
                </a:r>
                <a14:m>
                  <m:oMath xmlns:m="http://schemas.openxmlformats.org/officeDocument/2006/math">
                    <m:r>
                      <a:rPr lang="en-US" altLang="ja-JP" sz="2000" i="1" dirty="0">
                        <a:solidFill>
                          <a:schemeClr val="accent2"/>
                        </a:solidFill>
                        <a:latin typeface="Cambria Math" panose="02040503050406030204" pitchFamily="18" charset="0"/>
                      </a:rPr>
                      <m:t>𝑃</m:t>
                    </m:r>
                    <m:r>
                      <a:rPr lang="en-US" altLang="ja-JP" sz="2000" i="1" dirty="0">
                        <a:solidFill>
                          <a:schemeClr val="accent2"/>
                        </a:solidFill>
                        <a:latin typeface="Cambria Math" panose="02040503050406030204" pitchFamily="18" charset="0"/>
                      </a:rPr>
                      <m:t>(</m:t>
                    </m:r>
                    <m:r>
                      <a:rPr lang="en-US" altLang="ja-JP" sz="2000" b="1" i="1" dirty="0">
                        <a:solidFill>
                          <a:schemeClr val="accent2"/>
                        </a:solidFill>
                        <a:latin typeface="Cambria Math" panose="02040503050406030204" pitchFamily="18" charset="0"/>
                      </a:rPr>
                      <m:t>𝑰</m:t>
                    </m:r>
                    <m:r>
                      <a:rPr lang="en-US" altLang="ja-JP" sz="2000" i="1" dirty="0">
                        <a:solidFill>
                          <a:schemeClr val="accent2"/>
                        </a:solidFill>
                        <a:latin typeface="Cambria Math" panose="02040503050406030204" pitchFamily="18" charset="0"/>
                      </a:rPr>
                      <m:t>,</m:t>
                    </m:r>
                    <m:r>
                      <a:rPr lang="en-US" altLang="ja-JP" sz="2000" b="1" i="1" dirty="0">
                        <a:solidFill>
                          <a:schemeClr val="accent2"/>
                        </a:solidFill>
                        <a:latin typeface="Cambria Math" panose="02040503050406030204" pitchFamily="18" charset="0"/>
                      </a:rPr>
                      <m:t>𝑱</m:t>
                    </m:r>
                    <m:r>
                      <a:rPr lang="en-US" altLang="ja-JP" sz="2000" i="1" dirty="0">
                        <a:solidFill>
                          <a:schemeClr val="accent2"/>
                        </a:solidFill>
                        <a:latin typeface="Cambria Math" panose="02040503050406030204" pitchFamily="18" charset="0"/>
                      </a:rPr>
                      <m:t>,</m:t>
                    </m:r>
                    <m:r>
                      <a:rPr lang="en-US" altLang="ja-JP" sz="2000" b="1" i="1" dirty="0">
                        <a:solidFill>
                          <a:schemeClr val="accent2"/>
                        </a:solidFill>
                        <a:latin typeface="Cambria Math" panose="02040503050406030204" pitchFamily="18" charset="0"/>
                      </a:rPr>
                      <m:t>𝑸</m:t>
                    </m:r>
                    <m:r>
                      <a:rPr lang="en-US" altLang="ja-JP" sz="2000" i="1" dirty="0">
                        <a:solidFill>
                          <a:schemeClr val="accent2"/>
                        </a:solidFill>
                        <a:latin typeface="Cambria Math" panose="02040503050406030204" pitchFamily="18" charset="0"/>
                      </a:rPr>
                      <m:t>)</m:t>
                    </m:r>
                  </m:oMath>
                </a14:m>
                <a:r>
                  <a:rPr lang="ja-JP" altLang="en-US" sz="2000">
                    <a:solidFill>
                      <a:schemeClr val="accent2"/>
                    </a:solidFill>
                  </a:rPr>
                  <a:t>において勝者となれる最小の価格</a:t>
                </a:r>
              </a:p>
            </p:txBody>
          </p:sp>
        </mc:Choice>
        <mc:Fallback xmlns="">
          <p:sp>
            <p:nvSpPr>
              <p:cNvPr id="11" name="正方形/長方形 10">
                <a:extLst>
                  <a:ext uri="{FF2B5EF4-FFF2-40B4-BE49-F238E27FC236}">
                    <a16:creationId xmlns:a16="http://schemas.microsoft.com/office/drawing/2014/main" id="{534CCFBB-AEDA-4647-BB22-007AD6D10469}"/>
                  </a:ext>
                </a:extLst>
              </p:cNvPr>
              <p:cNvSpPr>
                <a:spLocks noRot="1" noChangeAspect="1" noMove="1" noResize="1" noEditPoints="1" noAdjustHandles="1" noChangeArrowheads="1" noChangeShapeType="1" noTextEdit="1"/>
              </p:cNvSpPr>
              <p:nvPr/>
            </p:nvSpPr>
            <p:spPr>
              <a:xfrm>
                <a:off x="441610" y="1547274"/>
                <a:ext cx="8224407" cy="1065356"/>
              </a:xfrm>
              <a:prstGeom prst="rect">
                <a:avLst/>
              </a:prstGeom>
              <a:blipFill>
                <a:blip r:embed="rId5"/>
                <a:stretch>
                  <a:fillRect l="-617" t="-2353" r="-309" b="-5882"/>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D0B4BC5-AEA6-7A45-9B7A-69FDAF81A606}"/>
              </a:ext>
            </a:extLst>
          </p:cNvPr>
          <p:cNvSpPr txBox="1"/>
          <p:nvPr/>
        </p:nvSpPr>
        <p:spPr>
          <a:xfrm>
            <a:off x="8032398" y="3105739"/>
            <a:ext cx="591829" cy="369332"/>
          </a:xfrm>
          <a:prstGeom prst="rect">
            <a:avLst/>
          </a:prstGeom>
          <a:noFill/>
        </p:spPr>
        <p:txBody>
          <a:bodyPr wrap="none" rtlCol="0">
            <a:spAutoFit/>
          </a:bodyPr>
          <a:lstStyle/>
          <a:p>
            <a:r>
              <a:rPr kumimoji="1" lang="en-US" altLang="ja-JP" dirty="0"/>
              <a:t>(18)</a:t>
            </a: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22C04D0-4CE7-6A4B-AEF7-7008D427F3FB}"/>
                  </a:ext>
                </a:extLst>
              </p:cNvPr>
              <p:cNvSpPr txBox="1"/>
              <p:nvPr/>
            </p:nvSpPr>
            <p:spPr>
              <a:xfrm>
                <a:off x="2097504" y="5141993"/>
                <a:ext cx="4634730" cy="400110"/>
              </a:xfrm>
              <a:prstGeom prst="rect">
                <a:avLst/>
              </a:prstGeom>
              <a:noFill/>
            </p:spPr>
            <p:txBody>
              <a:bodyPr wrap="none" rtlCol="0">
                <a:spAutoFit/>
              </a:bodyPr>
              <a:lstStyle/>
              <a:p>
                <a:r>
                  <a:rPr lang="ja-JP" altLang="en-US" sz="2000"/>
                  <a:t>提供</a:t>
                </a:r>
                <a:r>
                  <a:rPr kumimoji="1" lang="ja-JP" altLang="en-US" sz="2000"/>
                  <a:t>企業</a:t>
                </a:r>
                <a14:m>
                  <m:oMath xmlns:m="http://schemas.openxmlformats.org/officeDocument/2006/math">
                    <m:r>
                      <a:rPr kumimoji="1" lang="en-US" altLang="ja-JP" sz="2000" b="0" i="1" smtClean="0">
                        <a:latin typeface="Cambria Math" panose="02040503050406030204" pitchFamily="18" charset="0"/>
                      </a:rPr>
                      <m:t>𝑖</m:t>
                    </m:r>
                  </m:oMath>
                </a14:m>
                <a:r>
                  <a:rPr kumimoji="1" lang="ja-JP" altLang="en-US" sz="2000"/>
                  <a:t>以外の企業の評価値で定まる</a:t>
                </a:r>
              </a:p>
            </p:txBody>
          </p:sp>
        </mc:Choice>
        <mc:Fallback xmlns="">
          <p:sp>
            <p:nvSpPr>
              <p:cNvPr id="13" name="テキスト ボックス 12">
                <a:extLst>
                  <a:ext uri="{FF2B5EF4-FFF2-40B4-BE49-F238E27FC236}">
                    <a16:creationId xmlns:a16="http://schemas.microsoft.com/office/drawing/2014/main" id="{022C04D0-4CE7-6A4B-AEF7-7008D427F3FB}"/>
                  </a:ext>
                </a:extLst>
              </p:cNvPr>
              <p:cNvSpPr txBox="1">
                <a:spLocks noRot="1" noChangeAspect="1" noMove="1" noResize="1" noEditPoints="1" noAdjustHandles="1" noChangeArrowheads="1" noChangeShapeType="1" noTextEdit="1"/>
              </p:cNvSpPr>
              <p:nvPr/>
            </p:nvSpPr>
            <p:spPr>
              <a:xfrm>
                <a:off x="2097504" y="5141993"/>
                <a:ext cx="4634730" cy="400110"/>
              </a:xfrm>
              <a:prstGeom prst="rect">
                <a:avLst/>
              </a:prstGeom>
              <a:blipFill>
                <a:blip r:embed="rId6"/>
                <a:stretch>
                  <a:fillRect l="-1093" t="-6250" r="-273" b="-25000"/>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A70CDA67-D607-8D4A-8F99-115243513396}"/>
              </a:ext>
            </a:extLst>
          </p:cNvPr>
          <p:cNvPicPr>
            <a:picLocks noChangeAspect="1"/>
          </p:cNvPicPr>
          <p:nvPr/>
        </p:nvPicPr>
        <p:blipFill>
          <a:blip r:embed="rId7"/>
          <a:stretch>
            <a:fillRect/>
          </a:stretch>
        </p:blipFill>
        <p:spPr>
          <a:xfrm>
            <a:off x="731520" y="2779717"/>
            <a:ext cx="6470469" cy="954142"/>
          </a:xfrm>
          <a:prstGeom prst="rect">
            <a:avLst/>
          </a:prstGeom>
        </p:spPr>
      </p:pic>
    </p:spTree>
    <p:extLst>
      <p:ext uri="{BB962C8B-B14F-4D97-AF65-F5344CB8AC3E}">
        <p14:creationId xmlns:p14="http://schemas.microsoft.com/office/powerpoint/2010/main" val="2018644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6DEBBCF3-68E2-4349-9BF4-C0B09FC54348}"/>
              </a:ext>
            </a:extLst>
          </p:cNvPr>
          <p:cNvSpPr>
            <a:spLocks noGrp="1"/>
          </p:cNvSpPr>
          <p:nvPr>
            <p:ph type="body" sz="quarter" idx="13"/>
          </p:nvPr>
        </p:nvSpPr>
        <p:spPr/>
        <p:txBody>
          <a:bodyPr/>
          <a:lstStyle/>
          <a:p>
            <a:r>
              <a:rPr lang="ja-JP" altLang="en-US"/>
              <a:t>目的関数：総利益最大化</a:t>
            </a:r>
            <a:endParaRPr lang="en-US" altLang="ja-JP" dirty="0"/>
          </a:p>
          <a:p>
            <a:r>
              <a:rPr kumimoji="1" lang="ja-JP" altLang="en-US"/>
              <a:t>リソース</a:t>
            </a:r>
            <a:r>
              <a:rPr lang="ja-JP" altLang="en-US"/>
              <a:t>の</a:t>
            </a:r>
            <a:r>
              <a:rPr kumimoji="1" lang="ja-JP" altLang="en-US"/>
              <a:t>配分</a:t>
            </a:r>
            <a:r>
              <a:rPr lang="ja-JP" altLang="en-US"/>
              <a:t>：</a:t>
            </a:r>
            <a:r>
              <a:rPr kumimoji="1" lang="ja-JP" altLang="en-US"/>
              <a:t>パレート効率</a:t>
            </a:r>
            <a:endParaRPr kumimoji="1" lang="en-US" altLang="ja-JP" dirty="0"/>
          </a:p>
          <a:p>
            <a:r>
              <a:rPr lang="ja-JP" altLang="en-US"/>
              <a:t>取引価格：お互いの希望価格の平均</a:t>
            </a:r>
            <a:endParaRPr lang="en-US" altLang="ja-JP" dirty="0"/>
          </a:p>
          <a:p>
            <a:r>
              <a:rPr kumimoji="1" lang="ja-JP" altLang="en-US"/>
              <a:t>耐戦略性：満たさない</a:t>
            </a:r>
          </a:p>
        </p:txBody>
      </p:sp>
      <p:sp>
        <p:nvSpPr>
          <p:cNvPr id="10" name="テキスト プレースホルダー 9">
            <a:extLst>
              <a:ext uri="{FF2B5EF4-FFF2-40B4-BE49-F238E27FC236}">
                <a16:creationId xmlns:a16="http://schemas.microsoft.com/office/drawing/2014/main" id="{D88F434E-E325-FF46-8638-9C27C3DE9D71}"/>
              </a:ext>
            </a:extLst>
          </p:cNvPr>
          <p:cNvSpPr>
            <a:spLocks noGrp="1"/>
          </p:cNvSpPr>
          <p:nvPr>
            <p:ph type="body" sz="quarter" idx="14"/>
          </p:nvPr>
        </p:nvSpPr>
        <p:spPr/>
        <p:txBody>
          <a:bodyPr/>
          <a:lstStyle/>
          <a:p>
            <a:r>
              <a:rPr kumimoji="1" lang="ja-JP" altLang="en-US"/>
              <a:t>手法</a:t>
            </a:r>
            <a:r>
              <a:rPr kumimoji="1" lang="en-US" altLang="ja-JP" dirty="0"/>
              <a:t>I[7]</a:t>
            </a:r>
            <a:endParaRPr kumimoji="1" lang="ja-JP" altLang="en-US"/>
          </a:p>
        </p:txBody>
      </p:sp>
      <p:sp>
        <p:nvSpPr>
          <p:cNvPr id="11" name="テキスト プレースホルダー 10">
            <a:extLst>
              <a:ext uri="{FF2B5EF4-FFF2-40B4-BE49-F238E27FC236}">
                <a16:creationId xmlns:a16="http://schemas.microsoft.com/office/drawing/2014/main" id="{A473A646-D8DB-9241-81F0-22185D661D95}"/>
              </a:ext>
            </a:extLst>
          </p:cNvPr>
          <p:cNvSpPr>
            <a:spLocks noGrp="1"/>
          </p:cNvSpPr>
          <p:nvPr>
            <p:ph type="body" sz="quarter" idx="15"/>
          </p:nvPr>
        </p:nvSpPr>
        <p:spPr>
          <a:xfrm>
            <a:off x="628649" y="3989350"/>
            <a:ext cx="8515349" cy="2150193"/>
          </a:xfrm>
        </p:spPr>
        <p:txBody>
          <a:bodyPr>
            <a:normAutofit/>
          </a:bodyPr>
          <a:lstStyle/>
          <a:p>
            <a:r>
              <a:rPr lang="ja-JP" altLang="en-US"/>
              <a:t>目的関数：総利益最大化</a:t>
            </a:r>
            <a:endParaRPr lang="en-US" altLang="ja-JP" dirty="0"/>
          </a:p>
          <a:p>
            <a:r>
              <a:rPr lang="ja-JP" altLang="en-US"/>
              <a:t>リソースの配分：パレート効率ではない</a:t>
            </a:r>
            <a:endParaRPr lang="en-US" altLang="ja-JP" dirty="0"/>
          </a:p>
          <a:p>
            <a:r>
              <a:rPr lang="ja-JP" altLang="en-US"/>
              <a:t>取引価格：</a:t>
            </a:r>
            <a:r>
              <a:rPr lang="en-US" altLang="ja-JP" dirty="0"/>
              <a:t>Padding Method</a:t>
            </a:r>
            <a:r>
              <a:rPr lang="ja-JP" altLang="en-US"/>
              <a:t>を適用した方法</a:t>
            </a:r>
            <a:endParaRPr lang="en-US" altLang="ja-JP" dirty="0"/>
          </a:p>
          <a:p>
            <a:r>
              <a:rPr lang="ja-JP" altLang="en-US"/>
              <a:t>耐戦略性：満たす</a:t>
            </a:r>
            <a:endParaRPr lang="en-US" altLang="ja-JP" dirty="0"/>
          </a:p>
          <a:p>
            <a:r>
              <a:rPr lang="ja-JP" altLang="en-US"/>
              <a:t>余剰利益が発生する</a:t>
            </a:r>
            <a:endParaRPr lang="en-US" altLang="ja-JP" dirty="0"/>
          </a:p>
        </p:txBody>
      </p:sp>
      <p:sp>
        <p:nvSpPr>
          <p:cNvPr id="12" name="テキスト プレースホルダー 11">
            <a:extLst>
              <a:ext uri="{FF2B5EF4-FFF2-40B4-BE49-F238E27FC236}">
                <a16:creationId xmlns:a16="http://schemas.microsoft.com/office/drawing/2014/main" id="{80C77D24-A51B-A347-A3D4-D6A01EBD34FB}"/>
              </a:ext>
            </a:extLst>
          </p:cNvPr>
          <p:cNvSpPr>
            <a:spLocks noGrp="1"/>
          </p:cNvSpPr>
          <p:nvPr>
            <p:ph type="body" sz="quarter" idx="16"/>
          </p:nvPr>
        </p:nvSpPr>
        <p:spPr/>
        <p:txBody>
          <a:bodyPr/>
          <a:lstStyle/>
          <a:p>
            <a:r>
              <a:rPr kumimoji="1" lang="ja-JP" altLang="en-US"/>
              <a:t>手法</a:t>
            </a:r>
            <a:r>
              <a:rPr lang="en-US" altLang="ja-JP" dirty="0"/>
              <a:t>II[8]</a:t>
            </a:r>
            <a:endParaRPr kumimoji="1" lang="ja-JP" altLang="en-US"/>
          </a:p>
        </p:txBody>
      </p:sp>
      <p:sp>
        <p:nvSpPr>
          <p:cNvPr id="2" name="フッター プレースホルダー 1">
            <a:extLst>
              <a:ext uri="{FF2B5EF4-FFF2-40B4-BE49-F238E27FC236}">
                <a16:creationId xmlns:a16="http://schemas.microsoft.com/office/drawing/2014/main" id="{DCF61BA3-8119-D94D-9F84-72C841A45B42}"/>
              </a:ext>
            </a:extLst>
          </p:cNvPr>
          <p:cNvSpPr>
            <a:spLocks noGrp="1"/>
          </p:cNvSpPr>
          <p:nvPr>
            <p:ph type="ftr" sz="quarter" idx="17"/>
          </p:nvPr>
        </p:nvSpPr>
        <p:spPr/>
        <p:txBody>
          <a:bodyPr/>
          <a:lstStyle/>
          <a:p>
            <a:r>
              <a:rPr lang="en" altLang="ja-JP" dirty="0">
                <a:solidFill>
                  <a:srgbClr val="323232"/>
                </a:solidFill>
              </a:rPr>
              <a:t>[7] </a:t>
            </a:r>
            <a:r>
              <a:rPr lang="en" altLang="ja-JP" dirty="0" err="1"/>
              <a:t>Parnia</a:t>
            </a:r>
            <a:r>
              <a:rPr lang="en" altLang="ja-JP" dirty="0"/>
              <a:t> </a:t>
            </a:r>
            <a:r>
              <a:rPr lang="en" altLang="ja-JP" dirty="0" err="1"/>
              <a:t>Samimi</a:t>
            </a:r>
            <a:r>
              <a:rPr lang="en" altLang="ja-JP" dirty="0"/>
              <a:t>, </a:t>
            </a:r>
            <a:r>
              <a:rPr lang="en" altLang="ja-JP" dirty="0">
                <a:solidFill>
                  <a:srgbClr val="323232"/>
                </a:solidFill>
              </a:rPr>
              <a:t>A combinatorial double auction resource allocation model in cloud computing,</a:t>
            </a:r>
            <a:r>
              <a:rPr lang="en" altLang="ja-JP" dirty="0"/>
              <a:t> Information Sciences 357 (2016)</a:t>
            </a:r>
          </a:p>
          <a:p>
            <a:r>
              <a:rPr lang="en" altLang="ja-JP" dirty="0"/>
              <a:t>[8] Leon Yang Chu, Truthful Bundle/Multiunit Double Auctions,  Management Science 55(7):1184-1198, 2009</a:t>
            </a:r>
          </a:p>
          <a:p>
            <a:endParaRPr lang="en" altLang="ja-JP" dirty="0"/>
          </a:p>
        </p:txBody>
      </p:sp>
      <p:sp>
        <p:nvSpPr>
          <p:cNvPr id="3" name="スライド番号プレースホルダー 2">
            <a:extLst>
              <a:ext uri="{FF2B5EF4-FFF2-40B4-BE49-F238E27FC236}">
                <a16:creationId xmlns:a16="http://schemas.microsoft.com/office/drawing/2014/main" id="{D59419DE-8381-F748-84F3-BEF27EA9DE72}"/>
              </a:ext>
            </a:extLst>
          </p:cNvPr>
          <p:cNvSpPr>
            <a:spLocks noGrp="1"/>
          </p:cNvSpPr>
          <p:nvPr>
            <p:ph type="sldNum" sz="quarter" idx="18"/>
          </p:nvPr>
        </p:nvSpPr>
        <p:spPr/>
        <p:txBody>
          <a:bodyPr/>
          <a:lstStyle/>
          <a:p>
            <a:fld id="{08FC5268-0E06-784C-B5A0-7DE08B3865E8}" type="slidenum">
              <a:rPr kumimoji="1" lang="ja-JP" altLang="en-US" smtClean="0"/>
              <a:t>36</a:t>
            </a:fld>
            <a:endParaRPr kumimoji="1" lang="ja-JP" altLang="en-US"/>
          </a:p>
        </p:txBody>
      </p:sp>
      <p:sp>
        <p:nvSpPr>
          <p:cNvPr id="8" name="タイトル 7">
            <a:extLst>
              <a:ext uri="{FF2B5EF4-FFF2-40B4-BE49-F238E27FC236}">
                <a16:creationId xmlns:a16="http://schemas.microsoft.com/office/drawing/2014/main" id="{F7D04DF0-A7F0-5648-B0A8-9D7026D90FCE}"/>
              </a:ext>
            </a:extLst>
          </p:cNvPr>
          <p:cNvSpPr>
            <a:spLocks noGrp="1"/>
          </p:cNvSpPr>
          <p:nvPr>
            <p:ph type="title"/>
          </p:nvPr>
        </p:nvSpPr>
        <p:spPr/>
        <p:txBody>
          <a:bodyPr/>
          <a:lstStyle/>
          <a:p>
            <a:r>
              <a:rPr lang="ja-JP" altLang="en-US"/>
              <a:t>提案手法の概要</a:t>
            </a:r>
            <a:endParaRPr kumimoji="1" lang="ja-JP" altLang="en-US"/>
          </a:p>
        </p:txBody>
      </p:sp>
    </p:spTree>
    <p:extLst>
      <p:ext uri="{BB962C8B-B14F-4D97-AF65-F5344CB8AC3E}">
        <p14:creationId xmlns:p14="http://schemas.microsoft.com/office/powerpoint/2010/main" val="55558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DD102DCF-D3B7-5B4D-937E-C92335B80000}"/>
              </a:ext>
            </a:extLst>
          </p:cNvPr>
          <p:cNvSpPr>
            <a:spLocks noGrp="1"/>
          </p:cNvSpPr>
          <p:nvPr>
            <p:ph type="body" sz="quarter" idx="13"/>
          </p:nvPr>
        </p:nvSpPr>
        <p:spPr>
          <a:xfrm>
            <a:off x="136635" y="2638242"/>
            <a:ext cx="8870731" cy="1551574"/>
          </a:xfrm>
        </p:spPr>
        <p:txBody>
          <a:bodyPr/>
          <a:lstStyle/>
          <a:p>
            <a:r>
              <a:rPr lang="ja-JP" altLang="en-US" sz="2800">
                <a:solidFill>
                  <a:schemeClr val="accent1"/>
                </a:solidFill>
              </a:rPr>
              <a:t>クラウドソースドマニュファクチャリング</a:t>
            </a:r>
            <a:endParaRPr lang="en-US" altLang="ja-JP" sz="2800" dirty="0">
              <a:solidFill>
                <a:schemeClr val="accent1"/>
              </a:solidFill>
            </a:endParaRPr>
          </a:p>
          <a:p>
            <a:r>
              <a:rPr lang="ja-JP" altLang="en-US" sz="2800">
                <a:solidFill>
                  <a:schemeClr val="accent1"/>
                </a:solidFill>
              </a:rPr>
              <a:t>実現に向けた組合せダブルオークションに基づく</a:t>
            </a:r>
            <a:endParaRPr lang="en-US" altLang="ja-JP" sz="2800" dirty="0">
              <a:solidFill>
                <a:schemeClr val="accent1"/>
              </a:solidFill>
            </a:endParaRPr>
          </a:p>
          <a:p>
            <a:r>
              <a:rPr lang="ja-JP" altLang="en-US" sz="2800">
                <a:solidFill>
                  <a:schemeClr val="accent1"/>
                </a:solidFill>
              </a:rPr>
              <a:t>リソース配分手法の提案</a:t>
            </a:r>
            <a:endParaRPr lang="ja-JP" altLang="en-US" sz="2800">
              <a:latin typeface="+mn-ea"/>
            </a:endParaRPr>
          </a:p>
        </p:txBody>
      </p:sp>
      <p:sp>
        <p:nvSpPr>
          <p:cNvPr id="6" name="フッター プレースホルダー 5">
            <a:extLst>
              <a:ext uri="{FF2B5EF4-FFF2-40B4-BE49-F238E27FC236}">
                <a16:creationId xmlns:a16="http://schemas.microsoft.com/office/drawing/2014/main" id="{E020CEFB-D426-7A4B-90E6-2925E5451A91}"/>
              </a:ext>
            </a:extLst>
          </p:cNvPr>
          <p:cNvSpPr>
            <a:spLocks noGrp="1"/>
          </p:cNvSpPr>
          <p:nvPr>
            <p:ph type="ftr" sz="quarter" idx="14"/>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945CDE-720B-584B-8E6B-F57B90103290}"/>
              </a:ext>
            </a:extLst>
          </p:cNvPr>
          <p:cNvSpPr>
            <a:spLocks noGrp="1"/>
          </p:cNvSpPr>
          <p:nvPr>
            <p:ph type="sldNum" sz="quarter" idx="15"/>
          </p:nvPr>
        </p:nvSpPr>
        <p:spPr/>
        <p:txBody>
          <a:bodyPr/>
          <a:lstStyle/>
          <a:p>
            <a:fld id="{08FC5268-0E06-784C-B5A0-7DE08B3865E8}" type="slidenum">
              <a:rPr kumimoji="1" lang="ja-JP" altLang="en-US" smtClean="0"/>
              <a:t>4</a:t>
            </a:fld>
            <a:endParaRPr kumimoji="1" lang="ja-JP" altLang="en-US"/>
          </a:p>
        </p:txBody>
      </p:sp>
      <p:sp>
        <p:nvSpPr>
          <p:cNvPr id="8" name="タイトル 7">
            <a:extLst>
              <a:ext uri="{FF2B5EF4-FFF2-40B4-BE49-F238E27FC236}">
                <a16:creationId xmlns:a16="http://schemas.microsoft.com/office/drawing/2014/main" id="{EDDDB7D0-3A24-5C4F-984B-2640DCB67BF7}"/>
              </a:ext>
            </a:extLst>
          </p:cNvPr>
          <p:cNvSpPr>
            <a:spLocks noGrp="1"/>
          </p:cNvSpPr>
          <p:nvPr>
            <p:ph type="title"/>
          </p:nvPr>
        </p:nvSpPr>
        <p:spPr/>
        <p:txBody>
          <a:bodyPr/>
          <a:lstStyle/>
          <a:p>
            <a:r>
              <a:rPr lang="ja-JP" altLang="en-US"/>
              <a:t>研究目的</a:t>
            </a:r>
            <a:endParaRPr kumimoji="1" lang="ja-JP" altLang="en-US"/>
          </a:p>
        </p:txBody>
      </p:sp>
    </p:spTree>
    <p:extLst>
      <p:ext uri="{BB962C8B-B14F-4D97-AF65-F5344CB8AC3E}">
        <p14:creationId xmlns:p14="http://schemas.microsoft.com/office/powerpoint/2010/main" val="4010621590"/>
      </p:ext>
    </p:extLst>
  </p:cSld>
  <p:clrMapOvr>
    <a:masterClrMapping/>
  </p:clrMapOvr>
  <mc:AlternateContent xmlns:mc="http://schemas.openxmlformats.org/markup-compatibility/2006" xmlns:p14="http://schemas.microsoft.com/office/powerpoint/2010/main">
    <mc:Choice Requires="p14">
      <p:transition spd="slow" p14:dur="2000" advTm="10283"/>
    </mc:Choice>
    <mc:Fallback xmlns="">
      <p:transition spd="slow" advTm="1028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A61D77C3-B399-8142-AD5B-13B6869861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9A4B89-9576-A24E-813F-EC6616661607}"/>
              </a:ext>
            </a:extLst>
          </p:cNvPr>
          <p:cNvSpPr>
            <a:spLocks noGrp="1"/>
          </p:cNvSpPr>
          <p:nvPr>
            <p:ph type="sldNum" sz="quarter" idx="11"/>
          </p:nvPr>
        </p:nvSpPr>
        <p:spPr/>
        <p:txBody>
          <a:bodyPr/>
          <a:lstStyle/>
          <a:p>
            <a:fld id="{08FC5268-0E06-784C-B5A0-7DE08B3865E8}" type="slidenum">
              <a:rPr kumimoji="1" lang="ja-JP" altLang="en-US" smtClean="0"/>
              <a:t>5</a:t>
            </a:fld>
            <a:endParaRPr kumimoji="1" lang="ja-JP" altLang="en-US"/>
          </a:p>
        </p:txBody>
      </p:sp>
      <p:sp>
        <p:nvSpPr>
          <p:cNvPr id="6" name="タイトル 5">
            <a:extLst>
              <a:ext uri="{FF2B5EF4-FFF2-40B4-BE49-F238E27FC236}">
                <a16:creationId xmlns:a16="http://schemas.microsoft.com/office/drawing/2014/main" id="{F65AA338-B777-2541-A7A8-B4451A25CD26}"/>
              </a:ext>
            </a:extLst>
          </p:cNvPr>
          <p:cNvSpPr>
            <a:spLocks noGrp="1"/>
          </p:cNvSpPr>
          <p:nvPr>
            <p:ph type="title"/>
          </p:nvPr>
        </p:nvSpPr>
        <p:spPr/>
        <p:txBody>
          <a:bodyPr/>
          <a:lstStyle/>
          <a:p>
            <a:r>
              <a:rPr kumimoji="1" lang="ja-JP" altLang="en-US"/>
              <a:t>対象モデル</a:t>
            </a:r>
          </a:p>
        </p:txBody>
      </p:sp>
      <p:pic>
        <p:nvPicPr>
          <p:cNvPr id="8" name="図 7">
            <a:extLst>
              <a:ext uri="{FF2B5EF4-FFF2-40B4-BE49-F238E27FC236}">
                <a16:creationId xmlns:a16="http://schemas.microsoft.com/office/drawing/2014/main" id="{5537529C-DEC0-A740-9B2E-A43BC605B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9920" y="1644597"/>
            <a:ext cx="765601" cy="765601"/>
          </a:xfrm>
          <a:prstGeom prst="rect">
            <a:avLst/>
          </a:prstGeom>
        </p:spPr>
      </p:pic>
      <p:pic>
        <p:nvPicPr>
          <p:cNvPr id="9" name="図 8">
            <a:extLst>
              <a:ext uri="{FF2B5EF4-FFF2-40B4-BE49-F238E27FC236}">
                <a16:creationId xmlns:a16="http://schemas.microsoft.com/office/drawing/2014/main" id="{FC3EBE59-A801-3D4F-A3F3-3FBDFED992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6158" y="3924812"/>
            <a:ext cx="765601" cy="765601"/>
          </a:xfrm>
          <a:prstGeom prst="rect">
            <a:avLst/>
          </a:prstGeom>
        </p:spPr>
      </p:pic>
      <p:pic>
        <p:nvPicPr>
          <p:cNvPr id="10" name="図 9">
            <a:extLst>
              <a:ext uri="{FF2B5EF4-FFF2-40B4-BE49-F238E27FC236}">
                <a16:creationId xmlns:a16="http://schemas.microsoft.com/office/drawing/2014/main" id="{841DD193-328A-7647-9661-37DD2CC54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8077" y="3944378"/>
            <a:ext cx="765601" cy="765601"/>
          </a:xfrm>
          <a:prstGeom prst="rect">
            <a:avLst/>
          </a:prstGeom>
        </p:spPr>
      </p:pic>
      <p:sp>
        <p:nvSpPr>
          <p:cNvPr id="11" name="正方形/長方形 10">
            <a:extLst>
              <a:ext uri="{FF2B5EF4-FFF2-40B4-BE49-F238E27FC236}">
                <a16:creationId xmlns:a16="http://schemas.microsoft.com/office/drawing/2014/main" id="{B915132D-8DE4-4B4D-9622-A88FEEA9C7D1}"/>
              </a:ext>
            </a:extLst>
          </p:cNvPr>
          <p:cNvSpPr/>
          <p:nvPr/>
        </p:nvSpPr>
        <p:spPr>
          <a:xfrm>
            <a:off x="2812457" y="2468508"/>
            <a:ext cx="3805397" cy="1445936"/>
          </a:xfrm>
          <a:prstGeom prst="rect">
            <a:avLst/>
          </a:prstGeom>
          <a:noFill/>
          <a:ln w="44450">
            <a:solidFill>
              <a:schemeClr val="accent2">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EB1EBD8-F664-0B44-B780-B9030497FA8C}"/>
              </a:ext>
            </a:extLst>
          </p:cNvPr>
          <p:cNvSpPr txBox="1"/>
          <p:nvPr/>
        </p:nvSpPr>
        <p:spPr>
          <a:xfrm>
            <a:off x="1747923" y="1973891"/>
            <a:ext cx="1712722" cy="369332"/>
          </a:xfrm>
          <a:prstGeom prst="rect">
            <a:avLst/>
          </a:prstGeom>
          <a:noFill/>
        </p:spPr>
        <p:txBody>
          <a:bodyPr wrap="square" rtlCol="0">
            <a:spAutoFit/>
          </a:bodyPr>
          <a:lstStyle/>
          <a:p>
            <a:r>
              <a:rPr lang="en" altLang="ja-JP" dirty="0"/>
              <a:t>Provider</a:t>
            </a:r>
            <a:endParaRPr kumimoji="1" lang="ja-JP" altLang="en-US" dirty="0"/>
          </a:p>
        </p:txBody>
      </p:sp>
      <p:sp>
        <p:nvSpPr>
          <p:cNvPr id="13" name="テキスト ボックス 12">
            <a:extLst>
              <a:ext uri="{FF2B5EF4-FFF2-40B4-BE49-F238E27FC236}">
                <a16:creationId xmlns:a16="http://schemas.microsoft.com/office/drawing/2014/main" id="{F5CC1281-BBFF-584E-A084-A5C85DE44F68}"/>
              </a:ext>
            </a:extLst>
          </p:cNvPr>
          <p:cNvSpPr txBox="1"/>
          <p:nvPr/>
        </p:nvSpPr>
        <p:spPr>
          <a:xfrm>
            <a:off x="1726070" y="4009587"/>
            <a:ext cx="1308895" cy="369332"/>
          </a:xfrm>
          <a:prstGeom prst="rect">
            <a:avLst/>
          </a:prstGeom>
          <a:noFill/>
        </p:spPr>
        <p:txBody>
          <a:bodyPr wrap="square" rtlCol="0">
            <a:spAutoFit/>
          </a:bodyPr>
          <a:lstStyle/>
          <a:p>
            <a:r>
              <a:rPr lang="en-US" altLang="ja-JP" dirty="0"/>
              <a:t>Requester</a:t>
            </a:r>
            <a:endParaRPr kumimoji="1" lang="ja-JP" altLang="en-US" dirty="0"/>
          </a:p>
        </p:txBody>
      </p:sp>
      <p:sp>
        <p:nvSpPr>
          <p:cNvPr id="14" name="下矢印 13">
            <a:extLst>
              <a:ext uri="{FF2B5EF4-FFF2-40B4-BE49-F238E27FC236}">
                <a16:creationId xmlns:a16="http://schemas.microsoft.com/office/drawing/2014/main" id="{44F8BC02-6D0D-4040-B520-65412296A531}"/>
              </a:ext>
            </a:extLst>
          </p:cNvPr>
          <p:cNvSpPr/>
          <p:nvPr/>
        </p:nvSpPr>
        <p:spPr>
          <a:xfrm rot="12600000">
            <a:off x="3447735" y="3567694"/>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a:extLst>
              <a:ext uri="{FF2B5EF4-FFF2-40B4-BE49-F238E27FC236}">
                <a16:creationId xmlns:a16="http://schemas.microsoft.com/office/drawing/2014/main" id="{D42CF3C1-ECC6-9A48-990E-C349622B7071}"/>
              </a:ext>
            </a:extLst>
          </p:cNvPr>
          <p:cNvSpPr/>
          <p:nvPr/>
        </p:nvSpPr>
        <p:spPr>
          <a:xfrm rot="9000000">
            <a:off x="5805709" y="3493883"/>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1CA04E95-766E-5640-BF08-F7FF857F90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0902" y="1570514"/>
            <a:ext cx="765601" cy="765601"/>
          </a:xfrm>
          <a:prstGeom prst="rect">
            <a:avLst/>
          </a:prstGeom>
        </p:spPr>
      </p:pic>
      <p:sp>
        <p:nvSpPr>
          <p:cNvPr id="17" name="下矢印 16">
            <a:extLst>
              <a:ext uri="{FF2B5EF4-FFF2-40B4-BE49-F238E27FC236}">
                <a16:creationId xmlns:a16="http://schemas.microsoft.com/office/drawing/2014/main" id="{769C7543-A089-3443-9382-DADD5E18726B}"/>
              </a:ext>
            </a:extLst>
          </p:cNvPr>
          <p:cNvSpPr/>
          <p:nvPr/>
        </p:nvSpPr>
        <p:spPr>
          <a:xfrm rot="-1800000">
            <a:off x="3314081" y="2323742"/>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a:extLst>
              <a:ext uri="{FF2B5EF4-FFF2-40B4-BE49-F238E27FC236}">
                <a16:creationId xmlns:a16="http://schemas.microsoft.com/office/drawing/2014/main" id="{50018021-D5CC-8F4A-91AA-A2BAC8DC05C1}"/>
              </a:ext>
            </a:extLst>
          </p:cNvPr>
          <p:cNvSpPr/>
          <p:nvPr/>
        </p:nvSpPr>
        <p:spPr>
          <a:xfrm rot="1800000">
            <a:off x="5800181" y="2280374"/>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ACB4911A-AFA8-E74B-8BEA-F7EB3EE753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2998" y="1570514"/>
            <a:ext cx="765601" cy="765601"/>
          </a:xfrm>
          <a:prstGeom prst="rect">
            <a:avLst/>
          </a:prstGeom>
        </p:spPr>
      </p:pic>
      <p:sp>
        <p:nvSpPr>
          <p:cNvPr id="20" name="下矢印 19">
            <a:extLst>
              <a:ext uri="{FF2B5EF4-FFF2-40B4-BE49-F238E27FC236}">
                <a16:creationId xmlns:a16="http://schemas.microsoft.com/office/drawing/2014/main" id="{61F20D51-22B1-2042-982C-FE88D32B8BE7}"/>
              </a:ext>
            </a:extLst>
          </p:cNvPr>
          <p:cNvSpPr/>
          <p:nvPr/>
        </p:nvSpPr>
        <p:spPr>
          <a:xfrm>
            <a:off x="4492937" y="2296231"/>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16103F04-2E18-824D-AE66-C5F2659636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2998" y="3944378"/>
            <a:ext cx="765601" cy="765601"/>
          </a:xfrm>
          <a:prstGeom prst="rect">
            <a:avLst/>
          </a:prstGeom>
        </p:spPr>
      </p:pic>
      <p:sp>
        <p:nvSpPr>
          <p:cNvPr id="22" name="下矢印 21">
            <a:extLst>
              <a:ext uri="{FF2B5EF4-FFF2-40B4-BE49-F238E27FC236}">
                <a16:creationId xmlns:a16="http://schemas.microsoft.com/office/drawing/2014/main" id="{173EC066-AE7A-2A49-8DAE-29940390E007}"/>
              </a:ext>
            </a:extLst>
          </p:cNvPr>
          <p:cNvSpPr/>
          <p:nvPr/>
        </p:nvSpPr>
        <p:spPr>
          <a:xfrm rot="10800000">
            <a:off x="4517642" y="3510328"/>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C55E4B5-E1A2-9449-848B-58B8326A06DC}"/>
              </a:ext>
            </a:extLst>
          </p:cNvPr>
          <p:cNvSpPr txBox="1"/>
          <p:nvPr/>
        </p:nvSpPr>
        <p:spPr>
          <a:xfrm>
            <a:off x="3096968" y="2934110"/>
            <a:ext cx="3422991" cy="615553"/>
          </a:xfrm>
          <a:prstGeom prst="rect">
            <a:avLst/>
          </a:prstGeom>
          <a:noFill/>
          <a:ln>
            <a:solidFill>
              <a:schemeClr val="tx1"/>
            </a:solidFill>
          </a:ln>
        </p:spPr>
        <p:txBody>
          <a:bodyPr wrap="square" rtlCol="0">
            <a:spAutoFit/>
          </a:bodyPr>
          <a:lstStyle/>
          <a:p>
            <a:pPr algn="ctr"/>
            <a:r>
              <a:rPr lang="ja-JP" altLang="en-US"/>
              <a:t>オークション主催者</a:t>
            </a:r>
            <a:endParaRPr lang="en" altLang="ja-JP" dirty="0"/>
          </a:p>
          <a:p>
            <a:pPr algn="ctr"/>
            <a:r>
              <a:rPr lang="en" altLang="ja-JP" sz="1600" dirty="0"/>
              <a:t>(</a:t>
            </a:r>
            <a:r>
              <a:rPr lang="ja-JP" altLang="en-US" sz="1600"/>
              <a:t>リソースの配分を決定する</a:t>
            </a:r>
            <a:r>
              <a:rPr lang="en" altLang="ja-JP" sz="1600" dirty="0"/>
              <a:t>)</a:t>
            </a:r>
            <a:endParaRPr lang="ja-JP" altLang="en-US" sz="1600" dirty="0"/>
          </a:p>
        </p:txBody>
      </p:sp>
      <p:sp>
        <p:nvSpPr>
          <p:cNvPr id="24" name="テキスト ボックス 23">
            <a:extLst>
              <a:ext uri="{FF2B5EF4-FFF2-40B4-BE49-F238E27FC236}">
                <a16:creationId xmlns:a16="http://schemas.microsoft.com/office/drawing/2014/main" id="{D88BA446-2AFD-244B-AAE0-964D4265B994}"/>
              </a:ext>
            </a:extLst>
          </p:cNvPr>
          <p:cNvSpPr txBox="1"/>
          <p:nvPr/>
        </p:nvSpPr>
        <p:spPr>
          <a:xfrm>
            <a:off x="3603331" y="2349226"/>
            <a:ext cx="2130962" cy="33855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1600"/>
              <a:t>リソースの提供</a:t>
            </a:r>
            <a:endParaRPr kumimoji="1" lang="ja-JP" altLang="en-US" sz="1600" dirty="0"/>
          </a:p>
        </p:txBody>
      </p:sp>
      <p:sp>
        <p:nvSpPr>
          <p:cNvPr id="25" name="テキスト ボックス 24">
            <a:extLst>
              <a:ext uri="{FF2B5EF4-FFF2-40B4-BE49-F238E27FC236}">
                <a16:creationId xmlns:a16="http://schemas.microsoft.com/office/drawing/2014/main" id="{6B68EE9C-1D86-7B48-910F-D825B7864A69}"/>
              </a:ext>
            </a:extLst>
          </p:cNvPr>
          <p:cNvSpPr txBox="1"/>
          <p:nvPr/>
        </p:nvSpPr>
        <p:spPr>
          <a:xfrm>
            <a:off x="3603331" y="3706484"/>
            <a:ext cx="2130962" cy="33855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1600"/>
              <a:t>リソースの要求</a:t>
            </a:r>
          </a:p>
        </p:txBody>
      </p:sp>
      <p:sp>
        <p:nvSpPr>
          <p:cNvPr id="26" name="角丸四角形 25">
            <a:extLst>
              <a:ext uri="{FF2B5EF4-FFF2-40B4-BE49-F238E27FC236}">
                <a16:creationId xmlns:a16="http://schemas.microsoft.com/office/drawing/2014/main" id="{0C0ACD0D-D01A-8840-85D4-66BC6EFE5DF7}"/>
              </a:ext>
            </a:extLst>
          </p:cNvPr>
          <p:cNvSpPr/>
          <p:nvPr/>
        </p:nvSpPr>
        <p:spPr>
          <a:xfrm>
            <a:off x="1726070" y="1570514"/>
            <a:ext cx="5984644" cy="322577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741B090C-5EF5-AE4F-9F7E-7E26A900AA2A}"/>
              </a:ext>
            </a:extLst>
          </p:cNvPr>
          <p:cNvSpPr txBox="1"/>
          <p:nvPr/>
        </p:nvSpPr>
        <p:spPr>
          <a:xfrm>
            <a:off x="1825094" y="1253671"/>
            <a:ext cx="5493812" cy="369332"/>
          </a:xfrm>
          <a:prstGeom prst="rect">
            <a:avLst/>
          </a:prstGeom>
          <a:noFill/>
        </p:spPr>
        <p:txBody>
          <a:bodyPr wrap="none" rtlCol="0">
            <a:spAutoFit/>
          </a:bodyPr>
          <a:lstStyle/>
          <a:p>
            <a:r>
              <a:rPr lang="ja-JP" altLang="en-US"/>
              <a:t>クラウドソースドマニュファクチャリングシステム</a:t>
            </a:r>
            <a:endParaRPr kumimoji="1" lang="ja-JP" altLang="en-US"/>
          </a:p>
        </p:txBody>
      </p:sp>
      <p:sp>
        <p:nvSpPr>
          <p:cNvPr id="28" name="テキスト ボックス 27">
            <a:extLst>
              <a:ext uri="{FF2B5EF4-FFF2-40B4-BE49-F238E27FC236}">
                <a16:creationId xmlns:a16="http://schemas.microsoft.com/office/drawing/2014/main" id="{1CA8F2AA-77AD-954A-90DF-428254BDC43C}"/>
              </a:ext>
            </a:extLst>
          </p:cNvPr>
          <p:cNvSpPr txBox="1"/>
          <p:nvPr/>
        </p:nvSpPr>
        <p:spPr>
          <a:xfrm>
            <a:off x="1532394" y="4351160"/>
            <a:ext cx="162095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600">
                <a:solidFill>
                  <a:schemeClr val="accent2"/>
                </a:solidFill>
              </a:rPr>
              <a:t>リソース要求側</a:t>
            </a:r>
            <a:endParaRPr kumimoji="1" lang="ja-JP" altLang="en-US" sz="1600" dirty="0">
              <a:solidFill>
                <a:schemeClr val="accent2"/>
              </a:solidFill>
            </a:endParaRPr>
          </a:p>
        </p:txBody>
      </p:sp>
      <p:sp>
        <p:nvSpPr>
          <p:cNvPr id="29" name="角丸四角形吹き出し 28">
            <a:extLst>
              <a:ext uri="{FF2B5EF4-FFF2-40B4-BE49-F238E27FC236}">
                <a16:creationId xmlns:a16="http://schemas.microsoft.com/office/drawing/2014/main" id="{0812EA34-9D3A-AE4F-94CD-7FA0AF1C3C02}"/>
              </a:ext>
            </a:extLst>
          </p:cNvPr>
          <p:cNvSpPr/>
          <p:nvPr/>
        </p:nvSpPr>
        <p:spPr>
          <a:xfrm>
            <a:off x="5793049" y="460422"/>
            <a:ext cx="3350950" cy="734244"/>
          </a:xfrm>
          <a:prstGeom prst="wedgeRoundRectCallout">
            <a:avLst>
              <a:gd name="adj1" fmla="val 1079"/>
              <a:gd name="adj2" fmla="val 1625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リソースに</a:t>
            </a:r>
            <a:r>
              <a:rPr lang="ja-JP" altLang="en-US"/>
              <a:t>遊休時間</a:t>
            </a:r>
            <a:r>
              <a:rPr kumimoji="1" lang="ja-JP" altLang="en-US"/>
              <a:t>が</a:t>
            </a:r>
            <a:r>
              <a:rPr lang="ja-JP" altLang="en-US"/>
              <a:t>ある</a:t>
            </a:r>
            <a:endParaRPr lang="en-US" altLang="ja-JP" dirty="0"/>
          </a:p>
          <a:p>
            <a:pPr algn="ctr"/>
            <a:r>
              <a:rPr lang="ja-JP" altLang="en-US"/>
              <a:t>企業は</a:t>
            </a:r>
            <a:r>
              <a:rPr kumimoji="1" lang="ja-JP" altLang="en-US"/>
              <a:t>リソースを提供する</a:t>
            </a:r>
          </a:p>
        </p:txBody>
      </p:sp>
      <p:sp>
        <p:nvSpPr>
          <p:cNvPr id="30" name="テキスト ボックス 29">
            <a:extLst>
              <a:ext uri="{FF2B5EF4-FFF2-40B4-BE49-F238E27FC236}">
                <a16:creationId xmlns:a16="http://schemas.microsoft.com/office/drawing/2014/main" id="{1588B961-F23F-914E-B125-988E6831B74C}"/>
              </a:ext>
            </a:extLst>
          </p:cNvPr>
          <p:cNvSpPr txBox="1"/>
          <p:nvPr/>
        </p:nvSpPr>
        <p:spPr>
          <a:xfrm>
            <a:off x="6270398" y="2444874"/>
            <a:ext cx="162095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600">
                <a:solidFill>
                  <a:schemeClr val="accent2"/>
                </a:solidFill>
              </a:rPr>
              <a:t>リソース提供側</a:t>
            </a:r>
            <a:endParaRPr kumimoji="1" lang="ja-JP" altLang="en-US" sz="1600" dirty="0">
              <a:solidFill>
                <a:schemeClr val="accent2"/>
              </a:solidFill>
            </a:endParaRPr>
          </a:p>
        </p:txBody>
      </p:sp>
      <p:sp>
        <p:nvSpPr>
          <p:cNvPr id="31" name="角丸四角形吹き出し 30">
            <a:extLst>
              <a:ext uri="{FF2B5EF4-FFF2-40B4-BE49-F238E27FC236}">
                <a16:creationId xmlns:a16="http://schemas.microsoft.com/office/drawing/2014/main" id="{48CB6571-6A09-C14D-BE81-7DE28967D6D3}"/>
              </a:ext>
            </a:extLst>
          </p:cNvPr>
          <p:cNvSpPr/>
          <p:nvPr/>
        </p:nvSpPr>
        <p:spPr>
          <a:xfrm>
            <a:off x="1282166" y="5143669"/>
            <a:ext cx="3746433" cy="757690"/>
          </a:xfrm>
          <a:prstGeom prst="wedgeRoundRectCallout">
            <a:avLst>
              <a:gd name="adj1" fmla="val -13502"/>
              <a:gd name="adj2" fmla="val -999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リソースの不足や，出来ない処置がある</a:t>
            </a:r>
            <a:r>
              <a:rPr lang="ja-JP" altLang="en-US"/>
              <a:t>企業は</a:t>
            </a:r>
            <a:r>
              <a:rPr kumimoji="1" lang="ja-JP" altLang="en-US"/>
              <a:t>リソースの要求する</a:t>
            </a:r>
          </a:p>
        </p:txBody>
      </p:sp>
    </p:spTree>
    <p:extLst>
      <p:ext uri="{BB962C8B-B14F-4D97-AF65-F5344CB8AC3E}">
        <p14:creationId xmlns:p14="http://schemas.microsoft.com/office/powerpoint/2010/main" val="1314399860"/>
      </p:ext>
    </p:extLst>
  </p:cSld>
  <p:clrMapOvr>
    <a:masterClrMapping/>
  </p:clrMapOvr>
  <mc:AlternateContent xmlns:mc="http://schemas.openxmlformats.org/markup-compatibility/2006" xmlns:p14="http://schemas.microsoft.com/office/powerpoint/2010/main">
    <mc:Choice Requires="p14">
      <p:transition spd="slow" p14:dur="2000" advTm="24875"/>
    </mc:Choice>
    <mc:Fallback xmlns="">
      <p:transition spd="slow" advTm="248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090AE584-AC29-7A47-84F3-7ABCEAD3368E}"/>
              </a:ext>
            </a:extLst>
          </p:cNvPr>
          <p:cNvSpPr>
            <a:spLocks noGrp="1"/>
          </p:cNvSpPr>
          <p:nvPr>
            <p:ph type="ftr" sz="quarter" idx="10"/>
          </p:nvPr>
        </p:nvSpPr>
        <p:spPr/>
        <p:txBody>
          <a:bodyPr/>
          <a:lstStyle/>
          <a:p>
            <a:endParaRPr lang="ja-JP" altLang="en-US" dirty="0">
              <a:solidFill>
                <a:srgbClr val="323232"/>
              </a:solidFill>
            </a:endParaRPr>
          </a:p>
        </p:txBody>
      </p:sp>
      <p:sp>
        <p:nvSpPr>
          <p:cNvPr id="4" name="スライド番号プレースホルダー 3">
            <a:extLst>
              <a:ext uri="{FF2B5EF4-FFF2-40B4-BE49-F238E27FC236}">
                <a16:creationId xmlns:a16="http://schemas.microsoft.com/office/drawing/2014/main" id="{BDDBB8A8-8E93-574D-A85E-4B034BD8CC19}"/>
              </a:ext>
            </a:extLst>
          </p:cNvPr>
          <p:cNvSpPr>
            <a:spLocks noGrp="1"/>
          </p:cNvSpPr>
          <p:nvPr>
            <p:ph type="sldNum" sz="quarter" idx="11"/>
          </p:nvPr>
        </p:nvSpPr>
        <p:spPr/>
        <p:txBody>
          <a:bodyPr/>
          <a:lstStyle/>
          <a:p>
            <a:fld id="{5D29B136-363A-44F2-87B3-E68585EE69B2}" type="slidenum">
              <a:rPr lang="ja-JP" altLang="en-US" smtClean="0">
                <a:solidFill>
                  <a:srgbClr val="505050"/>
                </a:solidFill>
              </a:rPr>
              <a:pPr/>
              <a:t>6</a:t>
            </a:fld>
            <a:endParaRPr lang="ja-JP" altLang="en-US">
              <a:solidFill>
                <a:srgbClr val="505050"/>
              </a:solidFill>
            </a:endParaRPr>
          </a:p>
        </p:txBody>
      </p:sp>
      <p:sp>
        <p:nvSpPr>
          <p:cNvPr id="5" name="タイトル 4">
            <a:extLst>
              <a:ext uri="{FF2B5EF4-FFF2-40B4-BE49-F238E27FC236}">
                <a16:creationId xmlns:a16="http://schemas.microsoft.com/office/drawing/2014/main" id="{73D62221-5021-3447-AC20-21F87C358411}"/>
              </a:ext>
            </a:extLst>
          </p:cNvPr>
          <p:cNvSpPr>
            <a:spLocks noGrp="1"/>
          </p:cNvSpPr>
          <p:nvPr>
            <p:ph type="title"/>
          </p:nvPr>
        </p:nvSpPr>
        <p:spPr/>
        <p:txBody>
          <a:bodyPr/>
          <a:lstStyle/>
          <a:p>
            <a:r>
              <a:rPr lang="ja-JP" altLang="en-US" dirty="0"/>
              <a:t>対象モデル</a:t>
            </a:r>
            <a:endParaRPr kumimoji="1" lang="ja-JP" altLang="en-US" dirty="0"/>
          </a:p>
        </p:txBody>
      </p:sp>
      <p:pic>
        <p:nvPicPr>
          <p:cNvPr id="6" name="図 5">
            <a:extLst>
              <a:ext uri="{FF2B5EF4-FFF2-40B4-BE49-F238E27FC236}">
                <a16:creationId xmlns:a16="http://schemas.microsoft.com/office/drawing/2014/main" id="{59E77F4E-3E5B-BC41-9A37-D098454FF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9920" y="1644597"/>
            <a:ext cx="765601" cy="765601"/>
          </a:xfrm>
          <a:prstGeom prst="rect">
            <a:avLst/>
          </a:prstGeom>
        </p:spPr>
      </p:pic>
      <p:pic>
        <p:nvPicPr>
          <p:cNvPr id="7" name="図 6">
            <a:extLst>
              <a:ext uri="{FF2B5EF4-FFF2-40B4-BE49-F238E27FC236}">
                <a16:creationId xmlns:a16="http://schemas.microsoft.com/office/drawing/2014/main" id="{2DA5F482-A7A3-0E4B-B562-476C9D6A27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6158" y="3924812"/>
            <a:ext cx="765601" cy="765601"/>
          </a:xfrm>
          <a:prstGeom prst="rect">
            <a:avLst/>
          </a:prstGeom>
        </p:spPr>
      </p:pic>
      <p:pic>
        <p:nvPicPr>
          <p:cNvPr id="8" name="図 7">
            <a:extLst>
              <a:ext uri="{FF2B5EF4-FFF2-40B4-BE49-F238E27FC236}">
                <a16:creationId xmlns:a16="http://schemas.microsoft.com/office/drawing/2014/main" id="{EB8CCF8A-755E-B24C-960E-D40B1433A9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8077" y="3944378"/>
            <a:ext cx="765601" cy="765601"/>
          </a:xfrm>
          <a:prstGeom prst="rect">
            <a:avLst/>
          </a:prstGeom>
        </p:spPr>
      </p:pic>
      <p:sp>
        <p:nvSpPr>
          <p:cNvPr id="9" name="正方形/長方形 8">
            <a:extLst>
              <a:ext uri="{FF2B5EF4-FFF2-40B4-BE49-F238E27FC236}">
                <a16:creationId xmlns:a16="http://schemas.microsoft.com/office/drawing/2014/main" id="{304CB460-67C8-7B4C-904D-8BF567509255}"/>
              </a:ext>
            </a:extLst>
          </p:cNvPr>
          <p:cNvSpPr/>
          <p:nvPr/>
        </p:nvSpPr>
        <p:spPr>
          <a:xfrm>
            <a:off x="2812457" y="2468508"/>
            <a:ext cx="3805397" cy="1445936"/>
          </a:xfrm>
          <a:prstGeom prst="rect">
            <a:avLst/>
          </a:prstGeom>
          <a:noFill/>
          <a:ln w="44450">
            <a:solidFill>
              <a:schemeClr val="accent2">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65FA5EF-C41D-F84C-8B06-76C683D223AA}"/>
              </a:ext>
            </a:extLst>
          </p:cNvPr>
          <p:cNvSpPr txBox="1"/>
          <p:nvPr/>
        </p:nvSpPr>
        <p:spPr>
          <a:xfrm>
            <a:off x="1747923" y="1973891"/>
            <a:ext cx="1712722" cy="369332"/>
          </a:xfrm>
          <a:prstGeom prst="rect">
            <a:avLst/>
          </a:prstGeom>
          <a:noFill/>
        </p:spPr>
        <p:txBody>
          <a:bodyPr wrap="square" rtlCol="0">
            <a:spAutoFit/>
          </a:bodyPr>
          <a:lstStyle/>
          <a:p>
            <a:r>
              <a:rPr lang="en" altLang="ja-JP" dirty="0"/>
              <a:t>Provider</a:t>
            </a:r>
            <a:endParaRPr kumimoji="1" lang="ja-JP" altLang="en-US" dirty="0"/>
          </a:p>
        </p:txBody>
      </p:sp>
      <p:sp>
        <p:nvSpPr>
          <p:cNvPr id="11" name="テキスト ボックス 10">
            <a:extLst>
              <a:ext uri="{FF2B5EF4-FFF2-40B4-BE49-F238E27FC236}">
                <a16:creationId xmlns:a16="http://schemas.microsoft.com/office/drawing/2014/main" id="{EB0318A8-CC57-0745-9CB3-A1CC97E88E50}"/>
              </a:ext>
            </a:extLst>
          </p:cNvPr>
          <p:cNvSpPr txBox="1"/>
          <p:nvPr/>
        </p:nvSpPr>
        <p:spPr>
          <a:xfrm>
            <a:off x="1726070" y="4009587"/>
            <a:ext cx="1308895" cy="369332"/>
          </a:xfrm>
          <a:prstGeom prst="rect">
            <a:avLst/>
          </a:prstGeom>
          <a:noFill/>
        </p:spPr>
        <p:txBody>
          <a:bodyPr wrap="square" rtlCol="0">
            <a:spAutoFit/>
          </a:bodyPr>
          <a:lstStyle/>
          <a:p>
            <a:r>
              <a:rPr lang="en-US" altLang="ja-JP" dirty="0"/>
              <a:t>Requester</a:t>
            </a:r>
            <a:endParaRPr kumimoji="1" lang="ja-JP" altLang="en-US" dirty="0"/>
          </a:p>
        </p:txBody>
      </p:sp>
      <p:sp>
        <p:nvSpPr>
          <p:cNvPr id="12" name="下矢印 11">
            <a:extLst>
              <a:ext uri="{FF2B5EF4-FFF2-40B4-BE49-F238E27FC236}">
                <a16:creationId xmlns:a16="http://schemas.microsoft.com/office/drawing/2014/main" id="{F448F495-280E-034E-91B6-A10A33AEC9BD}"/>
              </a:ext>
            </a:extLst>
          </p:cNvPr>
          <p:cNvSpPr/>
          <p:nvPr/>
        </p:nvSpPr>
        <p:spPr>
          <a:xfrm rot="12600000">
            <a:off x="3447735" y="3567694"/>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a:extLst>
              <a:ext uri="{FF2B5EF4-FFF2-40B4-BE49-F238E27FC236}">
                <a16:creationId xmlns:a16="http://schemas.microsoft.com/office/drawing/2014/main" id="{EFB04B82-7687-4449-9BAB-35E4D8BC9AC6}"/>
              </a:ext>
            </a:extLst>
          </p:cNvPr>
          <p:cNvSpPr/>
          <p:nvPr/>
        </p:nvSpPr>
        <p:spPr>
          <a:xfrm rot="9000000">
            <a:off x="5805709" y="3493883"/>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24B6D359-0791-C44F-A56D-150EC55DAE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0902" y="1570514"/>
            <a:ext cx="765601" cy="765601"/>
          </a:xfrm>
          <a:prstGeom prst="rect">
            <a:avLst/>
          </a:prstGeom>
        </p:spPr>
      </p:pic>
      <p:sp>
        <p:nvSpPr>
          <p:cNvPr id="15" name="下矢印 14">
            <a:extLst>
              <a:ext uri="{FF2B5EF4-FFF2-40B4-BE49-F238E27FC236}">
                <a16:creationId xmlns:a16="http://schemas.microsoft.com/office/drawing/2014/main" id="{1B346646-387E-FE42-9A35-6A376195C336}"/>
              </a:ext>
            </a:extLst>
          </p:cNvPr>
          <p:cNvSpPr/>
          <p:nvPr/>
        </p:nvSpPr>
        <p:spPr>
          <a:xfrm rot="-1800000">
            <a:off x="3314081" y="2323742"/>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a:extLst>
              <a:ext uri="{FF2B5EF4-FFF2-40B4-BE49-F238E27FC236}">
                <a16:creationId xmlns:a16="http://schemas.microsoft.com/office/drawing/2014/main" id="{A5784196-E3E2-2741-A963-125A6680005D}"/>
              </a:ext>
            </a:extLst>
          </p:cNvPr>
          <p:cNvSpPr/>
          <p:nvPr/>
        </p:nvSpPr>
        <p:spPr>
          <a:xfrm rot="1800000">
            <a:off x="5800181" y="2280374"/>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599FDCC6-965D-5241-A5C4-1C0C51E8B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2998" y="1570514"/>
            <a:ext cx="765601" cy="765601"/>
          </a:xfrm>
          <a:prstGeom prst="rect">
            <a:avLst/>
          </a:prstGeom>
        </p:spPr>
      </p:pic>
      <p:sp>
        <p:nvSpPr>
          <p:cNvPr id="18" name="下矢印 17">
            <a:extLst>
              <a:ext uri="{FF2B5EF4-FFF2-40B4-BE49-F238E27FC236}">
                <a16:creationId xmlns:a16="http://schemas.microsoft.com/office/drawing/2014/main" id="{00ED75B1-6DA5-454B-8C41-7D270ABE87B2}"/>
              </a:ext>
            </a:extLst>
          </p:cNvPr>
          <p:cNvSpPr/>
          <p:nvPr/>
        </p:nvSpPr>
        <p:spPr>
          <a:xfrm>
            <a:off x="4492937" y="2296231"/>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98385C01-7D50-3944-A353-A66E96ED10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2998" y="3944378"/>
            <a:ext cx="765601" cy="765601"/>
          </a:xfrm>
          <a:prstGeom prst="rect">
            <a:avLst/>
          </a:prstGeom>
        </p:spPr>
      </p:pic>
      <p:sp>
        <p:nvSpPr>
          <p:cNvPr id="20" name="下矢印 19">
            <a:extLst>
              <a:ext uri="{FF2B5EF4-FFF2-40B4-BE49-F238E27FC236}">
                <a16:creationId xmlns:a16="http://schemas.microsoft.com/office/drawing/2014/main" id="{A87EC470-CA9B-C74D-AE0D-68D417258EC5}"/>
              </a:ext>
            </a:extLst>
          </p:cNvPr>
          <p:cNvSpPr/>
          <p:nvPr/>
        </p:nvSpPr>
        <p:spPr>
          <a:xfrm rot="10800000">
            <a:off x="4517642" y="3510328"/>
            <a:ext cx="315527" cy="64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9B9F2D1C-473D-804D-A369-F265009C96A0}"/>
              </a:ext>
            </a:extLst>
          </p:cNvPr>
          <p:cNvSpPr txBox="1"/>
          <p:nvPr/>
        </p:nvSpPr>
        <p:spPr>
          <a:xfrm>
            <a:off x="3096968" y="2934110"/>
            <a:ext cx="3422991" cy="615553"/>
          </a:xfrm>
          <a:prstGeom prst="rect">
            <a:avLst/>
          </a:prstGeom>
          <a:noFill/>
          <a:ln>
            <a:solidFill>
              <a:schemeClr val="tx1"/>
            </a:solidFill>
          </a:ln>
        </p:spPr>
        <p:txBody>
          <a:bodyPr wrap="square" rtlCol="0">
            <a:spAutoFit/>
          </a:bodyPr>
          <a:lstStyle/>
          <a:p>
            <a:pPr algn="ctr"/>
            <a:r>
              <a:rPr lang="ja-JP" altLang="en-US"/>
              <a:t>オークション主催者</a:t>
            </a:r>
            <a:endParaRPr lang="en" altLang="ja-JP" dirty="0"/>
          </a:p>
          <a:p>
            <a:pPr algn="ctr"/>
            <a:r>
              <a:rPr kumimoji="1" lang="en" altLang="ja-JP" sz="1600" dirty="0"/>
              <a:t>(</a:t>
            </a:r>
            <a:r>
              <a:rPr kumimoji="1" lang="ja-JP" altLang="en-US" sz="1600"/>
              <a:t>リソースの配分を決定する</a:t>
            </a:r>
            <a:r>
              <a:rPr kumimoji="1" lang="en" altLang="ja-JP" sz="1600" dirty="0"/>
              <a:t>)</a:t>
            </a:r>
            <a:endParaRPr kumimoji="1" lang="ja-JP" altLang="en-US" sz="1600" dirty="0"/>
          </a:p>
        </p:txBody>
      </p:sp>
      <p:sp>
        <p:nvSpPr>
          <p:cNvPr id="25" name="テキスト ボックス 24">
            <a:extLst>
              <a:ext uri="{FF2B5EF4-FFF2-40B4-BE49-F238E27FC236}">
                <a16:creationId xmlns:a16="http://schemas.microsoft.com/office/drawing/2014/main" id="{57E2B09B-E2A1-374C-89A8-817C4F6AF86A}"/>
              </a:ext>
            </a:extLst>
          </p:cNvPr>
          <p:cNvSpPr txBox="1"/>
          <p:nvPr/>
        </p:nvSpPr>
        <p:spPr>
          <a:xfrm>
            <a:off x="3603331" y="2349226"/>
            <a:ext cx="2130962" cy="33855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1600"/>
              <a:t>リソースの提供</a:t>
            </a:r>
            <a:endParaRPr kumimoji="1" lang="ja-JP" altLang="en-US" sz="1600" dirty="0"/>
          </a:p>
        </p:txBody>
      </p:sp>
      <p:sp>
        <p:nvSpPr>
          <p:cNvPr id="26" name="テキスト ボックス 25">
            <a:extLst>
              <a:ext uri="{FF2B5EF4-FFF2-40B4-BE49-F238E27FC236}">
                <a16:creationId xmlns:a16="http://schemas.microsoft.com/office/drawing/2014/main" id="{7FA273FF-B084-D64C-81DD-53867C025FA3}"/>
              </a:ext>
            </a:extLst>
          </p:cNvPr>
          <p:cNvSpPr txBox="1"/>
          <p:nvPr/>
        </p:nvSpPr>
        <p:spPr>
          <a:xfrm>
            <a:off x="3603331" y="3706484"/>
            <a:ext cx="2130962" cy="33855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1600"/>
              <a:t>リソースの要求</a:t>
            </a:r>
          </a:p>
        </p:txBody>
      </p:sp>
      <p:sp>
        <p:nvSpPr>
          <p:cNvPr id="27" name="角丸四角形 26">
            <a:extLst>
              <a:ext uri="{FF2B5EF4-FFF2-40B4-BE49-F238E27FC236}">
                <a16:creationId xmlns:a16="http://schemas.microsoft.com/office/drawing/2014/main" id="{8F0DE7E9-7AA3-A846-9F1F-29FA385FB084}"/>
              </a:ext>
            </a:extLst>
          </p:cNvPr>
          <p:cNvSpPr/>
          <p:nvPr/>
        </p:nvSpPr>
        <p:spPr>
          <a:xfrm>
            <a:off x="1726070" y="1570514"/>
            <a:ext cx="5984644" cy="322577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B8006E3-FD73-5F49-8889-2F460B7FFB43}"/>
              </a:ext>
            </a:extLst>
          </p:cNvPr>
          <p:cNvSpPr txBox="1"/>
          <p:nvPr/>
        </p:nvSpPr>
        <p:spPr>
          <a:xfrm>
            <a:off x="1825094" y="1253671"/>
            <a:ext cx="5493812" cy="369332"/>
          </a:xfrm>
          <a:prstGeom prst="rect">
            <a:avLst/>
          </a:prstGeom>
          <a:noFill/>
        </p:spPr>
        <p:txBody>
          <a:bodyPr wrap="none" rtlCol="0">
            <a:spAutoFit/>
          </a:bodyPr>
          <a:lstStyle/>
          <a:p>
            <a:r>
              <a:rPr lang="ja-JP" altLang="en-US"/>
              <a:t>クラウドソースドマニュファクチャリングシステム</a:t>
            </a:r>
          </a:p>
        </p:txBody>
      </p:sp>
      <p:sp>
        <p:nvSpPr>
          <p:cNvPr id="31" name="テキスト ボックス 30">
            <a:extLst>
              <a:ext uri="{FF2B5EF4-FFF2-40B4-BE49-F238E27FC236}">
                <a16:creationId xmlns:a16="http://schemas.microsoft.com/office/drawing/2014/main" id="{6A0F5DF1-F9D0-5E4B-AB36-8D3404C8CA07}"/>
              </a:ext>
            </a:extLst>
          </p:cNvPr>
          <p:cNvSpPr txBox="1"/>
          <p:nvPr/>
        </p:nvSpPr>
        <p:spPr>
          <a:xfrm>
            <a:off x="1228984" y="4860691"/>
            <a:ext cx="3166946" cy="646331"/>
          </a:xfrm>
          <a:prstGeom prst="rect">
            <a:avLst/>
          </a:prstGeom>
          <a:noFill/>
          <a:ln>
            <a:solidFill>
              <a:schemeClr val="accent2"/>
            </a:solidFill>
          </a:ln>
        </p:spPr>
        <p:txBody>
          <a:bodyPr wrap="square" rtlCol="0">
            <a:spAutoFit/>
          </a:bodyPr>
          <a:lstStyle/>
          <a:p>
            <a:pPr algn="ctr"/>
            <a:r>
              <a:rPr kumimoji="1" lang="ja-JP" altLang="en-US"/>
              <a:t>全てのリソースが揃わないと</a:t>
            </a:r>
            <a:endParaRPr kumimoji="1" lang="en-US" altLang="ja-JP" dirty="0"/>
          </a:p>
          <a:p>
            <a:pPr algn="ctr"/>
            <a:r>
              <a:rPr kumimoji="1" lang="ja-JP" altLang="en-US"/>
              <a:t>生産ができない場合がある</a:t>
            </a:r>
            <a:endParaRPr kumimoji="1" lang="ja-JP" altLang="en-US" dirty="0"/>
          </a:p>
        </p:txBody>
      </p:sp>
      <p:sp>
        <p:nvSpPr>
          <p:cNvPr id="33" name="テキスト ボックス 32">
            <a:extLst>
              <a:ext uri="{FF2B5EF4-FFF2-40B4-BE49-F238E27FC236}">
                <a16:creationId xmlns:a16="http://schemas.microsoft.com/office/drawing/2014/main" id="{EE64D16B-FC20-B949-A8DA-1481D6CC6AA9}"/>
              </a:ext>
            </a:extLst>
          </p:cNvPr>
          <p:cNvSpPr txBox="1"/>
          <p:nvPr/>
        </p:nvSpPr>
        <p:spPr>
          <a:xfrm>
            <a:off x="1463698" y="5628757"/>
            <a:ext cx="7475273" cy="1015663"/>
          </a:xfrm>
          <a:prstGeom prst="rect">
            <a:avLst/>
          </a:prstGeom>
          <a:noFill/>
        </p:spPr>
        <p:txBody>
          <a:bodyPr wrap="square" rtlCol="0">
            <a:spAutoFit/>
          </a:bodyPr>
          <a:lstStyle/>
          <a:p>
            <a:pPr marL="285750" indent="-285750">
              <a:buFont typeface="Arial" panose="020B0604020202020204" pitchFamily="34" charset="0"/>
              <a:buChar char="•"/>
            </a:pPr>
            <a:r>
              <a:rPr lang="ja-JP" altLang="en-US" sz="2000"/>
              <a:t>財の組合せに対して入札できる</a:t>
            </a:r>
            <a:endParaRPr lang="en-US" altLang="ja-JP" dirty="0"/>
          </a:p>
          <a:p>
            <a:pPr marL="285750" indent="-285750">
              <a:buFont typeface="Arial" panose="020B0604020202020204" pitchFamily="34" charset="0"/>
              <a:buChar char="•"/>
            </a:pPr>
            <a:r>
              <a:rPr lang="ja-JP" altLang="en-US" sz="2000">
                <a:solidFill>
                  <a:schemeClr val="accent2"/>
                </a:solidFill>
              </a:rPr>
              <a:t>配分を決める勝者決定問題が組合せ最適化問題</a:t>
            </a:r>
            <a:endParaRPr lang="en-US" altLang="ja-JP" sz="2000" dirty="0">
              <a:solidFill>
                <a:schemeClr val="accent2"/>
              </a:solidFill>
            </a:endParaRPr>
          </a:p>
          <a:p>
            <a:r>
              <a:rPr lang="en-US" altLang="ja-JP" sz="2000" dirty="0">
                <a:solidFill>
                  <a:schemeClr val="accent2"/>
                </a:solidFill>
              </a:rPr>
              <a:t>    </a:t>
            </a:r>
            <a:r>
              <a:rPr lang="ja-JP" altLang="en-US" sz="2000">
                <a:solidFill>
                  <a:schemeClr val="accent2"/>
                </a:solidFill>
              </a:rPr>
              <a:t>として定式化される</a:t>
            </a:r>
            <a:endParaRPr lang="en-US" altLang="ja-JP" sz="2000" dirty="0">
              <a:solidFill>
                <a:schemeClr val="accent2"/>
              </a:solidFill>
            </a:endParaRPr>
          </a:p>
        </p:txBody>
      </p:sp>
      <p:sp>
        <p:nvSpPr>
          <p:cNvPr id="35" name="正方形/長方形 34">
            <a:extLst>
              <a:ext uri="{FF2B5EF4-FFF2-40B4-BE49-F238E27FC236}">
                <a16:creationId xmlns:a16="http://schemas.microsoft.com/office/drawing/2014/main" id="{3B59F7B7-44D7-3F4B-99A2-22E33AEA3585}"/>
              </a:ext>
            </a:extLst>
          </p:cNvPr>
          <p:cNvSpPr/>
          <p:nvPr/>
        </p:nvSpPr>
        <p:spPr>
          <a:xfrm>
            <a:off x="4826865" y="4937745"/>
            <a:ext cx="2492990" cy="400110"/>
          </a:xfrm>
          <a:prstGeom prst="rect">
            <a:avLst/>
          </a:prstGeom>
          <a:ln>
            <a:solidFill>
              <a:schemeClr val="accent2"/>
            </a:solidFill>
          </a:ln>
        </p:spPr>
        <p:txBody>
          <a:bodyPr wrap="none">
            <a:spAutoFit/>
          </a:bodyPr>
          <a:lstStyle/>
          <a:p>
            <a:r>
              <a:rPr lang="ja-JP" altLang="en-US" sz="2000">
                <a:solidFill>
                  <a:schemeClr val="accent2"/>
                </a:solidFill>
              </a:rPr>
              <a:t>組合せオークション</a:t>
            </a:r>
            <a:endParaRPr lang="ja-JP" altLang="en-US" sz="2000"/>
          </a:p>
        </p:txBody>
      </p:sp>
      <p:sp>
        <p:nvSpPr>
          <p:cNvPr id="36" name="テキスト ボックス 35">
            <a:extLst>
              <a:ext uri="{FF2B5EF4-FFF2-40B4-BE49-F238E27FC236}">
                <a16:creationId xmlns:a16="http://schemas.microsoft.com/office/drawing/2014/main" id="{5FE6D09B-7E90-5841-BB2D-0DB6E0691132}"/>
              </a:ext>
            </a:extLst>
          </p:cNvPr>
          <p:cNvSpPr txBox="1"/>
          <p:nvPr/>
        </p:nvSpPr>
        <p:spPr>
          <a:xfrm>
            <a:off x="1038511" y="4341399"/>
            <a:ext cx="180049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a:solidFill>
                  <a:schemeClr val="accent2"/>
                </a:solidFill>
              </a:rPr>
              <a:t>リソース要求側</a:t>
            </a:r>
            <a:endParaRPr kumimoji="1" lang="ja-JP" altLang="en-US" dirty="0">
              <a:solidFill>
                <a:schemeClr val="accent2"/>
              </a:solidFill>
            </a:endParaRPr>
          </a:p>
        </p:txBody>
      </p:sp>
      <p:sp>
        <p:nvSpPr>
          <p:cNvPr id="37" name="右矢印 36">
            <a:extLst>
              <a:ext uri="{FF2B5EF4-FFF2-40B4-BE49-F238E27FC236}">
                <a16:creationId xmlns:a16="http://schemas.microsoft.com/office/drawing/2014/main" id="{C9F3B244-2ABC-6D4C-BB32-5725B0D3B722}"/>
              </a:ext>
            </a:extLst>
          </p:cNvPr>
          <p:cNvSpPr/>
          <p:nvPr/>
        </p:nvSpPr>
        <p:spPr>
          <a:xfrm>
            <a:off x="4349930" y="4982426"/>
            <a:ext cx="468352" cy="23316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accent2"/>
              </a:solidFill>
            </a:endParaRPr>
          </a:p>
        </p:txBody>
      </p:sp>
    </p:spTree>
    <p:extLst>
      <p:ext uri="{BB962C8B-B14F-4D97-AF65-F5344CB8AC3E}">
        <p14:creationId xmlns:p14="http://schemas.microsoft.com/office/powerpoint/2010/main" val="1620174104"/>
      </p:ext>
    </p:extLst>
  </p:cSld>
  <p:clrMapOvr>
    <a:masterClrMapping/>
  </p:clrMapOvr>
  <mc:AlternateContent xmlns:mc="http://schemas.openxmlformats.org/markup-compatibility/2006" xmlns:p14="http://schemas.microsoft.com/office/powerpoint/2010/main">
    <mc:Choice Requires="p14">
      <p:transition spd="slow" p14:dur="2000" advTm="19032"/>
    </mc:Choice>
    <mc:Fallback xmlns="">
      <p:transition spd="slow" advTm="190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4FD2AC66-84B9-C74E-A73E-1B2022F4FFE3}"/>
              </a:ext>
            </a:extLst>
          </p:cNvPr>
          <p:cNvSpPr>
            <a:spLocks noGrp="1"/>
          </p:cNvSpPr>
          <p:nvPr>
            <p:ph type="body" sz="quarter" idx="13"/>
          </p:nvPr>
        </p:nvSpPr>
        <p:spPr>
          <a:xfrm>
            <a:off x="992458" y="1036195"/>
            <a:ext cx="8216856" cy="2376260"/>
          </a:xfrm>
        </p:spPr>
        <p:txBody>
          <a:bodyPr>
            <a:normAutofit/>
          </a:bodyPr>
          <a:lstStyle/>
          <a:p>
            <a:r>
              <a:rPr lang="ja-JP" altLang="en-US" sz="2400">
                <a:solidFill>
                  <a:schemeClr val="tx1"/>
                </a:solidFill>
              </a:rPr>
              <a:t>決定</a:t>
            </a:r>
            <a:r>
              <a:rPr lang="ja-JP" altLang="en-US" sz="2400" dirty="0">
                <a:solidFill>
                  <a:schemeClr val="tx1"/>
                </a:solidFill>
              </a:rPr>
              <a:t>すべきこと</a:t>
            </a:r>
            <a:endParaRPr lang="en-US" altLang="ja-JP" sz="2400" dirty="0">
              <a:solidFill>
                <a:schemeClr val="tx1"/>
              </a:solidFill>
            </a:endParaRPr>
          </a:p>
          <a:p>
            <a:pPr lvl="1"/>
            <a:r>
              <a:rPr lang="ja-JP" altLang="en-US" dirty="0">
                <a:solidFill>
                  <a:schemeClr val="tx1"/>
                </a:solidFill>
              </a:rPr>
              <a:t>提供リソースと要求リソースの配分</a:t>
            </a:r>
            <a:endParaRPr lang="en-US" altLang="ja-JP" dirty="0">
              <a:solidFill>
                <a:schemeClr val="tx1"/>
              </a:solidFill>
            </a:endParaRPr>
          </a:p>
          <a:p>
            <a:pPr lvl="1"/>
            <a:r>
              <a:rPr lang="ja-JP" altLang="en-US">
                <a:solidFill>
                  <a:schemeClr val="tx1"/>
                </a:solidFill>
              </a:rPr>
              <a:t>取引価格</a:t>
            </a:r>
            <a:endParaRPr lang="en-US" altLang="ja-JP" dirty="0">
              <a:solidFill>
                <a:schemeClr val="tx1"/>
              </a:solidFill>
            </a:endParaRPr>
          </a:p>
          <a:p>
            <a:r>
              <a:rPr lang="ja-JP" altLang="en-US" sz="2400">
                <a:solidFill>
                  <a:schemeClr val="tx1"/>
                </a:solidFill>
              </a:rPr>
              <a:t>考慮すべき</a:t>
            </a:r>
            <a:endParaRPr lang="en-US" altLang="ja-JP" sz="2400" dirty="0">
              <a:solidFill>
                <a:schemeClr val="tx1"/>
              </a:solidFill>
            </a:endParaRPr>
          </a:p>
          <a:p>
            <a:pPr lvl="1"/>
            <a:r>
              <a:rPr lang="ja-JP" altLang="en-US">
                <a:solidFill>
                  <a:schemeClr val="tx1"/>
                </a:solidFill>
              </a:rPr>
              <a:t>クラウドソースドマニュファクチャリングに参加する</a:t>
            </a:r>
            <a:br>
              <a:rPr lang="en-US" altLang="ja-JP" dirty="0">
                <a:solidFill>
                  <a:schemeClr val="tx1"/>
                </a:solidFill>
              </a:rPr>
            </a:br>
            <a:r>
              <a:rPr lang="ja-JP" altLang="en-US">
                <a:solidFill>
                  <a:schemeClr val="tx1"/>
                </a:solidFill>
              </a:rPr>
              <a:t>各企業は独立した企業</a:t>
            </a:r>
            <a:endParaRPr lang="en-US" altLang="ja-JP" sz="2400" dirty="0">
              <a:solidFill>
                <a:schemeClr val="tx1"/>
              </a:solidFill>
            </a:endParaRPr>
          </a:p>
        </p:txBody>
      </p:sp>
      <p:sp>
        <p:nvSpPr>
          <p:cNvPr id="2" name="フッター プレースホルダー 1">
            <a:extLst>
              <a:ext uri="{FF2B5EF4-FFF2-40B4-BE49-F238E27FC236}">
                <a16:creationId xmlns:a16="http://schemas.microsoft.com/office/drawing/2014/main" id="{E930AFE2-1142-254C-AF78-835729F0E94C}"/>
              </a:ext>
            </a:extLst>
          </p:cNvPr>
          <p:cNvSpPr>
            <a:spLocks noGrp="1"/>
          </p:cNvSpPr>
          <p:nvPr>
            <p:ph type="ftr" sz="quarter" idx="16"/>
          </p:nvPr>
        </p:nvSpPr>
        <p:spPr/>
        <p:txBody>
          <a:bodyPr/>
          <a:lstStyle/>
          <a:p>
            <a:r>
              <a:rPr lang="en-US" altLang="ja-JP" dirty="0"/>
              <a:t>[6]</a:t>
            </a:r>
            <a:r>
              <a:rPr lang="ja-JP" altLang="en-US"/>
              <a:t>川越敏司．マーケットデザイン オークションとマッチングの経済学．講談社</a:t>
            </a:r>
            <a:r>
              <a:rPr lang="en-US" altLang="ja-JP" dirty="0"/>
              <a:t>, 2015</a:t>
            </a:r>
          </a:p>
        </p:txBody>
      </p:sp>
      <p:sp>
        <p:nvSpPr>
          <p:cNvPr id="3" name="スライド番号プレースホルダー 2">
            <a:extLst>
              <a:ext uri="{FF2B5EF4-FFF2-40B4-BE49-F238E27FC236}">
                <a16:creationId xmlns:a16="http://schemas.microsoft.com/office/drawing/2014/main" id="{708A3156-4F39-8E46-9B3D-5EAFC0746254}"/>
              </a:ext>
            </a:extLst>
          </p:cNvPr>
          <p:cNvSpPr>
            <a:spLocks noGrp="1"/>
          </p:cNvSpPr>
          <p:nvPr>
            <p:ph type="sldNum" sz="quarter" idx="17"/>
          </p:nvPr>
        </p:nvSpPr>
        <p:spPr/>
        <p:txBody>
          <a:bodyPr/>
          <a:lstStyle/>
          <a:p>
            <a:fld id="{5D29B136-363A-44F2-87B3-E68585EE69B2}" type="slidenum">
              <a:rPr lang="ja-JP" altLang="en-US" smtClean="0">
                <a:solidFill>
                  <a:srgbClr val="505050"/>
                </a:solidFill>
              </a:rPr>
              <a:pPr/>
              <a:t>7</a:t>
            </a:fld>
            <a:endParaRPr lang="ja-JP" altLang="en-US" dirty="0">
              <a:solidFill>
                <a:srgbClr val="505050"/>
              </a:solidFill>
            </a:endParaRPr>
          </a:p>
        </p:txBody>
      </p:sp>
      <p:sp>
        <p:nvSpPr>
          <p:cNvPr id="5" name="タイトル 4">
            <a:extLst>
              <a:ext uri="{FF2B5EF4-FFF2-40B4-BE49-F238E27FC236}">
                <a16:creationId xmlns:a16="http://schemas.microsoft.com/office/drawing/2014/main" id="{D9C44FDA-7D5E-8F41-90AD-B3B20FF85451}"/>
              </a:ext>
            </a:extLst>
          </p:cNvPr>
          <p:cNvSpPr>
            <a:spLocks noGrp="1"/>
          </p:cNvSpPr>
          <p:nvPr>
            <p:ph type="title"/>
          </p:nvPr>
        </p:nvSpPr>
        <p:spPr/>
        <p:txBody>
          <a:bodyPr>
            <a:noAutofit/>
          </a:bodyPr>
          <a:lstStyle/>
          <a:p>
            <a:r>
              <a:rPr lang="ja-JP" altLang="en-US" sz="2400"/>
              <a:t>本発表の狙い</a:t>
            </a:r>
            <a:endParaRPr kumimoji="1" lang="ja-JP" altLang="en-US" sz="2400" dirty="0"/>
          </a:p>
        </p:txBody>
      </p:sp>
      <p:sp>
        <p:nvSpPr>
          <p:cNvPr id="13" name="テキスト プレースホルダー 12">
            <a:extLst>
              <a:ext uri="{FF2B5EF4-FFF2-40B4-BE49-F238E27FC236}">
                <a16:creationId xmlns:a16="http://schemas.microsoft.com/office/drawing/2014/main" id="{DEF1EB3C-3612-3D42-ADDB-ACFED3C5B8C2}"/>
              </a:ext>
            </a:extLst>
          </p:cNvPr>
          <p:cNvSpPr>
            <a:spLocks noGrp="1"/>
          </p:cNvSpPr>
          <p:nvPr>
            <p:ph type="body" sz="quarter" idx="18"/>
          </p:nvPr>
        </p:nvSpPr>
        <p:spPr>
          <a:xfrm>
            <a:off x="992458" y="3199595"/>
            <a:ext cx="8145497" cy="1275306"/>
          </a:xfrm>
        </p:spPr>
        <p:txBody>
          <a:bodyPr>
            <a:normAutofit/>
          </a:bodyPr>
          <a:lstStyle/>
          <a:p>
            <a:r>
              <a:rPr lang="ja-JP" altLang="en-US" dirty="0">
                <a:solidFill>
                  <a:schemeClr val="tx1"/>
                </a:solidFill>
              </a:rPr>
              <a:t>分散された意思決定下において，財の割当てと取引価格を決めることの</a:t>
            </a:r>
            <a:r>
              <a:rPr lang="ja-JP" altLang="en-US">
                <a:solidFill>
                  <a:schemeClr val="tx1"/>
                </a:solidFill>
              </a:rPr>
              <a:t>できるオークション</a:t>
            </a:r>
            <a:r>
              <a:rPr lang="en-US" altLang="ja-JP" dirty="0">
                <a:solidFill>
                  <a:schemeClr val="tx1"/>
                </a:solidFill>
              </a:rPr>
              <a:t>[6]</a:t>
            </a:r>
            <a:r>
              <a:rPr lang="ja-JP" altLang="en-US">
                <a:solidFill>
                  <a:schemeClr val="tx1"/>
                </a:solidFill>
              </a:rPr>
              <a:t>に着目し，買い手と売手の双方が入札を行う組合せダブルオークションに基づくリソース配分手法の提案を行う</a:t>
            </a:r>
            <a:endParaRPr lang="en-US" altLang="ja-JP" dirty="0">
              <a:solidFill>
                <a:schemeClr val="tx1"/>
              </a:solidFill>
            </a:endParaRPr>
          </a:p>
        </p:txBody>
      </p:sp>
      <p:sp>
        <p:nvSpPr>
          <p:cNvPr id="14" name="下矢印 13">
            <a:extLst>
              <a:ext uri="{FF2B5EF4-FFF2-40B4-BE49-F238E27FC236}">
                <a16:creationId xmlns:a16="http://schemas.microsoft.com/office/drawing/2014/main" id="{E8F41AEF-3BBE-204E-8B37-6C5D20AAD51B}"/>
              </a:ext>
            </a:extLst>
          </p:cNvPr>
          <p:cNvSpPr/>
          <p:nvPr/>
        </p:nvSpPr>
        <p:spPr>
          <a:xfrm>
            <a:off x="4262657" y="2834903"/>
            <a:ext cx="502685" cy="356839"/>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7641442"/>
      </p:ext>
    </p:extLst>
  </p:cSld>
  <p:clrMapOvr>
    <a:masterClrMapping/>
  </p:clrMapOvr>
  <mc:AlternateContent xmlns:mc="http://schemas.openxmlformats.org/markup-compatibility/2006" xmlns:p14="http://schemas.microsoft.com/office/powerpoint/2010/main">
    <mc:Choice Requires="p14">
      <p:transition spd="slow" p14:dur="2000" advTm="52575"/>
    </mc:Choice>
    <mc:Fallback xmlns="">
      <p:transition spd="slow" advTm="5257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FDB3712C-9B0A-7444-970C-9AB161D12981}"/>
              </a:ext>
            </a:extLst>
          </p:cNvPr>
          <p:cNvSpPr>
            <a:spLocks noGrp="1"/>
          </p:cNvSpPr>
          <p:nvPr>
            <p:ph type="ftr" sz="quarter" idx="14"/>
          </p:nvPr>
        </p:nvSpPr>
        <p:spPr/>
        <p:txBody>
          <a:bodyPr/>
          <a:lstStyle/>
          <a:p>
            <a:r>
              <a:rPr lang="en-US" altLang="ja-JP" dirty="0"/>
              <a:t>[8]</a:t>
            </a:r>
            <a:r>
              <a:rPr lang="ja-JP" altLang="en-US"/>
              <a:t>横尾真．オークション理論の基礎．東京電気大学出版</a:t>
            </a:r>
            <a:r>
              <a:rPr lang="en-US" altLang="ja-JP" dirty="0"/>
              <a:t>, 2006</a:t>
            </a:r>
          </a:p>
          <a:p>
            <a:r>
              <a:rPr lang="en" altLang="ja-JP" dirty="0"/>
              <a:t>[9] S . </a:t>
            </a:r>
            <a:r>
              <a:rPr lang="en" altLang="ja-JP" dirty="0" err="1"/>
              <a:t>Ohseto</a:t>
            </a:r>
            <a:r>
              <a:rPr lang="en" altLang="ja-JP" dirty="0"/>
              <a:t>, “ Strategy-proof and efficient allocation of an indivisible good on finitely restricted preference domains, ”International Journal of Game Theory 29, 2000.</a:t>
            </a:r>
            <a:endParaRPr lang="en-US" altLang="ja-JP" dirty="0"/>
          </a:p>
        </p:txBody>
      </p:sp>
      <p:sp>
        <p:nvSpPr>
          <p:cNvPr id="6" name="スライド番号プレースホルダー 5">
            <a:extLst>
              <a:ext uri="{FF2B5EF4-FFF2-40B4-BE49-F238E27FC236}">
                <a16:creationId xmlns:a16="http://schemas.microsoft.com/office/drawing/2014/main" id="{C0058CEF-FA3A-CF40-8BFD-253CE2D70708}"/>
              </a:ext>
            </a:extLst>
          </p:cNvPr>
          <p:cNvSpPr>
            <a:spLocks noGrp="1"/>
          </p:cNvSpPr>
          <p:nvPr>
            <p:ph type="sldNum" sz="quarter" idx="15"/>
          </p:nvPr>
        </p:nvSpPr>
        <p:spPr/>
        <p:txBody>
          <a:bodyPr/>
          <a:lstStyle/>
          <a:p>
            <a:fld id="{08FC5268-0E06-784C-B5A0-7DE08B3865E8}" type="slidenum">
              <a:rPr kumimoji="1" lang="ja-JP" altLang="en-US" smtClean="0"/>
              <a:t>8</a:t>
            </a:fld>
            <a:endParaRPr kumimoji="1" lang="ja-JP" altLang="en-US"/>
          </a:p>
        </p:txBody>
      </p:sp>
      <p:sp>
        <p:nvSpPr>
          <p:cNvPr id="4" name="テキスト プレースホルダー 3">
            <a:extLst>
              <a:ext uri="{FF2B5EF4-FFF2-40B4-BE49-F238E27FC236}">
                <a16:creationId xmlns:a16="http://schemas.microsoft.com/office/drawing/2014/main" id="{249F7185-995F-8D45-8740-19EA994B60DE}"/>
              </a:ext>
            </a:extLst>
          </p:cNvPr>
          <p:cNvSpPr>
            <a:spLocks noGrp="1"/>
          </p:cNvSpPr>
          <p:nvPr>
            <p:ph type="body" sz="quarter" idx="13"/>
          </p:nvPr>
        </p:nvSpPr>
        <p:spPr>
          <a:xfrm>
            <a:off x="628649" y="1347350"/>
            <a:ext cx="8515349" cy="4241256"/>
          </a:xfrm>
        </p:spPr>
        <p:txBody>
          <a:bodyPr>
            <a:normAutofit/>
          </a:bodyPr>
          <a:lstStyle/>
          <a:p>
            <a:r>
              <a:rPr lang="ja-JP" altLang="en-US"/>
              <a:t>個人合理性</a:t>
            </a:r>
            <a:endParaRPr lang="en-US" altLang="ja-JP" dirty="0"/>
          </a:p>
          <a:p>
            <a:pPr lvl="1"/>
            <a:r>
              <a:rPr lang="ja-JP" altLang="en-US" sz="1800"/>
              <a:t>オークションに参加して損する人がいない</a:t>
            </a:r>
            <a:endParaRPr lang="en-US" altLang="ja-JP" sz="1800" dirty="0"/>
          </a:p>
          <a:p>
            <a:pPr lvl="1"/>
            <a:r>
              <a:rPr lang="ja-JP" altLang="en-US" sz="1800"/>
              <a:t>参加者：買い手</a:t>
            </a:r>
            <a:r>
              <a:rPr lang="en-US" altLang="ja-JP" sz="1800" dirty="0"/>
              <a:t>(</a:t>
            </a:r>
            <a:r>
              <a:rPr lang="ja-JP" altLang="en-US" sz="1800"/>
              <a:t>リソース提供側</a:t>
            </a:r>
            <a:r>
              <a:rPr lang="en-US" altLang="ja-JP" sz="1800" dirty="0"/>
              <a:t>)</a:t>
            </a:r>
            <a:r>
              <a:rPr lang="ja-JP" altLang="en-US" sz="1800"/>
              <a:t>，売手</a:t>
            </a:r>
            <a:r>
              <a:rPr lang="en-US" altLang="ja-JP" sz="1800" dirty="0"/>
              <a:t>(</a:t>
            </a:r>
            <a:r>
              <a:rPr lang="ja-JP" altLang="en-US" sz="1800"/>
              <a:t>リソース要求側</a:t>
            </a:r>
            <a:r>
              <a:rPr lang="en-US" altLang="ja-JP" sz="1800" dirty="0"/>
              <a:t>)</a:t>
            </a:r>
            <a:r>
              <a:rPr lang="ja-JP" altLang="en-US" sz="1800"/>
              <a:t>，</a:t>
            </a:r>
            <a:br>
              <a:rPr lang="en-US" altLang="ja-JP" sz="1800" dirty="0"/>
            </a:br>
            <a:r>
              <a:rPr lang="en-US" altLang="ja-JP" sz="1800" dirty="0"/>
              <a:t>		      </a:t>
            </a:r>
            <a:r>
              <a:rPr lang="ja-JP" altLang="en-US" sz="1800"/>
              <a:t>オークション主催者（配分と価格を決める）</a:t>
            </a:r>
            <a:endParaRPr lang="en-US" altLang="ja-JP" dirty="0"/>
          </a:p>
          <a:p>
            <a:r>
              <a:rPr lang="ja-JP" altLang="en-US"/>
              <a:t>パレート効率性</a:t>
            </a:r>
            <a:endParaRPr lang="en-US" altLang="ja-JP" dirty="0"/>
          </a:p>
          <a:p>
            <a:pPr lvl="1"/>
            <a:r>
              <a:rPr lang="ja-JP" altLang="en-US" sz="1800"/>
              <a:t>誰かの効用を犠牲にしなければ他の誰かの効用を高めることが</a:t>
            </a:r>
            <a:br>
              <a:rPr lang="en-US" altLang="ja-JP" sz="1800" dirty="0"/>
            </a:br>
            <a:r>
              <a:rPr lang="ja-JP" altLang="en-US" sz="1800"/>
              <a:t>できない状態</a:t>
            </a:r>
            <a:endParaRPr lang="en-US" altLang="ja-JP" sz="1800" dirty="0"/>
          </a:p>
          <a:p>
            <a:pPr lvl="1"/>
            <a:r>
              <a:rPr lang="ja-JP" altLang="en-US" sz="1800"/>
              <a:t>本研究においては総利益が最大化されている状態</a:t>
            </a:r>
            <a:endParaRPr lang="en-US" altLang="ja-JP" dirty="0"/>
          </a:p>
          <a:p>
            <a:r>
              <a:rPr lang="ja-JP" altLang="en-US"/>
              <a:t>耐戦略性</a:t>
            </a:r>
            <a:endParaRPr lang="en-US" altLang="ja-JP" dirty="0"/>
          </a:p>
          <a:p>
            <a:pPr lvl="1"/>
            <a:r>
              <a:rPr lang="ja-JP" altLang="en-US" sz="1800"/>
              <a:t>正直に評価値を申告することが支配戦略</a:t>
            </a:r>
          </a:p>
          <a:p>
            <a:endParaRPr kumimoji="1" lang="ja-JP" altLang="en-US"/>
          </a:p>
        </p:txBody>
      </p:sp>
      <p:sp>
        <p:nvSpPr>
          <p:cNvPr id="3" name="タイトル 2">
            <a:extLst>
              <a:ext uri="{FF2B5EF4-FFF2-40B4-BE49-F238E27FC236}">
                <a16:creationId xmlns:a16="http://schemas.microsoft.com/office/drawing/2014/main" id="{0D96060D-C341-C24E-80F7-0E99CD2A0539}"/>
              </a:ext>
            </a:extLst>
          </p:cNvPr>
          <p:cNvSpPr>
            <a:spLocks noGrp="1"/>
          </p:cNvSpPr>
          <p:nvPr>
            <p:ph type="title"/>
          </p:nvPr>
        </p:nvSpPr>
        <p:spPr/>
        <p:txBody>
          <a:bodyPr/>
          <a:lstStyle/>
          <a:p>
            <a:r>
              <a:rPr lang="ja-JP" altLang="en-US"/>
              <a:t>オークションが満たすべき性質 </a:t>
            </a:r>
            <a:r>
              <a:rPr lang="en-US" altLang="ja-JP" dirty="0"/>
              <a:t>[8]</a:t>
            </a:r>
            <a:endParaRPr kumimoji="1" lang="ja-JP" altLang="en-US"/>
          </a:p>
        </p:txBody>
      </p:sp>
      <p:sp>
        <p:nvSpPr>
          <p:cNvPr id="8" name="テキスト ボックス 7">
            <a:extLst>
              <a:ext uri="{FF2B5EF4-FFF2-40B4-BE49-F238E27FC236}">
                <a16:creationId xmlns:a16="http://schemas.microsoft.com/office/drawing/2014/main" id="{B5D64990-06F3-FC40-8911-6C0FE34870D2}"/>
              </a:ext>
            </a:extLst>
          </p:cNvPr>
          <p:cNvSpPr txBox="1"/>
          <p:nvPr/>
        </p:nvSpPr>
        <p:spPr>
          <a:xfrm>
            <a:off x="1295265" y="4814478"/>
            <a:ext cx="6934546" cy="369332"/>
          </a:xfrm>
          <a:prstGeom prst="rect">
            <a:avLst/>
          </a:prstGeom>
          <a:noFill/>
          <a:ln w="19050">
            <a:noFill/>
          </a:ln>
        </p:spPr>
        <p:txBody>
          <a:bodyPr wrap="square" rtlCol="0">
            <a:spAutoFit/>
          </a:bodyPr>
          <a:lstStyle/>
          <a:p>
            <a:pPr algn="ctr"/>
            <a:r>
              <a:rPr kumimoji="1" lang="ja-JP" altLang="en-US">
                <a:solidFill>
                  <a:schemeClr val="accent2"/>
                </a:solidFill>
              </a:rPr>
              <a:t>この</a:t>
            </a:r>
            <a:r>
              <a:rPr kumimoji="1" lang="en-US" altLang="ja-JP" dirty="0">
                <a:solidFill>
                  <a:schemeClr val="accent2"/>
                </a:solidFill>
              </a:rPr>
              <a:t>3</a:t>
            </a:r>
            <a:r>
              <a:rPr kumimoji="1" lang="ja-JP" altLang="en-US">
                <a:solidFill>
                  <a:schemeClr val="accent2"/>
                </a:solidFill>
              </a:rPr>
              <a:t>つの性質全てを満たすダブルオークションは存在しない</a:t>
            </a:r>
            <a:r>
              <a:rPr kumimoji="1" lang="en-US" altLang="ja-JP" dirty="0"/>
              <a:t>[9]</a:t>
            </a:r>
            <a:endParaRPr kumimoji="1" lang="ja-JP" altLang="en-US"/>
          </a:p>
        </p:txBody>
      </p:sp>
      <p:sp>
        <p:nvSpPr>
          <p:cNvPr id="18" name="正方形/長方形 17">
            <a:extLst>
              <a:ext uri="{FF2B5EF4-FFF2-40B4-BE49-F238E27FC236}">
                <a16:creationId xmlns:a16="http://schemas.microsoft.com/office/drawing/2014/main" id="{DA5ECA53-45A4-E646-94AE-57F10CE8A43B}"/>
              </a:ext>
            </a:extLst>
          </p:cNvPr>
          <p:cNvSpPr/>
          <p:nvPr/>
        </p:nvSpPr>
        <p:spPr>
          <a:xfrm>
            <a:off x="2974427" y="5421170"/>
            <a:ext cx="641131" cy="291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a:extLst>
              <a:ext uri="{FF2B5EF4-FFF2-40B4-BE49-F238E27FC236}">
                <a16:creationId xmlns:a16="http://schemas.microsoft.com/office/drawing/2014/main" id="{356331CB-0C55-0D4C-9AC9-229A2DDEF70A}"/>
              </a:ext>
            </a:extLst>
          </p:cNvPr>
          <p:cNvSpPr/>
          <p:nvPr/>
        </p:nvSpPr>
        <p:spPr>
          <a:xfrm>
            <a:off x="4572000" y="5183810"/>
            <a:ext cx="278780" cy="237360"/>
          </a:xfrm>
          <a:prstGeom prst="down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7517440"/>
      </p:ext>
    </p:extLst>
  </p:cSld>
  <p:clrMapOvr>
    <a:masterClrMapping/>
  </p:clrMapOvr>
  <mc:AlternateContent xmlns:mc="http://schemas.openxmlformats.org/markup-compatibility/2006" xmlns:p14="http://schemas.microsoft.com/office/powerpoint/2010/main">
    <mc:Choice Requires="p14">
      <p:transition spd="slow" p14:dur="2000" advTm="47685"/>
    </mc:Choice>
    <mc:Fallback xmlns="">
      <p:transition spd="slow" advTm="4768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FDB3712C-9B0A-7444-970C-9AB161D12981}"/>
              </a:ext>
            </a:extLst>
          </p:cNvPr>
          <p:cNvSpPr>
            <a:spLocks noGrp="1"/>
          </p:cNvSpPr>
          <p:nvPr>
            <p:ph type="ftr" sz="quarter" idx="14"/>
          </p:nvPr>
        </p:nvSpPr>
        <p:spPr/>
        <p:txBody>
          <a:bodyPr/>
          <a:lstStyle/>
          <a:p>
            <a:r>
              <a:rPr lang="en-US" altLang="ja-JP" dirty="0"/>
              <a:t>[8]</a:t>
            </a:r>
            <a:r>
              <a:rPr lang="ja-JP" altLang="en-US"/>
              <a:t>横尾真．オークション理論の基礎．東京電気大学出版</a:t>
            </a:r>
            <a:r>
              <a:rPr lang="en-US" altLang="ja-JP" dirty="0"/>
              <a:t>, 2006</a:t>
            </a:r>
          </a:p>
          <a:p>
            <a:r>
              <a:rPr lang="en" altLang="ja-JP" dirty="0"/>
              <a:t>[9] S . </a:t>
            </a:r>
            <a:r>
              <a:rPr lang="en" altLang="ja-JP" dirty="0" err="1"/>
              <a:t>Ohseto</a:t>
            </a:r>
            <a:r>
              <a:rPr lang="en" altLang="ja-JP" dirty="0"/>
              <a:t>, “ Strategy-proof and efficient allocation of an indivisible good on finitely restricted preference domains, ”International Journal of Game Theory 29, 2000.</a:t>
            </a:r>
            <a:endParaRPr lang="en-US" altLang="ja-JP" dirty="0"/>
          </a:p>
        </p:txBody>
      </p:sp>
      <p:sp>
        <p:nvSpPr>
          <p:cNvPr id="6" name="スライド番号プレースホルダー 5">
            <a:extLst>
              <a:ext uri="{FF2B5EF4-FFF2-40B4-BE49-F238E27FC236}">
                <a16:creationId xmlns:a16="http://schemas.microsoft.com/office/drawing/2014/main" id="{C0058CEF-FA3A-CF40-8BFD-253CE2D70708}"/>
              </a:ext>
            </a:extLst>
          </p:cNvPr>
          <p:cNvSpPr>
            <a:spLocks noGrp="1"/>
          </p:cNvSpPr>
          <p:nvPr>
            <p:ph type="sldNum" sz="quarter" idx="15"/>
          </p:nvPr>
        </p:nvSpPr>
        <p:spPr/>
        <p:txBody>
          <a:bodyPr/>
          <a:lstStyle/>
          <a:p>
            <a:fld id="{08FC5268-0E06-784C-B5A0-7DE08B3865E8}" type="slidenum">
              <a:rPr kumimoji="1" lang="ja-JP" altLang="en-US" smtClean="0"/>
              <a:t>9</a:t>
            </a:fld>
            <a:endParaRPr kumimoji="1" lang="ja-JP" altLang="en-US"/>
          </a:p>
        </p:txBody>
      </p:sp>
      <p:sp>
        <p:nvSpPr>
          <p:cNvPr id="4" name="テキスト プレースホルダー 3">
            <a:extLst>
              <a:ext uri="{FF2B5EF4-FFF2-40B4-BE49-F238E27FC236}">
                <a16:creationId xmlns:a16="http://schemas.microsoft.com/office/drawing/2014/main" id="{249F7185-995F-8D45-8740-19EA994B60DE}"/>
              </a:ext>
            </a:extLst>
          </p:cNvPr>
          <p:cNvSpPr>
            <a:spLocks noGrp="1"/>
          </p:cNvSpPr>
          <p:nvPr>
            <p:ph type="body" sz="quarter" idx="13"/>
          </p:nvPr>
        </p:nvSpPr>
        <p:spPr>
          <a:xfrm>
            <a:off x="628649" y="1347350"/>
            <a:ext cx="8515349" cy="4241256"/>
          </a:xfrm>
        </p:spPr>
        <p:txBody>
          <a:bodyPr>
            <a:normAutofit/>
          </a:bodyPr>
          <a:lstStyle/>
          <a:p>
            <a:r>
              <a:rPr lang="ja-JP" altLang="en-US"/>
              <a:t>個人合理性</a:t>
            </a:r>
            <a:endParaRPr lang="en-US" altLang="ja-JP" dirty="0"/>
          </a:p>
          <a:p>
            <a:pPr lvl="1"/>
            <a:r>
              <a:rPr lang="ja-JP" altLang="en-US" sz="1800"/>
              <a:t>オークションに参加して損する人がいない</a:t>
            </a:r>
            <a:endParaRPr lang="en-US" altLang="ja-JP" sz="1800" dirty="0"/>
          </a:p>
          <a:p>
            <a:pPr lvl="1"/>
            <a:r>
              <a:rPr lang="ja-JP" altLang="en-US" sz="1800"/>
              <a:t>参加者：買い手</a:t>
            </a:r>
            <a:r>
              <a:rPr lang="en-US" altLang="ja-JP" sz="1800" dirty="0"/>
              <a:t>(</a:t>
            </a:r>
            <a:r>
              <a:rPr lang="ja-JP" altLang="en-US" sz="1800"/>
              <a:t>リソース提供側</a:t>
            </a:r>
            <a:r>
              <a:rPr lang="en-US" altLang="ja-JP" sz="1800" dirty="0"/>
              <a:t>)</a:t>
            </a:r>
            <a:r>
              <a:rPr lang="ja-JP" altLang="en-US" sz="1800"/>
              <a:t>，売手</a:t>
            </a:r>
            <a:r>
              <a:rPr lang="en-US" altLang="ja-JP" sz="1800" dirty="0"/>
              <a:t>(</a:t>
            </a:r>
            <a:r>
              <a:rPr lang="ja-JP" altLang="en-US" sz="1800"/>
              <a:t>リソース要求側</a:t>
            </a:r>
            <a:r>
              <a:rPr lang="en-US" altLang="ja-JP" sz="1800" dirty="0"/>
              <a:t>)</a:t>
            </a:r>
            <a:r>
              <a:rPr lang="ja-JP" altLang="en-US" sz="1800"/>
              <a:t>，</a:t>
            </a:r>
            <a:br>
              <a:rPr lang="en-US" altLang="ja-JP" sz="1800" dirty="0"/>
            </a:br>
            <a:r>
              <a:rPr lang="en-US" altLang="ja-JP" sz="1800" dirty="0"/>
              <a:t>		      </a:t>
            </a:r>
            <a:r>
              <a:rPr lang="ja-JP" altLang="en-US" sz="1800"/>
              <a:t>オークション主催者（配分と価格を決める）</a:t>
            </a:r>
            <a:endParaRPr lang="en-US" altLang="ja-JP" dirty="0"/>
          </a:p>
          <a:p>
            <a:r>
              <a:rPr lang="ja-JP" altLang="en-US"/>
              <a:t>パレート効率性</a:t>
            </a:r>
            <a:endParaRPr lang="en-US" altLang="ja-JP" dirty="0"/>
          </a:p>
          <a:p>
            <a:pPr lvl="1"/>
            <a:r>
              <a:rPr lang="ja-JP" altLang="en-US" sz="1800"/>
              <a:t>誰かの効用を犠牲にしなければ他の誰かの効用を高めることが</a:t>
            </a:r>
            <a:br>
              <a:rPr lang="en-US" altLang="ja-JP" sz="1800" dirty="0"/>
            </a:br>
            <a:r>
              <a:rPr lang="ja-JP" altLang="en-US" sz="1800"/>
              <a:t>できない状態</a:t>
            </a:r>
            <a:endParaRPr lang="en-US" altLang="ja-JP" sz="1800" dirty="0"/>
          </a:p>
          <a:p>
            <a:pPr lvl="1"/>
            <a:r>
              <a:rPr lang="ja-JP" altLang="en-US" sz="1800"/>
              <a:t>本研究においては総利益が最大化されている状態</a:t>
            </a:r>
            <a:endParaRPr lang="en-US" altLang="ja-JP" dirty="0"/>
          </a:p>
          <a:p>
            <a:r>
              <a:rPr lang="ja-JP" altLang="en-US"/>
              <a:t>耐戦略性</a:t>
            </a:r>
            <a:endParaRPr lang="en-US" altLang="ja-JP" dirty="0"/>
          </a:p>
          <a:p>
            <a:pPr lvl="1"/>
            <a:r>
              <a:rPr lang="ja-JP" altLang="en-US" sz="1800"/>
              <a:t>正直に評価値を申告することが支配戦略</a:t>
            </a:r>
          </a:p>
          <a:p>
            <a:endParaRPr kumimoji="1" lang="ja-JP" altLang="en-US"/>
          </a:p>
        </p:txBody>
      </p:sp>
      <p:sp>
        <p:nvSpPr>
          <p:cNvPr id="3" name="タイトル 2">
            <a:extLst>
              <a:ext uri="{FF2B5EF4-FFF2-40B4-BE49-F238E27FC236}">
                <a16:creationId xmlns:a16="http://schemas.microsoft.com/office/drawing/2014/main" id="{0D96060D-C341-C24E-80F7-0E99CD2A0539}"/>
              </a:ext>
            </a:extLst>
          </p:cNvPr>
          <p:cNvSpPr>
            <a:spLocks noGrp="1"/>
          </p:cNvSpPr>
          <p:nvPr>
            <p:ph type="title"/>
          </p:nvPr>
        </p:nvSpPr>
        <p:spPr/>
        <p:txBody>
          <a:bodyPr/>
          <a:lstStyle/>
          <a:p>
            <a:r>
              <a:rPr lang="ja-JP" altLang="en-US"/>
              <a:t>オークションが満たすべき性質 </a:t>
            </a:r>
            <a:r>
              <a:rPr lang="en-US" altLang="ja-JP" dirty="0"/>
              <a:t>[8]</a:t>
            </a:r>
            <a:endParaRPr kumimoji="1" lang="ja-JP" altLang="en-US"/>
          </a:p>
        </p:txBody>
      </p:sp>
      <p:sp>
        <p:nvSpPr>
          <p:cNvPr id="18" name="正方形/長方形 17">
            <a:extLst>
              <a:ext uri="{FF2B5EF4-FFF2-40B4-BE49-F238E27FC236}">
                <a16:creationId xmlns:a16="http://schemas.microsoft.com/office/drawing/2014/main" id="{DA5ECA53-45A4-E646-94AE-57F10CE8A43B}"/>
              </a:ext>
            </a:extLst>
          </p:cNvPr>
          <p:cNvSpPr/>
          <p:nvPr/>
        </p:nvSpPr>
        <p:spPr>
          <a:xfrm>
            <a:off x="2974427" y="5075482"/>
            <a:ext cx="641131" cy="291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C192255-12E1-A141-AE07-44E6862E17CC}"/>
              </a:ext>
            </a:extLst>
          </p:cNvPr>
          <p:cNvSpPr txBox="1"/>
          <p:nvPr/>
        </p:nvSpPr>
        <p:spPr>
          <a:xfrm>
            <a:off x="2992661" y="5144441"/>
            <a:ext cx="3932245" cy="707886"/>
          </a:xfrm>
          <a:prstGeom prst="rect">
            <a:avLst/>
          </a:prstGeom>
          <a:noFill/>
          <a:ln w="19050">
            <a:noFill/>
          </a:ln>
        </p:spPr>
        <p:txBody>
          <a:bodyPr wrap="square" rtlCol="0">
            <a:spAutoFit/>
          </a:bodyPr>
          <a:lstStyle/>
          <a:p>
            <a:pPr marL="285750" indent="-285750">
              <a:buFont typeface="Arial" panose="020B0604020202020204" pitchFamily="34" charset="0"/>
              <a:buChar char="•"/>
            </a:pPr>
            <a:r>
              <a:rPr kumimoji="1" lang="ja-JP" altLang="en-US" sz="2000">
                <a:solidFill>
                  <a:schemeClr val="accent1"/>
                </a:solidFill>
              </a:rPr>
              <a:t>パレート効率性を満たす手法</a:t>
            </a:r>
            <a:r>
              <a:rPr lang="en-US" altLang="ja-JP" sz="2000" dirty="0">
                <a:solidFill>
                  <a:schemeClr val="accent1"/>
                </a:solidFill>
              </a:rPr>
              <a:t>I</a:t>
            </a:r>
          </a:p>
          <a:p>
            <a:pPr marL="285750" indent="-285750">
              <a:buFont typeface="Arial" panose="020B0604020202020204" pitchFamily="34" charset="0"/>
              <a:buChar char="•"/>
            </a:pPr>
            <a:r>
              <a:rPr lang="ja-JP" altLang="en-US" sz="2000">
                <a:solidFill>
                  <a:schemeClr val="accent1"/>
                </a:solidFill>
              </a:rPr>
              <a:t>耐戦略性を満たす手法</a:t>
            </a:r>
            <a:r>
              <a:rPr lang="en-US" altLang="ja-JP" sz="2000" dirty="0">
                <a:solidFill>
                  <a:schemeClr val="accent1"/>
                </a:solidFill>
              </a:rPr>
              <a:t>II</a:t>
            </a:r>
          </a:p>
        </p:txBody>
      </p:sp>
      <p:sp>
        <p:nvSpPr>
          <p:cNvPr id="2" name="角丸四角形吹き出し 1">
            <a:extLst>
              <a:ext uri="{FF2B5EF4-FFF2-40B4-BE49-F238E27FC236}">
                <a16:creationId xmlns:a16="http://schemas.microsoft.com/office/drawing/2014/main" id="{26E0913B-EB4D-CF4D-856B-1A6E009DB541}"/>
              </a:ext>
            </a:extLst>
          </p:cNvPr>
          <p:cNvSpPr/>
          <p:nvPr/>
        </p:nvSpPr>
        <p:spPr>
          <a:xfrm>
            <a:off x="187677" y="4775305"/>
            <a:ext cx="2979269" cy="458516"/>
          </a:xfrm>
          <a:prstGeom prst="wedgeRoundRectCallout">
            <a:avLst>
              <a:gd name="adj1" fmla="val 44558"/>
              <a:gd name="adj2" fmla="val 10565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個人合理性を満たした上で</a:t>
            </a:r>
          </a:p>
        </p:txBody>
      </p:sp>
      <p:sp>
        <p:nvSpPr>
          <p:cNvPr id="12" name="テキスト ボックス 11">
            <a:extLst>
              <a:ext uri="{FF2B5EF4-FFF2-40B4-BE49-F238E27FC236}">
                <a16:creationId xmlns:a16="http://schemas.microsoft.com/office/drawing/2014/main" id="{68FA2BF5-75EC-BE41-BB7B-D9DE90A9F2D0}"/>
              </a:ext>
            </a:extLst>
          </p:cNvPr>
          <p:cNvSpPr txBox="1"/>
          <p:nvPr/>
        </p:nvSpPr>
        <p:spPr>
          <a:xfrm>
            <a:off x="6677796" y="5459499"/>
            <a:ext cx="1338828" cy="369332"/>
          </a:xfrm>
          <a:prstGeom prst="rect">
            <a:avLst/>
          </a:prstGeom>
          <a:noFill/>
        </p:spPr>
        <p:txBody>
          <a:bodyPr wrap="none" rtlCol="0">
            <a:spAutoFit/>
          </a:bodyPr>
          <a:lstStyle/>
          <a:p>
            <a:r>
              <a:rPr kumimoji="1" lang="ja-JP" altLang="en-US"/>
              <a:t>を提案する</a:t>
            </a:r>
          </a:p>
        </p:txBody>
      </p:sp>
    </p:spTree>
    <p:extLst>
      <p:ext uri="{BB962C8B-B14F-4D97-AF65-F5344CB8AC3E}">
        <p14:creationId xmlns:p14="http://schemas.microsoft.com/office/powerpoint/2010/main" val="1772151741"/>
      </p:ext>
    </p:extLst>
  </p:cSld>
  <p:clrMapOvr>
    <a:masterClrMapping/>
  </p:clrMapOvr>
  <mc:AlternateContent xmlns:mc="http://schemas.openxmlformats.org/markup-compatibility/2006" xmlns:p14="http://schemas.microsoft.com/office/powerpoint/2010/main">
    <mc:Choice Requires="p14">
      <p:transition spd="slow" p14:dur="2000" advTm="47685"/>
    </mc:Choice>
    <mc:Fallback xmlns="">
      <p:transition spd="slow" advTm="47685"/>
    </mc:Fallback>
  </mc:AlternateContent>
</p:sld>
</file>

<file path=ppt/theme/theme1.xml><?xml version="1.0" encoding="utf-8"?>
<a:theme xmlns:a="http://schemas.openxmlformats.org/drawingml/2006/main" name="MyTheme">
  <a:themeElements>
    <a:clrScheme name="ユーザー定義 1">
      <a:dk1>
        <a:srgbClr val="323232"/>
      </a:dk1>
      <a:lt1>
        <a:srgbClr val="FFFFFF"/>
      </a:lt1>
      <a:dk2>
        <a:srgbClr val="505050"/>
      </a:dk2>
      <a:lt2>
        <a:srgbClr val="E7E6E6"/>
      </a:lt2>
      <a:accent1>
        <a:srgbClr val="007BA9"/>
      </a:accent1>
      <a:accent2>
        <a:srgbClr val="D34BB6"/>
      </a:accent2>
      <a:accent3>
        <a:srgbClr val="A5A5A5"/>
      </a:accent3>
      <a:accent4>
        <a:srgbClr val="FFC000"/>
      </a:accent4>
      <a:accent5>
        <a:srgbClr val="4472C4"/>
      </a:accent5>
      <a:accent6>
        <a:srgbClr val="70AD47"/>
      </a:accent6>
      <a:hlink>
        <a:srgbClr val="0563C1"/>
      </a:hlink>
      <a:folHlink>
        <a:srgbClr val="954F72"/>
      </a:folHlink>
    </a:clrScheme>
    <a:fontScheme name="源ノ角ゴシック">
      <a:majorFont>
        <a:latin typeface="源ノ角ゴシック JP Medium"/>
        <a:ea typeface="源ノ角ゴシック JP Medium"/>
        <a:cs typeface=""/>
      </a:majorFont>
      <a:minorFont>
        <a:latin typeface="源ノ角ゴシック JP Normal"/>
        <a:ea typeface="源ノ角ゴシック JP Normal"/>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Theme" id="{AF9646F6-3675-B64F-9002-400881370D48}" vid="{176E3358-094B-E247-A0DB-1B926EBE192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91193</TotalTime>
  <Words>3452</Words>
  <Application>Microsoft Macintosh PowerPoint</Application>
  <PresentationFormat>画面に合わせる (4:3)</PresentationFormat>
  <Paragraphs>387</Paragraphs>
  <Slides>36</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36</vt:i4>
      </vt:variant>
    </vt:vector>
  </HeadingPairs>
  <TitlesOfParts>
    <vt:vector size="45" baseType="lpstr">
      <vt:lpstr>Source Han Sans JP Medium</vt:lpstr>
      <vt:lpstr>游ゴシック</vt:lpstr>
      <vt:lpstr>源ノ角ゴシック JP Normal</vt:lpstr>
      <vt:lpstr>HiraginoSans-W3</vt:lpstr>
      <vt:lpstr>Cambria Math</vt:lpstr>
      <vt:lpstr>Hiragino Sans</vt:lpstr>
      <vt:lpstr>Wingdings</vt:lpstr>
      <vt:lpstr>Arial</vt:lpstr>
      <vt:lpstr>MyTheme</vt:lpstr>
      <vt:lpstr> クラウドソースドマニュファクチャリングに対する組合せダブルオークションに基づく リソース配分手法の一提案</vt:lpstr>
      <vt:lpstr>研究背景（1/2）</vt:lpstr>
      <vt:lpstr>研究背景（2/2）</vt:lpstr>
      <vt:lpstr>研究目的</vt:lpstr>
      <vt:lpstr>対象モデル</vt:lpstr>
      <vt:lpstr>対象モデル</vt:lpstr>
      <vt:lpstr>本発表の狙い</vt:lpstr>
      <vt:lpstr>オークションが満たすべき性質 [8]</vt:lpstr>
      <vt:lpstr>オークションが満たすべき性質 [8]</vt:lpstr>
      <vt:lpstr>提案手法のイメージ</vt:lpstr>
      <vt:lpstr>提案手法の概要(手法I,II共通)</vt:lpstr>
      <vt:lpstr>手法Iのリソース配分</vt:lpstr>
      <vt:lpstr>手法Iの取引価格</vt:lpstr>
      <vt:lpstr>手法Iの金銭のやり取り</vt:lpstr>
      <vt:lpstr>手法I:勝者決定問題P(I,J)の定式化</vt:lpstr>
      <vt:lpstr>手法Iにおける取引価格</vt:lpstr>
      <vt:lpstr>ダブルオークションにおける耐戦略性について</vt:lpstr>
      <vt:lpstr>ダブルオークションにおける耐戦略性について</vt:lpstr>
      <vt:lpstr>手法IIの考え</vt:lpstr>
      <vt:lpstr>手法IIの考え</vt:lpstr>
      <vt:lpstr>手法IIのアルゴリズム</vt:lpstr>
      <vt:lpstr>手法II (仮想的な買い手Q)</vt:lpstr>
      <vt:lpstr>手法II (要求企業の勝者の決定)</vt:lpstr>
      <vt:lpstr>手法IIの価格決定（要求企業の勝者の決定）</vt:lpstr>
      <vt:lpstr>手法IIの価格決定（支払いの決定）</vt:lpstr>
      <vt:lpstr>手法II (提供リソースの決定)</vt:lpstr>
      <vt:lpstr>手法IIのリソース配分</vt:lpstr>
      <vt:lpstr>手法IIのリソース配分</vt:lpstr>
      <vt:lpstr>手法IIのアルゴリズム</vt:lpstr>
      <vt:lpstr>Qの決定方法</vt:lpstr>
      <vt:lpstr>P(I,J,Q)の定式化 (I)</vt:lpstr>
      <vt:lpstr>手法IIの取引価格</vt:lpstr>
      <vt:lpstr>手法IIのアルゴリズム</vt:lpstr>
      <vt:lpstr>P(I,J ̃ )の定式化 (IV)</vt:lpstr>
      <vt:lpstr>提供企業の報酬</vt:lpstr>
      <vt:lpstr>提案手法の概要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クラウドソースドマニュファクチャリング 環境下における オークションに基づくリソース配分手法の提案</dc:title>
  <dc:creator>原田 佳明</dc:creator>
  <cp:lastModifiedBy>原田 佳明</cp:lastModifiedBy>
  <cp:revision>1394</cp:revision>
  <cp:lastPrinted>2020-01-31T00:50:07Z</cp:lastPrinted>
  <dcterms:created xsi:type="dcterms:W3CDTF">2019-06-17T01:59:44Z</dcterms:created>
  <dcterms:modified xsi:type="dcterms:W3CDTF">2020-02-01T08:53:28Z</dcterms:modified>
</cp:coreProperties>
</file>