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376" y="20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/Users/haradayoshiaki/Downloads/132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75338807878842"/>
          <c:y val="9.9502052839006414E-2"/>
          <c:w val="0.65188887724756006"/>
          <c:h val="0.8905602316951760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業種×Q18データ!$D$4</c:f>
              <c:strCache>
                <c:ptCount val="1"/>
                <c:pt idx="0">
                  <c:v>Shoter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業種×Q18データ!$B$5:$C$12</c:f>
              <c:strCache>
                <c:ptCount val="8"/>
                <c:pt idx="0">
                  <c:v>General machinery</c:v>
                </c:pt>
                <c:pt idx="1">
                  <c:v>Electric machinery</c:v>
                </c:pt>
                <c:pt idx="2">
                  <c:v>Transportation machinery</c:v>
                </c:pt>
                <c:pt idx="3">
                  <c:v>Steel industry</c:v>
                </c:pt>
                <c:pt idx="4">
                  <c:v>Chemical insudry</c:v>
                </c:pt>
                <c:pt idx="5">
                  <c:v>Nonferrous metal</c:v>
                </c:pt>
                <c:pt idx="6">
                  <c:v>Metal product</c:v>
                </c:pt>
                <c:pt idx="7">
                  <c:v>Others</c:v>
                </c:pt>
              </c:strCache>
            </c:strRef>
          </c:cat>
          <c:val>
            <c:numRef>
              <c:f>業種×Q18データ!$D$5:$D$12</c:f>
              <c:numCache>
                <c:formatCode>###0.0</c:formatCode>
                <c:ptCount val="8"/>
                <c:pt idx="0">
                  <c:v>21.669979393482208</c:v>
                </c:pt>
                <c:pt idx="1">
                  <c:v>34.669339656829834</c:v>
                </c:pt>
                <c:pt idx="2">
                  <c:v>16.25344306230545</c:v>
                </c:pt>
                <c:pt idx="3">
                  <c:v>18.181818723678589</c:v>
                </c:pt>
                <c:pt idx="4">
                  <c:v>30.246913433074951</c:v>
                </c:pt>
                <c:pt idx="5">
                  <c:v>26.923078298568726</c:v>
                </c:pt>
                <c:pt idx="6">
                  <c:v>25.811436772346497</c:v>
                </c:pt>
                <c:pt idx="7">
                  <c:v>26.164266467094421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8-934D-815A-DDB981B22871}"/>
            </c:ext>
          </c:extLst>
        </c:ser>
        <c:ser>
          <c:idx val="1"/>
          <c:order val="1"/>
          <c:tx>
            <c:strRef>
              <c:f>業種×Q18データ!$E$4</c:f>
              <c:strCache>
                <c:ptCount val="1"/>
                <c:pt idx="0">
                  <c:v>Almost unchanged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業種×Q18データ!$B$5:$C$12</c:f>
              <c:strCache>
                <c:ptCount val="8"/>
                <c:pt idx="0">
                  <c:v>General machinery</c:v>
                </c:pt>
                <c:pt idx="1">
                  <c:v>Electric machinery</c:v>
                </c:pt>
                <c:pt idx="2">
                  <c:v>Transportation machinery</c:v>
                </c:pt>
                <c:pt idx="3">
                  <c:v>Steel industry</c:v>
                </c:pt>
                <c:pt idx="4">
                  <c:v>Chemical insudry</c:v>
                </c:pt>
                <c:pt idx="5">
                  <c:v>Nonferrous metal</c:v>
                </c:pt>
                <c:pt idx="6">
                  <c:v>Metal product</c:v>
                </c:pt>
                <c:pt idx="7">
                  <c:v>Others</c:v>
                </c:pt>
              </c:strCache>
            </c:strRef>
          </c:cat>
          <c:val>
            <c:numRef>
              <c:f>業種×Q18データ!$E$5:$E$12</c:f>
              <c:numCache>
                <c:formatCode>###0.0</c:formatCode>
                <c:ptCount val="8"/>
                <c:pt idx="0">
                  <c:v>71.968191862106323</c:v>
                </c:pt>
                <c:pt idx="1">
                  <c:v>58.917838335037231</c:v>
                </c:pt>
                <c:pt idx="2">
                  <c:v>68.87052059173584</c:v>
                </c:pt>
                <c:pt idx="3">
                  <c:v>79.090911149978638</c:v>
                </c:pt>
                <c:pt idx="4">
                  <c:v>68.518519401550293</c:v>
                </c:pt>
                <c:pt idx="5">
                  <c:v>68.269228935241699</c:v>
                </c:pt>
                <c:pt idx="6">
                  <c:v>68.469858169555664</c:v>
                </c:pt>
                <c:pt idx="7">
                  <c:v>69.263339042663574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8-934D-815A-DDB981B22871}"/>
            </c:ext>
          </c:extLst>
        </c:ser>
        <c:ser>
          <c:idx val="2"/>
          <c:order val="2"/>
          <c:tx>
            <c:strRef>
              <c:f>業種×Q18データ!$F$4</c:f>
              <c:strCache>
                <c:ptCount val="1"/>
                <c:pt idx="0">
                  <c:v>Longer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業種×Q18データ!$B$5:$C$12</c:f>
              <c:strCache>
                <c:ptCount val="8"/>
                <c:pt idx="0">
                  <c:v>General machinery</c:v>
                </c:pt>
                <c:pt idx="1">
                  <c:v>Electric machinery</c:v>
                </c:pt>
                <c:pt idx="2">
                  <c:v>Transportation machinery</c:v>
                </c:pt>
                <c:pt idx="3">
                  <c:v>Steel industry</c:v>
                </c:pt>
                <c:pt idx="4">
                  <c:v>Chemical insudry</c:v>
                </c:pt>
                <c:pt idx="5">
                  <c:v>Nonferrous metal</c:v>
                </c:pt>
                <c:pt idx="6">
                  <c:v>Metal product</c:v>
                </c:pt>
                <c:pt idx="7">
                  <c:v>Others</c:v>
                </c:pt>
              </c:strCache>
            </c:strRef>
          </c:cat>
          <c:val>
            <c:numRef>
              <c:f>業種×Q18データ!$F$5:$F$12</c:f>
              <c:numCache>
                <c:formatCode>###0.0</c:formatCode>
                <c:ptCount val="8"/>
                <c:pt idx="0">
                  <c:v>6.3618287444114685</c:v>
                </c:pt>
                <c:pt idx="1">
                  <c:v>6.412825733423233</c:v>
                </c:pt>
                <c:pt idx="2">
                  <c:v>14.876033365726471</c:v>
                </c:pt>
                <c:pt idx="3">
                  <c:v>2.7272727340459824</c:v>
                </c:pt>
                <c:pt idx="4">
                  <c:v>1.2345679104328156</c:v>
                </c:pt>
                <c:pt idx="5">
                  <c:v>4.8076923936605453</c:v>
                </c:pt>
                <c:pt idx="6">
                  <c:v>5.7187017053365707</c:v>
                </c:pt>
                <c:pt idx="7">
                  <c:v>4.5723963528871536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28-934D-815A-DDB981B228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98839168"/>
        <c:axId val="98857344"/>
      </c:barChart>
      <c:catAx>
        <c:axId val="988391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300"/>
            </a:pPr>
            <a:endParaRPr lang="ja-JP"/>
          </a:p>
        </c:txPr>
        <c:crossAx val="98857344"/>
        <c:crosses val="autoZero"/>
        <c:auto val="1"/>
        <c:lblAlgn val="ctr"/>
        <c:lblOffset val="100"/>
        <c:noMultiLvlLbl val="0"/>
      </c:catAx>
      <c:valAx>
        <c:axId val="98857344"/>
        <c:scaling>
          <c:orientation val="minMax"/>
          <c:max val="100"/>
        </c:scaling>
        <c:delete val="0"/>
        <c:axPos val="t"/>
        <c:numFmt formatCode="General" sourceLinked="0"/>
        <c:majorTickMark val="none"/>
        <c:minorTickMark val="none"/>
        <c:tickLblPos val="nextTo"/>
        <c:crossAx val="98839168"/>
        <c:crosses val="autoZero"/>
        <c:crossBetween val="between"/>
        <c:majorUnit val="20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80512770090023289"/>
          <c:y val="0.376521116678597"/>
          <c:w val="0.19083637574985826"/>
          <c:h val="0.22431482898493491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0.79529</cdr:x>
      <cdr:y>0.06894</cdr:y>
    </cdr:from>
    <cdr:to>
      <cdr:x>0.90808</cdr:x>
      <cdr:y>0.12379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7725039" y="418507"/>
          <a:ext cx="1095576" cy="3329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ja-JP" altLang="en-US" sz="1600">
              <a:solidFill>
                <a:schemeClr val="tx1"/>
              </a:solidFill>
            </a:rPr>
            <a:t>（％）</a:t>
          </a:r>
          <a:endParaRPr lang="ja-JP" sz="160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39370"/>
              </p:ext>
            </p:extLst>
          </p:nvPr>
        </p:nvGraphicFramePr>
        <p:xfrm>
          <a:off x="434897" y="235132"/>
          <a:ext cx="9713487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197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3384470" y="1805046"/>
            <a:ext cx="7998029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2600702" y="1805046"/>
            <a:ext cx="8781798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305218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3052186"/>
            <a:ext cx="0" cy="12199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5416942" y="1805046"/>
            <a:ext cx="5965557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4291106" y="4542313"/>
            <a:ext cx="7091387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 flipH="1">
            <a:off x="847167" y="1698171"/>
            <a:ext cx="14023" cy="3820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38200" y="3046238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2470064"/>
            <a:ext cx="0" cy="10569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7715</TotalTime>
  <Words>31</Words>
  <Application>Microsoft Macintosh PowerPoint</Application>
  <PresentationFormat>ワイド画面</PresentationFormat>
  <Paragraphs>19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Spica Neue</vt:lpstr>
      <vt:lpstr>游ゴシック</vt:lpstr>
      <vt:lpstr>Arial</vt:lpstr>
      <vt:lpstr>Cambria Math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8</cp:revision>
  <dcterms:created xsi:type="dcterms:W3CDTF">2020-01-17T05:36:23Z</dcterms:created>
  <dcterms:modified xsi:type="dcterms:W3CDTF">2020-01-23T06:02:43Z</dcterms:modified>
</cp:coreProperties>
</file>