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6" r:id="rId5"/>
    <p:sldId id="268" r:id="rId6"/>
    <p:sldId id="269" r:id="rId7"/>
    <p:sldId id="262" r:id="rId8"/>
    <p:sldId id="265" r:id="rId9"/>
    <p:sldId id="270" r:id="rId10"/>
    <p:sldId id="27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B831-736B-A640-5754-F90FE781FD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71FC7C-FC39-0635-600A-ADD6058B7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E6604B-AC99-E519-034C-6E4B739E7BA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820D249-1460-EB07-5F95-E8CCD56BB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F8E79-E604-8BD9-6680-603CCB0099D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75929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9E73-939F-9D97-1DB9-348A66713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6F697F-AB28-F20A-CAE6-D52D4FB94F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4577B3-D9B4-1BCE-15E3-A5997EDC5639}"/>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DC645C5D-E01E-ACF8-8EEE-2B2AD1287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6B1F5-E4FF-7405-0CD1-45956FA418BD}"/>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8427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5670D-317A-B736-934E-873B1A367B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AAB28D-6F49-E5BD-6643-638D0CC703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458843-A67A-77AD-6797-A25BDE0AA673}"/>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41B7A58-5862-4582-4CD9-59F3BB506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E9D48-36AE-56AD-8EF6-869D14C33BB4}"/>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6227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2602-C48C-EA2A-797D-D0D2F7221C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6673E8-C4B1-1B1A-8BF5-2FC20EC539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4D54B5-8053-4105-D9D6-F514C0C1CFD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735E791A-5CDB-62EC-163A-B08CE3D55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F3B7-C11A-6764-A94C-4A1890AF8C0C}"/>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72777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18B6-B5D6-BF29-7892-D6773B215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F2DCDB-2F48-B429-D0D7-2986D4665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874EBD-A074-EF90-E404-71EA45615E4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3B9A7D44-A313-D99E-94BE-F84A603E7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4E96B-8B51-670F-15B3-CC3B2E17A94A}"/>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43129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8D1F-0707-B465-FF78-3A05E46231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F2863B-79AD-E8A1-1337-76EF20C45C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DE8DD65-4F95-42F7-C739-70A3273ABA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32B3C4-2EA2-72A9-0566-02CD32B88F8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12217118-9CCE-E66D-F981-AF611EBE6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C9D2A-DC83-EFEB-16B4-44BA4FBA7ED0}"/>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27262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102-DFDB-12B1-17E8-8AA22AC2A8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343715-E1A2-E6C2-BE0F-675A39B2F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9C415E-71EA-5C33-8CD1-541779D863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DDDA0B-136C-747C-BADE-94FC330F2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B69B17-1C63-63D0-DB76-C40DF05D45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F8C3EF-FDF6-BA31-6FDD-33BA41483B9A}"/>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8" name="Footer Placeholder 7">
            <a:extLst>
              <a:ext uri="{FF2B5EF4-FFF2-40B4-BE49-F238E27FC236}">
                <a16:creationId xmlns:a16="http://schemas.microsoft.com/office/drawing/2014/main" id="{4CE3AB5F-3FB3-E0D3-DD35-B6F2E574F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DD35A-9B34-1BB6-C924-1415FAC5C99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18550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1A7B-C035-DA76-553E-D116397985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D0A681-1A63-EECE-3B97-9BD6254B33E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4" name="Footer Placeholder 3">
            <a:extLst>
              <a:ext uri="{FF2B5EF4-FFF2-40B4-BE49-F238E27FC236}">
                <a16:creationId xmlns:a16="http://schemas.microsoft.com/office/drawing/2014/main" id="{D43E12F2-9E90-87BE-CF38-254B38845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4BE3A-C69A-D48E-B4D9-EF472FCED77F}"/>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54105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3BFF8-B870-7E91-3D2B-EBE5E5B1C07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3" name="Footer Placeholder 2">
            <a:extLst>
              <a:ext uri="{FF2B5EF4-FFF2-40B4-BE49-F238E27FC236}">
                <a16:creationId xmlns:a16="http://schemas.microsoft.com/office/drawing/2014/main" id="{9FA2B397-59EA-D4A1-A1B1-018AC05BC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DA2DE-A355-89A5-974B-DE3B72D472A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9345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A23-45E8-5FEF-E991-2731CE088E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C3BA24-EC7D-94D8-46C5-469DA4DBB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633DBA-C45F-3879-3655-93DC7DCB8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CC63BE-7B50-B1C9-22BC-AE10369533A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9367270E-2CE7-F25D-E53B-879A871E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7161F-50DE-5550-FF1D-709CD8FAFEE5}"/>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99732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082-357E-0457-F2AA-53AFC32C7E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75E0EEF-8613-B091-CCBF-4969616E5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30B48-68F7-C141-E939-760364410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97A6AE-18E6-58E6-143F-5E5CE8E2062F}"/>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5320011B-5CBC-F43D-BB64-AEFAB7F17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FC38-3A31-B7CE-BBFA-73E296C8A078}"/>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76308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27E50-F7B0-C88A-F9AA-27BB0867F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6EEE33-254D-109D-10D3-66F2B9D6D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D73CA8-18DB-CE2F-6479-9133DD78E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CD1306CD-9D0E-5FDF-F72F-8794FE1C7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4BB7D-991B-E56F-FF8D-9733F6EAD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811D0-96A2-E841-AE6E-3DF00A44007B}" type="slidenum">
              <a:rPr lang="en-US" smtClean="0"/>
              <a:t>‹#›</a:t>
            </a:fld>
            <a:endParaRPr lang="en-US"/>
          </a:p>
        </p:txBody>
      </p:sp>
    </p:spTree>
    <p:extLst>
      <p:ext uri="{BB962C8B-B14F-4D97-AF65-F5344CB8AC3E}">
        <p14:creationId xmlns:p14="http://schemas.microsoft.com/office/powerpoint/2010/main" val="92727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DC55-E61D-F29B-992B-19483945B8CD}"/>
              </a:ext>
            </a:extLst>
          </p:cNvPr>
          <p:cNvSpPr>
            <a:spLocks noGrp="1"/>
          </p:cNvSpPr>
          <p:nvPr>
            <p:ph type="ctrTitle"/>
          </p:nvPr>
        </p:nvSpPr>
        <p:spPr>
          <a:xfrm>
            <a:off x="309562" y="868362"/>
            <a:ext cx="9144000" cy="2387600"/>
          </a:xfrm>
        </p:spPr>
        <p:txBody>
          <a:bodyPr/>
          <a:lstStyle/>
          <a:p>
            <a:r>
              <a:rPr lang="en-US" b="1" dirty="0">
                <a:solidFill>
                  <a:schemeClr val="bg1"/>
                </a:solidFill>
              </a:rPr>
              <a:t>COVID-19 Data Analysis</a:t>
            </a:r>
          </a:p>
        </p:txBody>
      </p:sp>
      <p:sp>
        <p:nvSpPr>
          <p:cNvPr id="3" name="Subtitle 2">
            <a:extLst>
              <a:ext uri="{FF2B5EF4-FFF2-40B4-BE49-F238E27FC236}">
                <a16:creationId xmlns:a16="http://schemas.microsoft.com/office/drawing/2014/main" id="{FBC89564-2C3D-E4F5-0D56-8192611A296D}"/>
              </a:ext>
            </a:extLst>
          </p:cNvPr>
          <p:cNvSpPr>
            <a:spLocks noGrp="1"/>
          </p:cNvSpPr>
          <p:nvPr>
            <p:ph type="subTitle" idx="1"/>
          </p:nvPr>
        </p:nvSpPr>
        <p:spPr>
          <a:xfrm>
            <a:off x="581026" y="1920876"/>
            <a:ext cx="6819900" cy="1069975"/>
          </a:xfrm>
        </p:spPr>
        <p:txBody>
          <a:bodyPr/>
          <a:lstStyle/>
          <a:p>
            <a:r>
              <a:rPr lang="en-US" dirty="0">
                <a:solidFill>
                  <a:schemeClr val="bg1"/>
                </a:solidFill>
              </a:rPr>
              <a:t>Data analytics boot camp - Monash University</a:t>
            </a:r>
          </a:p>
        </p:txBody>
      </p:sp>
      <p:sp>
        <p:nvSpPr>
          <p:cNvPr id="6" name="Subtitle 2">
            <a:extLst>
              <a:ext uri="{FF2B5EF4-FFF2-40B4-BE49-F238E27FC236}">
                <a16:creationId xmlns:a16="http://schemas.microsoft.com/office/drawing/2014/main" id="{69A19DF6-FD2D-E6F3-9544-9064968F6EB1}"/>
              </a:ext>
            </a:extLst>
          </p:cNvPr>
          <p:cNvSpPr txBox="1">
            <a:spLocks/>
          </p:cNvSpPr>
          <p:nvPr/>
        </p:nvSpPr>
        <p:spPr>
          <a:xfrm>
            <a:off x="4314826" y="4075115"/>
            <a:ext cx="4338638" cy="1069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Yoshie Hara</a:t>
            </a:r>
          </a:p>
        </p:txBody>
      </p:sp>
    </p:spTree>
    <p:extLst>
      <p:ext uri="{BB962C8B-B14F-4D97-AF65-F5344CB8AC3E}">
        <p14:creationId xmlns:p14="http://schemas.microsoft.com/office/powerpoint/2010/main" val="7801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a:bodyPr>
          <a:lstStyle/>
          <a:p>
            <a:pPr marL="0" indent="0">
              <a:buNone/>
            </a:pPr>
            <a:r>
              <a:rPr lang="en-US" b="1" dirty="0">
                <a:solidFill>
                  <a:schemeClr val="bg1"/>
                </a:solidFill>
              </a:rPr>
              <a:t>The analysis reveals that countries with the highest fatality rates are widely distributed geographically, encompassing regions such as the Middle East (Yemen), Oceania (Vanuatu), North America (Mexico), South America (Peru), Africa (Sudan, Somalia), and Europe (Belgium and Syria). </a:t>
            </a:r>
          </a:p>
          <a:p>
            <a:pPr marL="0" indent="0">
              <a:buNone/>
            </a:pPr>
            <a:endParaRPr lang="en-US" b="1" dirty="0">
              <a:solidFill>
                <a:schemeClr val="bg1"/>
              </a:solidFill>
            </a:endParaRPr>
          </a:p>
          <a:p>
            <a:pPr marL="0" indent="0">
              <a:buNone/>
            </a:pPr>
            <a:r>
              <a:rPr lang="en-US" b="1" dirty="0">
                <a:solidFill>
                  <a:schemeClr val="bg1"/>
                </a:solidFill>
              </a:rPr>
              <a:t>Similarly, the countries with the highest confirmed cases exhibit a global representation across continents. However, despite the high number of confirmed cases, there is considerable variation in fatality rates among these nations. </a:t>
            </a:r>
          </a:p>
        </p:txBody>
      </p:sp>
    </p:spTree>
    <p:extLst>
      <p:ext uri="{BB962C8B-B14F-4D97-AF65-F5344CB8AC3E}">
        <p14:creationId xmlns:p14="http://schemas.microsoft.com/office/powerpoint/2010/main" val="329053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Conclusion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lnSpcReduction="10000"/>
          </a:bodyPr>
          <a:lstStyle/>
          <a:p>
            <a:pPr marL="0" indent="0">
              <a:buNone/>
            </a:pPr>
            <a:r>
              <a:rPr lang="en-US" b="1" dirty="0">
                <a:solidFill>
                  <a:schemeClr val="bg1"/>
                </a:solidFill>
              </a:rPr>
              <a:t>The COVID-19 impact is diverse globally, with the top 10 countries in fatality rates representing various regions. Yemen has the highest rate, underlining regional differences. </a:t>
            </a:r>
          </a:p>
          <a:p>
            <a:pPr marL="0" indent="0">
              <a:buNone/>
            </a:pPr>
            <a:endParaRPr lang="en-US" b="1" dirty="0">
              <a:solidFill>
                <a:schemeClr val="bg1"/>
              </a:solidFill>
            </a:endParaRPr>
          </a:p>
          <a:p>
            <a:pPr marL="0" indent="0">
              <a:buNone/>
            </a:pPr>
            <a:r>
              <a:rPr lang="en-US" b="1" dirty="0">
                <a:solidFill>
                  <a:schemeClr val="bg1"/>
                </a:solidFill>
              </a:rPr>
              <a:t>Similarly, top 10 confirmed cases span continents, with variable fatality rates. Notable variations, like lower rates in India and the UK, highlight the need for context-specific responses. </a:t>
            </a:r>
          </a:p>
          <a:p>
            <a:pPr marL="0" indent="0">
              <a:buNone/>
            </a:pPr>
            <a:endParaRPr lang="en-US" b="1" dirty="0">
              <a:solidFill>
                <a:schemeClr val="bg1"/>
              </a:solidFill>
            </a:endParaRPr>
          </a:p>
          <a:p>
            <a:pPr marL="0" indent="0">
              <a:buNone/>
            </a:pPr>
            <a:r>
              <a:rPr lang="en-US" b="1" dirty="0">
                <a:solidFill>
                  <a:schemeClr val="bg1"/>
                </a:solidFill>
              </a:rPr>
              <a:t>Recognizing this diversity is crucial for effective global pandemic management.</a:t>
            </a:r>
          </a:p>
        </p:txBody>
      </p:sp>
    </p:spTree>
    <p:extLst>
      <p:ext uri="{BB962C8B-B14F-4D97-AF65-F5344CB8AC3E}">
        <p14:creationId xmlns:p14="http://schemas.microsoft.com/office/powerpoint/2010/main" val="15660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Agenda	</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lstStyle/>
          <a:p>
            <a:r>
              <a:rPr lang="en-US" b="1" dirty="0">
                <a:solidFill>
                  <a:schemeClr val="bg1"/>
                </a:solidFill>
              </a:rPr>
              <a:t>Introduction</a:t>
            </a:r>
          </a:p>
          <a:p>
            <a:endParaRPr lang="en-US" b="1" dirty="0">
              <a:solidFill>
                <a:schemeClr val="bg1"/>
              </a:solidFill>
            </a:endParaRPr>
          </a:p>
          <a:p>
            <a:r>
              <a:rPr lang="en-US" b="1" dirty="0">
                <a:solidFill>
                  <a:schemeClr val="bg1"/>
                </a:solidFill>
              </a:rPr>
              <a:t>Covid Cases in Australia (2022/01/01 ~ 2022/01/07)</a:t>
            </a:r>
          </a:p>
          <a:p>
            <a:endParaRPr lang="en-US" b="1" dirty="0">
              <a:solidFill>
                <a:schemeClr val="bg1"/>
              </a:solidFill>
            </a:endParaRPr>
          </a:p>
          <a:p>
            <a:r>
              <a:rPr lang="en-US" b="1" dirty="0">
                <a:solidFill>
                  <a:schemeClr val="bg1"/>
                </a:solidFill>
              </a:rPr>
              <a:t>Covid Cases in Worldwide (2022/01/01)</a:t>
            </a:r>
          </a:p>
          <a:p>
            <a:endParaRPr lang="en-US" b="1" dirty="0">
              <a:solidFill>
                <a:schemeClr val="bg1"/>
              </a:solidFill>
            </a:endParaRPr>
          </a:p>
          <a:p>
            <a:r>
              <a:rPr lang="en-US" b="1" dirty="0">
                <a:solidFill>
                  <a:schemeClr val="bg1"/>
                </a:solidFill>
              </a:rPr>
              <a:t>Conclusion</a:t>
            </a:r>
          </a:p>
        </p:txBody>
      </p:sp>
    </p:spTree>
    <p:extLst>
      <p:ext uri="{BB962C8B-B14F-4D97-AF65-F5344CB8AC3E}">
        <p14:creationId xmlns:p14="http://schemas.microsoft.com/office/powerpoint/2010/main" val="101680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Introduction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8361556" cy="4351338"/>
          </a:xfrm>
        </p:spPr>
        <p:txBody>
          <a:bodyPr/>
          <a:lstStyle/>
          <a:p>
            <a:r>
              <a:rPr lang="en-US" b="1" dirty="0">
                <a:solidFill>
                  <a:schemeClr val="bg1"/>
                </a:solidFill>
              </a:rPr>
              <a:t>The primary goal of this project is to unravel the stories within the data, stories that reveal the impact of COVID-19 on both a global and national scale within Australia.</a:t>
            </a:r>
          </a:p>
        </p:txBody>
      </p:sp>
    </p:spTree>
    <p:extLst>
      <p:ext uri="{BB962C8B-B14F-4D97-AF65-F5344CB8AC3E}">
        <p14:creationId xmlns:p14="http://schemas.microsoft.com/office/powerpoint/2010/main" val="190944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normAutofit/>
          </a:bodyPr>
          <a:lstStyle/>
          <a:p>
            <a:r>
              <a:rPr lang="en-US" sz="4000" b="1" dirty="0">
                <a:solidFill>
                  <a:schemeClr val="bg1"/>
                </a:solidFill>
                <a:latin typeface="+mn-lt"/>
              </a:rPr>
              <a:t>Analysis of Australia: Daily Confirmed Cases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56829"/>
            <a:ext cx="10515601" cy="696912"/>
          </a:xfrm>
        </p:spPr>
        <p:txBody>
          <a:bodyPr>
            <a:normAutofit fontScale="92500" lnSpcReduction="20000"/>
          </a:bodyPr>
          <a:lstStyle/>
          <a:p>
            <a:r>
              <a:rPr lang="en-US" b="1" dirty="0">
                <a:solidFill>
                  <a:schemeClr val="bg1"/>
                </a:solidFill>
              </a:rPr>
              <a:t>The number of COVID-19 cases shows a consistent upward trend, indicating a substantial increase in infections during this period.</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C09A40D4-4AD1-12E2-D9F6-06ECA88A03A7}"/>
              </a:ext>
            </a:extLst>
          </p:cNvPr>
          <p:cNvPicPr>
            <a:picLocks noChangeAspect="1"/>
          </p:cNvPicPr>
          <p:nvPr/>
        </p:nvPicPr>
        <p:blipFill rotWithShape="1">
          <a:blip r:embed="rId3"/>
          <a:srcRect b="23517"/>
          <a:stretch/>
        </p:blipFill>
        <p:spPr>
          <a:xfrm>
            <a:off x="1563880" y="2113479"/>
            <a:ext cx="4968858" cy="3590707"/>
          </a:xfrm>
          <a:prstGeom prst="rect">
            <a:avLst/>
          </a:prstGeom>
        </p:spPr>
      </p:pic>
      <p:graphicFrame>
        <p:nvGraphicFramePr>
          <p:cNvPr id="8" name="Table 7">
            <a:extLst>
              <a:ext uri="{FF2B5EF4-FFF2-40B4-BE49-F238E27FC236}">
                <a16:creationId xmlns:a16="http://schemas.microsoft.com/office/drawing/2014/main" id="{C19FB908-62D0-2115-94CD-B987DC74D9C1}"/>
              </a:ext>
            </a:extLst>
          </p:cNvPr>
          <p:cNvGraphicFramePr>
            <a:graphicFrameLocks noGrp="1"/>
          </p:cNvGraphicFramePr>
          <p:nvPr>
            <p:extLst>
              <p:ext uri="{D42A27DB-BD31-4B8C-83A1-F6EECF244321}">
                <p14:modId xmlns:p14="http://schemas.microsoft.com/office/powerpoint/2010/main" val="2351792370"/>
              </p:ext>
            </p:extLst>
          </p:nvPr>
        </p:nvGraphicFramePr>
        <p:xfrm>
          <a:off x="6987982" y="2460701"/>
          <a:ext cx="3640138" cy="2879574"/>
        </p:xfrm>
        <a:graphic>
          <a:graphicData uri="http://schemas.openxmlformats.org/drawingml/2006/table">
            <a:tbl>
              <a:tblPr firstRow="1" bandRow="1">
                <a:tableStyleId>{93296810-A885-4BE3-A3E7-6D5BEEA58F35}</a:tableStyleId>
              </a:tblPr>
              <a:tblGrid>
                <a:gridCol w="1820069">
                  <a:extLst>
                    <a:ext uri="{9D8B030D-6E8A-4147-A177-3AD203B41FA5}">
                      <a16:colId xmlns:a16="http://schemas.microsoft.com/office/drawing/2014/main" val="768786227"/>
                    </a:ext>
                  </a:extLst>
                </a:gridCol>
                <a:gridCol w="1820069">
                  <a:extLst>
                    <a:ext uri="{9D8B030D-6E8A-4147-A177-3AD203B41FA5}">
                      <a16:colId xmlns:a16="http://schemas.microsoft.com/office/drawing/2014/main" val="2711461909"/>
                    </a:ext>
                  </a:extLst>
                </a:gridCol>
              </a:tblGrid>
              <a:tr h="370840">
                <a:tc>
                  <a:txBody>
                    <a:bodyPr/>
                    <a:lstStyle/>
                    <a:p>
                      <a:pPr algn="ctr" rtl="0" fontAlgn="ctr"/>
                      <a:r>
                        <a:rPr lang="en-AU" sz="1600" b="0" u="none" strike="noStrike" dirty="0">
                          <a:solidFill>
                            <a:srgbClr val="000000"/>
                          </a:solidFill>
                          <a:effectLst/>
                        </a:rPr>
                        <a:t>date</a:t>
                      </a:r>
                      <a:endParaRPr lang="en-AU" sz="1600" b="0" i="0" u="none" strike="noStrike" dirty="0">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cases</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638689524"/>
                  </a:ext>
                </a:extLst>
              </a:tr>
              <a:tr h="370840">
                <a:tc>
                  <a:txBody>
                    <a:bodyPr/>
                    <a:lstStyle/>
                    <a:p>
                      <a:pPr algn="ctr" rtl="0" fontAlgn="ctr"/>
                      <a:r>
                        <a:rPr lang="en-AU" sz="1600" b="0" u="none" strike="noStrike" dirty="0">
                          <a:solidFill>
                            <a:srgbClr val="000000"/>
                          </a:solidFill>
                          <a:effectLst/>
                        </a:rPr>
                        <a:t>1/1/2022</a:t>
                      </a:r>
                      <a:endParaRPr lang="en-AU" sz="1600" b="0" i="0" u="none" strike="noStrike" dirty="0">
                        <a:solidFill>
                          <a:srgbClr val="000000"/>
                        </a:solidFill>
                        <a:effectLst/>
                        <a:latin typeface="+mn-lt"/>
                      </a:endParaRPr>
                    </a:p>
                  </a:txBody>
                  <a:tcPr marL="9525" marR="9525" marT="9525" marB="0" anchor="ctr"/>
                </a:tc>
                <a:tc>
                  <a:txBody>
                    <a:bodyPr/>
                    <a:lstStyle/>
                    <a:p>
                      <a:pPr algn="ctr" fontAlgn="b"/>
                      <a:r>
                        <a:rPr lang="en-AU" sz="1600" b="0" u="none" strike="noStrike">
                          <a:solidFill>
                            <a:srgbClr val="000000"/>
                          </a:solidFill>
                          <a:effectLst/>
                        </a:rPr>
                        <a:t>462955</a:t>
                      </a:r>
                      <a:endParaRPr lang="en-AU" sz="16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49813745"/>
                  </a:ext>
                </a:extLst>
              </a:tr>
              <a:tr h="370840">
                <a:tc>
                  <a:txBody>
                    <a:bodyPr/>
                    <a:lstStyle/>
                    <a:p>
                      <a:pPr algn="ctr" rtl="0" fontAlgn="ctr"/>
                      <a:r>
                        <a:rPr lang="en-AU" sz="1600" b="0" u="none" strike="noStrike" dirty="0">
                          <a:solidFill>
                            <a:srgbClr val="000000"/>
                          </a:solidFill>
                          <a:effectLst/>
                        </a:rPr>
                        <a:t>2/1/2022</a:t>
                      </a:r>
                      <a:endParaRPr lang="en-AU" sz="1600" b="0" i="0" u="none" strike="noStrike" dirty="0">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492563</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29908655"/>
                  </a:ext>
                </a:extLst>
              </a:tr>
              <a:tr h="283694">
                <a:tc>
                  <a:txBody>
                    <a:bodyPr/>
                    <a:lstStyle/>
                    <a:p>
                      <a:pPr algn="ctr" rtl="0" fontAlgn="ctr"/>
                      <a:r>
                        <a:rPr lang="en-AU" sz="1600" b="0" u="none" strike="noStrike" dirty="0">
                          <a:solidFill>
                            <a:srgbClr val="000000"/>
                          </a:solidFill>
                          <a:effectLst/>
                        </a:rPr>
                        <a:t>3/1/2022</a:t>
                      </a:r>
                      <a:endParaRPr lang="en-AU" sz="1600" b="0" i="0" u="none" strike="noStrike" dirty="0">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537308</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380630094"/>
                  </a:ext>
                </a:extLst>
              </a:tr>
              <a:tr h="370840">
                <a:tc>
                  <a:txBody>
                    <a:bodyPr/>
                    <a:lstStyle/>
                    <a:p>
                      <a:pPr algn="ctr" rtl="0" fontAlgn="ctr"/>
                      <a:r>
                        <a:rPr lang="en-AU" sz="1600" b="0" u="none" strike="noStrike" dirty="0">
                          <a:solidFill>
                            <a:srgbClr val="000000"/>
                          </a:solidFill>
                          <a:effectLst/>
                        </a:rPr>
                        <a:t>4/1/2022</a:t>
                      </a:r>
                      <a:endParaRPr lang="en-AU" sz="1600" b="0" i="0" u="none" strike="noStrike" dirty="0">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608803</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705064091"/>
                  </a:ext>
                </a:extLst>
              </a:tr>
              <a:tr h="370840">
                <a:tc>
                  <a:txBody>
                    <a:bodyPr/>
                    <a:lstStyle/>
                    <a:p>
                      <a:pPr algn="ctr" rtl="0" fontAlgn="ctr"/>
                      <a:r>
                        <a:rPr lang="en-AU" sz="1600" b="0" u="none" strike="noStrike">
                          <a:solidFill>
                            <a:srgbClr val="000000"/>
                          </a:solidFill>
                          <a:effectLst/>
                        </a:rPr>
                        <a:t>5/1/2022</a:t>
                      </a:r>
                      <a:endParaRPr lang="en-AU" sz="1600" b="0" i="0" u="none" strike="noStrike">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684229</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61715416"/>
                  </a:ext>
                </a:extLst>
              </a:tr>
              <a:tr h="370840">
                <a:tc>
                  <a:txBody>
                    <a:bodyPr/>
                    <a:lstStyle/>
                    <a:p>
                      <a:pPr algn="ctr" rtl="0" fontAlgn="ctr"/>
                      <a:r>
                        <a:rPr lang="en-AU" sz="1600" b="0" u="none" strike="noStrike">
                          <a:solidFill>
                            <a:srgbClr val="000000"/>
                          </a:solidFill>
                          <a:effectLst/>
                        </a:rPr>
                        <a:t>6/1/2022</a:t>
                      </a:r>
                      <a:endParaRPr lang="en-AU" sz="1600" b="0" i="0" u="none" strike="noStrike">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762458</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532741815"/>
                  </a:ext>
                </a:extLst>
              </a:tr>
              <a:tr h="370840">
                <a:tc>
                  <a:txBody>
                    <a:bodyPr/>
                    <a:lstStyle/>
                    <a:p>
                      <a:pPr algn="ctr" rtl="0" fontAlgn="ctr"/>
                      <a:r>
                        <a:rPr lang="en-AU" sz="1600" b="0" u="none" strike="noStrike">
                          <a:solidFill>
                            <a:srgbClr val="000000"/>
                          </a:solidFill>
                          <a:effectLst/>
                        </a:rPr>
                        <a:t>7/1/2022</a:t>
                      </a:r>
                      <a:endParaRPr lang="en-AU" sz="1600" b="0" i="0" u="none" strike="noStrike">
                        <a:solidFill>
                          <a:srgbClr val="000000"/>
                        </a:solidFill>
                        <a:effectLst/>
                        <a:latin typeface="+mn-lt"/>
                      </a:endParaRPr>
                    </a:p>
                  </a:txBody>
                  <a:tcPr marL="9525" marR="9525" marT="9525" marB="0" anchor="ctr"/>
                </a:tc>
                <a:tc>
                  <a:txBody>
                    <a:bodyPr/>
                    <a:lstStyle/>
                    <a:p>
                      <a:pPr algn="ctr" fontAlgn="b"/>
                      <a:r>
                        <a:rPr lang="en-AU" sz="1600" b="0" u="none" strike="noStrike" dirty="0">
                          <a:solidFill>
                            <a:srgbClr val="000000"/>
                          </a:solidFill>
                          <a:effectLst/>
                        </a:rPr>
                        <a:t>860550</a:t>
                      </a:r>
                      <a:endParaRPr lang="en-AU"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80396441"/>
                  </a:ext>
                </a:extLst>
              </a:tr>
            </a:tbl>
          </a:graphicData>
        </a:graphic>
      </p:graphicFrame>
    </p:spTree>
    <p:extLst>
      <p:ext uri="{BB962C8B-B14F-4D97-AF65-F5344CB8AC3E}">
        <p14:creationId xmlns:p14="http://schemas.microsoft.com/office/powerpoint/2010/main" val="36072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0991850" cy="1325563"/>
          </a:xfrm>
        </p:spPr>
        <p:txBody>
          <a:bodyPr>
            <a:normAutofit/>
          </a:bodyPr>
          <a:lstStyle/>
          <a:p>
            <a:r>
              <a:rPr lang="en-US" sz="4000" b="1" dirty="0">
                <a:solidFill>
                  <a:schemeClr val="bg1"/>
                </a:solidFill>
                <a:latin typeface="+mn-lt"/>
              </a:rPr>
              <a:t>Analysis of Australia: Daily Active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99693"/>
            <a:ext cx="10515601" cy="696912"/>
          </a:xfrm>
        </p:spPr>
        <p:txBody>
          <a:bodyPr>
            <a:normAutofit fontScale="92500"/>
          </a:bodyPr>
          <a:lstStyle/>
          <a:p>
            <a:r>
              <a:rPr lang="en-AU" sz="1600" b="0" i="0" dirty="0">
                <a:solidFill>
                  <a:schemeClr val="bg1"/>
                </a:solidFill>
                <a:effectLst/>
                <a:latin typeface="Söhne"/>
              </a:rPr>
              <a:t>New South Wales and Victoria exhibit a consistent and substantial increase, </a:t>
            </a:r>
          </a:p>
          <a:p>
            <a:r>
              <a:rPr lang="en-AU" sz="1600" b="0" i="0" dirty="0">
                <a:solidFill>
                  <a:schemeClr val="bg1"/>
                </a:solidFill>
                <a:effectLst/>
                <a:latin typeface="Söhne"/>
              </a:rPr>
              <a:t>Northern Territory and Western Australia maintain relatively lower and stable case counts throughout the observed period.</a:t>
            </a:r>
            <a:endParaRPr lang="en-US" sz="1600"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5" name="Picture 4">
            <a:extLst>
              <a:ext uri="{FF2B5EF4-FFF2-40B4-BE49-F238E27FC236}">
                <a16:creationId xmlns:a16="http://schemas.microsoft.com/office/drawing/2014/main" id="{47E6BB70-4C2F-F25B-E748-DCF20336F162}"/>
              </a:ext>
            </a:extLst>
          </p:cNvPr>
          <p:cNvPicPr>
            <a:picLocks noChangeAspect="1"/>
          </p:cNvPicPr>
          <p:nvPr/>
        </p:nvPicPr>
        <p:blipFill>
          <a:blip r:embed="rId3"/>
          <a:stretch>
            <a:fillRect/>
          </a:stretch>
        </p:blipFill>
        <p:spPr>
          <a:xfrm>
            <a:off x="2643189" y="1928813"/>
            <a:ext cx="6315074" cy="4109946"/>
          </a:xfrm>
          <a:prstGeom prst="rect">
            <a:avLst/>
          </a:prstGeom>
        </p:spPr>
      </p:pic>
    </p:spTree>
    <p:extLst>
      <p:ext uri="{BB962C8B-B14F-4D97-AF65-F5344CB8AC3E}">
        <p14:creationId xmlns:p14="http://schemas.microsoft.com/office/powerpoint/2010/main" val="42201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1061699" cy="1325563"/>
          </a:xfrm>
        </p:spPr>
        <p:txBody>
          <a:bodyPr>
            <a:normAutofit/>
          </a:bodyPr>
          <a:lstStyle/>
          <a:p>
            <a:r>
              <a:rPr lang="en-US" sz="3600" b="1" dirty="0">
                <a:solidFill>
                  <a:schemeClr val="bg1"/>
                </a:solidFill>
                <a:latin typeface="+mn-lt"/>
              </a:rPr>
              <a:t>Analysis of Australia: Daily Confirmed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658478" y="5619731"/>
            <a:ext cx="11206941" cy="1134010"/>
          </a:xfrm>
        </p:spPr>
        <p:txBody>
          <a:bodyPr>
            <a:normAutofit/>
          </a:bodyPr>
          <a:lstStyle/>
          <a:p>
            <a:r>
              <a:rPr lang="en-AU" sz="1800" b="0" i="0" dirty="0">
                <a:solidFill>
                  <a:schemeClr val="bg1"/>
                </a:solidFill>
                <a:effectLst/>
              </a:rPr>
              <a:t>New South </a:t>
            </a:r>
            <a:r>
              <a:rPr lang="en-AU" sz="1800" b="0" i="0">
                <a:solidFill>
                  <a:schemeClr val="bg1"/>
                </a:solidFill>
                <a:effectLst/>
              </a:rPr>
              <a:t>Wales exhibits </a:t>
            </a:r>
            <a:r>
              <a:rPr lang="en-AU" sz="1800" b="0" i="0" dirty="0">
                <a:solidFill>
                  <a:schemeClr val="bg1"/>
                </a:solidFill>
                <a:effectLst/>
              </a:rPr>
              <a:t>the highest confirmed cases, contributing significantly to the overall caseload.</a:t>
            </a:r>
          </a:p>
          <a:p>
            <a:r>
              <a:rPr lang="en-AU" sz="1800" b="0" i="0" dirty="0">
                <a:solidFill>
                  <a:schemeClr val="bg1"/>
                </a:solidFill>
                <a:effectLst/>
              </a:rPr>
              <a:t>Victoria stands out with the highest death toll, emphasizing the severity of the outbreak in that region.</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10" name="Picture 9">
            <a:extLst>
              <a:ext uri="{FF2B5EF4-FFF2-40B4-BE49-F238E27FC236}">
                <a16:creationId xmlns:a16="http://schemas.microsoft.com/office/drawing/2014/main" id="{85A87260-2924-4FF5-FE05-7DB4A6221F41}"/>
              </a:ext>
            </a:extLst>
          </p:cNvPr>
          <p:cNvPicPr>
            <a:picLocks noChangeAspect="1"/>
          </p:cNvPicPr>
          <p:nvPr/>
        </p:nvPicPr>
        <p:blipFill>
          <a:blip r:embed="rId3"/>
          <a:stretch>
            <a:fillRect/>
          </a:stretch>
        </p:blipFill>
        <p:spPr>
          <a:xfrm>
            <a:off x="6301496" y="1906121"/>
            <a:ext cx="5230979" cy="3697149"/>
          </a:xfrm>
          <a:prstGeom prst="rect">
            <a:avLst/>
          </a:prstGeom>
        </p:spPr>
      </p:pic>
      <p:pic>
        <p:nvPicPr>
          <p:cNvPr id="12" name="Picture 11">
            <a:extLst>
              <a:ext uri="{FF2B5EF4-FFF2-40B4-BE49-F238E27FC236}">
                <a16:creationId xmlns:a16="http://schemas.microsoft.com/office/drawing/2014/main" id="{0D44C8ED-5BCA-46D7-BC6F-2B40CC8684CD}"/>
              </a:ext>
            </a:extLst>
          </p:cNvPr>
          <p:cNvPicPr>
            <a:picLocks noChangeAspect="1"/>
          </p:cNvPicPr>
          <p:nvPr/>
        </p:nvPicPr>
        <p:blipFill>
          <a:blip r:embed="rId4"/>
          <a:stretch>
            <a:fillRect/>
          </a:stretch>
        </p:blipFill>
        <p:spPr>
          <a:xfrm>
            <a:off x="658478" y="1889661"/>
            <a:ext cx="5230979" cy="3730070"/>
          </a:xfrm>
          <a:prstGeom prst="rect">
            <a:avLst/>
          </a:prstGeom>
        </p:spPr>
      </p:pic>
    </p:spTree>
    <p:extLst>
      <p:ext uri="{BB962C8B-B14F-4D97-AF65-F5344CB8AC3E}">
        <p14:creationId xmlns:p14="http://schemas.microsoft.com/office/powerpoint/2010/main" val="378096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10515600" cy="4351338"/>
          </a:xfrm>
        </p:spPr>
        <p:txBody>
          <a:bodyPr>
            <a:normAutofit/>
          </a:bodyPr>
          <a:lstStyle/>
          <a:p>
            <a:pPr marL="0" indent="0">
              <a:buNone/>
            </a:pPr>
            <a:r>
              <a:rPr lang="en-AU" b="1" dirty="0">
                <a:solidFill>
                  <a:schemeClr val="bg1"/>
                </a:solidFill>
              </a:rPr>
              <a:t>The first graph indicates a consistent rise in confirmed cases for the first week of January 2022 across Australian states, with New South Wales reporting the highest confirmed cases. </a:t>
            </a:r>
          </a:p>
          <a:p>
            <a:pPr marL="0" indent="0">
              <a:buNone/>
            </a:pPr>
            <a:endParaRPr lang="en-AU" b="1" dirty="0">
              <a:solidFill>
                <a:schemeClr val="bg1"/>
              </a:solidFill>
            </a:endParaRPr>
          </a:p>
          <a:p>
            <a:pPr marL="0" indent="0">
              <a:buNone/>
            </a:pPr>
            <a:r>
              <a:rPr lang="en-AU" b="1" dirty="0">
                <a:solidFill>
                  <a:schemeClr val="bg1"/>
                </a:solidFill>
              </a:rPr>
              <a:t>In contrast, Victoria leads in the number of death cases during the same period among Australian states.</a:t>
            </a:r>
          </a:p>
          <a:p>
            <a:pPr marL="0" indent="0" algn="l">
              <a:buNone/>
            </a:pPr>
            <a:endParaRPr lang="en-AU" b="0" i="0" dirty="0">
              <a:solidFill>
                <a:schemeClr val="bg1"/>
              </a:solidFill>
              <a:effectLst/>
            </a:endParaRPr>
          </a:p>
          <a:p>
            <a:pPr marL="0" indent="0">
              <a:buNone/>
            </a:pPr>
            <a:endParaRPr lang="en-US" b="1" dirty="0">
              <a:solidFill>
                <a:schemeClr val="bg1"/>
              </a:solidFill>
            </a:endParaRPr>
          </a:p>
        </p:txBody>
      </p:sp>
    </p:spTree>
    <p:extLst>
      <p:ext uri="{BB962C8B-B14F-4D97-AF65-F5344CB8AC3E}">
        <p14:creationId xmlns:p14="http://schemas.microsoft.com/office/powerpoint/2010/main" val="250846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58707" cy="1325563"/>
          </a:xfrm>
        </p:spPr>
        <p:txBody>
          <a:bodyPr>
            <a:normAutofit/>
          </a:bodyPr>
          <a:lstStyle/>
          <a:p>
            <a:r>
              <a:rPr lang="en-US" sz="3600" b="1" dirty="0">
                <a:solidFill>
                  <a:schemeClr val="bg1"/>
                </a:solidFill>
                <a:latin typeface="+mn-lt"/>
              </a:rPr>
              <a:t>Analysis of Worldwide: Top 10 Fatality Rates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599855"/>
            <a:ext cx="10515600" cy="956494"/>
          </a:xfrm>
        </p:spPr>
        <p:txBody>
          <a:bodyPr>
            <a:normAutofit lnSpcReduction="10000"/>
          </a:bodyPr>
          <a:lstStyle/>
          <a:p>
            <a:pPr algn="l">
              <a:buFont typeface="+mj-lt"/>
              <a:buAutoNum type="arabicPeriod"/>
            </a:pPr>
            <a:r>
              <a:rPr lang="en-AU" sz="1400" b="0" i="0" dirty="0">
                <a:solidFill>
                  <a:schemeClr val="bg1"/>
                </a:solidFill>
                <a:effectLst/>
                <a:latin typeface="Söhne"/>
              </a:rPr>
              <a:t>The countries with the highest fatality rates are geographically diverse, representing regions from the Middle East (Yemen), Oceania (Vanuatu), North America (Mexico), South America (Peru), Africa (Sudan, Somalia), Europe (Belgium), and the Middle East (Syria).</a:t>
            </a:r>
          </a:p>
          <a:p>
            <a:pPr algn="l">
              <a:buFont typeface="+mj-lt"/>
              <a:buAutoNum type="arabicPeriod"/>
            </a:pPr>
            <a:r>
              <a:rPr lang="en-AU" sz="1400" b="0" i="0" dirty="0">
                <a:solidFill>
                  <a:schemeClr val="bg1"/>
                </a:solidFill>
                <a:effectLst/>
                <a:latin typeface="Söhne"/>
              </a:rPr>
              <a:t>While Yemen has the highest fatality rate among the top 10, there is a range of fatality rates among these countries, indicating variations in the impact of the COVID-19 pandemic on different regions.</a:t>
            </a:r>
          </a:p>
          <a:p>
            <a:endParaRPr lang="en-US" sz="900"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260B50AB-EA99-ED68-FEC4-4BA1A11E17A2}"/>
              </a:ext>
            </a:extLst>
          </p:cNvPr>
          <p:cNvPicPr>
            <a:picLocks noChangeAspect="1"/>
          </p:cNvPicPr>
          <p:nvPr/>
        </p:nvPicPr>
        <p:blipFill>
          <a:blip r:embed="rId3"/>
          <a:stretch>
            <a:fillRect/>
          </a:stretch>
        </p:blipFill>
        <p:spPr>
          <a:xfrm>
            <a:off x="5678804" y="1474416"/>
            <a:ext cx="5818102" cy="3909167"/>
          </a:xfrm>
          <a:prstGeom prst="rect">
            <a:avLst/>
          </a:prstGeom>
        </p:spPr>
      </p:pic>
      <p:pic>
        <p:nvPicPr>
          <p:cNvPr id="9" name="Picture 8">
            <a:extLst>
              <a:ext uri="{FF2B5EF4-FFF2-40B4-BE49-F238E27FC236}">
                <a16:creationId xmlns:a16="http://schemas.microsoft.com/office/drawing/2014/main" id="{5C5B37A8-1D48-5145-3745-A47164984820}"/>
              </a:ext>
            </a:extLst>
          </p:cNvPr>
          <p:cNvPicPr>
            <a:picLocks noChangeAspect="1"/>
          </p:cNvPicPr>
          <p:nvPr/>
        </p:nvPicPr>
        <p:blipFill>
          <a:blip r:embed="rId4"/>
          <a:stretch>
            <a:fillRect/>
          </a:stretch>
        </p:blipFill>
        <p:spPr>
          <a:xfrm>
            <a:off x="551056" y="2254621"/>
            <a:ext cx="4800600" cy="2781300"/>
          </a:xfrm>
          <a:prstGeom prst="rect">
            <a:avLst/>
          </a:prstGeom>
        </p:spPr>
      </p:pic>
    </p:spTree>
    <p:extLst>
      <p:ext uri="{BB962C8B-B14F-4D97-AF65-F5344CB8AC3E}">
        <p14:creationId xmlns:p14="http://schemas.microsoft.com/office/powerpoint/2010/main" val="137710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36406" cy="1325563"/>
          </a:xfrm>
        </p:spPr>
        <p:txBody>
          <a:bodyPr>
            <a:normAutofit/>
          </a:bodyPr>
          <a:lstStyle/>
          <a:p>
            <a:r>
              <a:rPr lang="en-US" sz="3200" b="1" dirty="0">
                <a:solidFill>
                  <a:schemeClr val="bg1"/>
                </a:solidFill>
                <a:latin typeface="+mn-lt"/>
              </a:rPr>
              <a:t>Analysis of Worldwide: Top 10 Confirmed Cases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626099"/>
            <a:ext cx="10515600" cy="1042330"/>
          </a:xfrm>
        </p:spPr>
        <p:txBody>
          <a:bodyPr>
            <a:normAutofit fontScale="32500" lnSpcReduction="20000"/>
          </a:bodyPr>
          <a:lstStyle/>
          <a:p>
            <a:pPr algn="l">
              <a:buFont typeface="+mj-lt"/>
              <a:buAutoNum type="arabicPeriod"/>
            </a:pPr>
            <a:r>
              <a:rPr lang="en-AU" sz="6400" b="0" i="0" dirty="0">
                <a:solidFill>
                  <a:schemeClr val="bg1"/>
                </a:solidFill>
                <a:effectLst/>
                <a:latin typeface="Söhne"/>
              </a:rPr>
              <a:t>The countries with the highest confirmed cases include nations from different continents.</a:t>
            </a:r>
          </a:p>
          <a:p>
            <a:pPr algn="l">
              <a:buFont typeface="+mj-lt"/>
              <a:buAutoNum type="arabicPeriod"/>
            </a:pPr>
            <a:r>
              <a:rPr lang="en-AU" sz="6400" b="0" i="0" dirty="0">
                <a:solidFill>
                  <a:schemeClr val="bg1"/>
                </a:solidFill>
                <a:effectLst/>
                <a:latin typeface="Söhne"/>
              </a:rPr>
              <a:t>Despite having high confirmed cases, the fatality rates vary among these countries. </a:t>
            </a:r>
            <a:endParaRPr lang="en-US"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3BB9134A-8A80-8C1C-2BA5-E0076A907682}"/>
              </a:ext>
            </a:extLst>
          </p:cNvPr>
          <p:cNvPicPr>
            <a:picLocks noChangeAspect="1"/>
          </p:cNvPicPr>
          <p:nvPr/>
        </p:nvPicPr>
        <p:blipFill>
          <a:blip r:embed="rId3"/>
          <a:stretch>
            <a:fillRect/>
          </a:stretch>
        </p:blipFill>
        <p:spPr>
          <a:xfrm>
            <a:off x="5678266" y="1548752"/>
            <a:ext cx="5082369" cy="3760496"/>
          </a:xfrm>
          <a:prstGeom prst="rect">
            <a:avLst/>
          </a:prstGeom>
        </p:spPr>
      </p:pic>
      <p:pic>
        <p:nvPicPr>
          <p:cNvPr id="6" name="Picture 5">
            <a:extLst>
              <a:ext uri="{FF2B5EF4-FFF2-40B4-BE49-F238E27FC236}">
                <a16:creationId xmlns:a16="http://schemas.microsoft.com/office/drawing/2014/main" id="{975025C7-EFED-0BAF-FBC1-391B57E3C6CF}"/>
              </a:ext>
            </a:extLst>
          </p:cNvPr>
          <p:cNvPicPr>
            <a:picLocks noChangeAspect="1"/>
          </p:cNvPicPr>
          <p:nvPr/>
        </p:nvPicPr>
        <p:blipFill>
          <a:blip r:embed="rId4"/>
          <a:stretch>
            <a:fillRect/>
          </a:stretch>
        </p:blipFill>
        <p:spPr>
          <a:xfrm>
            <a:off x="302942" y="2095829"/>
            <a:ext cx="5029200" cy="2997200"/>
          </a:xfrm>
          <a:prstGeom prst="rect">
            <a:avLst/>
          </a:prstGeom>
        </p:spPr>
      </p:pic>
    </p:spTree>
    <p:extLst>
      <p:ext uri="{BB962C8B-B14F-4D97-AF65-F5344CB8AC3E}">
        <p14:creationId xmlns:p14="http://schemas.microsoft.com/office/powerpoint/2010/main" val="106066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1447</TotalTime>
  <Words>594</Words>
  <Application>Microsoft Macintosh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Arial</vt:lpstr>
      <vt:lpstr>Calibri</vt:lpstr>
      <vt:lpstr>Calibri Light</vt:lpstr>
      <vt:lpstr>Office Theme</vt:lpstr>
      <vt:lpstr>COVID-19 Data Analysis</vt:lpstr>
      <vt:lpstr>Agenda </vt:lpstr>
      <vt:lpstr>Introduction</vt:lpstr>
      <vt:lpstr>Analysis of Australia: Daily Confirmed Cases</vt:lpstr>
      <vt:lpstr>Analysis of Australia: Daily Active Cases (Province)</vt:lpstr>
      <vt:lpstr>Analysis of Australia: Daily Confirmed Cases (Province)</vt:lpstr>
      <vt:lpstr>Insights and findings</vt:lpstr>
      <vt:lpstr>Analysis of Worldwide: Top 10 Fatality Rates by Region</vt:lpstr>
      <vt:lpstr>Analysis of Worldwide: Top 10 Confirmed Cases by Region</vt:lpstr>
      <vt:lpstr>Insights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愛惠 原</dc:creator>
  <cp:lastModifiedBy>愛惠 原</cp:lastModifiedBy>
  <cp:revision>2</cp:revision>
  <dcterms:created xsi:type="dcterms:W3CDTF">2023-11-13T09:34:24Z</dcterms:created>
  <dcterms:modified xsi:type="dcterms:W3CDTF">2023-11-14T11:25:40Z</dcterms:modified>
</cp:coreProperties>
</file>