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66" r:id="rId4"/>
    <p:sldId id="263" r:id="rId5"/>
    <p:sldId id="267" r:id="rId6"/>
    <p:sldId id="270" r:id="rId7"/>
    <p:sldId id="269" r:id="rId8"/>
    <p:sldId id="276" r:id="rId9"/>
    <p:sldId id="268" r:id="rId10"/>
    <p:sldId id="265" r:id="rId11"/>
    <p:sldId id="277" r:id="rId12"/>
    <p:sldId id="278" r:id="rId13"/>
    <p:sldId id="27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8"/>
  </p:normalViewPr>
  <p:slideViewPr>
    <p:cSldViewPr snapToGrid="0">
      <p:cViewPr varScale="1">
        <p:scale>
          <a:sx n="96" d="100"/>
          <a:sy n="96" d="100"/>
        </p:scale>
        <p:origin x="103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5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4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44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0747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8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39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78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95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449AA12-8195-4182-A7AC-2E7E59DFBDA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0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7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0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6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5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5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1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93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imestatistics.vic.gov.au/crime-statistics/latest-victorian-crime-data/download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20FD-0EC9-4263-0954-4EA8269EF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21" y="3011557"/>
            <a:ext cx="6212525" cy="819927"/>
          </a:xfrm>
        </p:spPr>
        <p:txBody>
          <a:bodyPr>
            <a:normAutofit/>
          </a:bodyPr>
          <a:lstStyle/>
          <a:p>
            <a:r>
              <a:rPr lang="en-US" sz="4500" dirty="0"/>
              <a:t>Victoria Safety Analysis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A719DB2-5691-4E42-683E-5D9BB95FF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6" r="28537" b="-1"/>
          <a:stretch/>
        </p:blipFill>
        <p:spPr>
          <a:xfrm>
            <a:off x="7087167" y="10"/>
            <a:ext cx="5104833" cy="685799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8873E9A0-68AE-A3B5-F472-E9FE30BC0103}"/>
              </a:ext>
            </a:extLst>
          </p:cNvPr>
          <p:cNvSpPr txBox="1">
            <a:spLocks/>
          </p:cNvSpPr>
          <p:nvPr/>
        </p:nvSpPr>
        <p:spPr>
          <a:xfrm>
            <a:off x="1782325" y="1946332"/>
            <a:ext cx="3787202" cy="786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Project 3 - Group 1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43C3A66-02AF-FDF9-BB0C-105C7421E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9576" y="4987637"/>
            <a:ext cx="3737299" cy="1631122"/>
          </a:xfrm>
        </p:spPr>
        <p:txBody>
          <a:bodyPr>
            <a:normAutofit/>
          </a:bodyPr>
          <a:lstStyle/>
          <a:p>
            <a:r>
              <a:rPr lang="en-AU" dirty="0"/>
              <a:t>Kashif Bashir</a:t>
            </a:r>
          </a:p>
          <a:p>
            <a:r>
              <a:rPr lang="en-US" dirty="0"/>
              <a:t>Hussam Goda</a:t>
            </a:r>
          </a:p>
          <a:p>
            <a:r>
              <a:rPr lang="en-US" dirty="0"/>
              <a:t>Yoshie Hara</a:t>
            </a:r>
            <a:endParaRPr lang="en-US" sz="1800" dirty="0"/>
          </a:p>
          <a:p>
            <a:r>
              <a:rPr lang="en-AU" dirty="0" err="1"/>
              <a:t>Nairui</a:t>
            </a:r>
            <a:r>
              <a:rPr lang="en-AU" dirty="0"/>
              <a:t> Guo</a:t>
            </a:r>
          </a:p>
        </p:txBody>
      </p:sp>
    </p:spTree>
    <p:extLst>
      <p:ext uri="{BB962C8B-B14F-4D97-AF65-F5344CB8AC3E}">
        <p14:creationId xmlns:p14="http://schemas.microsoft.com/office/powerpoint/2010/main" val="4213241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6DD0-2AAE-917F-6A11-14A311F8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43" y="494119"/>
            <a:ext cx="9486690" cy="1550419"/>
          </a:xfrm>
        </p:spPr>
        <p:txBody>
          <a:bodyPr/>
          <a:lstStyle/>
          <a:p>
            <a:r>
              <a:rPr lang="en-US" altLang="zh-TW" dirty="0"/>
              <a:t>End</a:t>
            </a:r>
            <a:r>
              <a:rPr lang="zh-TW" altLang="en-US" dirty="0"/>
              <a:t> </a:t>
            </a:r>
            <a:r>
              <a:rPr lang="en-US" altLang="zh-TW" dirty="0"/>
              <a:t>Product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Dashboard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AEB637-0B27-77A9-E39E-FE6B0448E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2593"/>
            <a:ext cx="6033107" cy="428356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D1F8-5467-ECFE-8443-9246299917B0}"/>
              </a:ext>
            </a:extLst>
          </p:cNvPr>
          <p:cNvSpPr txBox="1">
            <a:spLocks/>
          </p:cNvSpPr>
          <p:nvPr/>
        </p:nvSpPr>
        <p:spPr>
          <a:xfrm>
            <a:off x="183367" y="2167909"/>
            <a:ext cx="6088225" cy="4257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Pie Chart – Crime Category Breakdown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Dropdown List: Years</a:t>
            </a:r>
          </a:p>
          <a:p>
            <a:pPr marL="457200" lvl="1" indent="0">
              <a:buNone/>
            </a:pPr>
            <a:endParaRPr lang="en-US" sz="900" dirty="0"/>
          </a:p>
          <a:p>
            <a:r>
              <a:rPr lang="en-US" sz="2000" dirty="0"/>
              <a:t>Line Chart - Crime Type Trends over the Years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Offence Count vs. Years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Dropdown List: Crime Type (Category)</a:t>
            </a:r>
          </a:p>
          <a:p>
            <a:pPr marL="457200" lvl="1" indent="0">
              <a:buNone/>
            </a:pPr>
            <a:endParaRPr lang="en-US" sz="900" dirty="0"/>
          </a:p>
          <a:p>
            <a:r>
              <a:rPr lang="en-US" sz="2000" dirty="0"/>
              <a:t>Bar Chart - Drug Offence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Offence </a:t>
            </a:r>
            <a:r>
              <a:rPr lang="en-US" sz="1600"/>
              <a:t>Count vs. </a:t>
            </a:r>
            <a:r>
              <a:rPr lang="en-US" sz="1600" dirty="0"/>
              <a:t>Offence Group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Dropdown List: Years</a:t>
            </a:r>
          </a:p>
          <a:p>
            <a:pPr marL="457200" lvl="1" indent="0">
              <a:buNone/>
            </a:pPr>
            <a:endParaRPr lang="en-US" sz="900" dirty="0"/>
          </a:p>
          <a:p>
            <a:r>
              <a:rPr lang="en-US" sz="2000" dirty="0"/>
              <a:t>Line Chart – Drug Offence Trends Over the Years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Offence Count vs. Years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Dropdown List: Offence Type (Group)</a:t>
            </a:r>
          </a:p>
          <a:p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3440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6DD0-2AAE-917F-6A11-14A311F8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43" y="494119"/>
            <a:ext cx="9486690" cy="1550419"/>
          </a:xfrm>
        </p:spPr>
        <p:txBody>
          <a:bodyPr/>
          <a:lstStyle/>
          <a:p>
            <a:r>
              <a:rPr lang="en-US" dirty="0"/>
              <a:t>Data Analysis – Crime Types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3AB1-70D0-D513-6F2C-A18421449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3" y="2060255"/>
            <a:ext cx="8108485" cy="10385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200" dirty="0"/>
              <a:t>Crime type: Property and Deception Offences is the most prominent through out all the years.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E0C05-8E60-2012-2FE4-701CE17F5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124" y="3898977"/>
            <a:ext cx="3807752" cy="2464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0015D3-97AF-4B93-4205-5CB6918CF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248" y="2482243"/>
            <a:ext cx="3485322" cy="293663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A8D67A-E668-185B-10C7-2A177B745090}"/>
              </a:ext>
            </a:extLst>
          </p:cNvPr>
          <p:cNvSpPr txBox="1">
            <a:spLocks/>
          </p:cNvSpPr>
          <p:nvPr/>
        </p:nvSpPr>
        <p:spPr>
          <a:xfrm>
            <a:off x="145912" y="3240574"/>
            <a:ext cx="3729525" cy="3262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dirty="0"/>
              <a:t>"In 2017, crime rates peaked at 540,000, dropped to 500,000 in 2018, spiked in 2020 to almost 540,000, sharply fell in 2022 to 470,000 it is likely due to COVID-19 lockdowns, and are now slowly approaching 500,000 in 2023."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69910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8B9D-68E1-7591-BCFB-B06B3243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Drug Crimes Visualization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4159B-E254-3F23-5CFB-0DC4911F4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865" y="2172121"/>
            <a:ext cx="11993135" cy="1092127"/>
          </a:xfrm>
        </p:spPr>
        <p:txBody>
          <a:bodyPr>
            <a:normAutofit/>
          </a:bodyPr>
          <a:lstStyle/>
          <a:p>
            <a:pPr algn="just"/>
            <a:r>
              <a:rPr lang="en-AU" sz="2200" dirty="0"/>
              <a:t>Drug trafficking and Drug possession stands out the most being the most prominent. This means that most of the drug possessions are imported from other countries.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04275-8AC8-2023-ED56-D4CB9E89A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291" y="4182980"/>
            <a:ext cx="3908631" cy="2485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D9CD10-1F26-E04F-9305-2844A31D6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763" y="4181464"/>
            <a:ext cx="3908631" cy="248865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EB7FDA-5293-3D6A-853A-3BB4A0862281}"/>
              </a:ext>
            </a:extLst>
          </p:cNvPr>
          <p:cNvSpPr txBox="1">
            <a:spLocks/>
          </p:cNvSpPr>
          <p:nvPr/>
        </p:nvSpPr>
        <p:spPr>
          <a:xfrm>
            <a:off x="198865" y="3089337"/>
            <a:ext cx="11993135" cy="109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AU" sz="2200" dirty="0"/>
              <a:t>Drug offences over the years have been steadily increasing, but on 2021 there was a spike in records. This increase can be linked to factors such as post-COVID international travel reopening and enhanced baggage checks.</a:t>
            </a:r>
          </a:p>
        </p:txBody>
      </p:sp>
    </p:spTree>
    <p:extLst>
      <p:ext uri="{BB962C8B-B14F-4D97-AF65-F5344CB8AC3E}">
        <p14:creationId xmlns:p14="http://schemas.microsoft.com/office/powerpoint/2010/main" val="1877814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AE37-58DF-E506-C0BA-EC0FBC99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EC392-0FB8-3052-6887-66159C325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692" y="2093838"/>
            <a:ext cx="10000412" cy="44198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z="2200" dirty="0"/>
              <a:t>Property and deception offences are consistently the most common crimes.</a:t>
            </a:r>
          </a:p>
          <a:p>
            <a:pPr marL="0" indent="0">
              <a:buNone/>
            </a:pPr>
            <a:endParaRPr lang="en-AU" sz="2200" dirty="0"/>
          </a:p>
          <a:p>
            <a:r>
              <a:rPr lang="en-AU" sz="2200" dirty="0"/>
              <a:t>Crime rates fluctuated over the years, influenced by external factors.</a:t>
            </a:r>
          </a:p>
          <a:p>
            <a:pPr marL="0" indent="0">
              <a:buNone/>
            </a:pPr>
            <a:endParaRPr lang="en-AU" sz="2200" dirty="0"/>
          </a:p>
          <a:p>
            <a:r>
              <a:rPr lang="en-AU" sz="2200" dirty="0"/>
              <a:t>Drug possession is a significant concern.</a:t>
            </a:r>
          </a:p>
          <a:p>
            <a:pPr marL="0" indent="0">
              <a:buNone/>
            </a:pPr>
            <a:endParaRPr lang="en-AU" sz="2200" dirty="0"/>
          </a:p>
          <a:p>
            <a:r>
              <a:rPr lang="en-AU" sz="2200" dirty="0"/>
              <a:t>A notable spike in drug offences in 2021 was linked to international travel resuming.</a:t>
            </a:r>
          </a:p>
          <a:p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1795002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44D2-59AA-B90F-5371-1FB1E6D6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480" y="2979918"/>
            <a:ext cx="4646611" cy="2363978"/>
          </a:xfrm>
        </p:spPr>
        <p:txBody>
          <a:bodyPr>
            <a:normAutofit/>
          </a:bodyPr>
          <a:lstStyle/>
          <a:p>
            <a:r>
              <a:rPr lang="en-US" sz="66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6318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34F6D-B38A-15F9-0042-6CC48642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9A1F1-A473-DB23-CCD7-0361140E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7035"/>
            <a:ext cx="11246636" cy="4740965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algn="just"/>
            <a:r>
              <a:rPr lang="en-AU" sz="4000" dirty="0"/>
              <a:t>Understand the level of safety in Victoria by analysing recorded crimes.</a:t>
            </a:r>
          </a:p>
          <a:p>
            <a:pPr marL="0" indent="0" algn="just">
              <a:buNone/>
            </a:pPr>
            <a:endParaRPr lang="en-AU" sz="4000" dirty="0"/>
          </a:p>
          <a:p>
            <a:pPr algn="just"/>
            <a:r>
              <a:rPr lang="en-AU" sz="4000" dirty="0"/>
              <a:t>Data available for the period from 2014, ending 2023</a:t>
            </a:r>
          </a:p>
          <a:p>
            <a:pPr algn="just"/>
            <a:endParaRPr lang="en-AU" sz="4000" dirty="0"/>
          </a:p>
          <a:p>
            <a:pPr algn="just"/>
            <a:r>
              <a:rPr lang="en-AU" sz="4000" dirty="0"/>
              <a:t>Project covers: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AU" sz="3300" dirty="0"/>
              <a:t>Part 1: Assessing all crime types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AU" sz="3300" dirty="0"/>
              <a:t>Part 2: Assessing drug crimes</a:t>
            </a:r>
          </a:p>
          <a:p>
            <a:pPr marL="0" indent="0" algn="just">
              <a:buNone/>
            </a:pPr>
            <a:endParaRPr lang="en-AU" dirty="0"/>
          </a:p>
          <a:p>
            <a:pPr algn="just"/>
            <a:r>
              <a:rPr lang="en-AU" sz="4000" dirty="0"/>
              <a:t>The objective is to compile an overview of the criminal activities, trends and patterns over the period indicated above</a:t>
            </a:r>
            <a:r>
              <a:rPr lang="en-AU" dirty="0"/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3300" dirty="0">
                <a:solidFill>
                  <a:srgbClr val="FFFF99"/>
                </a:solidFill>
              </a:rPr>
              <a:t>Track: A dashboard page with multiple charts that update from the same data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AU" sz="3300" dirty="0">
                <a:solidFill>
                  <a:srgbClr val="FFFF99"/>
                </a:solidFill>
              </a:rPr>
              <a:t>Parameters: Crime Categories, Drugs Crime Groups, Years and Offence Counts </a:t>
            </a:r>
          </a:p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r>
              <a:rPr lang="en-US" sz="4000" dirty="0"/>
              <a:t>Data Source: CRIME STATISTIC AGENCY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AU" sz="3300" dirty="0">
                <a:solidFill>
                  <a:srgbClr val="FFFF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https://www.crimestatistics.vic.gov.au/crime-statistics/latest-victorian-crime-data/download-data</a:t>
            </a:r>
            <a:r>
              <a:rPr lang="en-AU" sz="3300" dirty="0">
                <a:solidFill>
                  <a:srgbClr val="FFFF99"/>
                </a:solidFill>
              </a:rPr>
              <a:t> </a:t>
            </a:r>
            <a:endParaRPr lang="en-US" sz="3300" dirty="0">
              <a:solidFill>
                <a:srgbClr val="FFFF99"/>
              </a:solidFill>
            </a:endParaRPr>
          </a:p>
          <a:p>
            <a:pPr algn="just"/>
            <a:endParaRPr lang="en-AU" dirty="0"/>
          </a:p>
          <a:p>
            <a:pPr marL="0" indent="0" algn="just">
              <a:buNone/>
            </a:pPr>
            <a:endParaRPr lang="en-AU" sz="1900" dirty="0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38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0AB4-81BF-5F0F-6F19-C4767A9F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and Workflow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7AD1-8B3C-33DE-99E7-D185AC67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365905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Prepare data (Python in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Develop a database to store data tables (SQLITE)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flask API(s) (Python in Visual Studio)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 dashboard to visualize analysis using chart.js library (HTML, CSS, Java Script)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Analysis and Conclusions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47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6DD0-2AAE-917F-6A11-14A311F8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43" y="494119"/>
            <a:ext cx="9486690" cy="1550419"/>
          </a:xfrm>
        </p:spPr>
        <p:txBody>
          <a:bodyPr/>
          <a:lstStyle/>
          <a:p>
            <a:r>
              <a:rPr lang="en-US" dirty="0"/>
              <a:t>Data Analysis – Database and Flask API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3AB1-70D0-D513-6F2C-A18421449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2282045"/>
            <a:ext cx="11608904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tabLst>
                <a:tab pos="179388" algn="l"/>
              </a:tabLst>
            </a:pPr>
            <a:r>
              <a:rPr lang="en-US" sz="2200" dirty="0"/>
              <a:t>Data preparation: import data, check and confirm data types, check empty rows, convert to csv files (</a:t>
            </a:r>
            <a:r>
              <a:rPr lang="en-US" sz="2200" dirty="0" err="1"/>
              <a:t>DataCleaningAndConversion.ipynb</a:t>
            </a:r>
            <a:r>
              <a:rPr lang="en-US" sz="2200" dirty="0"/>
              <a:t>).</a:t>
            </a:r>
          </a:p>
          <a:p>
            <a:pPr algn="just"/>
            <a:r>
              <a:rPr lang="en-US" sz="2200" dirty="0"/>
              <a:t>SQLITE Database: </a:t>
            </a:r>
            <a:r>
              <a:rPr lang="en-US" sz="2200" dirty="0" err="1"/>
              <a:t>crime.sqlite</a:t>
            </a:r>
            <a:endParaRPr lang="en-US" sz="2200" dirty="0"/>
          </a:p>
          <a:p>
            <a:pPr algn="just"/>
            <a:r>
              <a:rPr lang="en-US" sz="2200" dirty="0"/>
              <a:t>Two tables: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/>
              <a:t>Table “</a:t>
            </a:r>
            <a:r>
              <a:rPr lang="en-US" sz="1800" dirty="0" err="1"/>
              <a:t>cleaned_data</a:t>
            </a:r>
            <a:r>
              <a:rPr lang="en-US" sz="1800" dirty="0"/>
              <a:t>”: summary of all crimes (1123 records)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/>
              <a:t>Table “drugs”: detailed summary of crimes related to drugs (2073 records)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3D24F-A21E-35AB-7DFA-8D3750C5E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10" y="4691270"/>
            <a:ext cx="6565909" cy="1792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3083CD-B64F-8852-CF68-0FAF9CACB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392" y="4094923"/>
            <a:ext cx="3169481" cy="259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7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6DD0-2AAE-917F-6A11-14A311F8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43" y="494119"/>
            <a:ext cx="9486690" cy="1550419"/>
          </a:xfrm>
        </p:spPr>
        <p:txBody>
          <a:bodyPr/>
          <a:lstStyle/>
          <a:p>
            <a:r>
              <a:rPr lang="en-US" dirty="0"/>
              <a:t>Data Analysis – Database and Flask API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3AB1-70D0-D513-6F2C-A18421449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2282045"/>
            <a:ext cx="11608904" cy="392615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600" dirty="0"/>
              <a:t>Flask API: “AllCrimes.py”</a:t>
            </a:r>
          </a:p>
          <a:p>
            <a:r>
              <a:rPr lang="en-US" sz="2600" dirty="0"/>
              <a:t>Two routes defined for tables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2200" u="sng" dirty="0">
              <a:solidFill>
                <a:srgbClr val="FFFF99"/>
              </a:solidFill>
              <a:latin typeface="Roboto" panose="02000000000000000000" pitchFamily="2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AU" sz="2200" u="sng" dirty="0">
              <a:solidFill>
                <a:srgbClr val="FFFF99"/>
              </a:solidFill>
              <a:latin typeface="Roboto" panose="02000000000000000000" pitchFamily="2" charset="0"/>
            </a:endParaRPr>
          </a:p>
          <a:p>
            <a:pPr marL="268288" lvl="1" indent="0" algn="ctr">
              <a:lnSpc>
                <a:spcPct val="100000"/>
              </a:lnSpc>
              <a:buNone/>
            </a:pPr>
            <a:r>
              <a:rPr lang="en-AU" sz="2200" u="sng" dirty="0">
                <a:solidFill>
                  <a:srgbClr val="FFFF99"/>
                </a:solidFill>
                <a:latin typeface="Roboto" panose="02000000000000000000" pitchFamily="2" charset="0"/>
              </a:rPr>
              <a:t>http://localhost:5000/api/v1.0/CrimesInVictoria</a:t>
            </a:r>
          </a:p>
          <a:p>
            <a:pPr marL="268288" lvl="1" indent="0" algn="ctr">
              <a:lnSpc>
                <a:spcPct val="100000"/>
              </a:lnSpc>
              <a:buNone/>
            </a:pPr>
            <a:r>
              <a:rPr lang="en-AU" sz="2200" u="sng" dirty="0">
                <a:solidFill>
                  <a:srgbClr val="FFFF99"/>
                </a:solidFill>
                <a:latin typeface="Roboto" panose="02000000000000000000" pitchFamily="2" charset="0"/>
              </a:rPr>
              <a:t>http://localhost:5000/api/v1.0/DrugsOffencesVictoria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78490F-A4DC-DE8D-14C6-F44643563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43" y="3230567"/>
            <a:ext cx="3372321" cy="2029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F95A14-860E-5A97-91B3-3744E1F90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574" y="2345941"/>
            <a:ext cx="4986130" cy="297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1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6DD0-2AAE-917F-6A11-14A311F8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43" y="494119"/>
            <a:ext cx="9486690" cy="1550419"/>
          </a:xfrm>
        </p:spPr>
        <p:txBody>
          <a:bodyPr/>
          <a:lstStyle/>
          <a:p>
            <a:r>
              <a:rPr lang="en-US" dirty="0"/>
              <a:t>Data Analysis – </a:t>
            </a:r>
            <a:r>
              <a:rPr lang="en-US" altLang="zh-TW" dirty="0"/>
              <a:t>HTML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93428B6-BC7D-B35B-9B5C-12B38A41C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60"/>
          <a:stretch/>
        </p:blipFill>
        <p:spPr>
          <a:xfrm>
            <a:off x="5105207" y="2063837"/>
            <a:ext cx="5882769" cy="4601688"/>
          </a:xfr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722C434-7186-9ABA-845B-C5FF96E24836}"/>
              </a:ext>
            </a:extLst>
          </p:cNvPr>
          <p:cNvSpPr txBox="1">
            <a:spLocks/>
          </p:cNvSpPr>
          <p:nvPr/>
        </p:nvSpPr>
        <p:spPr>
          <a:xfrm>
            <a:off x="831273" y="2044538"/>
            <a:ext cx="4122982" cy="4328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8D060E2-B746-2AF1-9CEA-80A0A90FE81B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4122982" cy="432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Chart.js</a:t>
            </a:r>
            <a:r>
              <a:rPr lang="zh-TW" altLang="en-US" dirty="0"/>
              <a:t> </a:t>
            </a:r>
            <a:r>
              <a:rPr lang="en-US" altLang="zh-TW" dirty="0"/>
              <a:t>library</a:t>
            </a:r>
          </a:p>
          <a:p>
            <a:endParaRPr lang="en-US" altLang="zh-TW" dirty="0"/>
          </a:p>
          <a:p>
            <a:r>
              <a:rPr lang="en-US" altLang="zh-TW" dirty="0"/>
              <a:t>CSS/Java</a:t>
            </a:r>
            <a:r>
              <a:rPr lang="zh-TW" altLang="en-US" dirty="0"/>
              <a:t> </a:t>
            </a:r>
            <a:r>
              <a:rPr lang="en-US" altLang="zh-TW" dirty="0"/>
              <a:t>Script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2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6DD0-2AAE-917F-6A11-14A311F8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43" y="494119"/>
            <a:ext cx="9486690" cy="1550419"/>
          </a:xfrm>
        </p:spPr>
        <p:txBody>
          <a:bodyPr/>
          <a:lstStyle/>
          <a:p>
            <a:r>
              <a:rPr lang="en-US" dirty="0"/>
              <a:t>Data Analysis – </a:t>
            </a:r>
            <a:r>
              <a:rPr lang="en-US" altLang="zh-TW" dirty="0"/>
              <a:t>CSS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AED0A-A8E4-76D6-8495-6809608A3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593771" cy="3599316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Html</a:t>
            </a:r>
            <a:r>
              <a:rPr lang="zh-TW" altLang="en-US" dirty="0"/>
              <a:t> </a:t>
            </a:r>
            <a:r>
              <a:rPr lang="en-US" altLang="zh-TW" dirty="0"/>
              <a:t>page</a:t>
            </a:r>
          </a:p>
          <a:p>
            <a:endParaRPr lang="en-US" dirty="0"/>
          </a:p>
          <a:p>
            <a:r>
              <a:rPr lang="en-US" altLang="zh-TW" dirty="0"/>
              <a:t>Charts</a:t>
            </a:r>
            <a:r>
              <a:rPr lang="zh-TW" altLang="en-US" dirty="0"/>
              <a:t> </a:t>
            </a:r>
            <a:r>
              <a:rPr lang="en-US" altLang="zh-TW" dirty="0"/>
              <a:t>(canvas)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94D69D7-638F-0447-BD51-DC818F3EF9DD}"/>
              </a:ext>
            </a:extLst>
          </p:cNvPr>
          <p:cNvSpPr txBox="1">
            <a:spLocks/>
          </p:cNvSpPr>
          <p:nvPr/>
        </p:nvSpPr>
        <p:spPr>
          <a:xfrm>
            <a:off x="5274092" y="2548649"/>
            <a:ext cx="252601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B480D-90DF-A1D0-6569-52713FB8EC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75"/>
          <a:stretch/>
        </p:blipFill>
        <p:spPr>
          <a:xfrm>
            <a:off x="4579651" y="2186051"/>
            <a:ext cx="3914900" cy="3228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DB1221-2688-674A-8B1A-172536A858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25" r="20241"/>
          <a:stretch/>
        </p:blipFill>
        <p:spPr>
          <a:xfrm>
            <a:off x="7505896" y="3452668"/>
            <a:ext cx="4005783" cy="305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72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3BD6-1C07-FAFB-E5E9-86DBFF09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</a:t>
            </a:r>
            <a:r>
              <a:rPr lang="en-US" altLang="zh-TW" dirty="0"/>
              <a:t>JavaScript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09BF4-8A93-A5EA-6A69-C4CBF84C7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37558"/>
            <a:ext cx="11395722" cy="4583875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altLang="zh-TW" sz="3500" i="0" dirty="0">
                <a:effectLst/>
              </a:rPr>
              <a:t>Set</a:t>
            </a:r>
            <a:r>
              <a:rPr lang="zh-TW" altLang="en-US" sz="3500" i="0" dirty="0">
                <a:effectLst/>
              </a:rPr>
              <a:t> </a:t>
            </a:r>
            <a:r>
              <a:rPr lang="en-AU" sz="3500" i="0" dirty="0">
                <a:effectLst/>
              </a:rPr>
              <a:t>API URLs and Variables</a:t>
            </a:r>
            <a:r>
              <a:rPr lang="en-US" altLang="zh-TW" sz="3500" i="0" dirty="0">
                <a:effectLst/>
              </a:rPr>
              <a:t>,</a:t>
            </a:r>
            <a:r>
              <a:rPr lang="zh-TW" altLang="en-US" sz="3500" i="0" dirty="0">
                <a:effectLst/>
              </a:rPr>
              <a:t> </a:t>
            </a:r>
            <a:r>
              <a:rPr lang="en-AU" sz="3500" i="0" dirty="0">
                <a:effectLst/>
              </a:rPr>
              <a:t>HTML Form Element References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900" b="0" i="0" dirty="0">
                <a:effectLst/>
              </a:rPr>
              <a:t>Define</a:t>
            </a:r>
            <a:r>
              <a:rPr lang="en-AU" sz="2900" b="0" i="0" dirty="0">
                <a:effectLst/>
              </a:rPr>
              <a:t> two API URLs that point to different data sources</a:t>
            </a:r>
            <a:r>
              <a:rPr lang="en-US" altLang="zh-TW" sz="2900" b="0" i="0" dirty="0">
                <a:effectLst/>
              </a:rPr>
              <a:t>,</a:t>
            </a:r>
            <a:r>
              <a:rPr lang="zh-TW" altLang="en-US" sz="2900" b="0" i="0" dirty="0">
                <a:effectLst/>
              </a:rPr>
              <a:t> </a:t>
            </a:r>
            <a:r>
              <a:rPr lang="en-AU" sz="2900" b="0" i="0" dirty="0">
                <a:effectLst/>
              </a:rPr>
              <a:t>several HTML form elements using variables</a:t>
            </a:r>
            <a:r>
              <a:rPr lang="en-US" altLang="zh-TW" sz="2900" b="0" i="0" dirty="0">
                <a:effectLst/>
              </a:rPr>
              <a:t>.</a:t>
            </a:r>
            <a:endParaRPr lang="en-AU" sz="2900" b="0" i="0" dirty="0">
              <a:effectLst/>
            </a:endParaRPr>
          </a:p>
          <a:p>
            <a:pPr marL="457200" lvl="1" indent="0" algn="just">
              <a:buNone/>
            </a:pPr>
            <a:r>
              <a:rPr lang="zh-TW" altLang="en-US" sz="2600" b="0" i="0" dirty="0">
                <a:effectLst/>
              </a:rPr>
              <a:t> </a:t>
            </a:r>
            <a:endParaRPr lang="en-AU" sz="2600" b="0" i="0" dirty="0"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US" altLang="zh-TW" sz="3500" i="0" dirty="0">
                <a:effectLst/>
              </a:rPr>
              <a:t>C</a:t>
            </a:r>
            <a:r>
              <a:rPr lang="en-AU" sz="3500" i="0" dirty="0" err="1">
                <a:effectLst/>
              </a:rPr>
              <a:t>reateChart</a:t>
            </a:r>
            <a:r>
              <a:rPr lang="en-AU" sz="3500" i="0" dirty="0">
                <a:effectLst/>
              </a:rPr>
              <a:t> Function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900" dirty="0"/>
              <a:t>Using</a:t>
            </a:r>
            <a:r>
              <a:rPr lang="zh-TW" altLang="en-US" sz="2900" dirty="0"/>
              <a:t> </a:t>
            </a:r>
            <a:r>
              <a:rPr lang="en-US" altLang="zh-TW" sz="2900" dirty="0"/>
              <a:t>Chart.js</a:t>
            </a:r>
            <a:r>
              <a:rPr lang="zh-TW" altLang="en-US" sz="2900" dirty="0"/>
              <a:t> </a:t>
            </a:r>
            <a:r>
              <a:rPr lang="en-US" altLang="zh-TW" sz="2900" dirty="0"/>
              <a:t>library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900" dirty="0"/>
              <a:t>C</a:t>
            </a:r>
            <a:r>
              <a:rPr lang="en-AU" sz="2900" dirty="0"/>
              <a:t>reating and updating chart</a:t>
            </a:r>
            <a:r>
              <a:rPr lang="en-US" altLang="zh-TW" sz="2900" dirty="0"/>
              <a:t>s</a:t>
            </a:r>
            <a:r>
              <a:rPr lang="en-AU" sz="2900" dirty="0"/>
              <a:t> based on the selected offense division</a:t>
            </a:r>
            <a:r>
              <a:rPr lang="en-US" altLang="zh-TW" sz="2900" dirty="0"/>
              <a:t>,</a:t>
            </a:r>
            <a:r>
              <a:rPr lang="zh-TW" altLang="en-US" sz="2900" dirty="0"/>
              <a:t> </a:t>
            </a:r>
            <a:r>
              <a:rPr lang="en-AU" sz="2900" dirty="0"/>
              <a:t>group</a:t>
            </a:r>
            <a:r>
              <a:rPr lang="en-US" altLang="zh-TW" sz="2900" dirty="0"/>
              <a:t>,</a:t>
            </a:r>
            <a:r>
              <a:rPr lang="zh-TW" altLang="en-US" sz="2900" dirty="0"/>
              <a:t> </a:t>
            </a:r>
            <a:r>
              <a:rPr lang="en-US" altLang="zh-TW" sz="2900" dirty="0"/>
              <a:t>and year</a:t>
            </a:r>
            <a:r>
              <a:rPr lang="en-AU" sz="2900" dirty="0"/>
              <a:t>(s).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900" dirty="0"/>
              <a:t>Filter</a:t>
            </a:r>
            <a:r>
              <a:rPr lang="en-AU" sz="2900" dirty="0"/>
              <a:t> </a:t>
            </a:r>
            <a:r>
              <a:rPr lang="en-US" altLang="zh-TW" sz="2900" dirty="0"/>
              <a:t>R</a:t>
            </a:r>
            <a:r>
              <a:rPr lang="en-AU" sz="2900" b="0" i="0" dirty="0">
                <a:effectLst/>
              </a:rPr>
              <a:t>and process data based on the selected division/group and updates the chart accordingly.</a:t>
            </a:r>
          </a:p>
          <a:p>
            <a:pPr marL="457200" lvl="1" indent="0" algn="just">
              <a:buNone/>
            </a:pPr>
            <a:endParaRPr lang="en-AU" sz="2600" b="0" i="0" dirty="0"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AU" sz="3500" i="0" dirty="0">
                <a:effectLst/>
              </a:rPr>
              <a:t>Fetching Data and Populating Dropdowns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900" b="0" i="0" dirty="0">
                <a:effectLst/>
              </a:rPr>
              <a:t>Fetch</a:t>
            </a:r>
            <a:r>
              <a:rPr lang="zh-TW" altLang="en-US" sz="2900" b="0" i="0" dirty="0">
                <a:effectLst/>
              </a:rPr>
              <a:t> </a:t>
            </a:r>
            <a:r>
              <a:rPr lang="en-AU" sz="2900" b="0" i="0" dirty="0">
                <a:effectLst/>
              </a:rPr>
              <a:t>data from the API URL using the fetch API and populates dropdowns based on the fetched data.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AU" sz="2900" b="0" i="0" dirty="0">
                <a:effectLst/>
              </a:rPr>
              <a:t>It extracts unique offense divisions, unique years for the pie chart, and </a:t>
            </a:r>
            <a:r>
              <a:rPr lang="en-US" altLang="zh-TW" sz="2900" b="0" i="0" dirty="0">
                <a:effectLst/>
              </a:rPr>
              <a:t>using</a:t>
            </a:r>
            <a:r>
              <a:rPr lang="en-AU" sz="2900" b="0" i="0" dirty="0">
                <a:effectLst/>
              </a:rPr>
              <a:t> event listeners to update charts based on user selections.</a:t>
            </a:r>
          </a:p>
          <a:p>
            <a:pPr marL="457200" lvl="1" indent="0" algn="just">
              <a:buNone/>
            </a:pPr>
            <a:endParaRPr lang="en-AU" sz="2600" b="0" i="0" dirty="0"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AU" sz="3500" i="0" dirty="0">
                <a:effectLst/>
              </a:rPr>
              <a:t>Chart Initialization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900" dirty="0"/>
              <a:t>I</a:t>
            </a:r>
            <a:r>
              <a:rPr lang="en-AU" sz="2900" b="0" i="0" dirty="0">
                <a:effectLst/>
              </a:rPr>
              <a:t>initialize t</a:t>
            </a:r>
            <a:r>
              <a:rPr lang="en-US" altLang="zh-TW" sz="2900" b="0" i="0" dirty="0">
                <a:effectLst/>
              </a:rPr>
              <a:t>he</a:t>
            </a:r>
            <a:r>
              <a:rPr lang="zh-TW" altLang="en-US" sz="2900" b="0" i="0" dirty="0">
                <a:effectLst/>
              </a:rPr>
              <a:t> </a:t>
            </a:r>
            <a:r>
              <a:rPr lang="en-AU" sz="2900" b="0" i="0" dirty="0">
                <a:effectLst/>
              </a:rPr>
              <a:t>chart</a:t>
            </a:r>
            <a:r>
              <a:rPr lang="en-US" altLang="zh-TW" sz="2900" b="0" i="0" dirty="0">
                <a:effectLst/>
              </a:rPr>
              <a:t>s</a:t>
            </a:r>
            <a:r>
              <a:rPr lang="en-AU" sz="2900" b="0" i="0" dirty="0">
                <a:effectLst/>
              </a:rPr>
              <a:t> with default values, </a:t>
            </a:r>
            <a:r>
              <a:rPr lang="en-US" altLang="zh-TW" sz="2900" b="0" i="0" dirty="0">
                <a:effectLst/>
              </a:rPr>
              <a:t>such</a:t>
            </a:r>
            <a:r>
              <a:rPr lang="zh-TW" altLang="en-US" sz="2900" b="0" i="0" dirty="0">
                <a:effectLst/>
              </a:rPr>
              <a:t> </a:t>
            </a:r>
            <a:r>
              <a:rPr lang="en-US" altLang="zh-TW" sz="2900" b="0" i="0" dirty="0">
                <a:effectLst/>
              </a:rPr>
              <a:t>as</a:t>
            </a:r>
            <a:r>
              <a:rPr lang="zh-TW" altLang="en-US" sz="2900" b="0" i="0" dirty="0">
                <a:effectLst/>
              </a:rPr>
              <a:t> </a:t>
            </a:r>
            <a:r>
              <a:rPr lang="en-AU" sz="2900" b="0" i="0" dirty="0">
                <a:effectLst/>
              </a:rPr>
              <a:t>"Total (all divisions)" and the first available year, respectively.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1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6DD0-2AAE-917F-6A11-14A311F8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43" y="494119"/>
            <a:ext cx="9486690" cy="1550419"/>
          </a:xfrm>
        </p:spPr>
        <p:txBody>
          <a:bodyPr/>
          <a:lstStyle/>
          <a:p>
            <a:r>
              <a:rPr lang="en-US" dirty="0"/>
              <a:t>Data Analysis – </a:t>
            </a:r>
            <a:r>
              <a:rPr lang="en-US" altLang="zh-TW" dirty="0"/>
              <a:t>JavaScript (2)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6BE321C-25A8-E55B-CA9D-C780C69CE1ED}"/>
              </a:ext>
            </a:extLst>
          </p:cNvPr>
          <p:cNvSpPr txBox="1">
            <a:spLocks/>
          </p:cNvSpPr>
          <p:nvPr/>
        </p:nvSpPr>
        <p:spPr>
          <a:xfrm>
            <a:off x="300312" y="2313123"/>
            <a:ext cx="4889205" cy="40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dirty="0" err="1"/>
              <a:t>Chart.js</a:t>
            </a:r>
            <a:r>
              <a:rPr lang="en-AU" sz="2200" dirty="0"/>
              <a:t> library to create and update various types of charts based on the fetched data. </a:t>
            </a:r>
            <a:endParaRPr lang="en-US" sz="22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2EF7CF1-F47B-4F30-B2A4-0C600E8DA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6"/>
          <a:stretch/>
        </p:blipFill>
        <p:spPr>
          <a:xfrm>
            <a:off x="5786145" y="2213358"/>
            <a:ext cx="6105543" cy="415052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E17471-C3F7-1A82-17F1-3442C74BB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20" y="3531025"/>
            <a:ext cx="3178426" cy="312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575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{13557858-C034-044A-8201-A8FBD424588F}tf10001057</Template>
  <TotalTime>3201</TotalTime>
  <Words>774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Roboto</vt:lpstr>
      <vt:lpstr>Trebuchet MS</vt:lpstr>
      <vt:lpstr>Wingdings</vt:lpstr>
      <vt:lpstr>Berlin</vt:lpstr>
      <vt:lpstr>Victoria Safety Analysis</vt:lpstr>
      <vt:lpstr>Introduction and Scope</vt:lpstr>
      <vt:lpstr>Approach and Workflow</vt:lpstr>
      <vt:lpstr>Data Analysis – Database and Flask API (1)</vt:lpstr>
      <vt:lpstr>Data Analysis – Database and Flask API (2)</vt:lpstr>
      <vt:lpstr>Data Analysis – HTML</vt:lpstr>
      <vt:lpstr>Data Analysis – CSS</vt:lpstr>
      <vt:lpstr>Data Analysis – JavaScript (1)</vt:lpstr>
      <vt:lpstr>Data Analysis – JavaScript (2)</vt:lpstr>
      <vt:lpstr>End Product - Dashboard</vt:lpstr>
      <vt:lpstr>Data Analysis – Crime Types Visualization</vt:lpstr>
      <vt:lpstr>Data Analysis – Drug Crimes Visualization</vt:lpstr>
      <vt:lpstr>Analysis/Conclusion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Trends Analysis</dc:title>
  <dc:creator>Khyati Thakore</dc:creator>
  <cp:lastModifiedBy>Hussam Goda</cp:lastModifiedBy>
  <cp:revision>35</cp:revision>
  <dcterms:created xsi:type="dcterms:W3CDTF">2023-08-09T21:19:41Z</dcterms:created>
  <dcterms:modified xsi:type="dcterms:W3CDTF">2023-09-21T01:23:02Z</dcterms:modified>
</cp:coreProperties>
</file>