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26" r:id="rId3"/>
    <p:sldId id="328" r:id="rId4"/>
    <p:sldId id="329" r:id="rId5"/>
    <p:sldId id="330" r:id="rId6"/>
    <p:sldId id="331" r:id="rId7"/>
    <p:sldId id="33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4660"/>
  </p:normalViewPr>
  <p:slideViewPr>
    <p:cSldViewPr snapToGrid="0">
      <p:cViewPr varScale="1">
        <p:scale>
          <a:sx n="65" d="100"/>
          <a:sy n="6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7D86-6B1B-457A-AA5B-215468534100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67E63-DCE2-4BFC-8F38-6E931CEB2C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0889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C9063-2651-40A2-9747-5C49D0B271B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8147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5C2FD7-E36B-4219-B1C3-B35E01FE5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F9A666A-85E0-487B-8F6F-A47BAD5C3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3C9277-6D26-4490-B5F2-87D71AC53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5D8B1-1692-4070-90D7-5D0F002A3D92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432F02-2E85-40FC-8215-B4F4DADFB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6867D7-E9A4-4C23-B340-2AD07F467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310-7DAE-43F5-A560-FEEB3AAB86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6186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C8F861-BFA9-4EEC-98B7-CACBFD310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EDEB4B1-FA02-43C0-974C-5DDEA50F4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6C4244-C6C2-4EC2-9D60-2A153AE5D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5D8B1-1692-4070-90D7-5D0F002A3D92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96D014-BAAC-43E9-AA41-819B66B3C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71A22B-65AA-45D6-9CCD-EFCEC5370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310-7DAE-43F5-A560-FEEB3AAB86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9446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4697A65-E90C-4985-82CD-DCB3D43606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F177A6D-60B3-4264-ACDB-56A21AFF5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279C54-4DE9-4449-8E66-D2E9ECD36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5D8B1-1692-4070-90D7-5D0F002A3D92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DD486B-887A-4EA3-A357-577E18364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EDBE54-654C-45F9-B998-DAB5DBE9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310-7DAE-43F5-A560-FEEB3AAB86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3878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A85117-EC0F-4DA4-BAC0-9D00E6A09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386CAC-8C43-4832-B76B-9CFC3EFEF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EAB07E-DFAB-4D97-A76D-4D1DF688B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5D8B1-1692-4070-90D7-5D0F002A3D92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EC7AAA-55FB-463D-80FE-2CDE04D39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5BA323-A7D8-4FC8-B657-F4069A3A3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310-7DAE-43F5-A560-FEEB3AAB86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6041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0F6D48-08DB-48E1-A49E-EAF4E3149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22BB3E-DE6A-4F98-8D54-A9FD3B85D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BEF345-C7D2-4F29-A6F9-DC4ADE9B1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5D8B1-1692-4070-90D7-5D0F002A3D92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6C51B2-3348-4687-BEEB-5695383AC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560319-29E0-4855-B4F5-486B40273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310-7DAE-43F5-A560-FEEB3AAB86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517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188AD2-A816-41EE-AB33-416496C2A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BF0F66-4195-42BA-93B0-5AAECF2AF7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B8F0D94-EB88-48E7-95D1-B31FCE2F2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BA8144-4A45-48BE-A26F-1C74B22B7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5D8B1-1692-4070-90D7-5D0F002A3D92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3F28B45-993B-433C-ACB0-37D2579CF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FC12DC-BFA8-4563-B982-BD2B12BED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310-7DAE-43F5-A560-FEEB3AAB86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795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A76D7D-1618-4FE0-A618-E7CE0DF93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3C23BB-6835-4FCC-A0F9-304EA3908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41E49FE-54F9-4A83-BF36-436EAD2DF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5883D90-2986-45B0-B3DE-6F6B08B82C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83020EA-DD84-4962-9D43-E945A7D0F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19C472B-661D-452C-A254-747E85806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5D8B1-1692-4070-90D7-5D0F002A3D92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036D52C-64C6-479B-8FCC-F3375E22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20CFC8A-7619-4C8E-AEA9-29B747274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310-7DAE-43F5-A560-FEEB3AAB86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8316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9DDE40-041F-405B-9DF6-DCBE32DDA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C104313-44F9-43B6-AD4D-74DA30EFE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5D8B1-1692-4070-90D7-5D0F002A3D92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C16BFE4-21CF-4398-8F01-F4A5A135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8CCA30-8470-4D7F-8B66-CEF3C7FEE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310-7DAE-43F5-A560-FEEB3AAB86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5875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77143FE-2DDE-4B89-9C76-60257D45B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5D8B1-1692-4070-90D7-5D0F002A3D92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6BB90F-07D5-44BD-93F8-A07080E49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5652C2F-92FF-402C-A48A-71ECF4DE2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310-7DAE-43F5-A560-FEEB3AAB86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302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8A798C-A74A-45B3-AA20-B6DABF318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BF7AE3-4CFE-4B59-8179-0BCFE0E8D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D8C2BAD-3814-4C32-871A-D8FBBBCDB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F91C99C-EA24-4BFC-A764-6205CD395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5D8B1-1692-4070-90D7-5D0F002A3D92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2F1A0CA-5B37-41D5-BA65-537FFE0C0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1B727A-FCE1-4BA8-832B-7A99C4366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310-7DAE-43F5-A560-FEEB3AAB86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8826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6C3069-D53B-45F9-8CBF-615786AD7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F8BCF80-F038-444C-9B02-B7E48A630C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BAA2FD0-B5DB-41F3-B1E8-1D2AA367A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F5A641B-6A95-4D4F-9628-DCD36CA1E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5D8B1-1692-4070-90D7-5D0F002A3D92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51B0BE-25E8-4A58-913C-F5DD463C8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9F80496-9C36-4C52-9ED2-AB4810FE8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310-7DAE-43F5-A560-FEEB3AAB86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6294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A1E9DE8-99EF-4D50-8E0C-436E860AA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CD107A6-6942-4DAB-9B73-C7A02F37A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7C8CD8-80C6-4CBD-A2F1-F390D11AA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5D8B1-1692-4070-90D7-5D0F002A3D92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24609A-A995-4236-B70F-68CAC9213B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E7AA8A-3F2F-4A28-92B1-E3BB8640AB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A3310-7DAE-43F5-A560-FEEB3AAB86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9267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1.png"/><Relationship Id="rId7" Type="http://schemas.openxmlformats.org/officeDocument/2006/relationships/image" Target="../media/image13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0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56E276-9809-4AA6-841D-48854DFAE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509" y="2853890"/>
            <a:ext cx="11606981" cy="1150219"/>
          </a:xfrm>
        </p:spPr>
        <p:txBody>
          <a:bodyPr/>
          <a:lstStyle/>
          <a:p>
            <a:r>
              <a:rPr lang="ja-JP" altLang="en-US" b="1" dirty="0"/>
              <a:t>統計：</a:t>
            </a:r>
            <a:r>
              <a:rPr lang="en-US" altLang="ja-JP" b="1" dirty="0"/>
              <a:t>ANOVA(</a:t>
            </a:r>
            <a:r>
              <a:rPr lang="ja-JP" altLang="en-US" b="1" dirty="0"/>
              <a:t>分散分析</a:t>
            </a:r>
            <a:r>
              <a:rPr lang="en-US" altLang="ja-JP" b="1" dirty="0"/>
              <a:t>)</a:t>
            </a:r>
            <a:r>
              <a:rPr lang="ja-JP" altLang="en-US" b="1" dirty="0"/>
              <a:t>の基礎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544755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255800-660D-CA42-8127-93FA3F571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202003"/>
            <a:ext cx="10515600" cy="1325563"/>
          </a:xfrm>
        </p:spPr>
        <p:txBody>
          <a:bodyPr/>
          <a:lstStyle/>
          <a:p>
            <a:r>
              <a:rPr lang="en-US" altLang="ja-JP" b="1" dirty="0"/>
              <a:t>ANOVA(</a:t>
            </a:r>
            <a:r>
              <a:rPr lang="ja-JP" altLang="en-US" b="1" dirty="0"/>
              <a:t>分散分析</a:t>
            </a:r>
            <a:r>
              <a:rPr lang="en-US" altLang="ja-JP" b="1" dirty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99B8908-D171-9544-9956-FCC24B0CB8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8612" y="1462088"/>
                <a:ext cx="5260788" cy="461666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ja-JP" dirty="0"/>
                  <a:t>2</a:t>
                </a:r>
                <a:r>
                  <a:rPr lang="ja-JP" altLang="en-US" dirty="0" err="1"/>
                  <a:t>つ</a:t>
                </a:r>
                <a:r>
                  <a:rPr kumimoji="1" lang="ja-JP" altLang="en-US" dirty="0" err="1"/>
                  <a:t>の</a:t>
                </a:r>
                <a:r>
                  <a:rPr kumimoji="1" lang="ja-JP" altLang="en-US" dirty="0"/>
                  <a:t>母集団の平均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dirty="0"/>
                  <a:t>の比較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99B8908-D171-9544-9956-FCC24B0CB8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612" y="1462088"/>
                <a:ext cx="5260788" cy="461666"/>
              </a:xfrm>
              <a:blipFill>
                <a:blip r:embed="rId2"/>
                <a:stretch>
                  <a:fillRect l="-1738" t="-19737" b="-30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コンテンツ プレースホルダー 2">
                <a:extLst>
                  <a:ext uri="{FF2B5EF4-FFF2-40B4-BE49-F238E27FC236}">
                    <a16:creationId xmlns:a16="http://schemas.microsoft.com/office/drawing/2014/main" id="{19567C6E-D1BE-4C4B-8B94-A052975E8C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8612" y="2521057"/>
                <a:ext cx="6276788" cy="6344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ja-JP" dirty="0"/>
                  <a:t>3</a:t>
                </a:r>
                <a:r>
                  <a:rPr lang="ja-JP" altLang="en-US" dirty="0"/>
                  <a:t>つ以上の母集団平均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ja-JP" altLang="en-US" dirty="0"/>
                  <a:t>の比較</a:t>
                </a:r>
              </a:p>
            </p:txBody>
          </p:sp>
        </mc:Choice>
        <mc:Fallback xmlns="">
          <p:sp>
            <p:nvSpPr>
              <p:cNvPr id="4" name="コンテンツ プレースホルダー 2">
                <a:extLst>
                  <a:ext uri="{FF2B5EF4-FFF2-40B4-BE49-F238E27FC236}">
                    <a16:creationId xmlns:a16="http://schemas.microsoft.com/office/drawing/2014/main" id="{19567C6E-D1BE-4C4B-8B94-A052975E8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12" y="2521057"/>
                <a:ext cx="6276788" cy="634411"/>
              </a:xfrm>
              <a:prstGeom prst="rect">
                <a:avLst/>
              </a:prstGeom>
              <a:blipFill>
                <a:blip r:embed="rId3"/>
                <a:stretch>
                  <a:fillRect l="-1456" t="-15385" r="-9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09BE59C8-3B5F-4009-AAD6-15D3A02E6043}"/>
                  </a:ext>
                </a:extLst>
              </p:cNvPr>
              <p:cNvSpPr/>
              <p:nvPr/>
            </p:nvSpPr>
            <p:spPr>
              <a:xfrm>
                <a:off x="908050" y="1969356"/>
                <a:ext cx="583672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dirty="0"/>
                  <a:t>２集団の母平均の差の</a:t>
                </a:r>
                <a14:m>
                  <m:oMath xmlns:m="http://schemas.openxmlformats.org/officeDocument/2006/math">
                    <m:r>
                      <a:rPr lang="en-US" altLang="ja-JP" sz="20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sz="2000" dirty="0"/>
                  <a:t>検定</a:t>
                </a:r>
                <a:r>
                  <a:rPr lang="en-US" altLang="ja-JP" sz="2000" dirty="0"/>
                  <a:t>(</a:t>
                </a:r>
                <a:r>
                  <a:rPr lang="en-US" altLang="ja-JP" sz="2000" dirty="0" err="1"/>
                  <a:t>e.x</a:t>
                </a:r>
                <a:r>
                  <a:rPr lang="en-US" altLang="ja-JP" sz="2000" dirty="0"/>
                  <a:t>.</a:t>
                </a:r>
                <a:r>
                  <a:rPr lang="ja-JP" altLang="en-US" sz="2000" dirty="0"/>
                  <a:t>ウェルチの検定</a:t>
                </a:r>
                <a:r>
                  <a:rPr lang="en-US" altLang="ja-JP" sz="2000" dirty="0"/>
                  <a:t> )</a:t>
                </a:r>
                <a:endParaRPr lang="ja-JP" altLang="en-US" sz="2000" dirty="0"/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09BE59C8-3B5F-4009-AAD6-15D3A02E60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050" y="1969356"/>
                <a:ext cx="5836726" cy="400110"/>
              </a:xfrm>
              <a:prstGeom prst="rect">
                <a:avLst/>
              </a:prstGeom>
              <a:blipFill>
                <a:blip r:embed="rId4"/>
                <a:stretch>
                  <a:fillRect l="-1149" t="-6061" r="-104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8FB2B4E-4058-45C9-8DD4-D5505FBE1744}"/>
              </a:ext>
            </a:extLst>
          </p:cNvPr>
          <p:cNvSpPr/>
          <p:nvPr/>
        </p:nvSpPr>
        <p:spPr>
          <a:xfrm>
            <a:off x="908050" y="2990009"/>
            <a:ext cx="47916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/>
              <a:t>分散分析</a:t>
            </a:r>
            <a:r>
              <a:rPr lang="en-US" altLang="ja-JP" sz="2400" b="1" dirty="0"/>
              <a:t>(Analysis Of </a:t>
            </a:r>
            <a:r>
              <a:rPr lang="en-US" altLang="ja-JP" sz="2400" b="1" dirty="0" err="1"/>
              <a:t>VAriance</a:t>
            </a:r>
            <a:r>
              <a:rPr lang="en-US" altLang="ja-JP" sz="2400" b="1" dirty="0"/>
              <a:t>)</a:t>
            </a:r>
            <a:endParaRPr lang="ja-JP" altLang="en-US" sz="2400" b="1" dirty="0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F1827F8E-A172-4B57-B777-552F3B234E55}"/>
              </a:ext>
            </a:extLst>
          </p:cNvPr>
          <p:cNvSpPr/>
          <p:nvPr/>
        </p:nvSpPr>
        <p:spPr>
          <a:xfrm>
            <a:off x="514350" y="1931040"/>
            <a:ext cx="393700" cy="46166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52AC9D4F-8C78-48BB-96E0-583244B595A9}"/>
              </a:ext>
            </a:extLst>
          </p:cNvPr>
          <p:cNvSpPr/>
          <p:nvPr/>
        </p:nvSpPr>
        <p:spPr>
          <a:xfrm>
            <a:off x="514350" y="2959409"/>
            <a:ext cx="393700" cy="46166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18E3C69-7493-4E9C-BE3A-979F24BE6E8C}"/>
              </a:ext>
            </a:extLst>
          </p:cNvPr>
          <p:cNvSpPr txBox="1"/>
          <p:nvPr/>
        </p:nvSpPr>
        <p:spPr>
          <a:xfrm>
            <a:off x="5443056" y="3382965"/>
            <a:ext cx="288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例</a:t>
            </a:r>
            <a:r>
              <a:rPr lang="en-US" altLang="ja-JP" b="1" dirty="0"/>
              <a:t> (</a:t>
            </a:r>
            <a:r>
              <a:rPr lang="ja-JP" altLang="en-US" b="1" dirty="0"/>
              <a:t>化学反応の反応条件</a:t>
            </a:r>
            <a:r>
              <a:rPr lang="en-US" altLang="ja-JP" b="1" dirty="0"/>
              <a:t>)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 10">
                <a:extLst>
                  <a:ext uri="{FF2B5EF4-FFF2-40B4-BE49-F238E27FC236}">
                    <a16:creationId xmlns:a16="http://schemas.microsoft.com/office/drawing/2014/main" id="{4C005B56-F4E1-417F-9496-431B383D9A51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3303898" y="3752771"/>
              <a:ext cx="7531100" cy="300269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07268">
                      <a:extLst>
                        <a:ext uri="{9D8B030D-6E8A-4147-A177-3AD203B41FA5}">
                          <a16:colId xmlns:a16="http://schemas.microsoft.com/office/drawing/2014/main" val="1674722455"/>
                        </a:ext>
                      </a:extLst>
                    </a:gridCol>
                    <a:gridCol w="1104132">
                      <a:extLst>
                        <a:ext uri="{9D8B030D-6E8A-4147-A177-3AD203B41FA5}">
                          <a16:colId xmlns:a16="http://schemas.microsoft.com/office/drawing/2014/main" val="2750143169"/>
                        </a:ext>
                      </a:extLst>
                    </a:gridCol>
                    <a:gridCol w="1086216">
                      <a:extLst>
                        <a:ext uri="{9D8B030D-6E8A-4147-A177-3AD203B41FA5}">
                          <a16:colId xmlns:a16="http://schemas.microsoft.com/office/drawing/2014/main" val="2085892972"/>
                        </a:ext>
                      </a:extLst>
                    </a:gridCol>
                    <a:gridCol w="1186940">
                      <a:extLst>
                        <a:ext uri="{9D8B030D-6E8A-4147-A177-3AD203B41FA5}">
                          <a16:colId xmlns:a16="http://schemas.microsoft.com/office/drawing/2014/main" val="2961146233"/>
                        </a:ext>
                      </a:extLst>
                    </a:gridCol>
                    <a:gridCol w="1473272">
                      <a:extLst>
                        <a:ext uri="{9D8B030D-6E8A-4147-A177-3AD203B41FA5}">
                          <a16:colId xmlns:a16="http://schemas.microsoft.com/office/drawing/2014/main" val="940876888"/>
                        </a:ext>
                      </a:extLst>
                    </a:gridCol>
                    <a:gridCol w="1473272">
                      <a:extLst>
                        <a:ext uri="{9D8B030D-6E8A-4147-A177-3AD203B41FA5}">
                          <a16:colId xmlns:a16="http://schemas.microsoft.com/office/drawing/2014/main" val="1699242634"/>
                        </a:ext>
                      </a:extLst>
                    </a:gridCol>
                  </a:tblGrid>
                  <a:tr h="4423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反応温度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(50</a:t>
                          </a:r>
                          <a:r>
                            <a:rPr kumimoji="1" lang="ja-JP" altLang="en-U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℃</a:t>
                          </a:r>
                          <a:r>
                            <a:rPr kumimoji="1" lang="en-US" altLang="ja-JP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)</a:t>
                          </a:r>
                          <a:endParaRPr kumimoji="1" lang="ja-JP" altLang="en-US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kumimoji="1" lang="en-US" altLang="ja-JP" dirty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</a:rPr>
                                  <m:t>(5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ja-JP" b="0" i="0" dirty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</a:rPr>
                                  <m:t>5</m:t>
                                </m:r>
                                <m:r>
                                  <m:rPr>
                                    <m:nor/>
                                  </m:rPr>
                                  <a:rPr kumimoji="1" lang="ja-JP" altLang="en-US" dirty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</a:rPr>
                                  <m:t>℃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ja-JP" dirty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(60</a:t>
                          </a:r>
                          <a:r>
                            <a:rPr kumimoji="1" lang="ja-JP" altLang="en-U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℃</a:t>
                          </a:r>
                          <a:r>
                            <a:rPr kumimoji="1" lang="en-US" altLang="ja-JP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)</a:t>
                          </a:r>
                          <a:endParaRPr kumimoji="1" lang="ja-JP" altLang="en-US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(65</a:t>
                          </a:r>
                          <a:r>
                            <a:rPr kumimoji="1" lang="ja-JP" altLang="en-U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℃</a:t>
                          </a:r>
                          <a:r>
                            <a:rPr kumimoji="1" lang="en-US" altLang="ja-JP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)</a:t>
                          </a:r>
                          <a:endParaRPr kumimoji="1" lang="ja-JP" altLang="en-US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rowSpan="6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15418638"/>
                      </a:ext>
                    </a:extLst>
                  </a:tr>
                  <a:tr h="314727">
                    <a:tc rowSpan="5">
                      <a:txBody>
                        <a:bodyPr/>
                        <a:lstStyle/>
                        <a:p>
                          <a:pPr algn="ctr"/>
                          <a:endParaRPr kumimoji="1" lang="en-US" altLang="ja-JP" dirty="0"/>
                        </a:p>
                        <a:p>
                          <a:pPr algn="ctr"/>
                          <a:endParaRPr kumimoji="1" lang="en-US" altLang="ja-JP" dirty="0"/>
                        </a:p>
                        <a:p>
                          <a:pPr algn="ctr"/>
                          <a:r>
                            <a:rPr kumimoji="1" lang="ja-JP" altLang="en-US" dirty="0"/>
                            <a:t>データ</a:t>
                          </a:r>
                          <a:endParaRPr kumimoji="1" lang="en-US" altLang="ja-JP" dirty="0"/>
                        </a:p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77.4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18874294"/>
                      </a:ext>
                    </a:extLst>
                  </a:tr>
                  <a:tr h="314727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78.2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07927861"/>
                      </a:ext>
                    </a:extLst>
                  </a:tr>
                  <a:tr h="314727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22423945"/>
                      </a:ext>
                    </a:extLst>
                  </a:tr>
                  <a:tr h="314727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77.8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77.3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24513157"/>
                      </a:ext>
                    </a:extLst>
                  </a:tr>
                  <a:tr h="314727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77.9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3287003"/>
                      </a:ext>
                    </a:extLst>
                  </a:tr>
                  <a:tr h="3147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計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389.4</a:t>
                          </a:r>
                          <a:endParaRPr kumimoji="1" lang="ja-JP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391.3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395.1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392.8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総計</a:t>
                          </a:r>
                          <a:r>
                            <a:rPr kumimoji="1" lang="en-US" altLang="ja-JP" dirty="0"/>
                            <a:t>1568.6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2521404"/>
                      </a:ext>
                    </a:extLst>
                  </a:tr>
                  <a:tr h="3147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平均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77.88</a:t>
                          </a:r>
                          <a:endParaRPr kumimoji="1" lang="ja-JP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78.26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79.02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78.56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総平均</a:t>
                          </a:r>
                          <a:r>
                            <a:rPr kumimoji="1" lang="en-US" altLang="ja-JP" dirty="0"/>
                            <a:t>78.43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07579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 10">
                <a:extLst>
                  <a:ext uri="{FF2B5EF4-FFF2-40B4-BE49-F238E27FC236}">
                    <a16:creationId xmlns:a16="http://schemas.microsoft.com/office/drawing/2014/main" id="{4C005B56-F4E1-417F-9496-431B383D9A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8137285"/>
                  </p:ext>
                </p:extLst>
              </p:nvPr>
            </p:nvGraphicFramePr>
            <p:xfrm>
              <a:off x="3303898" y="3752771"/>
              <a:ext cx="7531100" cy="300269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07268">
                      <a:extLst>
                        <a:ext uri="{9D8B030D-6E8A-4147-A177-3AD203B41FA5}">
                          <a16:colId xmlns:a16="http://schemas.microsoft.com/office/drawing/2014/main" val="1674722455"/>
                        </a:ext>
                      </a:extLst>
                    </a:gridCol>
                    <a:gridCol w="1104132">
                      <a:extLst>
                        <a:ext uri="{9D8B030D-6E8A-4147-A177-3AD203B41FA5}">
                          <a16:colId xmlns:a16="http://schemas.microsoft.com/office/drawing/2014/main" val="2750143169"/>
                        </a:ext>
                      </a:extLst>
                    </a:gridCol>
                    <a:gridCol w="1086216">
                      <a:extLst>
                        <a:ext uri="{9D8B030D-6E8A-4147-A177-3AD203B41FA5}">
                          <a16:colId xmlns:a16="http://schemas.microsoft.com/office/drawing/2014/main" val="2085892972"/>
                        </a:ext>
                      </a:extLst>
                    </a:gridCol>
                    <a:gridCol w="1186940">
                      <a:extLst>
                        <a:ext uri="{9D8B030D-6E8A-4147-A177-3AD203B41FA5}">
                          <a16:colId xmlns:a16="http://schemas.microsoft.com/office/drawing/2014/main" val="2961146233"/>
                        </a:ext>
                      </a:extLst>
                    </a:gridCol>
                    <a:gridCol w="1473272">
                      <a:extLst>
                        <a:ext uri="{9D8B030D-6E8A-4147-A177-3AD203B41FA5}">
                          <a16:colId xmlns:a16="http://schemas.microsoft.com/office/drawing/2014/main" val="940876888"/>
                        </a:ext>
                      </a:extLst>
                    </a:gridCol>
                    <a:gridCol w="1473272">
                      <a:extLst>
                        <a:ext uri="{9D8B030D-6E8A-4147-A177-3AD203B41FA5}">
                          <a16:colId xmlns:a16="http://schemas.microsoft.com/office/drawing/2014/main" val="1699242634"/>
                        </a:ext>
                      </a:extLst>
                    </a:gridCol>
                  </a:tblGrid>
                  <a:tr h="4423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反応温度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109341" t="-6849" r="-471978" b="-5972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214045" t="-6849" r="-382584" b="-5972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286667" t="-6849" r="-249231" b="-5972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311570" t="-6849" r="-100826" b="-597260"/>
                          </a:stretch>
                        </a:blipFill>
                      </a:tcPr>
                    </a:tc>
                    <a:tc rowSpan="6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15418638"/>
                      </a:ext>
                    </a:extLst>
                  </a:tr>
                  <a:tr h="365760">
                    <a:tc rowSpan="5">
                      <a:txBody>
                        <a:bodyPr/>
                        <a:lstStyle/>
                        <a:p>
                          <a:pPr algn="ctr"/>
                          <a:endParaRPr kumimoji="1" lang="en-US" altLang="ja-JP" dirty="0"/>
                        </a:p>
                        <a:p>
                          <a:pPr algn="ctr"/>
                          <a:endParaRPr kumimoji="1" lang="en-US" altLang="ja-JP" dirty="0"/>
                        </a:p>
                        <a:p>
                          <a:pPr algn="ctr"/>
                          <a:r>
                            <a:rPr kumimoji="1" lang="ja-JP" altLang="en-US" dirty="0"/>
                            <a:t>データ</a:t>
                          </a:r>
                          <a:endParaRPr kumimoji="1" lang="en-US" altLang="ja-JP" dirty="0"/>
                        </a:p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77.4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18874294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78.2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07927861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22423945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77.8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77.3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24513157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77.9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3287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計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389.4</a:t>
                          </a:r>
                          <a:endParaRPr kumimoji="1" lang="ja-JP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391.3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395.1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392.8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総計</a:t>
                          </a:r>
                          <a:r>
                            <a:rPr kumimoji="1" lang="en-US" altLang="ja-JP" dirty="0"/>
                            <a:t>1568.6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25214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平均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77.88</a:t>
                          </a:r>
                          <a:endParaRPr kumimoji="1" lang="ja-JP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78.26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79.02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78.56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総平均</a:t>
                          </a:r>
                          <a:r>
                            <a:rPr kumimoji="1" lang="en-US" altLang="ja-JP" dirty="0"/>
                            <a:t>78.43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07579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8F32F9BE-3F40-4D1D-AEF9-6F2A05AE0232}"/>
                  </a:ext>
                </a:extLst>
              </p:cNvPr>
              <p:cNvSpPr/>
              <p:nvPr/>
            </p:nvSpPr>
            <p:spPr>
              <a:xfrm>
                <a:off x="98612" y="3752771"/>
                <a:ext cx="282276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400" b="0" dirty="0">
                    <a:solidFill>
                      <a:schemeClr val="accent1">
                        <a:lumMod val="75000"/>
                      </a:schemeClr>
                    </a:solidFill>
                  </a:rPr>
                  <a:t>因子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ja-JP" sz="2400" dirty="0">
                    <a:solidFill>
                      <a:schemeClr val="accent1">
                        <a:lumMod val="75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ja-JP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ja-JP" alt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8F32F9BE-3F40-4D1D-AEF9-6F2A05AE02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12" y="3752771"/>
                <a:ext cx="2822760" cy="461665"/>
              </a:xfrm>
              <a:prstGeom prst="rect">
                <a:avLst/>
              </a:prstGeom>
              <a:blipFill>
                <a:blip r:embed="rId6"/>
                <a:stretch>
                  <a:fillRect l="-3240" t="-10667" b="-30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二等辺三角形 13">
            <a:extLst>
              <a:ext uri="{FF2B5EF4-FFF2-40B4-BE49-F238E27FC236}">
                <a16:creationId xmlns:a16="http://schemas.microsoft.com/office/drawing/2014/main" id="{26E79C4F-19DC-46E3-8AA4-F5C6A7658C4F}"/>
              </a:ext>
            </a:extLst>
          </p:cNvPr>
          <p:cNvSpPr/>
          <p:nvPr/>
        </p:nvSpPr>
        <p:spPr>
          <a:xfrm rot="5400000">
            <a:off x="2897376" y="3836698"/>
            <a:ext cx="341801" cy="29381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422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4CF1C7B-2880-4C4F-9B56-D7101EDDC553}"/>
              </a:ext>
            </a:extLst>
          </p:cNvPr>
          <p:cNvSpPr/>
          <p:nvPr/>
        </p:nvSpPr>
        <p:spPr>
          <a:xfrm>
            <a:off x="0" y="4848225"/>
            <a:ext cx="12192000" cy="2009775"/>
          </a:xfrm>
          <a:prstGeom prst="rect">
            <a:avLst/>
          </a:prstGeom>
          <a:solidFill>
            <a:srgbClr val="EF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872E014A-FA6B-4113-A868-4300CAC5EA9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202851" y="1907928"/>
              <a:ext cx="6157601" cy="252021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33096">
                      <a:extLst>
                        <a:ext uri="{9D8B030D-6E8A-4147-A177-3AD203B41FA5}">
                          <a16:colId xmlns:a16="http://schemas.microsoft.com/office/drawing/2014/main" val="1674722455"/>
                        </a:ext>
                      </a:extLst>
                    </a:gridCol>
                    <a:gridCol w="944840">
                      <a:extLst>
                        <a:ext uri="{9D8B030D-6E8A-4147-A177-3AD203B41FA5}">
                          <a16:colId xmlns:a16="http://schemas.microsoft.com/office/drawing/2014/main" val="2750143169"/>
                        </a:ext>
                      </a:extLst>
                    </a:gridCol>
                    <a:gridCol w="929509">
                      <a:extLst>
                        <a:ext uri="{9D8B030D-6E8A-4147-A177-3AD203B41FA5}">
                          <a16:colId xmlns:a16="http://schemas.microsoft.com/office/drawing/2014/main" val="2085892972"/>
                        </a:ext>
                      </a:extLst>
                    </a:gridCol>
                    <a:gridCol w="1015702">
                      <a:extLst>
                        <a:ext uri="{9D8B030D-6E8A-4147-A177-3AD203B41FA5}">
                          <a16:colId xmlns:a16="http://schemas.microsoft.com/office/drawing/2014/main" val="2961146233"/>
                        </a:ext>
                      </a:extLst>
                    </a:gridCol>
                    <a:gridCol w="1260724">
                      <a:extLst>
                        <a:ext uri="{9D8B030D-6E8A-4147-A177-3AD203B41FA5}">
                          <a16:colId xmlns:a16="http://schemas.microsoft.com/office/drawing/2014/main" val="940876888"/>
                        </a:ext>
                      </a:extLst>
                    </a:gridCol>
                    <a:gridCol w="973730">
                      <a:extLst>
                        <a:ext uri="{9D8B030D-6E8A-4147-A177-3AD203B41FA5}">
                          <a16:colId xmlns:a16="http://schemas.microsoft.com/office/drawing/2014/main" val="4533086"/>
                        </a:ext>
                      </a:extLst>
                    </a:gridCol>
                  </a:tblGrid>
                  <a:tr h="4423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/>
                            <a:t>因子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15418638"/>
                      </a:ext>
                    </a:extLst>
                  </a:tr>
                  <a:tr h="314727">
                    <a:tc rowSpan="4">
                      <a:txBody>
                        <a:bodyPr/>
                        <a:lstStyle/>
                        <a:p>
                          <a:pPr algn="ctr"/>
                          <a:endParaRPr kumimoji="1" lang="en-US" altLang="ja-JP" sz="2000" dirty="0"/>
                        </a:p>
                        <a:p>
                          <a:pPr algn="ctr"/>
                          <a:endParaRPr kumimoji="1" lang="en-US" altLang="ja-JP" sz="2000" dirty="0"/>
                        </a:p>
                        <a:p>
                          <a:pPr algn="ctr"/>
                          <a:r>
                            <a:rPr kumimoji="1" lang="ja-JP" altLang="en-US" sz="2000" dirty="0"/>
                            <a:t>データ</a:t>
                          </a:r>
                          <a:endParaRPr kumimoji="1" lang="en-US" altLang="ja-JP" sz="20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18874294"/>
                      </a:ext>
                    </a:extLst>
                  </a:tr>
                  <a:tr h="314727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07927861"/>
                      </a:ext>
                    </a:extLst>
                  </a:tr>
                  <a:tr h="314727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200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200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24513157"/>
                      </a:ext>
                    </a:extLst>
                  </a:tr>
                  <a:tr h="314727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sSub>
                                      <m:sSubPr>
                                        <m:ctrlP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sSub>
                                      <m:sSubPr>
                                        <m:ctrlP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363287003"/>
                      </a:ext>
                    </a:extLst>
                  </a:tr>
                  <a:tr h="3147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/>
                            <a:t>平均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200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200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200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407579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872E014A-FA6B-4113-A868-4300CAC5EA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6668554"/>
                  </p:ext>
                </p:extLst>
              </p:nvPr>
            </p:nvGraphicFramePr>
            <p:xfrm>
              <a:off x="202851" y="1907928"/>
              <a:ext cx="6157601" cy="252021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33096">
                      <a:extLst>
                        <a:ext uri="{9D8B030D-6E8A-4147-A177-3AD203B41FA5}">
                          <a16:colId xmlns:a16="http://schemas.microsoft.com/office/drawing/2014/main" val="1674722455"/>
                        </a:ext>
                      </a:extLst>
                    </a:gridCol>
                    <a:gridCol w="944840">
                      <a:extLst>
                        <a:ext uri="{9D8B030D-6E8A-4147-A177-3AD203B41FA5}">
                          <a16:colId xmlns:a16="http://schemas.microsoft.com/office/drawing/2014/main" val="2750143169"/>
                        </a:ext>
                      </a:extLst>
                    </a:gridCol>
                    <a:gridCol w="929509">
                      <a:extLst>
                        <a:ext uri="{9D8B030D-6E8A-4147-A177-3AD203B41FA5}">
                          <a16:colId xmlns:a16="http://schemas.microsoft.com/office/drawing/2014/main" val="2085892972"/>
                        </a:ext>
                      </a:extLst>
                    </a:gridCol>
                    <a:gridCol w="1015702">
                      <a:extLst>
                        <a:ext uri="{9D8B030D-6E8A-4147-A177-3AD203B41FA5}">
                          <a16:colId xmlns:a16="http://schemas.microsoft.com/office/drawing/2014/main" val="2961146233"/>
                        </a:ext>
                      </a:extLst>
                    </a:gridCol>
                    <a:gridCol w="1260724">
                      <a:extLst>
                        <a:ext uri="{9D8B030D-6E8A-4147-A177-3AD203B41FA5}">
                          <a16:colId xmlns:a16="http://schemas.microsoft.com/office/drawing/2014/main" val="940876888"/>
                        </a:ext>
                      </a:extLst>
                    </a:gridCol>
                    <a:gridCol w="973730">
                      <a:extLst>
                        <a:ext uri="{9D8B030D-6E8A-4147-A177-3AD203B41FA5}">
                          <a16:colId xmlns:a16="http://schemas.microsoft.com/office/drawing/2014/main" val="4533086"/>
                        </a:ext>
                      </a:extLst>
                    </a:gridCol>
                  </a:tblGrid>
                  <a:tr h="4423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/>
                            <a:t>因子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10323" t="-6849" r="-443871" b="-4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14474" t="-6849" r="-352632" b="-4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86228" t="-6849" r="-220958" b="-4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11594" t="-6849" r="-78261" b="-4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532500" t="-6849" r="-1250" b="-4917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418638"/>
                      </a:ext>
                    </a:extLst>
                  </a:tr>
                  <a:tr h="396240">
                    <a:tc rowSpan="4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588" t="-28159" r="-495882" b="-296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0323" t="-120000" r="-443871" b="-45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86228" t="-120000" r="-220958" b="-45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32500" t="-120000" r="-1250" b="-4523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8874294"/>
                      </a:ext>
                    </a:extLst>
                  </a:tr>
                  <a:tr h="39624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0323" t="-220000" r="-443871" b="-35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86228" t="-220000" r="-220958" b="-35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32500" t="-220000" r="-1250" b="-3523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7927861"/>
                      </a:ext>
                    </a:extLst>
                  </a:tr>
                  <a:tr h="39624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0323" t="-315152" r="-443871" b="-24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4474" t="-315152" r="-352632" b="-24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86228" t="-315152" r="-220958" b="-24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1594" t="-315152" r="-78261" b="-24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24513157"/>
                      </a:ext>
                    </a:extLst>
                  </a:tr>
                  <a:tr h="492887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10323" t="-338272" r="-443871" b="-1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86228" t="-338272" r="-220958" b="-1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32500" t="-338272" r="-1250" b="-1012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328700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/>
                            <a:t>平均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10323" t="-546154" r="-443871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14474" t="-546154" r="-35263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86228" t="-546154" r="-2209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11594" t="-546154" r="-78261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532500" t="-546154" r="-1250" b="-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07579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9F2D371A-E8E6-4F34-868A-355DA1B36342}"/>
                  </a:ext>
                </a:extLst>
              </p:cNvPr>
              <p:cNvSpPr/>
              <p:nvPr/>
            </p:nvSpPr>
            <p:spPr>
              <a:xfrm>
                <a:off x="1143538" y="4956543"/>
                <a:ext cx="5381088" cy="4966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2400" b="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b="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4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altLang="ja-JP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altLang="ja-JP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;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4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400" i="1" dirty="0"/>
              </a:p>
            </p:txBody>
          </p:sp>
        </mc:Choice>
        <mc:Fallback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9F2D371A-E8E6-4F34-868A-355DA1B363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538" y="4956543"/>
                <a:ext cx="5381088" cy="496674"/>
              </a:xfrm>
              <a:prstGeom prst="rect">
                <a:avLst/>
              </a:prstGeom>
              <a:blipFill>
                <a:blip r:embed="rId3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77AD87C-1D99-4BE6-9AD1-C5F734B83918}"/>
              </a:ext>
            </a:extLst>
          </p:cNvPr>
          <p:cNvSpPr txBox="1"/>
          <p:nvPr/>
        </p:nvSpPr>
        <p:spPr>
          <a:xfrm>
            <a:off x="-13221" y="4979801"/>
            <a:ext cx="1783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1">
                    <a:lumMod val="75000"/>
                  </a:schemeClr>
                </a:solidFill>
              </a:rPr>
              <a:t>モデル</a:t>
            </a:r>
            <a:r>
              <a:rPr kumimoji="1" lang="en-US" altLang="ja-JP" sz="2800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 11">
                <a:extLst>
                  <a:ext uri="{FF2B5EF4-FFF2-40B4-BE49-F238E27FC236}">
                    <a16:creationId xmlns:a16="http://schemas.microsoft.com/office/drawing/2014/main" id="{1D7B8C0E-EABA-4E8C-B79C-A90B1744B6B9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6524626" y="1556992"/>
              <a:ext cx="5743574" cy="300679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00450">
                      <a:extLst>
                        <a:ext uri="{9D8B030D-6E8A-4147-A177-3AD203B41FA5}">
                          <a16:colId xmlns:a16="http://schemas.microsoft.com/office/drawing/2014/main" val="4100791431"/>
                        </a:ext>
                      </a:extLst>
                    </a:gridCol>
                    <a:gridCol w="2143124">
                      <a:extLst>
                        <a:ext uri="{9D8B030D-6E8A-4147-A177-3AD203B41FA5}">
                          <a16:colId xmlns:a16="http://schemas.microsoft.com/office/drawing/2014/main" val="2712816612"/>
                        </a:ext>
                      </a:extLst>
                    </a:gridCol>
                  </a:tblGrid>
                  <a:tr h="538785">
                    <a:tc>
                      <a:txBody>
                        <a:bodyPr/>
                        <a:lstStyle/>
                        <a:p>
                          <a:pPr lvl="0" algn="l">
                            <a:lnSpc>
                              <a:spcPct val="150000"/>
                            </a:lnSpc>
                          </a:pPr>
                          <a:r>
                            <a:rPr lang="ja-JP" altLang="en-US" sz="2400" dirty="0"/>
                            <a:t>水準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ja-JP" altLang="en-US" sz="2400" dirty="0"/>
                            <a:t>の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240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r>
                            <a:rPr lang="ja-JP" altLang="en-US" sz="2400" dirty="0"/>
                            <a:t>番目のデータ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9323119"/>
                      </a:ext>
                    </a:extLst>
                  </a:tr>
                  <a:tr h="538785">
                    <a:tc>
                      <a:txBody>
                        <a:bodyPr/>
                        <a:lstStyle/>
                        <a:p>
                          <a:pPr lvl="0" algn="l">
                            <a:lnSpc>
                              <a:spcPct val="150000"/>
                            </a:lnSpc>
                          </a:pPr>
                          <a:r>
                            <a:rPr lang="ja-JP" altLang="en-US" sz="2400" dirty="0"/>
                            <a:t>水準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ja-JP" altLang="en-US" sz="2400" smtClean="0">
                                  <a:latin typeface="Cambria Math" panose="02040503050406030204" pitchFamily="18" charset="0"/>
                                </a:rPr>
                                <m:t>での</m:t>
                              </m:r>
                              <m:r>
                                <a:rPr lang="ja-JP" altLang="en-US" sz="2400">
                                  <a:latin typeface="Cambria Math" panose="02040503050406030204" pitchFamily="18" charset="0"/>
                                </a:rPr>
                                <m:t>繰り返しの数</m:t>
                              </m:r>
                            </m:oMath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ja-JP" sz="24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1356997"/>
                      </a:ext>
                    </a:extLst>
                  </a:tr>
                  <a:tr h="591195">
                    <a:tc>
                      <a:txBody>
                        <a:bodyPr/>
                        <a:lstStyle/>
                        <a:p>
                          <a:pPr lvl="0" algn="l">
                            <a:lnSpc>
                              <a:spcPct val="150000"/>
                            </a:lnSpc>
                          </a:pPr>
                          <a:r>
                            <a:rPr lang="ja-JP" altLang="en-US" sz="2400" dirty="0"/>
                            <a:t>第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240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ja-JP" altLang="en-US" sz="2400" dirty="0"/>
                            <a:t>水準に固有な平均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2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40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sz="24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4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ja-JP" sz="240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2816608"/>
                      </a:ext>
                    </a:extLst>
                  </a:tr>
                  <a:tr h="429687">
                    <a:tc>
                      <a:txBody>
                        <a:bodyPr/>
                        <a:lstStyle/>
                        <a:p>
                          <a:pPr lvl="0" algn="l">
                            <a:lnSpc>
                              <a:spcPct val="150000"/>
                            </a:lnSpc>
                          </a:pPr>
                          <a:r>
                            <a:rPr kumimoji="1" lang="ja-JP" altLang="en-US" sz="2400" dirty="0"/>
                            <a:t>データの総数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40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ja-JP" sz="24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883263"/>
                      </a:ext>
                    </a:extLst>
                  </a:tr>
                  <a:tr h="511740">
                    <a:tc>
                      <a:txBody>
                        <a:bodyPr/>
                        <a:lstStyle/>
                        <a:p>
                          <a:pPr lvl="0" algn="l">
                            <a:lnSpc>
                              <a:spcPct val="150000"/>
                            </a:lnSpc>
                          </a:pPr>
                          <a:r>
                            <a:rPr kumimoji="1" lang="ja-JP" altLang="en-US" sz="2400" dirty="0"/>
                            <a:t>一般平均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ja-JP" altLang="en-US" sz="2400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kumimoji="1" lang="en-US" altLang="ja-JP" sz="24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f>
                                    <m:fPr>
                                      <m:ctrlPr>
                                        <a:rPr kumimoji="1" lang="en-US" altLang="ja-JP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ja-JP" altLang="en-US" sz="240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kumimoji="1" lang="en-US" altLang="ja-JP" sz="240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nary>
                            </m:oMath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93499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 11">
                <a:extLst>
                  <a:ext uri="{FF2B5EF4-FFF2-40B4-BE49-F238E27FC236}">
                    <a16:creationId xmlns:a16="http://schemas.microsoft.com/office/drawing/2014/main" id="{1D7B8C0E-EABA-4E8C-B79C-A90B1744B6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1688293"/>
                  </p:ext>
                </p:extLst>
              </p:nvPr>
            </p:nvGraphicFramePr>
            <p:xfrm>
              <a:off x="6524626" y="1556992"/>
              <a:ext cx="5743574" cy="301402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00450">
                      <a:extLst>
                        <a:ext uri="{9D8B030D-6E8A-4147-A177-3AD203B41FA5}">
                          <a16:colId xmlns:a16="http://schemas.microsoft.com/office/drawing/2014/main" val="4100791431"/>
                        </a:ext>
                      </a:extLst>
                    </a:gridCol>
                    <a:gridCol w="2143124">
                      <a:extLst>
                        <a:ext uri="{9D8B030D-6E8A-4147-A177-3AD203B41FA5}">
                          <a16:colId xmlns:a16="http://schemas.microsoft.com/office/drawing/2014/main" val="2712816612"/>
                        </a:ext>
                      </a:extLst>
                    </a:gridCol>
                  </a:tblGrid>
                  <a:tr h="58661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r="-59560" b="-4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67898" b="-446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9323119"/>
                      </a:ext>
                    </a:extLst>
                  </a:tr>
                  <a:tr h="584962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t="-100000" r="-59560" b="-3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67898" t="-100000" b="-346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1356997"/>
                      </a:ext>
                    </a:extLst>
                  </a:tr>
                  <a:tr h="664782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t="-174545" r="-59560" b="-2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67898" t="-174545" b="-2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2816608"/>
                      </a:ext>
                    </a:extLst>
                  </a:tr>
                  <a:tr h="588836">
                    <a:tc>
                      <a:txBody>
                        <a:bodyPr/>
                        <a:lstStyle/>
                        <a:p>
                          <a:pPr lvl="0" algn="l">
                            <a:lnSpc>
                              <a:spcPct val="150000"/>
                            </a:lnSpc>
                          </a:pPr>
                          <a:r>
                            <a:rPr kumimoji="1" lang="ja-JP" altLang="en-US" sz="2400" dirty="0"/>
                            <a:t>データの総数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67898" t="-314583" b="-1322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883263"/>
                      </a:ext>
                    </a:extLst>
                  </a:tr>
                  <a:tr h="588836">
                    <a:tc>
                      <a:txBody>
                        <a:bodyPr/>
                        <a:lstStyle/>
                        <a:p>
                          <a:pPr lvl="0" algn="l">
                            <a:lnSpc>
                              <a:spcPct val="150000"/>
                            </a:lnSpc>
                          </a:pPr>
                          <a:r>
                            <a:rPr kumimoji="1" lang="ja-JP" altLang="en-US" sz="2400" dirty="0"/>
                            <a:t>一般平均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67898" t="-410309" b="-309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93499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7031B66-8858-45EA-A6B3-E73E1E423441}"/>
              </a:ext>
            </a:extLst>
          </p:cNvPr>
          <p:cNvSpPr/>
          <p:nvPr/>
        </p:nvSpPr>
        <p:spPr>
          <a:xfrm>
            <a:off x="2508437" y="541491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chemeClr val="accent1">
                    <a:lumMod val="75000"/>
                  </a:schemeClr>
                </a:solidFill>
              </a:rPr>
              <a:t>誤差項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D9E7F032-6901-4B74-9788-B1231EB4CA7B}"/>
                  </a:ext>
                </a:extLst>
              </p:cNvPr>
              <p:cNvSpPr/>
              <p:nvPr/>
            </p:nvSpPr>
            <p:spPr>
              <a:xfrm>
                <a:off x="140635" y="5882712"/>
                <a:ext cx="366299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ja-JP" altLang="en-US" sz="2400" b="1" dirty="0"/>
                  <a:t>水準の効果</a:t>
                </a:r>
                <a:r>
                  <a:rPr lang="en-US" altLang="ja-JP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ja-JP" altLang="en-US" sz="2400" b="1" i="1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endParaRPr lang="ja-JP" altLang="en-US" sz="2400" b="1" i="1" dirty="0"/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D9E7F032-6901-4B74-9788-B1231EB4CA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35" y="5882712"/>
                <a:ext cx="3662990" cy="461665"/>
              </a:xfrm>
              <a:prstGeom prst="rect">
                <a:avLst/>
              </a:prstGeom>
              <a:blipFill>
                <a:blip r:embed="rId5"/>
                <a:stretch>
                  <a:fillRect l="-333" t="-10526" b="-2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52A449B0-E7AB-4028-85EC-B665CD4230C8}"/>
                  </a:ext>
                </a:extLst>
              </p:cNvPr>
              <p:cNvSpPr/>
              <p:nvPr/>
            </p:nvSpPr>
            <p:spPr>
              <a:xfrm>
                <a:off x="1770439" y="6423542"/>
                <a:ext cx="14323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dirty="0">
                    <a:solidFill>
                      <a:schemeClr val="bg1">
                        <a:lumMod val="6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ja-JP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ja-JP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ja-JP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ja-JP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ja-JP" dirty="0">
                    <a:solidFill>
                      <a:schemeClr val="bg1">
                        <a:lumMod val="65000"/>
                      </a:schemeClr>
                    </a:solidFill>
                  </a:rPr>
                  <a:t>)</a:t>
                </a:r>
                <a:endParaRPr lang="ja-JP" altLang="en-US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52A449B0-E7AB-4028-85EC-B665CD4230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439" y="6423542"/>
                <a:ext cx="1432315" cy="369332"/>
              </a:xfrm>
              <a:prstGeom prst="rect">
                <a:avLst/>
              </a:prstGeom>
              <a:blipFill>
                <a:blip r:embed="rId6"/>
                <a:stretch>
                  <a:fillRect l="-12340" t="-121667" r="-3404" b="-18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5BBEB32B-8000-442D-8219-B197FC0DA661}"/>
                  </a:ext>
                </a:extLst>
              </p:cNvPr>
              <p:cNvSpPr/>
              <p:nvPr/>
            </p:nvSpPr>
            <p:spPr>
              <a:xfrm>
                <a:off x="7078725" y="5317584"/>
                <a:ext cx="3019353" cy="5640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ja-JP" sz="2800" b="1" i="1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altLang="ja-JP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sz="2800" b="1" i="1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ja-JP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ja-JP" sz="28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ja-JP" sz="28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altLang="ja-JP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endParaRPr lang="ja-JP" altLang="en-US" sz="2800" b="1" dirty="0"/>
              </a:p>
            </p:txBody>
          </p:sp>
        </mc:Choice>
        <mc:Fallback xmlns="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5BBEB32B-8000-442D-8219-B197FC0DA6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725" y="5317584"/>
                <a:ext cx="3019353" cy="5640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3BBD33BC-BE47-4294-A956-623A07177FE3}"/>
                  </a:ext>
                </a:extLst>
              </p:cNvPr>
              <p:cNvSpPr/>
              <p:nvPr/>
            </p:nvSpPr>
            <p:spPr>
              <a:xfrm>
                <a:off x="6715789" y="5944267"/>
                <a:ext cx="555806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b="1" dirty="0"/>
                  <a:t>共通の効果 </a:t>
                </a:r>
                <a:r>
                  <a:rPr lang="en-US" altLang="ja-JP" sz="2000" b="1" dirty="0"/>
                  <a:t>+ </a:t>
                </a:r>
                <a:r>
                  <a:rPr lang="ja-JP" altLang="en-US" sz="2000" b="1" dirty="0"/>
                  <a:t>第</a:t>
                </a:r>
                <a14:m>
                  <m:oMath xmlns:m="http://schemas.openxmlformats.org/officeDocument/2006/math">
                    <m:r>
                      <a:rPr lang="en-US" altLang="ja-JP" sz="2000" b="1" i="1">
                        <a:latin typeface="Cambria Math" panose="02040503050406030204" pitchFamily="18" charset="0"/>
                      </a:rPr>
                      <m:t>𝐢</m:t>
                    </m:r>
                  </m:oMath>
                </a14:m>
                <a:r>
                  <a:rPr lang="ja-JP" altLang="en-US" sz="2000" b="1" dirty="0"/>
                  <a:t>水準の効果 </a:t>
                </a:r>
                <a:r>
                  <a:rPr lang="en-US" altLang="ja-JP" sz="2000" b="1" dirty="0"/>
                  <a:t>+ </a:t>
                </a:r>
                <a:r>
                  <a:rPr lang="ja-JP" altLang="en-US" sz="2000" b="1" dirty="0"/>
                  <a:t>それ以外の誤差</a:t>
                </a:r>
              </a:p>
            </p:txBody>
          </p:sp>
        </mc:Choice>
        <mc:Fallback xmlns="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3BBD33BC-BE47-4294-A956-623A07177F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789" y="5944267"/>
                <a:ext cx="5558060" cy="400110"/>
              </a:xfrm>
              <a:prstGeom prst="rect">
                <a:avLst/>
              </a:prstGeom>
              <a:blipFill>
                <a:blip r:embed="rId8"/>
                <a:stretch>
                  <a:fillRect l="-1207" t="-6061" r="-549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508954E-DA12-4F1F-88E7-6DA5EE318358}"/>
              </a:ext>
            </a:extLst>
          </p:cNvPr>
          <p:cNvSpPr txBox="1"/>
          <p:nvPr/>
        </p:nvSpPr>
        <p:spPr>
          <a:xfrm>
            <a:off x="493364" y="1291336"/>
            <a:ext cx="4612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データをモデル化して捉える</a:t>
            </a:r>
          </a:p>
        </p:txBody>
      </p:sp>
      <p:sp>
        <p:nvSpPr>
          <p:cNvPr id="23" name="二等辺三角形 22">
            <a:extLst>
              <a:ext uri="{FF2B5EF4-FFF2-40B4-BE49-F238E27FC236}">
                <a16:creationId xmlns:a16="http://schemas.microsoft.com/office/drawing/2014/main" id="{A7199026-18BD-4870-AD41-9C7F6CFB0D7C}"/>
              </a:ext>
            </a:extLst>
          </p:cNvPr>
          <p:cNvSpPr/>
          <p:nvPr/>
        </p:nvSpPr>
        <p:spPr>
          <a:xfrm rot="5400000">
            <a:off x="105220" y="1313175"/>
            <a:ext cx="428625" cy="34766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矢印: 下 25">
            <a:extLst>
              <a:ext uri="{FF2B5EF4-FFF2-40B4-BE49-F238E27FC236}">
                <a16:creationId xmlns:a16="http://schemas.microsoft.com/office/drawing/2014/main" id="{F3E619E0-4109-448D-8B6F-1E26C7A647CC}"/>
              </a:ext>
            </a:extLst>
          </p:cNvPr>
          <p:cNvSpPr/>
          <p:nvPr/>
        </p:nvSpPr>
        <p:spPr>
          <a:xfrm rot="16200000">
            <a:off x="5997815" y="5561459"/>
            <a:ext cx="1182750" cy="46959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タイトル 1">
            <a:extLst>
              <a:ext uri="{FF2B5EF4-FFF2-40B4-BE49-F238E27FC236}">
                <a16:creationId xmlns:a16="http://schemas.microsoft.com/office/drawing/2014/main" id="{E04A7836-C6AB-4826-8857-0DF5C5AED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202003"/>
            <a:ext cx="10515600" cy="1325563"/>
          </a:xfrm>
        </p:spPr>
        <p:txBody>
          <a:bodyPr/>
          <a:lstStyle/>
          <a:p>
            <a:r>
              <a:rPr lang="en-US" altLang="ja-JP" b="1" dirty="0"/>
              <a:t>ANOVA(</a:t>
            </a:r>
            <a:r>
              <a:rPr lang="ja-JP" altLang="en-US" b="1" dirty="0"/>
              <a:t>分散分析</a:t>
            </a:r>
            <a:r>
              <a:rPr lang="en-US" altLang="ja-JP" b="1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54934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B208425D-E8C4-4E4F-943A-9DA8DB2D0ED0}"/>
              </a:ext>
            </a:extLst>
          </p:cNvPr>
          <p:cNvSpPr/>
          <p:nvPr/>
        </p:nvSpPr>
        <p:spPr>
          <a:xfrm>
            <a:off x="98612" y="1266052"/>
            <a:ext cx="8170791" cy="257651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D82AF19-1D99-4DB8-A053-FA49A7B61B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8513" y="2125587"/>
                <a:ext cx="8359589" cy="47214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kumimoji="1" lang="ja-JP" altLang="en-US" b="1" dirty="0"/>
                  <a:t>帰無仮説</a:t>
                </a:r>
                <a:r>
                  <a:rPr lang="ja-JP" altLang="en-US" dirty="0"/>
                  <a:t>「因子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dirty="0"/>
                  <a:t>のすべての水準の平均が等しい」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D82AF19-1D99-4DB8-A053-FA49A7B61B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513" y="2125587"/>
                <a:ext cx="8359589" cy="472141"/>
              </a:xfrm>
              <a:blipFill>
                <a:blip r:embed="rId3"/>
                <a:stretch>
                  <a:fillRect l="-1532" t="-29870" b="-3246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317DA4B-82A9-439D-86DA-21FE5E023095}"/>
                  </a:ext>
                </a:extLst>
              </p:cNvPr>
              <p:cNvSpPr txBox="1"/>
              <p:nvPr/>
            </p:nvSpPr>
            <p:spPr>
              <a:xfrm>
                <a:off x="1512955" y="2598682"/>
                <a:ext cx="347627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=…=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317DA4B-82A9-439D-86DA-21FE5E023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955" y="2598682"/>
                <a:ext cx="347627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6A27419-CA10-40B6-8437-496FF10FC7B3}"/>
                  </a:ext>
                </a:extLst>
              </p:cNvPr>
              <p:cNvSpPr txBox="1"/>
              <p:nvPr/>
            </p:nvSpPr>
            <p:spPr>
              <a:xfrm>
                <a:off x="1512955" y="3134109"/>
                <a:ext cx="419518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=…=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6A27419-CA10-40B6-8437-496FF10FC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955" y="3134109"/>
                <a:ext cx="419518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125735-587A-48CE-9F54-941805744A17}"/>
              </a:ext>
            </a:extLst>
          </p:cNvPr>
          <p:cNvSpPr txBox="1"/>
          <p:nvPr/>
        </p:nvSpPr>
        <p:spPr>
          <a:xfrm>
            <a:off x="205068" y="1488542"/>
            <a:ext cx="1457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1"/>
                </a:solidFill>
              </a:rPr>
              <a:t>検定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コンテンツ プレースホルダー 2">
                <a:extLst>
                  <a:ext uri="{FF2B5EF4-FFF2-40B4-BE49-F238E27FC236}">
                    <a16:creationId xmlns:a16="http://schemas.microsoft.com/office/drawing/2014/main" id="{A0A7A37C-622C-45BF-87E2-AF4CE1E0BD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5068" y="4101378"/>
                <a:ext cx="5805208" cy="4801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ja-JP" altLang="en-US" sz="2000" dirty="0"/>
                  <a:t>各水準の繰り返し数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2000" dirty="0"/>
                  <a:t>が一定でないとき</a:t>
                </a:r>
              </a:p>
            </p:txBody>
          </p:sp>
        </mc:Choice>
        <mc:Fallback xmlns="">
          <p:sp>
            <p:nvSpPr>
              <p:cNvPr id="9" name="コンテンツ プレースホルダー 2">
                <a:extLst>
                  <a:ext uri="{FF2B5EF4-FFF2-40B4-BE49-F238E27FC236}">
                    <a16:creationId xmlns:a16="http://schemas.microsoft.com/office/drawing/2014/main" id="{A0A7A37C-622C-45BF-87E2-AF4CE1E0B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68" y="4101378"/>
                <a:ext cx="5805208" cy="480148"/>
              </a:xfrm>
              <a:prstGeom prst="rect">
                <a:avLst/>
              </a:prstGeom>
              <a:blipFill>
                <a:blip r:embed="rId6"/>
                <a:stretch>
                  <a:fillRect l="-1155" t="-126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53FCE9F-9342-46B1-86C1-DE3B4574DD85}"/>
              </a:ext>
            </a:extLst>
          </p:cNvPr>
          <p:cNvSpPr/>
          <p:nvPr/>
        </p:nvSpPr>
        <p:spPr>
          <a:xfrm>
            <a:off x="5181168" y="4095650"/>
            <a:ext cx="3547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solidFill>
                  <a:schemeClr val="bg1">
                    <a:lumMod val="65000"/>
                  </a:schemeClr>
                </a:solidFill>
              </a:rPr>
              <a:t>一定のとき ➡ 一般化線形モデル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DCC1A8A-C773-4F81-8C38-91FB8B158C0A}"/>
                  </a:ext>
                </a:extLst>
              </p:cNvPr>
              <p:cNvSpPr txBox="1"/>
              <p:nvPr/>
            </p:nvSpPr>
            <p:spPr>
              <a:xfrm>
                <a:off x="7915362" y="5446929"/>
                <a:ext cx="4200252" cy="1031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ja-JP" altLang="en-US" sz="3200" dirty="0"/>
                            <m:t>水準の</m:t>
                          </m:r>
                          <m:r>
                            <a:rPr lang="ja-JP" altLang="en-US" sz="3200" i="1" dirty="0" smtClean="0">
                              <a:latin typeface="Cambria Math" panose="02040503050406030204" pitchFamily="18" charset="0"/>
                            </a:rPr>
                            <m:t>効果</m:t>
                          </m:r>
                          <m:r>
                            <m:rPr>
                              <m:nor/>
                            </m:rPr>
                            <a:rPr lang="ja-JP" altLang="en-US" sz="3200" dirty="0"/>
                            <m:t>量</m:t>
                          </m:r>
                        </m:num>
                        <m:den>
                          <m:r>
                            <a:rPr lang="ja-JP" altLang="en-US" sz="3200" b="1" i="1">
                              <a:latin typeface="Cambria Math" panose="02040503050406030204" pitchFamily="18" charset="0"/>
                            </a:rPr>
                            <m:t>各水準内の</m:t>
                          </m:r>
                          <m:r>
                            <a:rPr lang="ja-JP" altLang="en-US" sz="3200" b="1" i="1" smtClean="0">
                              <a:latin typeface="Cambria Math" panose="02040503050406030204" pitchFamily="18" charset="0"/>
                            </a:rPr>
                            <m:t>誤差</m:t>
                          </m:r>
                          <m:r>
                            <a:rPr lang="ja-JP" altLang="en-US" sz="3200" b="1" i="1">
                              <a:latin typeface="Cambria Math" panose="02040503050406030204" pitchFamily="18" charset="0"/>
                            </a:rPr>
                            <m:t>量</m:t>
                          </m:r>
                        </m:den>
                      </m:f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DCC1A8A-C773-4F81-8C38-91FB8B158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362" y="5446929"/>
                <a:ext cx="4200252" cy="10319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63CB17D-0ECC-4361-ADBD-097214886010}"/>
              </a:ext>
            </a:extLst>
          </p:cNvPr>
          <p:cNvSpPr txBox="1"/>
          <p:nvPr/>
        </p:nvSpPr>
        <p:spPr>
          <a:xfrm>
            <a:off x="76386" y="5951752"/>
            <a:ext cx="8170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総誤差量 </a:t>
            </a:r>
            <a:r>
              <a:rPr kumimoji="1" lang="en-US" altLang="ja-JP" sz="2800" b="1" dirty="0"/>
              <a:t>= </a:t>
            </a:r>
            <a:r>
              <a:rPr kumimoji="1" lang="ja-JP" altLang="en-US" sz="2800" b="1" dirty="0"/>
              <a:t>水準の効果量 </a:t>
            </a:r>
            <a:r>
              <a:rPr kumimoji="1" lang="en-US" altLang="ja-JP" sz="2800" b="1" dirty="0"/>
              <a:t>+ </a:t>
            </a:r>
            <a:r>
              <a:rPr kumimoji="1" lang="ja-JP" altLang="en-US" sz="2800" b="1" dirty="0"/>
              <a:t>各水準内の誤差量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576F0B10-B2B2-4990-93F2-3241FCE78265}"/>
                  </a:ext>
                </a:extLst>
              </p:cNvPr>
              <p:cNvSpPr/>
              <p:nvPr/>
            </p:nvSpPr>
            <p:spPr>
              <a:xfrm>
                <a:off x="1455806" y="4581526"/>
                <a:ext cx="3019353" cy="5640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ja-JP" sz="2800" b="1" i="1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altLang="ja-JP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sz="2800" b="1" i="1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ja-JP" sz="28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ja-JP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ja-JP" sz="28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8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altLang="ja-JP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endParaRPr lang="ja-JP" altLang="en-US" sz="2800" b="1" dirty="0"/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576F0B10-B2B2-4990-93F2-3241FCE782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806" y="4581526"/>
                <a:ext cx="3019353" cy="5640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F12E5610-A914-4A8F-884B-E8FD743B19D7}"/>
                  </a:ext>
                </a:extLst>
              </p:cNvPr>
              <p:cNvSpPr/>
              <p:nvPr/>
            </p:nvSpPr>
            <p:spPr>
              <a:xfrm>
                <a:off x="1092870" y="5208209"/>
                <a:ext cx="555806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b="1" dirty="0"/>
                  <a:t>共通の効果 </a:t>
                </a:r>
                <a:r>
                  <a:rPr lang="en-US" altLang="ja-JP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+ </a:t>
                </a:r>
                <a:r>
                  <a:rPr lang="ja-JP" alt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ja-JP" sz="20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𝐢</m:t>
                    </m:r>
                  </m:oMath>
                </a14:m>
                <a:r>
                  <a:rPr lang="ja-JP" alt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水準の効果 </a:t>
                </a:r>
                <a:r>
                  <a:rPr lang="en-US" altLang="ja-JP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+ </a:t>
                </a:r>
                <a:r>
                  <a:rPr lang="ja-JP" alt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それ以外の誤差</a:t>
                </a:r>
                <a:endParaRPr lang="ja-JP" altLang="en-US" sz="2000" b="1" dirty="0"/>
              </a:p>
            </p:txBody>
          </p:sp>
        </mc:Choice>
        <mc:Fallback xmlns="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F12E5610-A914-4A8F-884B-E8FD743B19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870" y="5208209"/>
                <a:ext cx="5558060" cy="400110"/>
              </a:xfrm>
              <a:prstGeom prst="rect">
                <a:avLst/>
              </a:prstGeom>
              <a:blipFill>
                <a:blip r:embed="rId9"/>
                <a:stretch>
                  <a:fillRect l="-1096" t="-6061" r="-548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75EE885-E6E7-4945-866F-5E8808DD73C8}"/>
              </a:ext>
            </a:extLst>
          </p:cNvPr>
          <p:cNvSpPr/>
          <p:nvPr/>
        </p:nvSpPr>
        <p:spPr>
          <a:xfrm>
            <a:off x="8954140" y="4863526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solidFill>
                  <a:schemeClr val="accent1"/>
                </a:solidFill>
              </a:rPr>
              <a:t>こいつを評価する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979D0E8E-70B8-4347-85E9-6EC585429F43}"/>
                  </a:ext>
                </a:extLst>
              </p:cNvPr>
              <p:cNvSpPr/>
              <p:nvPr/>
            </p:nvSpPr>
            <p:spPr>
              <a:xfrm>
                <a:off x="5836476" y="3155201"/>
                <a:ext cx="16289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ja-JP" altLang="en-US" b="1" dirty="0"/>
                  <a:t>水準の効果</a:t>
                </a:r>
                <a:r>
                  <a:rPr lang="en-US" altLang="ja-JP" b="1" dirty="0"/>
                  <a:t> 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979D0E8E-70B8-4347-85E9-6EC585429F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476" y="3155201"/>
                <a:ext cx="1628907" cy="369332"/>
              </a:xfrm>
              <a:prstGeom prst="rect">
                <a:avLst/>
              </a:prstGeom>
              <a:blipFill>
                <a:blip r:embed="rId10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A84CFD06-491D-49E3-9AC2-2C5E1F6F551E}"/>
                  </a:ext>
                </a:extLst>
              </p:cNvPr>
              <p:cNvSpPr/>
              <p:nvPr/>
            </p:nvSpPr>
            <p:spPr>
              <a:xfrm>
                <a:off x="5836476" y="2660237"/>
                <a:ext cx="16289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ja-JP" altLang="en-US" b="1" dirty="0"/>
                  <a:t>水準の平均</a:t>
                </a:r>
                <a:r>
                  <a:rPr lang="en-US" altLang="ja-JP" b="1" dirty="0"/>
                  <a:t> 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A84CFD06-491D-49E3-9AC2-2C5E1F6F55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476" y="2660237"/>
                <a:ext cx="1628907" cy="369332"/>
              </a:xfrm>
              <a:prstGeom prst="rect">
                <a:avLst/>
              </a:prstGeom>
              <a:blipFill>
                <a:blip r:embed="rId11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タイトル 1">
            <a:extLst>
              <a:ext uri="{FF2B5EF4-FFF2-40B4-BE49-F238E27FC236}">
                <a16:creationId xmlns:a16="http://schemas.microsoft.com/office/drawing/2014/main" id="{15B23CDE-4CAA-40DE-8356-C9DE80110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202003"/>
            <a:ext cx="10515600" cy="1325563"/>
          </a:xfrm>
        </p:spPr>
        <p:txBody>
          <a:bodyPr/>
          <a:lstStyle/>
          <a:p>
            <a:r>
              <a:rPr lang="en-US" altLang="ja-JP" b="1" dirty="0"/>
              <a:t>ANOVA(</a:t>
            </a:r>
            <a:r>
              <a:rPr lang="ja-JP" altLang="en-US" b="1" dirty="0"/>
              <a:t>分散分析</a:t>
            </a:r>
            <a:r>
              <a:rPr lang="en-US" altLang="ja-JP" b="1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866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>
            <a:extLst>
              <a:ext uri="{FF2B5EF4-FFF2-40B4-BE49-F238E27FC236}">
                <a16:creationId xmlns:a16="http://schemas.microsoft.com/office/drawing/2014/main" id="{56BB7EDC-C5C3-40E8-A9B3-213D9ECA2E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75" t="10373" r="8167"/>
          <a:stretch/>
        </p:blipFill>
        <p:spPr>
          <a:xfrm>
            <a:off x="2864805" y="2154191"/>
            <a:ext cx="6462390" cy="455578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14ADF22-E984-4940-BD6C-76243E6A8DE2}"/>
              </a:ext>
            </a:extLst>
          </p:cNvPr>
          <p:cNvSpPr txBox="1"/>
          <p:nvPr/>
        </p:nvSpPr>
        <p:spPr>
          <a:xfrm>
            <a:off x="333347" y="1496811"/>
            <a:ext cx="891714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3200" b="1"/>
              <a:t>総誤差量</a:t>
            </a:r>
            <a:r>
              <a:rPr lang="en-US" altLang="ja-JP" sz="3200" b="1" dirty="0"/>
              <a:t> </a:t>
            </a:r>
            <a:r>
              <a:rPr kumimoji="1" lang="en-US" altLang="ja-JP" sz="3200" b="1" dirty="0"/>
              <a:t>= </a:t>
            </a:r>
            <a:r>
              <a:rPr kumimoji="1" lang="ja-JP" altLang="en-US" sz="3200" b="1" dirty="0">
                <a:solidFill>
                  <a:srgbClr val="FF0000"/>
                </a:solidFill>
              </a:rPr>
              <a:t>水準の効果量 </a:t>
            </a:r>
            <a:r>
              <a:rPr kumimoji="1" lang="en-US" altLang="ja-JP" sz="3200" b="1" dirty="0"/>
              <a:t>+ </a:t>
            </a:r>
            <a:r>
              <a:rPr kumimoji="1" lang="ja-JP" altLang="en-US" sz="3200" b="1" dirty="0">
                <a:solidFill>
                  <a:schemeClr val="accent1">
                    <a:lumMod val="75000"/>
                  </a:schemeClr>
                </a:solidFill>
              </a:rPr>
              <a:t>各水準内の誤差量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4AB216B4-77BE-4601-84E8-55839E1E0C70}"/>
              </a:ext>
            </a:extLst>
          </p:cNvPr>
          <p:cNvCxnSpPr>
            <a:cxnSpLocks/>
          </p:cNvCxnSpPr>
          <p:nvPr/>
        </p:nvCxnSpPr>
        <p:spPr>
          <a:xfrm>
            <a:off x="2604303" y="2338821"/>
            <a:ext cx="0" cy="3567899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08B369F0-D220-407A-9930-FCE4D576F00D}"/>
              </a:ext>
            </a:extLst>
          </p:cNvPr>
          <p:cNvCxnSpPr>
            <a:cxnSpLocks/>
          </p:cNvCxnSpPr>
          <p:nvPr/>
        </p:nvCxnSpPr>
        <p:spPr>
          <a:xfrm>
            <a:off x="5418881" y="4247066"/>
            <a:ext cx="0" cy="164518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3FEF8351-E233-4607-AEBD-0C57A622021D}"/>
              </a:ext>
            </a:extLst>
          </p:cNvPr>
          <p:cNvCxnSpPr>
            <a:cxnSpLocks/>
          </p:cNvCxnSpPr>
          <p:nvPr/>
        </p:nvCxnSpPr>
        <p:spPr>
          <a:xfrm>
            <a:off x="6917802" y="2385121"/>
            <a:ext cx="0" cy="263225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944C968-446A-4A3F-AB0C-FCB3C616F9F0}"/>
              </a:ext>
            </a:extLst>
          </p:cNvPr>
          <p:cNvCxnSpPr>
            <a:cxnSpLocks/>
          </p:cNvCxnSpPr>
          <p:nvPr/>
        </p:nvCxnSpPr>
        <p:spPr>
          <a:xfrm>
            <a:off x="8415572" y="3507128"/>
            <a:ext cx="0" cy="212259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DDD3AEA-58A9-485C-86BF-8210DC964CDD}"/>
              </a:ext>
            </a:extLst>
          </p:cNvPr>
          <p:cNvCxnSpPr>
            <a:cxnSpLocks/>
          </p:cNvCxnSpPr>
          <p:nvPr/>
        </p:nvCxnSpPr>
        <p:spPr>
          <a:xfrm>
            <a:off x="4944318" y="4367062"/>
            <a:ext cx="0" cy="702598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F8B4C91-D1DA-4856-B003-F4350EE9FFEC}"/>
              </a:ext>
            </a:extLst>
          </p:cNvPr>
          <p:cNvCxnSpPr>
            <a:cxnSpLocks/>
          </p:cNvCxnSpPr>
          <p:nvPr/>
        </p:nvCxnSpPr>
        <p:spPr>
          <a:xfrm>
            <a:off x="6508830" y="3601957"/>
            <a:ext cx="0" cy="748898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9152F0A-C7C8-42DD-BC91-B60089B0FA56}"/>
              </a:ext>
            </a:extLst>
          </p:cNvPr>
          <p:cNvCxnSpPr>
            <a:cxnSpLocks/>
          </p:cNvCxnSpPr>
          <p:nvPr/>
        </p:nvCxnSpPr>
        <p:spPr>
          <a:xfrm>
            <a:off x="8154365" y="4377615"/>
            <a:ext cx="0" cy="28341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D3FF17C-39E1-A043-9CCE-0FD7D088BC7E}"/>
              </a:ext>
            </a:extLst>
          </p:cNvPr>
          <p:cNvSpPr txBox="1"/>
          <p:nvPr/>
        </p:nvSpPr>
        <p:spPr>
          <a:xfrm>
            <a:off x="3091309" y="401276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FF0000"/>
                </a:solidFill>
              </a:rPr>
              <a:t>全体の平均</a:t>
            </a:r>
          </a:p>
        </p:txBody>
      </p:sp>
      <p:sp>
        <p:nvSpPr>
          <p:cNvPr id="16" name="タイトル 1">
            <a:extLst>
              <a:ext uri="{FF2B5EF4-FFF2-40B4-BE49-F238E27FC236}">
                <a16:creationId xmlns:a16="http://schemas.microsoft.com/office/drawing/2014/main" id="{05E16093-6582-4B04-A801-1143265E5E40}"/>
              </a:ext>
            </a:extLst>
          </p:cNvPr>
          <p:cNvSpPr txBox="1">
            <a:spLocks/>
          </p:cNvSpPr>
          <p:nvPr/>
        </p:nvSpPr>
        <p:spPr>
          <a:xfrm>
            <a:off x="101600" y="2020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/>
              <a:t>ANOVA(</a:t>
            </a:r>
            <a:r>
              <a:rPr lang="ja-JP" altLang="en-US" b="1"/>
              <a:t>分散分析</a:t>
            </a:r>
            <a:r>
              <a:rPr lang="en-US" altLang="ja-JP" b="1"/>
              <a:t>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9614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19D80E-2509-424F-9CE4-E5199C6415BB}"/>
              </a:ext>
            </a:extLst>
          </p:cNvPr>
          <p:cNvSpPr txBox="1"/>
          <p:nvPr/>
        </p:nvSpPr>
        <p:spPr>
          <a:xfrm>
            <a:off x="3939188" y="1702665"/>
            <a:ext cx="3935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各</a:t>
            </a:r>
            <a:r>
              <a:rPr kumimoji="1" lang="ja-JP" altLang="en-US" sz="2400" b="1" dirty="0"/>
              <a:t>水準内の変動の大きさ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0198F98-D34A-4574-98A7-D2797A89D2EF}"/>
              </a:ext>
            </a:extLst>
          </p:cNvPr>
          <p:cNvSpPr txBox="1"/>
          <p:nvPr/>
        </p:nvSpPr>
        <p:spPr>
          <a:xfrm>
            <a:off x="98612" y="1707711"/>
            <a:ext cx="3111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全体の</a:t>
            </a:r>
            <a:r>
              <a:rPr kumimoji="1" lang="ja-JP" altLang="en-US" sz="2400" b="1" dirty="0"/>
              <a:t>変動の大きさ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4A467E8-D3D2-4B56-BA5C-BA46E2BBA407}"/>
              </a:ext>
            </a:extLst>
          </p:cNvPr>
          <p:cNvSpPr txBox="1"/>
          <p:nvPr/>
        </p:nvSpPr>
        <p:spPr>
          <a:xfrm>
            <a:off x="7799882" y="1696859"/>
            <a:ext cx="4894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水準の効果による変動の大きさ</a:t>
            </a:r>
            <a:endParaRPr kumimoji="1" lang="ja-JP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3FE0E88-1C73-4F37-9E93-F455EA806A25}"/>
                  </a:ext>
                </a:extLst>
              </p:cNvPr>
              <p:cNvSpPr txBox="1"/>
              <p:nvPr/>
            </p:nvSpPr>
            <p:spPr>
              <a:xfrm>
                <a:off x="3954479" y="2190655"/>
                <a:ext cx="3621184" cy="10943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80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kumimoji="1" lang="en-US" altLang="ja-JP" sz="2800" i="1" smtClean="0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ja-JP" sz="28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ja-JP" sz="28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ja-JP" sz="280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</m:sub>
                                  </m:s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3FE0E88-1C73-4F37-9E93-F455EA806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479" y="2190655"/>
                <a:ext cx="3621184" cy="1094339"/>
              </a:xfrm>
              <a:prstGeom prst="rect">
                <a:avLst/>
              </a:prstGeom>
              <a:blipFill>
                <a:blip r:embed="rId2"/>
                <a:stretch>
                  <a:fillRect l="-12892" t="-136364" b="-1852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2E469ED-1CE4-4EC3-B1EF-5726E2FF50C8}"/>
                  </a:ext>
                </a:extLst>
              </p:cNvPr>
              <p:cNvSpPr txBox="1"/>
              <p:nvPr/>
            </p:nvSpPr>
            <p:spPr>
              <a:xfrm>
                <a:off x="137194" y="2184926"/>
                <a:ext cx="3604384" cy="10943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80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kumimoji="1" lang="en-US" altLang="ja-JP" sz="2800" i="1" smtClean="0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ja-JP" sz="28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ja-JP" sz="280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∙∙</m:t>
                                      </m:r>
                                    </m:sub>
                                  </m:s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2E469ED-1CE4-4EC3-B1EF-5726E2FF5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94" y="2184926"/>
                <a:ext cx="3604384" cy="1094339"/>
              </a:xfrm>
              <a:prstGeom prst="rect">
                <a:avLst/>
              </a:prstGeom>
              <a:blipFill>
                <a:blip r:embed="rId3"/>
                <a:stretch>
                  <a:fillRect l="-11930" t="-139080" b="-1885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DE42997-3C4A-4E8D-9E79-9B7F988E48E5}"/>
                  </a:ext>
                </a:extLst>
              </p:cNvPr>
              <p:cNvSpPr txBox="1"/>
              <p:nvPr/>
            </p:nvSpPr>
            <p:spPr>
              <a:xfrm>
                <a:off x="8069024" y="2209323"/>
                <a:ext cx="3302699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ja-JP" sz="28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sub>
                              </m:s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∙∙</m:t>
                                  </m:r>
                                </m:sub>
                              </m:s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DE42997-3C4A-4E8D-9E79-9B7F988E4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024" y="2209323"/>
                <a:ext cx="3302699" cy="1045543"/>
              </a:xfrm>
              <a:prstGeom prst="rect">
                <a:avLst/>
              </a:prstGeom>
              <a:blipFill>
                <a:blip r:embed="rId4"/>
                <a:stretch>
                  <a:fillRect l="-13793" t="-145783" b="-2024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2554A5D6-BA85-48A8-B859-3BC9AE59286C}"/>
                  </a:ext>
                </a:extLst>
              </p:cNvPr>
              <p:cNvSpPr/>
              <p:nvPr/>
            </p:nvSpPr>
            <p:spPr>
              <a:xfrm>
                <a:off x="999373" y="3496205"/>
                <a:ext cx="3412088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4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4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4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44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4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4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ja-JP" altLang="en-US" sz="4400" dirty="0"/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2554A5D6-BA85-48A8-B859-3BC9AE5928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373" y="3496205"/>
                <a:ext cx="3412088" cy="769441"/>
              </a:xfrm>
              <a:prstGeom prst="rect">
                <a:avLst/>
              </a:prstGeom>
              <a:blipFill>
                <a:blip r:embed="rId5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矢印: 右 12">
            <a:extLst>
              <a:ext uri="{FF2B5EF4-FFF2-40B4-BE49-F238E27FC236}">
                <a16:creationId xmlns:a16="http://schemas.microsoft.com/office/drawing/2014/main" id="{2AE1C6EF-52E9-4253-BDC0-85750174A5FF}"/>
              </a:ext>
            </a:extLst>
          </p:cNvPr>
          <p:cNvSpPr/>
          <p:nvPr/>
        </p:nvSpPr>
        <p:spPr>
          <a:xfrm>
            <a:off x="304892" y="3450282"/>
            <a:ext cx="694481" cy="896477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FD347E9-4276-654A-BE4C-605D0AE81009}"/>
                  </a:ext>
                </a:extLst>
              </p:cNvPr>
              <p:cNvSpPr txBox="1"/>
              <p:nvPr/>
            </p:nvSpPr>
            <p:spPr>
              <a:xfrm>
                <a:off x="6410866" y="2962468"/>
                <a:ext cx="141147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ja-JP" sz="1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1" lang="ja-JP" altLang="en-US" sz="1600" b="1">
                    <a:solidFill>
                      <a:schemeClr val="accent5">
                        <a:lumMod val="75000"/>
                      </a:schemeClr>
                    </a:solidFill>
                  </a:rPr>
                  <a:t>ごとの平均</a:t>
                </a: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FD347E9-4276-654A-BE4C-605D0AE81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866" y="2962468"/>
                <a:ext cx="1411477" cy="338554"/>
              </a:xfrm>
              <a:prstGeom prst="rect">
                <a:avLst/>
              </a:prstGeom>
              <a:blipFill>
                <a:blip r:embed="rId6"/>
                <a:stretch>
                  <a:fillRect t="-3571" r="-893" b="-17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2D04F6D-B90B-5542-B1F9-6ACBAD95B281}"/>
                  </a:ext>
                </a:extLst>
              </p:cNvPr>
              <p:cNvSpPr txBox="1"/>
              <p:nvPr/>
            </p:nvSpPr>
            <p:spPr>
              <a:xfrm>
                <a:off x="2379499" y="2957992"/>
                <a:ext cx="1661545" cy="361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600" b="1">
                    <a:solidFill>
                      <a:schemeClr val="accent5">
                        <a:lumMod val="75000"/>
                      </a:schemeClr>
                    </a:solidFill>
                  </a:rPr>
                  <a:t>データ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ja-JP" sz="1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kumimoji="1" lang="ja-JP" altLang="en-US" sz="1600" b="1">
                    <a:solidFill>
                      <a:schemeClr val="accent5">
                        <a:lumMod val="75000"/>
                      </a:schemeClr>
                    </a:solidFill>
                  </a:rPr>
                  <a:t>の平均</a:t>
                </a: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2D04F6D-B90B-5542-B1F9-6ACBAD95B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499" y="2957992"/>
                <a:ext cx="1661545" cy="361830"/>
              </a:xfrm>
              <a:prstGeom prst="rect">
                <a:avLst/>
              </a:prstGeom>
              <a:blipFill>
                <a:blip r:embed="rId7"/>
                <a:stretch>
                  <a:fillRect l="-1515" t="-3448" r="-758" b="-137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0F5E9FE8-A177-8642-915E-FAE5FE54D556}"/>
                  </a:ext>
                </a:extLst>
              </p:cNvPr>
              <p:cNvSpPr/>
              <p:nvPr/>
            </p:nvSpPr>
            <p:spPr>
              <a:xfrm>
                <a:off x="137194" y="4555002"/>
                <a:ext cx="9289466" cy="847668"/>
              </a:xfrm>
              <a:prstGeom prst="rect">
                <a:avLst/>
              </a:prstGeom>
              <a:solidFill>
                <a:srgbClr val="EFF9FF"/>
              </a:solidFill>
              <a:effectLst/>
            </p:spPr>
            <p:txBody>
              <a:bodyPr wrap="none">
                <a:spAutoFit/>
              </a:bodyPr>
              <a:lstStyle/>
              <a:p>
                <a:r>
                  <a:rPr lang="ja-JP" altLang="en-US" sz="2400" b="1" dirty="0"/>
                  <a:t>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ja-JP" altLang="en-US" sz="2400" b="1" dirty="0"/>
                  <a:t>は自由度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en-US" altLang="ja-JP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ja-JP" altLang="en-US" sz="2400" b="1" dirty="0"/>
                  <a:t>の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p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ja-JP" altLang="en-US" sz="2400" b="1" dirty="0"/>
                  <a:t>分布に従う</a:t>
                </a:r>
                <a:endParaRPr lang="en-US" altLang="ja-JP" sz="2400" b="1" dirty="0"/>
              </a:p>
              <a:p>
                <a:r>
                  <a:rPr lang="ja-JP" altLang="en-US" sz="2400" b="1" dirty="0"/>
                  <a:t>・仮説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ja-JP" altLang="en-US" sz="2400" b="1" dirty="0"/>
                  <a:t>が正しい場合，</a:t>
                </a:r>
                <a:r>
                  <a:rPr lang="en-US" altLang="ja-JP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ja-JP" altLang="en-US" sz="2400" b="1" dirty="0"/>
                  <a:t>は自由度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altLang="ja-JP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ja-JP" sz="24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sz="2400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ja-JP" altLang="en-US" sz="2400" b="1" dirty="0"/>
                  <a:t>の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p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ja-JP" altLang="en-US" sz="2400" b="1" dirty="0"/>
                  <a:t>分布に従う</a:t>
                </a:r>
              </a:p>
            </p:txBody>
          </p:sp>
        </mc:Choice>
        <mc:Fallback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0F5E9FE8-A177-8642-915E-FAE5FE54D5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94" y="4555002"/>
                <a:ext cx="9289466" cy="847668"/>
              </a:xfrm>
              <a:prstGeom prst="rect">
                <a:avLst/>
              </a:prstGeom>
              <a:blipFill>
                <a:blip r:embed="rId8"/>
                <a:stretch>
                  <a:fillRect l="-1051" t="-4317" b="-15827"/>
                </a:stretch>
              </a:blipFill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D7B45D-D220-774C-8BA3-61DE259528A8}"/>
                  </a:ext>
                </a:extLst>
              </p:cNvPr>
              <p:cNvSpPr txBox="1"/>
              <p:nvPr/>
            </p:nvSpPr>
            <p:spPr>
              <a:xfrm>
                <a:off x="2505545" y="5611990"/>
                <a:ext cx="1926233" cy="9981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𝝂</m:t>
                                  </m:r>
                                </m:e>
                                <m:sub>
                                  <m:r>
                                    <a:rPr lang="en-US" altLang="ja-JP" sz="2800" b="1" i="1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f>
                            <m:fPr>
                              <m:type m:val="lin"/>
                              <m:ctrlP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𝝂</m:t>
                                  </m:r>
                                </m:e>
                                <m:sub>
                                  <m:r>
                                    <a:rPr lang="en-US" altLang="ja-JP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ja-JP" altLang="en-US" sz="2800" b="1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D7B45D-D220-774C-8BA3-61DE25952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545" y="5611990"/>
                <a:ext cx="1926233" cy="998158"/>
              </a:xfrm>
              <a:prstGeom prst="rect">
                <a:avLst/>
              </a:prstGeom>
              <a:blipFill>
                <a:blip r:embed="rId9"/>
                <a:stretch>
                  <a:fillRect t="-69620" b="-1037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1B4E5C2D-E6B3-A545-8DAB-A6701F65E511}"/>
                  </a:ext>
                </a:extLst>
              </p:cNvPr>
              <p:cNvSpPr/>
              <p:nvPr/>
            </p:nvSpPr>
            <p:spPr>
              <a:xfrm>
                <a:off x="700307" y="5880237"/>
                <a:ext cx="21130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ja-JP" altLang="en-US" sz="2400"/>
                  <a:t>のもとで，</a:t>
                </a:r>
              </a:p>
            </p:txBody>
          </p:sp>
        </mc:Choice>
        <mc:Fallback xmlns="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1B4E5C2D-E6B3-A545-8DAB-A6701F65E5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07" y="5880237"/>
                <a:ext cx="2113014" cy="461665"/>
              </a:xfrm>
              <a:prstGeom prst="rect">
                <a:avLst/>
              </a:prstGeom>
              <a:blipFill>
                <a:blip r:embed="rId10"/>
                <a:stretch>
                  <a:fillRect t="-8108" r="-2976" b="-297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D41D289F-F968-B449-9E1A-AF342DE94C38}"/>
                  </a:ext>
                </a:extLst>
              </p:cNvPr>
              <p:cNvSpPr/>
              <p:nvPr/>
            </p:nvSpPr>
            <p:spPr>
              <a:xfrm>
                <a:off x="4431778" y="5880237"/>
                <a:ext cx="422333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400"/>
                  <a:t>が自由度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altLang="ja-JP" sz="2400" b="1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en-US" altLang="ja-JP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ja-JP" altLang="en-US" sz="2400"/>
                  <a:t>の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ja-JP" altLang="en-US" sz="2400"/>
                  <a:t>分布に従う</a:t>
                </a:r>
              </a:p>
            </p:txBody>
          </p:sp>
        </mc:Choice>
        <mc:Fallback xmlns="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D41D289F-F968-B449-9E1A-AF342DE94C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778" y="5880237"/>
                <a:ext cx="4223336" cy="461665"/>
              </a:xfrm>
              <a:prstGeom prst="rect">
                <a:avLst/>
              </a:prstGeom>
              <a:blipFill>
                <a:blip r:embed="rId11"/>
                <a:stretch>
                  <a:fillRect l="-2096" t="-8108" r="-898" b="-297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2097F0B-DD24-2546-B844-6DFDABC27625}"/>
                  </a:ext>
                </a:extLst>
              </p:cNvPr>
              <p:cNvSpPr txBox="1"/>
              <p:nvPr/>
            </p:nvSpPr>
            <p:spPr>
              <a:xfrm>
                <a:off x="9182845" y="5818511"/>
                <a:ext cx="249940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200" b="1" dirty="0">
                    <a:solidFill>
                      <a:schemeClr val="accent1">
                        <a:lumMod val="75000"/>
                      </a:schemeClr>
                    </a:solidFill>
                  </a:rPr>
                  <a:t>あとは</a:t>
                </a:r>
                <a14:m>
                  <m:oMath xmlns:m="http://schemas.openxmlformats.org/officeDocument/2006/math">
                    <m:r>
                      <a:rPr lang="en-US" altLang="ja-JP" sz="32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kumimoji="1" lang="ja-JP" altLang="en-US" sz="3200" b="1" dirty="0">
                    <a:solidFill>
                      <a:schemeClr val="accent1">
                        <a:lumMod val="75000"/>
                      </a:schemeClr>
                    </a:solidFill>
                  </a:rPr>
                  <a:t>検定</a:t>
                </a:r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2097F0B-DD24-2546-B844-6DFDABC27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2845" y="5818511"/>
                <a:ext cx="2499402" cy="584775"/>
              </a:xfrm>
              <a:prstGeom prst="rect">
                <a:avLst/>
              </a:prstGeom>
              <a:blipFill>
                <a:blip r:embed="rId12"/>
                <a:stretch>
                  <a:fillRect l="-6098" t="-12500" r="-5854" b="-343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V 字形矢印 21">
            <a:extLst>
              <a:ext uri="{FF2B5EF4-FFF2-40B4-BE49-F238E27FC236}">
                <a16:creationId xmlns:a16="http://schemas.microsoft.com/office/drawing/2014/main" id="{234D3336-20D9-C444-8A0B-97F89B36D679}"/>
              </a:ext>
            </a:extLst>
          </p:cNvPr>
          <p:cNvSpPr/>
          <p:nvPr/>
        </p:nvSpPr>
        <p:spPr>
          <a:xfrm>
            <a:off x="8965638" y="5499081"/>
            <a:ext cx="3027133" cy="1223637"/>
          </a:xfrm>
          <a:prstGeom prst="notchedRightArrow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13">
            <a:extLst>
              <a:ext uri="{FF2B5EF4-FFF2-40B4-BE49-F238E27FC236}">
                <a16:creationId xmlns:a16="http://schemas.microsoft.com/office/drawing/2014/main" id="{E6693DBA-5453-B54B-B9CC-9E675C64DFE2}"/>
              </a:ext>
            </a:extLst>
          </p:cNvPr>
          <p:cNvSpPr/>
          <p:nvPr/>
        </p:nvSpPr>
        <p:spPr>
          <a:xfrm rot="5400000">
            <a:off x="245173" y="5960273"/>
            <a:ext cx="463286" cy="303214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53E3823-C08E-2248-98EF-B6ADE7FFDECC}"/>
              </a:ext>
            </a:extLst>
          </p:cNvPr>
          <p:cNvSpPr txBox="1"/>
          <p:nvPr/>
        </p:nvSpPr>
        <p:spPr>
          <a:xfrm>
            <a:off x="0" y="1239410"/>
            <a:ext cx="4288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u="sng" dirty="0"/>
              <a:t>モデルに当てはめた時の残差平方和</a:t>
            </a:r>
          </a:p>
        </p:txBody>
      </p:sp>
      <p:sp>
        <p:nvSpPr>
          <p:cNvPr id="24" name="タイトル 1">
            <a:extLst>
              <a:ext uri="{FF2B5EF4-FFF2-40B4-BE49-F238E27FC236}">
                <a16:creationId xmlns:a16="http://schemas.microsoft.com/office/drawing/2014/main" id="{09FCDBE4-7AF6-49CF-AF32-DB2A52DD9DA8}"/>
              </a:ext>
            </a:extLst>
          </p:cNvPr>
          <p:cNvSpPr txBox="1">
            <a:spLocks/>
          </p:cNvSpPr>
          <p:nvPr/>
        </p:nvSpPr>
        <p:spPr>
          <a:xfrm>
            <a:off x="101600" y="2020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/>
              <a:t>ANOVA(</a:t>
            </a:r>
            <a:r>
              <a:rPr lang="ja-JP" altLang="en-US" b="1"/>
              <a:t>分散分析</a:t>
            </a:r>
            <a:r>
              <a:rPr lang="en-US" altLang="ja-JP" b="1"/>
              <a:t>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21374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47AEEF-6A08-4052-ACBD-2336B72D6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7630" y="2754868"/>
            <a:ext cx="4396740" cy="1348264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6000" dirty="0"/>
              <a:t>おわり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3C1FE7EA-77DD-42CC-83BC-4F2BCEE2D20F}"/>
              </a:ext>
            </a:extLst>
          </p:cNvPr>
          <p:cNvSpPr txBox="1">
            <a:spLocks/>
          </p:cNvSpPr>
          <p:nvPr/>
        </p:nvSpPr>
        <p:spPr>
          <a:xfrm>
            <a:off x="4533900" y="3862864"/>
            <a:ext cx="3124200" cy="867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1400" dirty="0"/>
              <a:t>フィードバック等お願いします．</a:t>
            </a:r>
          </a:p>
        </p:txBody>
      </p:sp>
    </p:spTree>
    <p:extLst>
      <p:ext uri="{BB962C8B-B14F-4D97-AF65-F5344CB8AC3E}">
        <p14:creationId xmlns:p14="http://schemas.microsoft.com/office/powerpoint/2010/main" val="3382684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497</Words>
  <Application>Microsoft Office PowerPoint</Application>
  <PresentationFormat>ワイド画面</PresentationFormat>
  <Paragraphs>133</Paragraphs>
  <Slides>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游ゴシック</vt:lpstr>
      <vt:lpstr>游ゴシック Light</vt:lpstr>
      <vt:lpstr>Arial</vt:lpstr>
      <vt:lpstr>Cambria Math</vt:lpstr>
      <vt:lpstr>Office テーマ</vt:lpstr>
      <vt:lpstr>統計：ANOVA(分散分析)の基礎</vt:lpstr>
      <vt:lpstr>ANOVA(分散分析)</vt:lpstr>
      <vt:lpstr>ANOVA(分散分析)</vt:lpstr>
      <vt:lpstr>ANOVA(分散分析)</vt:lpstr>
      <vt:lpstr>PowerPoint プレゼンテーション</vt:lpstr>
      <vt:lpstr>PowerPoint プレゼンテーション</vt:lpstr>
      <vt:lpstr>おわり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統計：ANOVA(分散分析)の基礎</dc:title>
  <dc:creator>武島 吉郁 (Yoshifumi Takeshima)</dc:creator>
  <cp:lastModifiedBy>武島 吉郁 (Yoshifumi Takeshima)</cp:lastModifiedBy>
  <cp:revision>8</cp:revision>
  <dcterms:created xsi:type="dcterms:W3CDTF">2019-11-07T23:25:54Z</dcterms:created>
  <dcterms:modified xsi:type="dcterms:W3CDTF">2019-11-08T00:02:00Z</dcterms:modified>
</cp:coreProperties>
</file>