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28" r:id="rId4"/>
    <p:sldId id="32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D31A3-006F-482C-AD96-7D7FFC53E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71F7CC-6994-495D-AD44-435016CBB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6AD6F-DD99-493E-B342-60310666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E50969-F04A-4C6E-80C0-F7718511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0D383-36E5-42C3-9733-519429F4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A669A-BDFC-425E-8588-9B3D5A1E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43C7B0-157E-45A2-B6D2-E5E2851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816A4-A422-4951-A11C-BD9985E3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38773A-957A-4B82-8CBA-7348562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35D68-64ED-489E-9F58-16773E99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27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C137FF-123D-4AE6-A3C5-15D4ECB70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9F629B-737B-4D12-BDA6-F7C475ED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FAF22-DE80-4726-9302-14AA0834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960F95-EC91-48FF-9BD7-377F227A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FC586-E307-472B-BE18-5B4178EB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53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70679-5860-40AE-B67B-4D3CC067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8CCDA3-2B72-4532-8E94-3FED528B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987B0-82EC-43FF-BD99-5756D8D4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F95BF5-0525-4F34-8485-55D3015F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F0C7D-FAA6-4DC4-A15D-4E89EB85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9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D1EFE-BAB4-4EDD-A69E-892BD3EB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5C0F5B-1F3C-4A51-8EFB-96F306C0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8A8A80-307E-41FA-99E6-531C100D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CBA41-0A84-4AB5-AF81-3E1E38A1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13325-213C-46A7-9207-89C355B7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7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40C8E-7665-410B-9C54-07185A05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F4F46-304F-4B0F-AF70-58FA92D7F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E7E9EB-AF24-4430-8C6A-B6000AA5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8384B1-7260-424D-9BC8-51D566CF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3E425-6F38-4678-8408-1B2268EE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98CAA9-21CD-4FBC-8E28-BCFAC852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2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2DDA2-4D22-4C61-8166-77A9ED58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A3E67-2A89-481B-86D3-685A3C805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49645-9E2F-45A2-86E8-5E63C6FE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B18907-1F64-44C0-BB01-6F2E431AB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C16124B-C373-41E5-AFD1-5D63A0E00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59D03E-793A-4391-983D-44A6E5B2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E1D8CD-0E19-4AF2-A9F7-46DAB413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19E82E-3812-467F-9981-D0E55D48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7AEEF-4055-418C-B0BA-0B5612D6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74B635-B693-45B7-8D1F-EECB5A96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33D6217-5B4E-44BE-8628-189CF1E9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1683B1-31F1-4D8E-A3F9-002A7EFF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5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5FBAE1-794D-44B2-A8C3-F1C2199C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236BDD-8CE0-44CD-8DBA-02EEAE2F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98505-3FB4-474A-9D8D-F0D4AE19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2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B81D9-9534-4643-BB4A-A59337C6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E506DE-324F-4718-9ED7-C9A67F46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2D3F11-3981-46F5-92CD-F85B9F81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9557B6-E505-4393-8677-4F6D3EF8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FDD10F-2482-4536-B2F1-76A552DC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B9C352-2377-4607-A7B7-1959B445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28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C01F9-31C6-44A6-87E1-AB3E1CE2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2E57BE-0FEE-4E02-A575-BD476111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DBAAE3-F133-4395-991D-CA9EB22D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F0243D-7BC9-4D93-B47E-77A73992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96DA89-697E-42D4-B77E-B0152B87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13FDB0-4778-4C71-BEA8-76CC2EF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CEA551-ABE5-4CDB-A355-C6DA0B4A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D0B457-20A1-43EA-B6A9-9DE72F1D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17634-59A3-4990-8ECB-8370553F5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E076-0414-4876-ABBA-188D77A5669D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4A03-F670-4187-B7A7-A5B21456F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DEB8A-7179-45CC-BC28-D5D8124E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BE4F-4636-48AD-94F1-0B53A718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9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1.png"/><Relationship Id="rId3" Type="http://schemas.openxmlformats.org/officeDocument/2006/relationships/image" Target="../media/image731.png"/><Relationship Id="rId7" Type="http://schemas.openxmlformats.org/officeDocument/2006/relationships/image" Target="../media/image771.png"/><Relationship Id="rId2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751.png"/><Relationship Id="rId4" Type="http://schemas.openxmlformats.org/officeDocument/2006/relationships/image" Target="../media/image7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2.png"/><Relationship Id="rId7" Type="http://schemas.openxmlformats.org/officeDocument/2006/relationships/image" Target="../media/image84.png"/><Relationship Id="rId2" Type="http://schemas.openxmlformats.org/officeDocument/2006/relationships/image" Target="../media/image7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2.png"/><Relationship Id="rId5" Type="http://schemas.openxmlformats.org/officeDocument/2006/relationships/image" Target="../media/image822.png"/><Relationship Id="rId10" Type="http://schemas.openxmlformats.org/officeDocument/2006/relationships/image" Target="../media/image87.png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B2225-E315-4DA1-959C-4B03619A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582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統計：最尤原理の基礎</a:t>
            </a:r>
          </a:p>
        </p:txBody>
      </p:sp>
    </p:spTree>
    <p:extLst>
      <p:ext uri="{BB962C8B-B14F-4D97-AF65-F5344CB8AC3E}">
        <p14:creationId xmlns:p14="http://schemas.microsoft.com/office/powerpoint/2010/main" val="40797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B941F-A049-F44E-945A-DE682365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60" y="27010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最尤原理とは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6BF93-6361-F74D-9AF5-32750DFD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0" y="1638256"/>
            <a:ext cx="10611300" cy="61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b="1"/>
              <a:t>最尤原理</a:t>
            </a:r>
            <a:r>
              <a:rPr lang="ja-JP" altLang="en-US" sz="3200" b="1"/>
              <a:t>「現実の標本は確率最大のものが実現した」</a:t>
            </a:r>
            <a:endParaRPr kumimoji="1" lang="ja-JP" altLang="en-US" sz="3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8D1F7C-795E-6248-98E4-4BDDC9D5C840}"/>
                  </a:ext>
                </a:extLst>
              </p:cNvPr>
              <p:cNvSpPr txBox="1"/>
              <p:nvPr/>
            </p:nvSpPr>
            <p:spPr>
              <a:xfrm>
                <a:off x="98610" y="2487103"/>
                <a:ext cx="47548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>
                    <a:solidFill>
                      <a:schemeClr val="accent1">
                        <a:lumMod val="75000"/>
                      </a:schemeClr>
                    </a:solidFill>
                  </a:rPr>
                  <a:t>例</a:t>
                </a:r>
                <a:r>
                  <a:rPr kumimoji="1" lang="en-US" altLang="ja-JP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:</a:t>
                </a:r>
                <a:r>
                  <a:rPr lang="ja-JP" altLang="en-US" sz="2800" b="1">
                    <a:solidFill>
                      <a:schemeClr val="accent1">
                        <a:lumMod val="75000"/>
                      </a:schemeClr>
                    </a:solidFill>
                  </a:rPr>
                  <a:t>未知の確率</a:t>
                </a:r>
                <a:r>
                  <a:rPr lang="en-US" altLang="ja-JP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ja-JP" altLang="en-US" sz="2800" b="1">
                    <a:solidFill>
                      <a:schemeClr val="accent1">
                        <a:lumMod val="75000"/>
                      </a:schemeClr>
                    </a:solidFill>
                  </a:rPr>
                  <a:t>母数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ja-JP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ja-JP" altLang="en-US" sz="2800" b="1">
                    <a:solidFill>
                      <a:schemeClr val="accent1">
                        <a:lumMod val="75000"/>
                      </a:schemeClr>
                    </a:solidFill>
                  </a:rPr>
                  <a:t>の推定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B8D1F7C-795E-6248-98E4-4BDDC9D5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" y="2487103"/>
                <a:ext cx="4754828" cy="523220"/>
              </a:xfrm>
              <a:prstGeom prst="rect">
                <a:avLst/>
              </a:prstGeom>
              <a:blipFill>
                <a:blip r:embed="rId2"/>
                <a:stretch>
                  <a:fillRect l="-2400" t="-11905" r="-1600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FCA0A20-A036-E848-AE1E-25213A7CA91A}"/>
                  </a:ext>
                </a:extLst>
              </p:cNvPr>
              <p:cNvSpPr/>
              <p:nvPr/>
            </p:nvSpPr>
            <p:spPr>
              <a:xfrm>
                <a:off x="502470" y="3527849"/>
                <a:ext cx="7488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標本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FCA0A20-A036-E848-AE1E-25213A7CA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0" y="3527849"/>
                <a:ext cx="7488397" cy="461665"/>
              </a:xfrm>
              <a:prstGeom prst="rect">
                <a:avLst/>
              </a:prstGeom>
              <a:blipFill>
                <a:blip r:embed="rId3"/>
                <a:stretch>
                  <a:fillRect l="-1017" t="-8108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3528F4-0AD2-5E44-A9FF-BADCE82FB62A}"/>
                  </a:ext>
                </a:extLst>
              </p:cNvPr>
              <p:cNvSpPr txBox="1"/>
              <p:nvPr/>
            </p:nvSpPr>
            <p:spPr>
              <a:xfrm>
                <a:off x="502470" y="3124468"/>
                <a:ext cx="6271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sz="2400" dirty="0"/>
                  <a:t>)</a:t>
                </a:r>
                <a:r>
                  <a:rPr kumimoji="1" lang="ja-JP" altLang="en-US" sz="2400"/>
                  <a:t>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sz="2400" dirty="0"/>
                  <a:t>, 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2400" dirty="0"/>
                  <a:t>)</a:t>
                </a:r>
                <a:r>
                  <a:rPr kumimoji="1" lang="ja-JP" altLang="en-US" sz="2400"/>
                  <a:t>が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/>
                  <a:t>の二項分布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43528F4-0AD2-5E44-A9FF-BADCE82F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70" y="3124468"/>
                <a:ext cx="6271397" cy="461665"/>
              </a:xfrm>
              <a:prstGeom prst="rect">
                <a:avLst/>
              </a:prstGeom>
              <a:blipFill>
                <a:blip r:embed="rId4"/>
                <a:stretch>
                  <a:fillRect l="-1215" t="-10811" r="-607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7612CD1-6908-4145-B167-1F6E663D5B26}"/>
                  </a:ext>
                </a:extLst>
              </p:cNvPr>
              <p:cNvSpPr txBox="1"/>
              <p:nvPr/>
            </p:nvSpPr>
            <p:spPr>
              <a:xfrm>
                <a:off x="825670" y="4145872"/>
                <a:ext cx="6475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この標本が得られる確率は，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7612CD1-6908-4145-B167-1F6E663D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70" y="4145872"/>
                <a:ext cx="6475171" cy="461665"/>
              </a:xfrm>
              <a:prstGeom prst="rect">
                <a:avLst/>
              </a:prstGeom>
              <a:blipFill>
                <a:blip r:embed="rId5"/>
                <a:stretch>
                  <a:fillRect l="-1370" t="-7895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F6F65E4-A2E9-7548-9437-1F437838A37C}"/>
                  </a:ext>
                </a:extLst>
              </p:cNvPr>
              <p:cNvSpPr/>
              <p:nvPr/>
            </p:nvSpPr>
            <p:spPr>
              <a:xfrm>
                <a:off x="1571256" y="4692712"/>
                <a:ext cx="26754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=0.2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=0.00128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F6F65E4-A2E9-7548-9437-1F437838A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56" y="4692712"/>
                <a:ext cx="2675412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C2A4E2-B7CC-D34F-B639-DEBAECBAA571}"/>
                  </a:ext>
                </a:extLst>
              </p:cNvPr>
              <p:cNvSpPr/>
              <p:nvPr/>
            </p:nvSpPr>
            <p:spPr>
              <a:xfrm>
                <a:off x="1571256" y="5056283"/>
                <a:ext cx="26754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=0.8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=0.08192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C2A4E2-B7CC-D34F-B639-DEBAECBAA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56" y="5056283"/>
                <a:ext cx="2675411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54CD67D-5451-404B-A0EB-9E52EA4EFB7D}"/>
                  </a:ext>
                </a:extLst>
              </p:cNvPr>
              <p:cNvSpPr/>
              <p:nvPr/>
            </p:nvSpPr>
            <p:spPr>
              <a:xfrm>
                <a:off x="5200586" y="4892767"/>
                <a:ext cx="45595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ja-JP" altLang="en-US" sz="2800">
                    <a:solidFill>
                      <a:schemeClr val="tx1"/>
                    </a:solidFill>
                  </a:rPr>
                  <a:t>の方が</a:t>
                </a:r>
                <a:r>
                  <a:rPr lang="ja-JP" altLang="en-US" sz="2800" b="1">
                    <a:solidFill>
                      <a:schemeClr val="accent1">
                        <a:lumMod val="75000"/>
                      </a:schemeClr>
                    </a:solidFill>
                  </a:rPr>
                  <a:t>尤もらしい！</a:t>
                </a: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254CD67D-5451-404B-A0EB-9E52EA4EF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86" y="4892767"/>
                <a:ext cx="4559582" cy="523220"/>
              </a:xfrm>
              <a:prstGeom prst="rect">
                <a:avLst/>
              </a:prstGeom>
              <a:blipFill>
                <a:blip r:embed="rId8"/>
                <a:stretch>
                  <a:fillRect l="-277" t="-9524" r="-166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2A34BF-4773-A342-B539-7487D654FA26}"/>
              </a:ext>
            </a:extLst>
          </p:cNvPr>
          <p:cNvSpPr txBox="1"/>
          <p:nvPr/>
        </p:nvSpPr>
        <p:spPr>
          <a:xfrm>
            <a:off x="1577393" y="57360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尤度関数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963775B-029C-5645-AC5B-3129436F3581}"/>
              </a:ext>
            </a:extLst>
          </p:cNvPr>
          <p:cNvSpPr txBox="1"/>
          <p:nvPr/>
        </p:nvSpPr>
        <p:spPr>
          <a:xfrm>
            <a:off x="3238057" y="57013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尤度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0EDBE37C-F00F-3749-858D-547B30EB3FEB}"/>
              </a:ext>
            </a:extLst>
          </p:cNvPr>
          <p:cNvSpPr/>
          <p:nvPr/>
        </p:nvSpPr>
        <p:spPr>
          <a:xfrm rot="10800000">
            <a:off x="1963640" y="5463723"/>
            <a:ext cx="617220" cy="26502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1F76EEF7-66D0-4B42-AA6A-1986128415FB}"/>
              </a:ext>
            </a:extLst>
          </p:cNvPr>
          <p:cNvSpPr/>
          <p:nvPr/>
        </p:nvSpPr>
        <p:spPr>
          <a:xfrm rot="10800000">
            <a:off x="3329558" y="5456393"/>
            <a:ext cx="617220" cy="265021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51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B688AB64-C486-A04E-88AE-DCD0C590C8ED}"/>
              </a:ext>
            </a:extLst>
          </p:cNvPr>
          <p:cNvSpPr/>
          <p:nvPr/>
        </p:nvSpPr>
        <p:spPr>
          <a:xfrm>
            <a:off x="155762" y="1653358"/>
            <a:ext cx="10940795" cy="17469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3DFEB86-8F38-F448-8962-879D89B6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6" y="2445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最尤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A99706-30E0-4342-93E8-0225FF5BE7AE}"/>
                  </a:ext>
                </a:extLst>
              </p:cNvPr>
              <p:cNvSpPr/>
              <p:nvPr/>
            </p:nvSpPr>
            <p:spPr>
              <a:xfrm>
                <a:off x="311296" y="1875362"/>
                <a:ext cx="107206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/>
                  <a:t>最尤法</a:t>
                </a:r>
                <a:r>
                  <a:rPr lang="ja-JP" altLang="en-US" sz="2800"/>
                  <a:t>：尤度関数</a:t>
                </a:r>
                <a14:m>
                  <m:oMath xmlns:m="http://schemas.openxmlformats.org/officeDocument/2006/math"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ja-JP" altLang="en-US" sz="2800"/>
                  <a:t>を最大にする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/>
                  <a:t>を推定量とする</a:t>
                </a:r>
                <a:r>
                  <a:rPr lang="en-US" altLang="ja-JP" sz="2800" dirty="0"/>
                  <a:t>(</a:t>
                </a:r>
                <a:r>
                  <a:rPr lang="ja-JP" altLang="en-US" sz="2800"/>
                  <a:t>最尤推定量</a:t>
                </a:r>
                <a:r>
                  <a:rPr lang="en-US" altLang="ja-JP" sz="2800" dirty="0"/>
                  <a:t>)</a:t>
                </a:r>
                <a:endParaRPr lang="ja-JP" altLang="en-US" sz="280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3A99706-30E0-4342-93E8-0225FF5BE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96" y="1875362"/>
                <a:ext cx="10720627" cy="523220"/>
              </a:xfrm>
              <a:prstGeom prst="rect">
                <a:avLst/>
              </a:prstGeom>
              <a:blipFill>
                <a:blip r:embed="rId2"/>
                <a:stretch>
                  <a:fillRect l="-1183" t="-11905" r="-118" b="-30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25BFCC-6407-D94A-A5E7-16E58AF6B162}"/>
                  </a:ext>
                </a:extLst>
              </p:cNvPr>
              <p:cNvSpPr/>
              <p:nvPr/>
            </p:nvSpPr>
            <p:spPr>
              <a:xfrm>
                <a:off x="1303010" y="2398582"/>
                <a:ext cx="1628266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25BFCC-6407-D94A-A5E7-16E58AF6B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10" y="2398582"/>
                <a:ext cx="1628266" cy="809068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D57474-144C-8046-A012-EB2D732AEA96}"/>
              </a:ext>
            </a:extLst>
          </p:cNvPr>
          <p:cNvSpPr txBox="1"/>
          <p:nvPr/>
        </p:nvSpPr>
        <p:spPr>
          <a:xfrm>
            <a:off x="2794116" y="263337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となる解を求める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0F6E864F-4F0D-D845-AE32-49D922DAE6FD}"/>
              </a:ext>
            </a:extLst>
          </p:cNvPr>
          <p:cNvSpPr/>
          <p:nvPr/>
        </p:nvSpPr>
        <p:spPr>
          <a:xfrm rot="16200000">
            <a:off x="612002" y="2620498"/>
            <a:ext cx="643145" cy="48741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014093C-E62C-2C43-81D2-D03AFE5F3D6A}"/>
                  </a:ext>
                </a:extLst>
              </p:cNvPr>
              <p:cNvSpPr/>
              <p:nvPr/>
            </p:nvSpPr>
            <p:spPr>
              <a:xfrm>
                <a:off x="91989" y="3548459"/>
                <a:ext cx="112828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/>
                  <a:t>尤度関数</a:t>
                </a:r>
                <a14:m>
                  <m:oMath xmlns:m="http://schemas.openxmlformats.org/officeDocument/2006/math"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altLang="ja-JP" sz="2800" b="1" dirty="0"/>
                  <a:t> </a:t>
                </a:r>
                <a:r>
                  <a:rPr lang="en-US" altLang="ja-JP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sz="2800"/>
                  <a:t>の同時確率分布を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800"/>
                  <a:t>の関数とみなしたもの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014093C-E62C-2C43-81D2-D03AFE5F3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9" y="3548459"/>
                <a:ext cx="11282897" cy="523220"/>
              </a:xfrm>
              <a:prstGeom prst="rect">
                <a:avLst/>
              </a:prstGeom>
              <a:blipFill>
                <a:blip r:embed="rId5"/>
                <a:stretch>
                  <a:fillRect l="-899" t="-9302" r="-112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F6DE8A2-B2AF-E942-A03F-5A4C8C02FFAC}"/>
                  </a:ext>
                </a:extLst>
              </p:cNvPr>
              <p:cNvSpPr txBox="1"/>
              <p:nvPr/>
            </p:nvSpPr>
            <p:spPr>
              <a:xfrm>
                <a:off x="689866" y="4090651"/>
                <a:ext cx="81376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ja-JP" sz="2800" i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F6DE8A2-B2AF-E942-A03F-5A4C8C02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6" y="4090651"/>
                <a:ext cx="8137677" cy="523220"/>
              </a:xfrm>
              <a:prstGeom prst="rect">
                <a:avLst/>
              </a:prstGeom>
              <a:blipFill>
                <a:blip r:embed="rId6"/>
                <a:stretch>
                  <a:fillRect t="-126190" b="-19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B827E4-0A6D-5B4C-9ED3-F9E1C6D3BE02}"/>
              </a:ext>
            </a:extLst>
          </p:cNvPr>
          <p:cNvSpPr txBox="1"/>
          <p:nvPr/>
        </p:nvSpPr>
        <p:spPr>
          <a:xfrm>
            <a:off x="1501416" y="5439121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25000"/>
                  </a:schemeClr>
                </a:solidFill>
              </a:rPr>
              <a:t>⇒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</a:rPr>
              <a:t>和の形にすることで数学的に扱いやすくする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E5A83F7-ECBC-F64C-8D01-728454FBEB42}"/>
                  </a:ext>
                </a:extLst>
              </p:cNvPr>
              <p:cNvSpPr txBox="1"/>
              <p:nvPr/>
            </p:nvSpPr>
            <p:spPr>
              <a:xfrm>
                <a:off x="3954780" y="4625645"/>
                <a:ext cx="6234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 sz="2800" dirty="0"/>
                          <m:t>…</m:t>
                        </m:r>
                        <m:r>
                          <a:rPr lang="en-US" altLang="ja-JP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ja-JP" sz="2800" dirty="0"/>
                              <m:t>…</m:t>
                            </m:r>
                            <m:r>
                              <a:rPr lang="en-US" altLang="ja-JP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en-US" altLang="ja-JP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E5A83F7-ECBC-F64C-8D01-728454FB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4625645"/>
                <a:ext cx="6234784" cy="523220"/>
              </a:xfrm>
              <a:prstGeom prst="rect">
                <a:avLst/>
              </a:prstGeom>
              <a:blipFill>
                <a:blip r:embed="rId7"/>
                <a:stretch>
                  <a:fillRect t="-126190" b="-190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2D44842-E7E1-DC45-8B42-898B7DFD759B}"/>
                  </a:ext>
                </a:extLst>
              </p:cNvPr>
              <p:cNvSpPr/>
              <p:nvPr/>
            </p:nvSpPr>
            <p:spPr>
              <a:xfrm>
                <a:off x="689866" y="4687200"/>
                <a:ext cx="35489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/>
                  <a:t>複数の母数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ja-JP" sz="2000" dirty="0"/>
                      <m:t>…</m:t>
                    </m:r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2000"/>
                  <a:t>の時，</a:t>
                </a:r>
                <a:endParaRPr lang="en-US" altLang="ja-JP" sz="2000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2D44842-E7E1-DC45-8B42-898B7DFD7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66" y="4687200"/>
                <a:ext cx="3548985" cy="400110"/>
              </a:xfrm>
              <a:prstGeom prst="rect">
                <a:avLst/>
              </a:prstGeom>
              <a:blipFill>
                <a:blip r:embed="rId8"/>
                <a:stretch>
                  <a:fillRect l="-1423" t="-3030" r="-712" b="-24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9997641-2958-3A4D-91AF-321ACF43E31F}"/>
                  </a:ext>
                </a:extLst>
              </p:cNvPr>
              <p:cNvSpPr txBox="1"/>
              <p:nvPr/>
            </p:nvSpPr>
            <p:spPr>
              <a:xfrm>
                <a:off x="3309359" y="5929432"/>
                <a:ext cx="3864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9997641-2958-3A4D-91AF-321ACF43E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59" y="5929432"/>
                <a:ext cx="3864519" cy="523220"/>
              </a:xfrm>
              <a:prstGeom prst="rect">
                <a:avLst/>
              </a:prstGeom>
              <a:blipFill>
                <a:blip r:embed="rId9"/>
                <a:stretch>
                  <a:fillRect t="-126190" b="-190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02B66C-7463-7E44-BA0E-219533939ACF}"/>
              </a:ext>
            </a:extLst>
          </p:cNvPr>
          <p:cNvSpPr txBox="1"/>
          <p:nvPr/>
        </p:nvSpPr>
        <p:spPr>
          <a:xfrm>
            <a:off x="1893587" y="59909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対数尤度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FE6FE4C-E455-CA4B-AF1E-C4E9B7A6BC25}"/>
                  </a:ext>
                </a:extLst>
              </p:cNvPr>
              <p:cNvSpPr txBox="1"/>
              <p:nvPr/>
            </p:nvSpPr>
            <p:spPr>
              <a:xfrm>
                <a:off x="7920102" y="5764386"/>
                <a:ext cx="2254463" cy="794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FE6FE4C-E455-CA4B-AF1E-C4E9B7A6B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102" y="5764386"/>
                <a:ext cx="2254463" cy="794576"/>
              </a:xfrm>
              <a:prstGeom prst="rect">
                <a:avLst/>
              </a:prstGeom>
              <a:blipFill>
                <a:blip r:embed="rId10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矢印 19">
            <a:extLst>
              <a:ext uri="{FF2B5EF4-FFF2-40B4-BE49-F238E27FC236}">
                <a16:creationId xmlns:a16="http://schemas.microsoft.com/office/drawing/2014/main" id="{FAF46B7C-284D-4B48-8E66-CD77D2D0DEED}"/>
              </a:ext>
            </a:extLst>
          </p:cNvPr>
          <p:cNvSpPr/>
          <p:nvPr/>
        </p:nvSpPr>
        <p:spPr>
          <a:xfrm rot="16200000">
            <a:off x="7187442" y="5947334"/>
            <a:ext cx="643145" cy="487416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6B7061-8CDC-4E44-A69C-80275A1A18A1}"/>
              </a:ext>
            </a:extLst>
          </p:cNvPr>
          <p:cNvSpPr/>
          <p:nvPr/>
        </p:nvSpPr>
        <p:spPr>
          <a:xfrm>
            <a:off x="8276165" y="546989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/>
              <a:t>尤度方程式</a:t>
            </a:r>
          </a:p>
        </p:txBody>
      </p:sp>
    </p:spTree>
    <p:extLst>
      <p:ext uri="{BB962C8B-B14F-4D97-AF65-F5344CB8AC3E}">
        <p14:creationId xmlns:p14="http://schemas.microsoft.com/office/powerpoint/2010/main" val="202960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51BC5-C03C-49B1-AD05-80B3F45A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823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おわり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764CF9A-4C0F-429F-899D-F2B074F949B1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800" dirty="0"/>
              <a:t>フィードバック等お願いします．</a:t>
            </a:r>
          </a:p>
        </p:txBody>
      </p:sp>
    </p:spTree>
    <p:extLst>
      <p:ext uri="{BB962C8B-B14F-4D97-AF65-F5344CB8AC3E}">
        <p14:creationId xmlns:p14="http://schemas.microsoft.com/office/powerpoint/2010/main" val="15188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統計：最尤原理の基礎</vt:lpstr>
      <vt:lpstr>最尤原理とは</vt:lpstr>
      <vt:lpstr>最尤法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統計：最尤原理の基礎</dc:title>
  <dc:creator>武島 吉郁 (Yoshifumi Takeshima)</dc:creator>
  <cp:lastModifiedBy>武島 吉郁 (Yoshifumi Takeshima)</cp:lastModifiedBy>
  <cp:revision>2</cp:revision>
  <dcterms:created xsi:type="dcterms:W3CDTF">2019-11-07T23:46:59Z</dcterms:created>
  <dcterms:modified xsi:type="dcterms:W3CDTF">2019-11-07T23:50:04Z</dcterms:modified>
</cp:coreProperties>
</file>