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336" r:id="rId4"/>
    <p:sldId id="335" r:id="rId5"/>
    <p:sldId id="337" r:id="rId6"/>
    <p:sldId id="338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8" autoAdjust="0"/>
    <p:restoredTop sz="94660"/>
  </p:normalViewPr>
  <p:slideViewPr>
    <p:cSldViewPr snapToGrid="0">
      <p:cViewPr varScale="1">
        <p:scale>
          <a:sx n="65" d="100"/>
          <a:sy n="65" d="100"/>
        </p:scale>
        <p:origin x="70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69BCAA0-59EA-4A70-811A-7861443571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B48B947-F022-4724-B95A-8BBFD306CF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5E89D0E-95CA-49DD-828F-4960A7DA2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7F1C4-69FA-4E72-8E8A-01716656E947}" type="datetimeFigureOut">
              <a:rPr kumimoji="1" lang="ja-JP" altLang="en-US" smtClean="0"/>
              <a:t>2019/11/8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7E9501C-B005-4009-A7DD-5C0363CE4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0C9C167-F3F8-45BE-9F04-97C1CB4F7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101A7-D721-4276-B22A-B05CD6A4B1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6595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0448657-A04E-4DF6-A5A2-6783BE4E1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D5FB556-1718-43EA-94D3-9573EC6A52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773FBC6-6448-447F-9890-B193E25DF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7F1C4-69FA-4E72-8E8A-01716656E947}" type="datetimeFigureOut">
              <a:rPr kumimoji="1" lang="ja-JP" altLang="en-US" smtClean="0"/>
              <a:t>2019/11/8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1588697-AC84-46CB-A441-B0B80DB01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28D9A29-B4B7-4AE0-9879-5F67AF5AF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101A7-D721-4276-B22A-B05CD6A4B1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93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CF89FAF2-E371-4D0D-95C6-82B6196EF7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869B551-8FB0-472F-B658-5E11F90249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7EFEFAD-A017-42BB-BA92-8B0081AEA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7F1C4-69FA-4E72-8E8A-01716656E947}" type="datetimeFigureOut">
              <a:rPr kumimoji="1" lang="ja-JP" altLang="en-US" smtClean="0"/>
              <a:t>2019/11/8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F0E7AC3-0E23-4231-96B9-F1A24E2F3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6883773-6B03-4758-B757-4390099D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101A7-D721-4276-B22A-B05CD6A4B1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1680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51D0CB-F410-4088-8563-466D8476C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149D982-52AF-4A8E-BCED-6144A5EB26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0222573-B879-47A9-8765-F97932F35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7F1C4-69FA-4E72-8E8A-01716656E947}" type="datetimeFigureOut">
              <a:rPr kumimoji="1" lang="ja-JP" altLang="en-US" smtClean="0"/>
              <a:t>2019/11/8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8C9299F-C054-4C96-913D-1E5E9397B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EA7A520-1310-4470-BA9C-036C4A3E8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101A7-D721-4276-B22A-B05CD6A4B1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3019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CA6D5E-A150-450B-B012-28206505C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1F438D0-CAE1-4BD1-896C-316C27A79F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D0F1FAD-9330-477C-A906-9F716AA28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7F1C4-69FA-4E72-8E8A-01716656E947}" type="datetimeFigureOut">
              <a:rPr kumimoji="1" lang="ja-JP" altLang="en-US" smtClean="0"/>
              <a:t>2019/11/8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E62CF67-B86D-4CA0-94C6-241DD3597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AC78C7B-6770-4B37-BE05-803C08549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101A7-D721-4276-B22A-B05CD6A4B1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6314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87B37E2-FC44-4E39-ADD9-EC9DE851F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3B639AD-6006-4D63-A30E-67D6A14B5C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39CFD53-E679-4081-938E-D9906467C9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32960A6-0256-4A70-B32C-B782A92AA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7F1C4-69FA-4E72-8E8A-01716656E947}" type="datetimeFigureOut">
              <a:rPr kumimoji="1" lang="ja-JP" altLang="en-US" smtClean="0"/>
              <a:t>2019/11/8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54B6C49-0081-4C53-86FC-A5D70FF68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58B324B-7949-4A4C-8A5E-0A4241A83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101A7-D721-4276-B22A-B05CD6A4B1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3780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50AEE4E-EEAF-4EAB-A922-0EED6B083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1894A35-9434-46F7-BEDD-42E0CCBF92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2DB30C4-C092-47C3-9410-EA456E9E9F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AD4CA26-FD7E-4C23-A85B-6F8B678CA1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8D039B6-1E4E-478A-9A45-33EB749742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4FF2E0E-A527-4D0A-B80D-FF393328A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7F1C4-69FA-4E72-8E8A-01716656E947}" type="datetimeFigureOut">
              <a:rPr kumimoji="1" lang="ja-JP" altLang="en-US" smtClean="0"/>
              <a:t>2019/11/8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1CBE999-8F0B-4EEC-8CC5-F80C2810C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E096926-2DA9-41B2-86CC-113AA31C0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101A7-D721-4276-B22A-B05CD6A4B1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1534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94669F-055B-406D-97BD-2C3230E88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C5AC33E-4476-4CBF-BA33-812158EFC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7F1C4-69FA-4E72-8E8A-01716656E947}" type="datetimeFigureOut">
              <a:rPr kumimoji="1" lang="ja-JP" altLang="en-US" smtClean="0"/>
              <a:t>2019/11/8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896640C-E026-48F1-A740-80311A5FF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90FAA46-4568-495B-9D03-1BFAE07E6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101A7-D721-4276-B22A-B05CD6A4B1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5722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EE5BEBC-F1A0-48D7-AA7F-80AFA60FB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7F1C4-69FA-4E72-8E8A-01716656E947}" type="datetimeFigureOut">
              <a:rPr kumimoji="1" lang="ja-JP" altLang="en-US" smtClean="0"/>
              <a:t>2019/11/8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2C2FA28-6FA2-4445-8412-AE5256685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C59F148-7EB6-4500-A8F1-727ECD661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101A7-D721-4276-B22A-B05CD6A4B1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4928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AAD165-D876-494B-95D1-CF3469D1A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9AB0BC7-8938-4014-ADEC-7D674F68FA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63DDEAC-246B-48BC-937A-EFDCEA00D7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71BAD5F-A960-44AB-AB51-3F551FCAB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7F1C4-69FA-4E72-8E8A-01716656E947}" type="datetimeFigureOut">
              <a:rPr kumimoji="1" lang="ja-JP" altLang="en-US" smtClean="0"/>
              <a:t>2019/11/8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9C53ADC-9004-4356-9D94-76DDA810F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80F7BA8-A758-4867-87BB-C9BBABF91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101A7-D721-4276-B22A-B05CD6A4B1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2981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7FCD85-09F4-48F8-B406-807A2C659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A747A16-87E9-4005-B293-7A33562FEB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A38AC9C-64C1-44F9-8423-B44BDA46E0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2760918-58C2-404A-8256-06126B811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7F1C4-69FA-4E72-8E8A-01716656E947}" type="datetimeFigureOut">
              <a:rPr kumimoji="1" lang="ja-JP" altLang="en-US" smtClean="0"/>
              <a:t>2019/11/8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FA6896D-445D-4FFA-B841-0DB3831D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8B5B1DB-1712-45EF-80B9-7C2313CA6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101A7-D721-4276-B22A-B05CD6A4B1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3158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638C9F10-5CD2-48BD-8FFA-2AAF873D1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FA33AFC-69F4-45A8-9F63-41CCE2C814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E066614-6E9C-4BBD-89DE-3AAE86DF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57F1C4-69FA-4E72-8E8A-01716656E947}" type="datetimeFigureOut">
              <a:rPr kumimoji="1" lang="ja-JP" altLang="en-US" smtClean="0"/>
              <a:t>2019/11/8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CB6DAB6-CC69-4A62-BC27-2D2C4E316F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637E3B4-4A3D-4969-8A30-B913AEB594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4101A7-D721-4276-B22A-B05CD6A4B12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2968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0EEDC2-F8B7-4329-928A-2B4C916D15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36722"/>
            <a:ext cx="9144000" cy="1386195"/>
          </a:xfrm>
        </p:spPr>
        <p:txBody>
          <a:bodyPr/>
          <a:lstStyle/>
          <a:p>
            <a:r>
              <a:rPr kumimoji="1" lang="ja-JP" altLang="en-US" dirty="0"/>
              <a:t>確率変数とは？</a:t>
            </a:r>
          </a:p>
        </p:txBody>
      </p:sp>
    </p:spTree>
    <p:extLst>
      <p:ext uri="{BB962C8B-B14F-4D97-AF65-F5344CB8AC3E}">
        <p14:creationId xmlns:p14="http://schemas.microsoft.com/office/powerpoint/2010/main" val="3690535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BAE7897A-347A-4762-8B83-7198D172DD39}"/>
              </a:ext>
            </a:extLst>
          </p:cNvPr>
          <p:cNvSpPr/>
          <p:nvPr/>
        </p:nvSpPr>
        <p:spPr>
          <a:xfrm>
            <a:off x="271749" y="2996588"/>
            <a:ext cx="11061045" cy="300760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71F3933-F041-4DED-AE1D-878AE3746532}"/>
              </a:ext>
            </a:extLst>
          </p:cNvPr>
          <p:cNvSpPr/>
          <p:nvPr/>
        </p:nvSpPr>
        <p:spPr>
          <a:xfrm>
            <a:off x="183614" y="1478648"/>
            <a:ext cx="987478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3600" b="1" dirty="0"/>
              <a:t>”</a:t>
            </a:r>
            <a:r>
              <a:rPr lang="ja-JP" altLang="en-US" sz="3600" b="1" dirty="0"/>
              <a:t>算数</a:t>
            </a:r>
            <a:r>
              <a:rPr lang="en-US" altLang="ja-JP" sz="3600" b="1" dirty="0"/>
              <a:t>”</a:t>
            </a:r>
            <a:r>
              <a:rPr lang="ja-JP" altLang="en-US" sz="3600" b="1" dirty="0"/>
              <a:t>と</a:t>
            </a:r>
            <a:r>
              <a:rPr lang="en-US" altLang="ja-JP" sz="3600" b="1" dirty="0"/>
              <a:t>”</a:t>
            </a:r>
            <a:r>
              <a:rPr lang="ja-JP" altLang="en-US" sz="3600" b="1" dirty="0"/>
              <a:t>数学</a:t>
            </a:r>
            <a:r>
              <a:rPr lang="en-US" altLang="ja-JP" sz="3600" b="1" dirty="0"/>
              <a:t>”</a:t>
            </a:r>
            <a:r>
              <a:rPr lang="ja-JP" altLang="en-US" sz="3600" b="1" dirty="0"/>
              <a:t> の違い</a:t>
            </a:r>
            <a:endParaRPr lang="en-US" altLang="ja-JP" sz="3600" b="1" dirty="0"/>
          </a:p>
          <a:p>
            <a:r>
              <a:rPr lang="ja-JP" altLang="en-US" sz="2800" dirty="0"/>
              <a:t> 数学 ⇒ 数や数式を文字</a:t>
            </a:r>
            <a:r>
              <a:rPr lang="en-US" altLang="ja-JP" sz="2800" dirty="0"/>
              <a:t>(</a:t>
            </a:r>
            <a:r>
              <a:rPr lang="ja-JP" altLang="en-US" sz="2800" dirty="0"/>
              <a:t>変数</a:t>
            </a:r>
            <a:r>
              <a:rPr lang="en-US" altLang="ja-JP" sz="2800" dirty="0"/>
              <a:t>)</a:t>
            </a:r>
            <a:r>
              <a:rPr lang="ja-JP" altLang="en-US" sz="2800" dirty="0"/>
              <a:t>として扱って一般化すること</a:t>
            </a:r>
            <a:endParaRPr lang="en-US" altLang="ja-JP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EE2FA2B9-6F19-4251-9DF8-211563E6C7E8}"/>
                  </a:ext>
                </a:extLst>
              </p:cNvPr>
              <p:cNvSpPr txBox="1"/>
              <p:nvPr/>
            </p:nvSpPr>
            <p:spPr>
              <a:xfrm>
                <a:off x="1947905" y="3864141"/>
                <a:ext cx="920472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3200" b="0" dirty="0"/>
                  <a:t>関数</a:t>
                </a:r>
                <a14:m>
                  <m:oMath xmlns:m="http://schemas.openxmlformats.org/officeDocument/2006/math">
                    <m:r>
                      <a:rPr kumimoji="1" lang="en-US" altLang="ja-JP" sz="32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en-US" altLang="ja-JP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ja-JP" sz="3200" b="0" i="1" smtClean="0">
                        <a:latin typeface="Cambria Math" panose="02040503050406030204" pitchFamily="18" charset="0"/>
                      </a:rPr>
                      <m:t>𝑎</m:t>
                    </m:r>
                    <m:sSup>
                      <m:sSupPr>
                        <m:ctrlP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kumimoji="1" lang="en-US" altLang="ja-JP" sz="32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ja-JP" sz="3200" b="0" i="1" smtClean="0">
                        <a:latin typeface="Cambria Math" panose="02040503050406030204" pitchFamily="18" charset="0"/>
                      </a:rPr>
                      <m:t>𝑏𝑥</m:t>
                    </m:r>
                    <m:r>
                      <a:rPr kumimoji="1" lang="en-US" altLang="ja-JP" sz="32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kumimoji="1" lang="en-US" altLang="ja-JP" sz="32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kumimoji="1" lang="ja-JP" altLang="en-US" sz="3200" dirty="0"/>
                  <a:t>について次の値を求めよ</a:t>
                </a:r>
              </a:p>
            </p:txBody>
          </p:sp>
        </mc:Choice>
        <mc:Fallback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EE2FA2B9-6F19-4251-9DF8-211563E6C7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7905" y="3864141"/>
                <a:ext cx="9204728" cy="584775"/>
              </a:xfrm>
              <a:prstGeom prst="rect">
                <a:avLst/>
              </a:prstGeom>
              <a:blipFill>
                <a:blip r:embed="rId2"/>
                <a:stretch>
                  <a:fillRect l="-1722" t="-12500" r="-464" b="-3437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4A3F4587-E78A-4B5B-BBFA-FFF8A2A0707D}"/>
                  </a:ext>
                </a:extLst>
              </p:cNvPr>
              <p:cNvSpPr/>
              <p:nvPr/>
            </p:nvSpPr>
            <p:spPr>
              <a:xfrm>
                <a:off x="1334656" y="4493629"/>
                <a:ext cx="6211898" cy="129407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ja-JP" sz="3200" b="0" dirty="0"/>
                  <a:t>(1.1) </a:t>
                </a:r>
                <a14:m>
                  <m:oMath xmlns:m="http://schemas.openxmlformats.org/officeDocument/2006/math">
                    <m:r>
                      <a:rPr lang="en-US" altLang="ja-JP" sz="3200" b="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32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d>
                  </m:oMath>
                </a14:m>
                <a:endParaRPr lang="en-US" altLang="ja-JP" sz="3200" dirty="0"/>
              </a:p>
              <a:p>
                <a:r>
                  <a:rPr lang="en-US" altLang="ja-JP" sz="3200" dirty="0"/>
                  <a:t>(1.2) </a:t>
                </a:r>
                <a14:m>
                  <m:oMath xmlns:m="http://schemas.openxmlformats.org/officeDocument/2006/math">
                    <m:r>
                      <a:rPr lang="en-US" altLang="ja-JP" sz="32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ja-JP" sz="3200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ja-JP" altLang="en-US" sz="3200" dirty="0"/>
                  <a:t>の時の傾き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320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altLang="ja-JP" sz="320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altLang="ja-JP" sz="32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ja-JP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ja-JP" sz="3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ja-JP" altLang="en-US" sz="3200" dirty="0"/>
              </a:p>
            </p:txBody>
          </p:sp>
        </mc:Choice>
        <mc:Fallback xmlns=""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4A3F4587-E78A-4B5B-BBFA-FFF8A2A070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4656" y="4493629"/>
                <a:ext cx="6211898" cy="1294072"/>
              </a:xfrm>
              <a:prstGeom prst="rect">
                <a:avLst/>
              </a:prstGeom>
              <a:blipFill>
                <a:blip r:embed="rId3"/>
                <a:stretch>
                  <a:fillRect l="-2552" t="-5660" b="-754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F45AF0E3-1780-4194-A524-915540CA9AE8}"/>
              </a:ext>
            </a:extLst>
          </p:cNvPr>
          <p:cNvSpPr/>
          <p:nvPr/>
        </p:nvSpPr>
        <p:spPr>
          <a:xfrm>
            <a:off x="859206" y="3862937"/>
            <a:ext cx="94769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200" b="1" dirty="0"/>
              <a:t>問 </a:t>
            </a:r>
            <a:r>
              <a:rPr lang="en-US" altLang="ja-JP" sz="3200" b="1" dirty="0"/>
              <a:t>1</a:t>
            </a:r>
            <a:endParaRPr lang="ja-JP" altLang="en-US" sz="3200" b="1" dirty="0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E470F4CC-E5E1-4B3B-B953-45E47B104011}"/>
              </a:ext>
            </a:extLst>
          </p:cNvPr>
          <p:cNvSpPr/>
          <p:nvPr/>
        </p:nvSpPr>
        <p:spPr>
          <a:xfrm>
            <a:off x="594803" y="3159660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200" b="1" dirty="0"/>
              <a:t>高校数学</a:t>
            </a:r>
            <a:endParaRPr lang="ja-JP" altLang="en-US" sz="3200" dirty="0"/>
          </a:p>
        </p:txBody>
      </p:sp>
      <p:sp>
        <p:nvSpPr>
          <p:cNvPr id="16" name="タイトル 1">
            <a:extLst>
              <a:ext uri="{FF2B5EF4-FFF2-40B4-BE49-F238E27FC236}">
                <a16:creationId xmlns:a16="http://schemas.microsoft.com/office/drawing/2014/main" id="{948A3223-6031-4AA9-8C91-7A4A50F93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324" y="249941"/>
            <a:ext cx="10515600" cy="1325563"/>
          </a:xfrm>
        </p:spPr>
        <p:txBody>
          <a:bodyPr/>
          <a:lstStyle/>
          <a:p>
            <a:r>
              <a:rPr lang="ja-JP" altLang="en-US" dirty="0"/>
              <a:t>確率変数とは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13124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736EE66C-44C0-4092-9849-8783B959B45C}"/>
              </a:ext>
            </a:extLst>
          </p:cNvPr>
          <p:cNvSpPr/>
          <p:nvPr/>
        </p:nvSpPr>
        <p:spPr>
          <a:xfrm>
            <a:off x="244428" y="2712789"/>
            <a:ext cx="10855287" cy="2759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71F3933-F041-4DED-AE1D-878AE3746532}"/>
              </a:ext>
            </a:extLst>
          </p:cNvPr>
          <p:cNvSpPr/>
          <p:nvPr/>
        </p:nvSpPr>
        <p:spPr>
          <a:xfrm>
            <a:off x="183614" y="1478648"/>
            <a:ext cx="987478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3600" b="1" dirty="0"/>
              <a:t>”</a:t>
            </a:r>
            <a:r>
              <a:rPr lang="ja-JP" altLang="en-US" sz="3600" b="1" dirty="0"/>
              <a:t>算数</a:t>
            </a:r>
            <a:r>
              <a:rPr lang="en-US" altLang="ja-JP" sz="3600" b="1" dirty="0"/>
              <a:t>”</a:t>
            </a:r>
            <a:r>
              <a:rPr lang="ja-JP" altLang="en-US" sz="3600" b="1" dirty="0"/>
              <a:t>と</a:t>
            </a:r>
            <a:r>
              <a:rPr lang="en-US" altLang="ja-JP" sz="3600" b="1" dirty="0"/>
              <a:t>”</a:t>
            </a:r>
            <a:r>
              <a:rPr lang="ja-JP" altLang="en-US" sz="3600" b="1" dirty="0"/>
              <a:t>数学</a:t>
            </a:r>
            <a:r>
              <a:rPr lang="en-US" altLang="ja-JP" sz="3600" b="1" dirty="0"/>
              <a:t>”</a:t>
            </a:r>
            <a:r>
              <a:rPr lang="ja-JP" altLang="en-US" sz="3600" b="1" dirty="0"/>
              <a:t> の違い</a:t>
            </a:r>
            <a:endParaRPr lang="en-US" altLang="ja-JP" sz="3600" b="1" dirty="0"/>
          </a:p>
          <a:p>
            <a:r>
              <a:rPr lang="ja-JP" altLang="en-US" sz="2800" dirty="0"/>
              <a:t> 数学 ⇒ 数や数式を文字</a:t>
            </a:r>
            <a:r>
              <a:rPr lang="en-US" altLang="ja-JP" sz="2800" dirty="0"/>
              <a:t>(</a:t>
            </a:r>
            <a:r>
              <a:rPr lang="ja-JP" altLang="en-US" sz="2800" dirty="0"/>
              <a:t>変数</a:t>
            </a:r>
            <a:r>
              <a:rPr lang="en-US" altLang="ja-JP" sz="2800" dirty="0"/>
              <a:t>)</a:t>
            </a:r>
            <a:r>
              <a:rPr lang="ja-JP" altLang="en-US" sz="2800" dirty="0"/>
              <a:t>として扱って一般化すること</a:t>
            </a:r>
            <a:endParaRPr lang="en-US" altLang="ja-JP" sz="28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E2FA2B9-6F19-4251-9DF8-211563E6C7E8}"/>
              </a:ext>
            </a:extLst>
          </p:cNvPr>
          <p:cNvSpPr txBox="1"/>
          <p:nvPr/>
        </p:nvSpPr>
        <p:spPr>
          <a:xfrm>
            <a:off x="1947905" y="3434483"/>
            <a:ext cx="89477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/>
              <a:t>コインを投げる試行を行う．次の確率を求めよ．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4A3F4587-E78A-4B5B-BBFA-FFF8A2A0707D}"/>
              </a:ext>
            </a:extLst>
          </p:cNvPr>
          <p:cNvSpPr/>
          <p:nvPr/>
        </p:nvSpPr>
        <p:spPr>
          <a:xfrm>
            <a:off x="1334656" y="4063971"/>
            <a:ext cx="919746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3200" b="0" dirty="0"/>
              <a:t>(2.1) 10</a:t>
            </a:r>
            <a:r>
              <a:rPr lang="ja-JP" altLang="en-US" sz="3200" b="0" dirty="0"/>
              <a:t>回投げて</a:t>
            </a:r>
            <a:r>
              <a:rPr lang="ja-JP" altLang="en-US" sz="3200" dirty="0"/>
              <a:t>，</a:t>
            </a:r>
            <a:r>
              <a:rPr lang="ja-JP" altLang="en-US" sz="3200" b="0" dirty="0"/>
              <a:t>表が</a:t>
            </a:r>
            <a:r>
              <a:rPr lang="en-US" altLang="ja-JP" sz="3200" b="0" dirty="0"/>
              <a:t>3</a:t>
            </a:r>
            <a:r>
              <a:rPr lang="ja-JP" altLang="en-US" sz="3200" b="0" dirty="0"/>
              <a:t>回出る確率</a:t>
            </a:r>
            <a:endParaRPr lang="en-US" altLang="ja-JP" sz="3200" dirty="0"/>
          </a:p>
          <a:p>
            <a:r>
              <a:rPr lang="en-US" altLang="ja-JP" sz="3200" dirty="0"/>
              <a:t>(2.2) 5</a:t>
            </a:r>
            <a:r>
              <a:rPr lang="ja-JP" altLang="en-US" sz="3200" dirty="0"/>
              <a:t>回投げて，少なくとも２回表が出る確率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F45AF0E3-1780-4194-A524-915540CA9AE8}"/>
              </a:ext>
            </a:extLst>
          </p:cNvPr>
          <p:cNvSpPr/>
          <p:nvPr/>
        </p:nvSpPr>
        <p:spPr>
          <a:xfrm>
            <a:off x="859206" y="3433279"/>
            <a:ext cx="94769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200" b="1" dirty="0"/>
              <a:t>問 </a:t>
            </a:r>
            <a:r>
              <a:rPr lang="en-US" altLang="ja-JP" sz="3200" b="1" dirty="0"/>
              <a:t>2</a:t>
            </a:r>
            <a:endParaRPr lang="ja-JP" altLang="en-US" sz="3200" b="1" dirty="0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E470F4CC-E5E1-4B3B-B953-45E47B104011}"/>
              </a:ext>
            </a:extLst>
          </p:cNvPr>
          <p:cNvSpPr/>
          <p:nvPr/>
        </p:nvSpPr>
        <p:spPr>
          <a:xfrm>
            <a:off x="407570" y="2848753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200" b="1" dirty="0"/>
              <a:t>高校数学</a:t>
            </a:r>
            <a:endParaRPr lang="ja-JP" altLang="en-US" sz="3200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496E6A36-60DB-4C41-8E7D-7CD8AF5B93FC}"/>
              </a:ext>
            </a:extLst>
          </p:cNvPr>
          <p:cNvSpPr/>
          <p:nvPr/>
        </p:nvSpPr>
        <p:spPr>
          <a:xfrm>
            <a:off x="8078562" y="5686733"/>
            <a:ext cx="3262432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4800" b="1" dirty="0"/>
              <a:t>これは算数</a:t>
            </a:r>
            <a:endParaRPr lang="en-US" altLang="ja-JP" sz="4800" b="1" dirty="0"/>
          </a:p>
        </p:txBody>
      </p:sp>
      <p:sp>
        <p:nvSpPr>
          <p:cNvPr id="3" name="矢印: 右 2">
            <a:extLst>
              <a:ext uri="{FF2B5EF4-FFF2-40B4-BE49-F238E27FC236}">
                <a16:creationId xmlns:a16="http://schemas.microsoft.com/office/drawing/2014/main" id="{0C8615BC-2122-4BC3-B888-C9F51C90993B}"/>
              </a:ext>
            </a:extLst>
          </p:cNvPr>
          <p:cNvSpPr/>
          <p:nvPr/>
        </p:nvSpPr>
        <p:spPr>
          <a:xfrm>
            <a:off x="6789588" y="5611980"/>
            <a:ext cx="1288974" cy="98050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タイトル 1">
            <a:extLst>
              <a:ext uri="{FF2B5EF4-FFF2-40B4-BE49-F238E27FC236}">
                <a16:creationId xmlns:a16="http://schemas.microsoft.com/office/drawing/2014/main" id="{E699A41A-2EB5-458C-BC2A-FA3A21EE8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324" y="249941"/>
            <a:ext cx="10515600" cy="1325563"/>
          </a:xfrm>
        </p:spPr>
        <p:txBody>
          <a:bodyPr/>
          <a:lstStyle/>
          <a:p>
            <a:r>
              <a:rPr lang="ja-JP" altLang="en-US" dirty="0"/>
              <a:t>確率変数とは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27995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47E570D-7CC5-4D37-8FD3-27CADBB34638}"/>
              </a:ext>
            </a:extLst>
          </p:cNvPr>
          <p:cNvSpPr/>
          <p:nvPr/>
        </p:nvSpPr>
        <p:spPr>
          <a:xfrm>
            <a:off x="210267" y="1732708"/>
            <a:ext cx="862607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200" b="1" dirty="0"/>
              <a:t>確率論 ⇒ ある事象を確率変数と置いて一般化</a:t>
            </a:r>
            <a:endParaRPr lang="en-US" altLang="ja-JP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31410553-8341-40B2-9947-38ECBADE442F}"/>
                  </a:ext>
                </a:extLst>
              </p:cNvPr>
              <p:cNvSpPr/>
              <p:nvPr/>
            </p:nvSpPr>
            <p:spPr>
              <a:xfrm>
                <a:off x="691886" y="2837090"/>
                <a:ext cx="2481770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ja-JP" altLang="en-US" sz="3600" b="1" dirty="0">
                    <a:solidFill>
                      <a:schemeClr val="tx1"/>
                    </a:solidFill>
                  </a:rPr>
                  <a:t>確率変数 </a:t>
                </a:r>
                <a14:m>
                  <m:oMath xmlns:m="http://schemas.openxmlformats.org/officeDocument/2006/math">
                    <m:r>
                      <a:rPr lang="en-US" altLang="ja-JP" sz="3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endParaRPr lang="ja-JP" alt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31410553-8341-40B2-9947-38ECBADE44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886" y="2837090"/>
                <a:ext cx="2481770" cy="646331"/>
              </a:xfrm>
              <a:prstGeom prst="rect">
                <a:avLst/>
              </a:prstGeom>
              <a:blipFill>
                <a:blip r:embed="rId2"/>
                <a:stretch>
                  <a:fillRect l="-7353" t="-14151" b="-3490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正方形/長方形 6">
                <a:extLst>
                  <a:ext uri="{FF2B5EF4-FFF2-40B4-BE49-F238E27FC236}">
                    <a16:creationId xmlns:a16="http://schemas.microsoft.com/office/drawing/2014/main" id="{6FB95215-C9A1-485E-9EB8-508621AC1EB6}"/>
                  </a:ext>
                </a:extLst>
              </p:cNvPr>
              <p:cNvSpPr/>
              <p:nvPr/>
            </p:nvSpPr>
            <p:spPr>
              <a:xfrm>
                <a:off x="3991952" y="2551677"/>
                <a:ext cx="436824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ja-JP" altLang="en-US" sz="3200" dirty="0"/>
                  <a:t>表が出る事象 </a:t>
                </a:r>
                <a:r>
                  <a:rPr lang="en-US" altLang="ja-JP" sz="3200" dirty="0"/>
                  <a:t>:</a:t>
                </a:r>
                <a:r>
                  <a:rPr lang="ja-JP" altLang="en-US" sz="3200" dirty="0"/>
                  <a:t> </a:t>
                </a:r>
                <a14:m>
                  <m:oMath xmlns:m="http://schemas.openxmlformats.org/officeDocument/2006/math">
                    <m:r>
                      <a:rPr lang="en-US" altLang="ja-JP" sz="3200" b="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ja-JP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ja-JP" altLang="en-US" sz="3200" b="0" i="1">
                        <a:latin typeface="Cambria Math" panose="02040503050406030204" pitchFamily="18" charset="0"/>
                      </a:rPr>
                      <m:t>表</m:t>
                    </m:r>
                  </m:oMath>
                </a14:m>
                <a:endParaRPr lang="ja-JP" altLang="en-US" sz="3200" dirty="0"/>
              </a:p>
            </p:txBody>
          </p:sp>
        </mc:Choice>
        <mc:Fallback xmlns="">
          <p:sp>
            <p:nvSpPr>
              <p:cNvPr id="7" name="正方形/長方形 6">
                <a:extLst>
                  <a:ext uri="{FF2B5EF4-FFF2-40B4-BE49-F238E27FC236}">
                    <a16:creationId xmlns:a16="http://schemas.microsoft.com/office/drawing/2014/main" id="{6FB95215-C9A1-485E-9EB8-508621AC1E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1952" y="2551677"/>
                <a:ext cx="4368247" cy="584775"/>
              </a:xfrm>
              <a:prstGeom prst="rect">
                <a:avLst/>
              </a:prstGeom>
              <a:blipFill>
                <a:blip r:embed="rId3"/>
                <a:stretch>
                  <a:fillRect l="-3631" t="-12500" b="-3437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正方形/長方形 7">
                <a:extLst>
                  <a:ext uri="{FF2B5EF4-FFF2-40B4-BE49-F238E27FC236}">
                    <a16:creationId xmlns:a16="http://schemas.microsoft.com/office/drawing/2014/main" id="{11B86FFA-3CD8-42B0-A165-B131D606AB20}"/>
                  </a:ext>
                </a:extLst>
              </p:cNvPr>
              <p:cNvSpPr/>
              <p:nvPr/>
            </p:nvSpPr>
            <p:spPr>
              <a:xfrm>
                <a:off x="3991952" y="3136451"/>
                <a:ext cx="4216988" cy="5850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ja-JP" altLang="en-US" sz="3200" dirty="0"/>
                  <a:t>裏が出る事象 </a:t>
                </a:r>
                <a:r>
                  <a:rPr lang="en-US" altLang="ja-JP" sz="3200" dirty="0"/>
                  <a:t>:</a:t>
                </a:r>
                <a:r>
                  <a:rPr lang="ja-JP" altLang="en-US" sz="3200" dirty="0"/>
                  <a:t> </a:t>
                </a:r>
                <a14:m>
                  <m:oMath xmlns:m="http://schemas.openxmlformats.org/officeDocument/2006/math">
                    <m:r>
                      <a:rPr lang="en-US" altLang="ja-JP" sz="3200" b="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ja-JP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ja-JP" altLang="en-US" sz="3200" b="0" i="1">
                        <a:latin typeface="Cambria Math" panose="02040503050406030204" pitchFamily="18" charset="0"/>
                      </a:rPr>
                      <m:t>裏</m:t>
                    </m:r>
                  </m:oMath>
                </a14:m>
                <a:endParaRPr lang="ja-JP" altLang="en-US" sz="3200" dirty="0"/>
              </a:p>
            </p:txBody>
          </p:sp>
        </mc:Choice>
        <mc:Fallback xmlns="">
          <p:sp>
            <p:nvSpPr>
              <p:cNvPr id="8" name="正方形/長方形 7">
                <a:extLst>
                  <a:ext uri="{FF2B5EF4-FFF2-40B4-BE49-F238E27FC236}">
                    <a16:creationId xmlns:a16="http://schemas.microsoft.com/office/drawing/2014/main" id="{11B86FFA-3CD8-42B0-A165-B131D606AB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1952" y="3136451"/>
                <a:ext cx="4216988" cy="585097"/>
              </a:xfrm>
              <a:prstGeom prst="rect">
                <a:avLst/>
              </a:prstGeom>
              <a:blipFill>
                <a:blip r:embed="rId4"/>
                <a:stretch>
                  <a:fillRect l="-3757" t="-12632" b="-3578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9B0FA94D-DD10-4EA5-B3F8-C6AD18CE0C9F}"/>
                  </a:ext>
                </a:extLst>
              </p:cNvPr>
              <p:cNvSpPr/>
              <p:nvPr/>
            </p:nvSpPr>
            <p:spPr>
              <a:xfrm>
                <a:off x="381919" y="4327292"/>
                <a:ext cx="3148619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ja-JP" altLang="en-US" sz="3600" b="1" dirty="0">
                    <a:solidFill>
                      <a:schemeClr val="tx1"/>
                    </a:solidFill>
                  </a:rPr>
                  <a:t>確率関数 </a:t>
                </a:r>
                <a14:m>
                  <m:oMath xmlns:m="http://schemas.openxmlformats.org/officeDocument/2006/math">
                    <m:r>
                      <a:rPr lang="en-US" altLang="ja-JP" sz="3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altLang="ja-JP" sz="36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3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altLang="ja-JP" sz="36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ja-JP" alt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9B0FA94D-DD10-4EA5-B3F8-C6AD18CE0C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919" y="4327292"/>
                <a:ext cx="3148619" cy="646331"/>
              </a:xfrm>
              <a:prstGeom prst="rect">
                <a:avLst/>
              </a:prstGeom>
              <a:blipFill>
                <a:blip r:embed="rId5"/>
                <a:stretch>
                  <a:fillRect l="-6008" t="-15094" b="-3490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正方形/長方形 9">
                <a:extLst>
                  <a:ext uri="{FF2B5EF4-FFF2-40B4-BE49-F238E27FC236}">
                    <a16:creationId xmlns:a16="http://schemas.microsoft.com/office/drawing/2014/main" id="{C8A67283-8449-4EF7-B0CD-017A99BCD2B6}"/>
                  </a:ext>
                </a:extLst>
              </p:cNvPr>
              <p:cNvSpPr/>
              <p:nvPr/>
            </p:nvSpPr>
            <p:spPr>
              <a:xfrm>
                <a:off x="3991952" y="4112968"/>
                <a:ext cx="5031506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ja-JP" altLang="en-US" sz="3200" dirty="0"/>
                  <a:t>表がでる確率：</a:t>
                </a:r>
                <a14:m>
                  <m:oMath xmlns:m="http://schemas.openxmlformats.org/officeDocument/2006/math">
                    <m:r>
                      <a:rPr lang="en-US" altLang="ja-JP" sz="3200" b="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ja-JP" sz="3200" b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3200" b="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ja-JP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ja-JP" altLang="en-US" sz="3200" b="0" i="1">
                        <a:latin typeface="Cambria Math" panose="02040503050406030204" pitchFamily="18" charset="0"/>
                      </a:rPr>
                      <m:t>表</m:t>
                    </m:r>
                    <m:r>
                      <a:rPr lang="en-US" altLang="ja-JP" sz="3200" b="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ja-JP" altLang="en-US" sz="3200" dirty="0"/>
              </a:p>
            </p:txBody>
          </p:sp>
        </mc:Choice>
        <mc:Fallback xmlns="">
          <p:sp>
            <p:nvSpPr>
              <p:cNvPr id="10" name="正方形/長方形 9">
                <a:extLst>
                  <a:ext uri="{FF2B5EF4-FFF2-40B4-BE49-F238E27FC236}">
                    <a16:creationId xmlns:a16="http://schemas.microsoft.com/office/drawing/2014/main" id="{C8A67283-8449-4EF7-B0CD-017A99BCD2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1952" y="4112968"/>
                <a:ext cx="5031506" cy="584775"/>
              </a:xfrm>
              <a:prstGeom prst="rect">
                <a:avLst/>
              </a:prstGeom>
              <a:blipFill>
                <a:blip r:embed="rId6"/>
                <a:stretch>
                  <a:fillRect l="-3152" t="-12500" b="-3437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3D1413A6-40C1-4592-ACBF-C6F0D667F4E3}"/>
                  </a:ext>
                </a:extLst>
              </p:cNvPr>
              <p:cNvSpPr/>
              <p:nvPr/>
            </p:nvSpPr>
            <p:spPr>
              <a:xfrm>
                <a:off x="3991952" y="4697743"/>
                <a:ext cx="4880247" cy="5850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ja-JP" altLang="en-US" sz="3200" dirty="0"/>
                  <a:t>裏がでる確率：</a:t>
                </a:r>
                <a14:m>
                  <m:oMath xmlns:m="http://schemas.openxmlformats.org/officeDocument/2006/math">
                    <m:r>
                      <a:rPr lang="en-US" altLang="ja-JP" sz="32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ja-JP" sz="3200" b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ja-JP" sz="3200" b="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ja-JP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ja-JP" altLang="en-US" sz="3200" b="0" i="1">
                        <a:latin typeface="Cambria Math" panose="02040503050406030204" pitchFamily="18" charset="0"/>
                      </a:rPr>
                      <m:t>裏</m:t>
                    </m:r>
                    <m:r>
                      <a:rPr lang="en-US" altLang="ja-JP" sz="3200" b="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ja-JP" altLang="en-US" sz="3200" dirty="0"/>
              </a:p>
            </p:txBody>
          </p:sp>
        </mc:Choice>
        <mc:Fallback xmlns=""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3D1413A6-40C1-4592-ACBF-C6F0D667F4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1952" y="4697743"/>
                <a:ext cx="4880247" cy="585097"/>
              </a:xfrm>
              <a:prstGeom prst="rect">
                <a:avLst/>
              </a:prstGeom>
              <a:blipFill>
                <a:blip r:embed="rId7"/>
                <a:stretch>
                  <a:fillRect l="-3250" t="-12500" b="-3437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正方形/長方形 2">
                <a:extLst>
                  <a:ext uri="{FF2B5EF4-FFF2-40B4-BE49-F238E27FC236}">
                    <a16:creationId xmlns:a16="http://schemas.microsoft.com/office/drawing/2014/main" id="{6860F912-9056-4604-9BBD-C222C833E345}"/>
                  </a:ext>
                </a:extLst>
              </p:cNvPr>
              <p:cNvSpPr/>
              <p:nvPr/>
            </p:nvSpPr>
            <p:spPr>
              <a:xfrm>
                <a:off x="2822851" y="5802125"/>
                <a:ext cx="6049348" cy="65075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ja-JP" sz="36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ja-JP" sz="360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ja-JP" altLang="en-US" sz="3600" b="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事象</m:t>
                        </m:r>
                      </m:e>
                    </m:d>
                    <m:r>
                      <a:rPr lang="en-US" altLang="ja-JP" sz="36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ja-JP" altLang="en-US" sz="3600" b="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事象</m:t>
                    </m:r>
                    <m:r>
                      <a:rPr lang="ja-JP" altLang="en-US" sz="3600" b="0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が</m:t>
                    </m:r>
                  </m:oMath>
                </a14:m>
                <a:r>
                  <a:rPr lang="ja-JP" altLang="en-US" sz="3600" dirty="0">
                    <a:solidFill>
                      <a:schemeClr val="accent1"/>
                    </a:solidFill>
                  </a:rPr>
                  <a:t>起きる確率</a:t>
                </a:r>
              </a:p>
            </p:txBody>
          </p:sp>
        </mc:Choice>
        <mc:Fallback>
          <p:sp>
            <p:nvSpPr>
              <p:cNvPr id="3" name="正方形/長方形 2">
                <a:extLst>
                  <a:ext uri="{FF2B5EF4-FFF2-40B4-BE49-F238E27FC236}">
                    <a16:creationId xmlns:a16="http://schemas.microsoft.com/office/drawing/2014/main" id="{6860F912-9056-4604-9BBD-C222C833E3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2851" y="5802125"/>
                <a:ext cx="6049348" cy="650756"/>
              </a:xfrm>
              <a:prstGeom prst="rect">
                <a:avLst/>
              </a:prstGeom>
              <a:blipFill>
                <a:blip r:embed="rId8"/>
                <a:stretch>
                  <a:fillRect t="-13084" r="-2218" b="-3551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タイトル 1">
            <a:extLst>
              <a:ext uri="{FF2B5EF4-FFF2-40B4-BE49-F238E27FC236}">
                <a16:creationId xmlns:a16="http://schemas.microsoft.com/office/drawing/2014/main" id="{A2E29468-A7CF-40A5-8413-EEDE571DB054}"/>
              </a:ext>
            </a:extLst>
          </p:cNvPr>
          <p:cNvSpPr txBox="1">
            <a:spLocks/>
          </p:cNvSpPr>
          <p:nvPr/>
        </p:nvSpPr>
        <p:spPr>
          <a:xfrm>
            <a:off x="285324" y="24994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/>
              <a:t>確率変数とは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845413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798B4BEB-553F-486B-9704-EC37F512CFC5}"/>
              </a:ext>
            </a:extLst>
          </p:cNvPr>
          <p:cNvSpPr/>
          <p:nvPr/>
        </p:nvSpPr>
        <p:spPr>
          <a:xfrm>
            <a:off x="129608" y="1413706"/>
            <a:ext cx="11905510" cy="302422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2EFE4684-CE0A-4423-9016-4FB30A51C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324" y="249941"/>
            <a:ext cx="10515600" cy="1325563"/>
          </a:xfrm>
        </p:spPr>
        <p:txBody>
          <a:bodyPr/>
          <a:lstStyle/>
          <a:p>
            <a:r>
              <a:rPr lang="ja-JP" altLang="en-US" dirty="0"/>
              <a:t>確率変数とは</a:t>
            </a: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984BB85-1AB4-4B2D-B90D-6A80C641340F}"/>
              </a:ext>
            </a:extLst>
          </p:cNvPr>
          <p:cNvSpPr/>
          <p:nvPr/>
        </p:nvSpPr>
        <p:spPr>
          <a:xfrm>
            <a:off x="285324" y="1686453"/>
            <a:ext cx="994695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600" b="1" u="sng" dirty="0"/>
              <a:t>コインを</a:t>
            </a:r>
            <a:r>
              <a:rPr lang="en-US" altLang="ja-JP" sz="3600" b="1" u="sng" dirty="0"/>
              <a:t>3</a:t>
            </a:r>
            <a:r>
              <a:rPr lang="ja-JP" altLang="en-US" sz="3600" b="1" u="sng" dirty="0"/>
              <a:t>回投げて，表が</a:t>
            </a:r>
            <a:r>
              <a:rPr lang="en-US" altLang="ja-JP" sz="3600" b="1" u="sng" dirty="0"/>
              <a:t>2</a:t>
            </a:r>
            <a:r>
              <a:rPr lang="ja-JP" altLang="en-US" sz="3600" b="1" u="sng" dirty="0"/>
              <a:t>回出る確率を求める</a:t>
            </a:r>
            <a:endParaRPr lang="en-US" altLang="ja-JP" sz="3600" b="1" u="sn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A848B113-92F8-4DE9-BE2A-2C9D8503E966}"/>
                  </a:ext>
                </a:extLst>
              </p:cNvPr>
              <p:cNvSpPr/>
              <p:nvPr/>
            </p:nvSpPr>
            <p:spPr>
              <a:xfrm>
                <a:off x="349417" y="2601073"/>
                <a:ext cx="7768473" cy="7877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ja-JP" altLang="en-US" sz="3200" dirty="0"/>
                  <a:t>・</a:t>
                </a:r>
                <a:r>
                  <a:rPr lang="en-US" altLang="ja-JP" sz="3200" dirty="0"/>
                  <a:t>1</a:t>
                </a:r>
                <a:r>
                  <a:rPr lang="ja-JP" altLang="en-US" sz="3200" dirty="0"/>
                  <a:t>回の試行で表になる確率が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ja-JP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ja-JP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ja-JP" sz="32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ja-JP" altLang="en-US" sz="3200" dirty="0"/>
                  <a:t>のとき，</a:t>
                </a:r>
              </a:p>
            </p:txBody>
          </p:sp>
        </mc:Choice>
        <mc:Fallback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A848B113-92F8-4DE9-BE2A-2C9D8503E9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417" y="2601073"/>
                <a:ext cx="7768473" cy="787716"/>
              </a:xfrm>
              <a:prstGeom prst="rect">
                <a:avLst/>
              </a:prstGeom>
              <a:blipFill>
                <a:blip r:embed="rId2"/>
                <a:stretch>
                  <a:fillRect l="-1961" r="-1176" b="-1317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E506E170-081B-43FA-948B-21BE61A727C1}"/>
                  </a:ext>
                </a:extLst>
              </p:cNvPr>
              <p:cNvSpPr/>
              <p:nvPr/>
            </p:nvSpPr>
            <p:spPr>
              <a:xfrm>
                <a:off x="349417" y="3413174"/>
                <a:ext cx="11674671" cy="78771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ja-JP" altLang="en-US" sz="3200" b="0" dirty="0"/>
                  <a:t>・求める確率 </a:t>
                </a:r>
                <a14:m>
                  <m:oMath xmlns:m="http://schemas.openxmlformats.org/officeDocument/2006/math">
                    <m:r>
                      <a:rPr lang="en-US" altLang="ja-JP" sz="3200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altLang="ja-JP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altLang="ja-JP" sz="3200" b="0" i="0" smtClean="0">
                            <a:latin typeface="Cambria Math" panose="02040503050406030204" pitchFamily="18" charset="0"/>
                          </a:rPr>
                          <m:t>10</m:t>
                        </m:r>
                        <m:r>
                          <m:rPr>
                            <m:nor/>
                          </m:rPr>
                          <a:rPr lang="ja-JP" altLang="en-US" sz="3200" dirty="0"/>
                          <m:t>回投げて表が</m:t>
                        </m:r>
                        <m:r>
                          <m:rPr>
                            <m:nor/>
                          </m:rPr>
                          <a:rPr lang="en-US" altLang="ja-JP" sz="3200" b="0" i="0" dirty="0" smtClean="0"/>
                          <m:t>3</m:t>
                        </m:r>
                        <m:r>
                          <m:rPr>
                            <m:nor/>
                          </m:rPr>
                          <a:rPr lang="ja-JP" altLang="en-US" sz="3200" dirty="0"/>
                          <m:t>回出る</m:t>
                        </m:r>
                      </m:e>
                    </m:d>
                    <m:r>
                      <a:rPr lang="en-US" altLang="ja-JP" sz="32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ja-JP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ja-JP" sz="3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sz="3200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num>
                          <m:den>
                            <m:r>
                              <a:rPr lang="en-US" altLang="ja-JP" sz="32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e>
                    </m:d>
                    <m:sSup>
                      <m:sSupPr>
                        <m:ctrlPr>
                          <a:rPr lang="en-US" altLang="ja-JP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3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altLang="ja-JP" sz="3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sz="3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ja-JP" sz="3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ja-JP" sz="3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ja-JP" sz="3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sSup>
                      <m:sSupPr>
                        <m:ctrlPr>
                          <a:rPr lang="en-US" altLang="ja-JP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ja-JP" sz="3200" i="1">
                            <a:latin typeface="Cambria Math" panose="02040503050406030204" pitchFamily="18" charset="0"/>
                          </a:rPr>
                          <m:t>(1−</m:t>
                        </m:r>
                        <m:f>
                          <m:fPr>
                            <m:ctrlPr>
                              <a:rPr lang="en-US" altLang="ja-JP" sz="3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ja-JP" sz="3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ja-JP" sz="3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ja-JP" sz="32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ja-JP" sz="3200" b="0" i="1" smtClean="0">
                            <a:latin typeface="Cambria Math" panose="02040503050406030204" pitchFamily="18" charset="0"/>
                          </a:rPr>
                          <m:t>10−3</m:t>
                        </m:r>
                      </m:sup>
                    </m:sSup>
                  </m:oMath>
                </a14:m>
                <a:endParaRPr lang="ja-JP" altLang="en-US" sz="3200" dirty="0"/>
              </a:p>
            </p:txBody>
          </p:sp>
        </mc:Choice>
        <mc:Fallback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E506E170-081B-43FA-948B-21BE61A727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417" y="3413174"/>
                <a:ext cx="11674671" cy="787716"/>
              </a:xfrm>
              <a:prstGeom prst="rect">
                <a:avLst/>
              </a:prstGeom>
              <a:blipFill>
                <a:blip r:embed="rId3"/>
                <a:stretch>
                  <a:fillRect l="-1305" b="-1317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正方形/長方形 6">
                <a:extLst>
                  <a:ext uri="{FF2B5EF4-FFF2-40B4-BE49-F238E27FC236}">
                    <a16:creationId xmlns:a16="http://schemas.microsoft.com/office/drawing/2014/main" id="{94DE3097-1186-4479-89C3-0795694D4216}"/>
                  </a:ext>
                </a:extLst>
              </p:cNvPr>
              <p:cNvSpPr/>
              <p:nvPr/>
            </p:nvSpPr>
            <p:spPr>
              <a:xfrm>
                <a:off x="700536" y="5261766"/>
                <a:ext cx="10640285" cy="11448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3600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altLang="ja-JP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36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m:rPr>
                              <m:nor/>
                            </m:rPr>
                            <a:rPr lang="ja-JP" altLang="en-US" sz="3600" b="1" dirty="0">
                              <a:solidFill>
                                <a:schemeClr val="accent1"/>
                              </a:solidFill>
                            </a:rPr>
                            <m:t>回投げて表が</m:t>
                          </m:r>
                          <m:r>
                            <a:rPr lang="en-US" altLang="ja-JP" sz="3600" b="1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  <m:r>
                            <m:rPr>
                              <m:nor/>
                            </m:rPr>
                            <a:rPr lang="ja-JP" altLang="en-US" sz="3600" b="1" dirty="0">
                              <a:solidFill>
                                <a:schemeClr val="accent1"/>
                              </a:solidFill>
                            </a:rPr>
                            <m:t>回出る</m:t>
                          </m:r>
                        </m:e>
                      </m:d>
                      <m:r>
                        <a:rPr lang="en-US" altLang="ja-JP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ja-JP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type m:val="noBar"/>
                              <m:ctrlPr>
                                <a:rPr lang="en-US" altLang="ja-JP" sz="3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3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altLang="ja-JP" sz="36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</m:e>
                      </m:d>
                      <m:sSup>
                        <m:sSupPr>
                          <m:ctrlPr>
                            <a:rPr lang="en-US" altLang="ja-JP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US" altLang="ja-JP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3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ja-JP" sz="3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  <m:sSup>
                        <m:sSupPr>
                          <m:ctrlPr>
                            <a:rPr lang="en-US" altLang="ja-JP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sz="3600" i="1">
                              <a:latin typeface="Cambria Math" panose="02040503050406030204" pitchFamily="18" charset="0"/>
                            </a:rPr>
                            <m:t>(1−</m:t>
                          </m:r>
                          <m:f>
                            <m:fPr>
                              <m:ctrlPr>
                                <a:rPr lang="en-US" altLang="ja-JP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3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ja-JP" sz="3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altLang="ja-JP" sz="36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ja-JP" sz="3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ja-JP" altLang="en-US" sz="3600" dirty="0"/>
              </a:p>
            </p:txBody>
          </p:sp>
        </mc:Choice>
        <mc:Fallback>
          <p:sp>
            <p:nvSpPr>
              <p:cNvPr id="7" name="正方形/長方形 6">
                <a:extLst>
                  <a:ext uri="{FF2B5EF4-FFF2-40B4-BE49-F238E27FC236}">
                    <a16:creationId xmlns:a16="http://schemas.microsoft.com/office/drawing/2014/main" id="{94DE3097-1186-4479-89C3-0795694D42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536" y="5261766"/>
                <a:ext cx="10640285" cy="114480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C8D3C32D-23D2-4D68-B50A-81F3506A1BEF}"/>
              </a:ext>
            </a:extLst>
          </p:cNvPr>
          <p:cNvSpPr/>
          <p:nvPr/>
        </p:nvSpPr>
        <p:spPr>
          <a:xfrm>
            <a:off x="5622542" y="4673686"/>
            <a:ext cx="14157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200" b="1" dirty="0">
                <a:solidFill>
                  <a:schemeClr val="bg2">
                    <a:lumMod val="25000"/>
                  </a:schemeClr>
                </a:solidFill>
              </a:rPr>
              <a:t>一般化</a:t>
            </a:r>
          </a:p>
        </p:txBody>
      </p:sp>
      <p:sp>
        <p:nvSpPr>
          <p:cNvPr id="10" name="矢印: 下 9">
            <a:extLst>
              <a:ext uri="{FF2B5EF4-FFF2-40B4-BE49-F238E27FC236}">
                <a16:creationId xmlns:a16="http://schemas.microsoft.com/office/drawing/2014/main" id="{44A4EFE8-00A1-401C-8FBD-569D5C23E140}"/>
              </a:ext>
            </a:extLst>
          </p:cNvPr>
          <p:cNvSpPr/>
          <p:nvPr/>
        </p:nvSpPr>
        <p:spPr>
          <a:xfrm>
            <a:off x="3933227" y="4659825"/>
            <a:ext cx="1689315" cy="584775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5498FB9E-F5A2-47C4-8B2A-F2AA33206B27}"/>
              </a:ext>
            </a:extLst>
          </p:cNvPr>
          <p:cNvSpPr/>
          <p:nvPr/>
        </p:nvSpPr>
        <p:spPr>
          <a:xfrm>
            <a:off x="3158052" y="6085604"/>
            <a:ext cx="10054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3200" b="1" dirty="0">
                <a:solidFill>
                  <a:schemeClr val="accent1"/>
                </a:solidFill>
              </a:rPr>
              <a:t>事象</a:t>
            </a:r>
          </a:p>
        </p:txBody>
      </p:sp>
    </p:spTree>
    <p:extLst>
      <p:ext uri="{BB962C8B-B14F-4D97-AF65-F5344CB8AC3E}">
        <p14:creationId xmlns:p14="http://schemas.microsoft.com/office/powerpoint/2010/main" val="42177349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2A5D7F4-6A97-404A-AB5B-49C16D0D69A1}"/>
              </a:ext>
            </a:extLst>
          </p:cNvPr>
          <p:cNvSpPr txBox="1"/>
          <p:nvPr/>
        </p:nvSpPr>
        <p:spPr>
          <a:xfrm>
            <a:off x="4812889" y="2921168"/>
            <a:ext cx="25662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6000" dirty="0"/>
              <a:t>おわり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436FBD3-0507-49BF-A06B-C2D4BB36FC0D}"/>
              </a:ext>
            </a:extLst>
          </p:cNvPr>
          <p:cNvSpPr txBox="1"/>
          <p:nvPr/>
        </p:nvSpPr>
        <p:spPr>
          <a:xfrm>
            <a:off x="2477728" y="3978343"/>
            <a:ext cx="7236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フィードバック等お待ちしております．</a:t>
            </a:r>
          </a:p>
        </p:txBody>
      </p:sp>
    </p:spTree>
    <p:extLst>
      <p:ext uri="{BB962C8B-B14F-4D97-AF65-F5344CB8AC3E}">
        <p14:creationId xmlns:p14="http://schemas.microsoft.com/office/powerpoint/2010/main" val="31848859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275</Words>
  <Application>Microsoft Office PowerPoint</Application>
  <PresentationFormat>ワイド画面</PresentationFormat>
  <Paragraphs>36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1" baseType="lpstr">
      <vt:lpstr>游ゴシック</vt:lpstr>
      <vt:lpstr>游ゴシック Light</vt:lpstr>
      <vt:lpstr>Arial</vt:lpstr>
      <vt:lpstr>Cambria Math</vt:lpstr>
      <vt:lpstr>Office テーマ</vt:lpstr>
      <vt:lpstr>確率変数とは？</vt:lpstr>
      <vt:lpstr>確率変数とは</vt:lpstr>
      <vt:lpstr>確率変数とは</vt:lpstr>
      <vt:lpstr>PowerPoint プレゼンテーション</vt:lpstr>
      <vt:lpstr>確率変数とは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確率統計入門</dc:title>
  <dc:creator>武島 吉郁 (Yoshifumi Takeshima)</dc:creator>
  <cp:lastModifiedBy>武島 吉郁 (Yoshifumi Takeshima)</cp:lastModifiedBy>
  <cp:revision>4</cp:revision>
  <dcterms:created xsi:type="dcterms:W3CDTF">2019-11-07T22:57:54Z</dcterms:created>
  <dcterms:modified xsi:type="dcterms:W3CDTF">2019-11-07T23:09:50Z</dcterms:modified>
</cp:coreProperties>
</file>