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332" r:id="rId7"/>
    <p:sldId id="323" r:id="rId8"/>
    <p:sldId id="324" r:id="rId9"/>
    <p:sldId id="341" r:id="rId10"/>
    <p:sldId id="338" r:id="rId11"/>
    <p:sldId id="339" r:id="rId12"/>
    <p:sldId id="340" r:id="rId13"/>
    <p:sldId id="337" r:id="rId14"/>
    <p:sldId id="325" r:id="rId15"/>
    <p:sldId id="336" r:id="rId16"/>
    <p:sldId id="326" r:id="rId17"/>
    <p:sldId id="328" r:id="rId18"/>
    <p:sldId id="329" r:id="rId19"/>
    <p:sldId id="330" r:id="rId20"/>
    <p:sldId id="331" r:id="rId21"/>
    <p:sldId id="333" r:id="rId22"/>
    <p:sldId id="327" r:id="rId23"/>
    <p:sldId id="342" r:id="rId24"/>
    <p:sldId id="343" r:id="rId25"/>
    <p:sldId id="344" r:id="rId26"/>
    <p:sldId id="345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7"/>
    <p:restoredTop sz="95814" autoAdjust="0"/>
  </p:normalViewPr>
  <p:slideViewPr>
    <p:cSldViewPr snapToGrid="0" snapToObjects="1">
      <p:cViewPr varScale="1">
        <p:scale>
          <a:sx n="68" d="100"/>
          <a:sy n="68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7B168-95BD-490F-9552-ABD7EF41C397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C9063-2651-40A2-9747-5C49D0B271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942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C9063-2651-40A2-9747-5C49D0B271B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147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93762-871D-014B-8CD1-8E47C7E57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BC5AD5-6918-ED4D-BEAA-41759457D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A1E0BA-D221-8F42-95B7-BB574F9A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C99F1F-1743-3F46-9061-6F34E0288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CD35A-F9D3-1D47-A552-B7543BDC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8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62E733-3AFE-4A4F-8279-BC494A0A8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BF2515-C144-6F47-8ACD-BC152D694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9D633-CCE2-8141-8D52-C6AEF41D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A1A05E-A06D-B844-8EB2-FF2CBAC2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80DCAA-4CA4-D542-AFF8-C8DD5C75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76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D0CBC37-48EA-2443-A788-B8F8EB592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099193-F217-3B4F-8607-2ECDC0206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7506D6-0F1A-354F-AF14-65B9BCA7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58D556-3EF9-064A-B501-9453BFF7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D393D-DF0E-BF44-97DA-243FF44E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44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3AABB6-6B1B-CD45-9DD0-847A60F99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36525"/>
            <a:ext cx="11936506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2425D6-3A16-F74E-9389-B22DA3529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12093388" cy="5301316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
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18B40C-31BE-AE4B-B9C3-2873F2125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3C35D6-A4E3-CE41-8395-3E116F010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47C986-81BC-914F-A563-7CB38C09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5319"/>
            <a:ext cx="2743200" cy="365125"/>
          </a:xfrm>
        </p:spPr>
        <p:txBody>
          <a:bodyPr/>
          <a:lstStyle>
            <a:lvl1pPr>
              <a:defRPr sz="1800" b="0">
                <a:effectLst/>
              </a:defRPr>
            </a:lvl1pPr>
          </a:lstStyle>
          <a:p>
            <a:fld id="{928CDACD-8AC7-5946-ACE9-7A1E04C250C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4903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5C6F8-14CC-914B-A766-0D472A4C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211A71-8914-C045-9B53-848433E09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31A700-C68E-2D44-BF20-9F593BB0E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BF5C36-7589-6947-86BD-78C986ED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9ED5B-E687-EC44-AF45-B4752125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87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5285DC-DD4C-6442-BCCA-E2770EDF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CC30B6-8FF1-0042-93CE-83946EDD3B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50B061-FEC9-F24B-89A5-15330951B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3A131F-3557-9C47-BE87-B732F0DD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EC5A4A-CE94-6245-9176-AF0364A8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E337FC-4CD5-524A-9BC7-1B0C1967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882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0CBDCB-12A5-F14D-A145-8941970E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92D5F-7AD1-874F-BE3B-C4B0C8D89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8E6D28-A612-874D-9B38-E8786206D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E8161A-08EE-0B45-A16C-7A860A869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8B9A493-E344-5D4D-B66D-3046E8838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9CF0A8-D5FD-6442-9875-7FFE3531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05D7FB-D388-8F4B-97C2-7027ED58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E85F822-130D-A14C-8141-E3E53627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14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432B4-B8A3-C348-AC10-2CF44FCA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AF168DE-E0C9-B640-908A-AE4E4E83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C8FFC4-6935-5D4E-A5A0-9D77C452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0B6D85-6676-1643-A148-279A7D93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47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663B42-4FAF-9445-BD09-35EAB2EE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C69F2D-247C-4443-805F-90DAEE35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6F005A-D731-AA48-97EE-8553741F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17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0126B-697A-ED4C-BC95-C96A4768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612E0-771B-8E47-BD44-72140AF2D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3165AD-6FA1-3C43-A1FB-B4763C429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A7B177-B9B5-0843-9E34-1E9EA152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4B6F9-1519-2D41-9EF6-E13D3023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5A5B60A-868D-0D4B-95FA-45C67DE3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236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491F2-6ECC-2143-8A79-5862171E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DD3E21A-0419-0E4F-908A-7FCAA65C7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36D8E5-130C-3743-8723-995B1965A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CCC64B-3CA3-AC41-8B6A-A97A2F35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24A92-735E-BB4D-8C01-8917F1EF5381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1E2987-4E8A-7A4C-BDCE-CF831190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024221-CEDF-E841-B0FC-8EC3C20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07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729B08-7CEF-4840-B17D-D9E7B10BD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9A01D1-C810-F64B-ADAA-4574CD056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A1905A-43DE-1A4E-85FF-62AB22433E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24A92-735E-BB4D-8C01-8917F1EF5381}" type="datetimeFigureOut">
              <a:rPr kumimoji="1" lang="ja-JP" altLang="en-US" smtClean="0"/>
              <a:t>2019/11/5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5473E1-88C4-7245-ABB5-2DE137451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1EE11-42F7-A94C-A4FE-2E042272C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CDACD-8AC7-5946-ACE9-7A1E04C250C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62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2.JPG"/><Relationship Id="rId7" Type="http://schemas.openxmlformats.org/officeDocument/2006/relationships/image" Target="../media/image1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BE43A-25FC-4F46-8590-F52F0196D1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ja-JP" sz="16600" dirty="0"/>
              <a:t>Statistics 2</a:t>
            </a:r>
            <a:endParaRPr kumimoji="1" lang="ja-JP" altLang="en-US" sz="16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5B17A1-2212-F246-957C-46D68DA1E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4423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97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0AD06A-2F8A-9A41-8A18-E4BE5F832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1.4 </a:t>
            </a:r>
            <a:r>
              <a:rPr kumimoji="1" lang="ja-JP" altLang="en-US" dirty="0"/>
              <a:t>ロジスティック回帰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DB7E5F-AD86-EB46-B09E-122D6798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導入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どういう時に使うのか，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カウントデータ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仮定する分布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43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08CC2-F258-804D-A65F-74316B10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1.4 </a:t>
            </a:r>
            <a:r>
              <a:rPr kumimoji="1" lang="ja-JP" altLang="en-US" dirty="0"/>
              <a:t>ロジスティック回帰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5D17BF7-5A1D-7445-A2D1-FF57F00A6E9A}"/>
                  </a:ext>
                </a:extLst>
              </p:cNvPr>
              <p:cNvSpPr txBox="1"/>
              <p:nvPr/>
            </p:nvSpPr>
            <p:spPr>
              <a:xfrm>
                <a:off x="411367" y="3243514"/>
                <a:ext cx="8691162" cy="1569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m:rPr>
                          <m:nor/>
                        </m:rPr>
                        <a:rPr lang="en-US" altLang="ja-JP" sz="2800" dirty="0"/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ja-JP" sz="2800" i="1" dirty="0">
                  <a:latin typeface="Cambria Math" panose="02040503050406030204" pitchFamily="18" charset="0"/>
                </a:endParaRPr>
              </a:p>
              <a:p>
                <a:r>
                  <a:rPr lang="en-US" altLang="ja-JP" sz="2800" dirty="0"/>
                  <a:t>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ja-JP" sz="28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ja-JP" sz="2800">
                            <a:latin typeface="Cambria Math" panose="02040503050406030204" pitchFamily="18" charset="0"/>
                          </a:rPr>
                          <m:t>(−</m:t>
                        </m:r>
                        <m:sSub>
                          <m:sSub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ja-JP" alt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8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5D17BF7-5A1D-7445-A2D1-FF57F00A6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67" y="3243514"/>
                <a:ext cx="8691162" cy="1569917"/>
              </a:xfrm>
              <a:prstGeom prst="rect">
                <a:avLst/>
              </a:prstGeom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87B4F74-26E8-9740-BF50-8E2213B31B20}"/>
                  </a:ext>
                </a:extLst>
              </p:cNvPr>
              <p:cNvSpPr/>
              <p:nvPr/>
            </p:nvSpPr>
            <p:spPr>
              <a:xfrm>
                <a:off x="5950342" y="2068236"/>
                <a:ext cx="5668155" cy="8542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PMF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087B4F74-26E8-9740-BF50-8E2213B31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42" y="2068236"/>
                <a:ext cx="5668155" cy="854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8FE0B83-AAA7-264A-8FB4-49B252B1DEAA}"/>
                  </a:ext>
                </a:extLst>
              </p:cNvPr>
              <p:cNvSpPr/>
              <p:nvPr/>
            </p:nvSpPr>
            <p:spPr>
              <a:xfrm>
                <a:off x="282510" y="1398135"/>
                <a:ext cx="4186006" cy="1175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8FE0B83-AAA7-264A-8FB4-49B252B1DE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10" y="1398135"/>
                <a:ext cx="4186006" cy="11751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6D57A9-2B33-384C-9D97-059DB00E037F}"/>
              </a:ext>
            </a:extLst>
          </p:cNvPr>
          <p:cNvSpPr txBox="1"/>
          <p:nvPr/>
        </p:nvSpPr>
        <p:spPr>
          <a:xfrm>
            <a:off x="982298" y="27872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リンク関数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D3545A4-8461-534C-916A-7FDFCA275761}"/>
              </a:ext>
            </a:extLst>
          </p:cNvPr>
          <p:cNvSpPr txBox="1"/>
          <p:nvPr/>
        </p:nvSpPr>
        <p:spPr>
          <a:xfrm>
            <a:off x="2464542" y="27872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線形予測子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DBCADD4-A7A2-C94F-9E4A-0589E61D1115}"/>
              </a:ext>
            </a:extLst>
          </p:cNvPr>
          <p:cNvSpPr txBox="1"/>
          <p:nvPr/>
        </p:nvSpPr>
        <p:spPr>
          <a:xfrm>
            <a:off x="146869" y="508500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尤度関数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D41C52C-71C7-0C4A-82BD-21CFFFF7985C}"/>
              </a:ext>
            </a:extLst>
          </p:cNvPr>
          <p:cNvSpPr txBox="1"/>
          <p:nvPr/>
        </p:nvSpPr>
        <p:spPr>
          <a:xfrm>
            <a:off x="98612" y="572591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対数尤度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C3F1E3B-5DDC-7E4E-8E88-C3A5439F73F0}"/>
              </a:ext>
            </a:extLst>
          </p:cNvPr>
          <p:cNvSpPr txBox="1"/>
          <p:nvPr/>
        </p:nvSpPr>
        <p:spPr>
          <a:xfrm>
            <a:off x="5542002" y="167061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二項分布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25F59DF-0010-BA40-BA42-53530A2D3920}"/>
                  </a:ext>
                </a:extLst>
              </p:cNvPr>
              <p:cNvSpPr txBox="1"/>
              <p:nvPr/>
            </p:nvSpPr>
            <p:spPr>
              <a:xfrm>
                <a:off x="1158101" y="4833941"/>
                <a:ext cx="8445069" cy="19277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ja-JP" sz="2400" i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ja-JP" sz="2400" i="0">
                              <a:latin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altLang="ja-JP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25F59DF-0010-BA40-BA42-53530A2D3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101" y="4833941"/>
                <a:ext cx="8445069" cy="1927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4E3AA4D5-91DA-4D4D-8564-0E08F932D98A}"/>
                  </a:ext>
                </a:extLst>
              </p:cNvPr>
              <p:cNvSpPr/>
              <p:nvPr/>
            </p:nvSpPr>
            <p:spPr>
              <a:xfrm>
                <a:off x="9061829" y="5774326"/>
                <a:ext cx="2910989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4E3AA4D5-91DA-4D4D-8564-0E08F932D9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829" y="5774326"/>
                <a:ext cx="2910989" cy="794576"/>
              </a:xfrm>
              <a:prstGeom prst="rect">
                <a:avLst/>
              </a:prstGeom>
              <a:blipFill>
                <a:blip r:embed="rId6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25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6BE35-D567-6E44-9400-89E50B38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1.4 </a:t>
            </a:r>
            <a:r>
              <a:rPr lang="ja-JP" altLang="en-US" dirty="0"/>
              <a:t>ロジスティック回帰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A4E865-7E09-8E4A-96AC-9379FAF7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/>
              <a:t>例：テストの合格率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モデルの解釈</a:t>
            </a:r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69C461-30EC-B847-A1FD-67CEBA8BF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BF458-8DA0-C247-A3DB-38031840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1.5 </a:t>
            </a:r>
            <a:r>
              <a:rPr lang="ja-JP" altLang="en-US" dirty="0"/>
              <a:t>ポアソン回帰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D26A73-5B9F-3743-BC5F-5D4A65284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8209365" cy="19702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/>
              <a:t>導入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どういう時に使うのか，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カウントデータ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仮定する分布</a:t>
            </a:r>
          </a:p>
          <a:p>
            <a:pPr marL="0" indent="0">
              <a:buNone/>
            </a:pP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F05FDF-ABAB-7E48-9F1B-AEC731BA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1.5 </a:t>
            </a:r>
            <a:r>
              <a:rPr lang="ja-JP" altLang="en-US" dirty="0"/>
              <a:t>ポアソン回帰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EC7B6A7-C6F7-F142-A8C3-547CD51D0227}"/>
                  </a:ext>
                </a:extLst>
              </p:cNvPr>
              <p:cNvSpPr/>
              <p:nvPr/>
            </p:nvSpPr>
            <p:spPr>
              <a:xfrm>
                <a:off x="282092" y="1436315"/>
                <a:ext cx="4186006" cy="1175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9EC7B6A7-C6F7-F142-A8C3-547CD51D0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92" y="1436315"/>
                <a:ext cx="4186006" cy="1175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D1A45B-D753-0644-8621-F17359FAD8C2}"/>
              </a:ext>
            </a:extLst>
          </p:cNvPr>
          <p:cNvSpPr txBox="1"/>
          <p:nvPr/>
        </p:nvSpPr>
        <p:spPr>
          <a:xfrm>
            <a:off x="5264332" y="188282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ポアソン分布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F6D09AD-43CD-1B49-B5AB-E2567949B6C9}"/>
                  </a:ext>
                </a:extLst>
              </p:cNvPr>
              <p:cNvSpPr txBox="1"/>
              <p:nvPr/>
            </p:nvSpPr>
            <p:spPr>
              <a:xfrm>
                <a:off x="7295657" y="1580019"/>
                <a:ext cx="3266151" cy="995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PDF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F6D09AD-43CD-1B49-B5AB-E2567949B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657" y="1580019"/>
                <a:ext cx="3266151" cy="995465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714AC6C-AF17-3F4E-A74F-FC1896440528}"/>
                  </a:ext>
                </a:extLst>
              </p:cNvPr>
              <p:cNvSpPr txBox="1"/>
              <p:nvPr/>
            </p:nvSpPr>
            <p:spPr>
              <a:xfrm>
                <a:off x="528933" y="3632707"/>
                <a:ext cx="831561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log</m:t>
                      </m:r>
                      <m:sSub>
                        <m:sSubPr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ja-JP" sz="3200" dirty="0"/>
                        <m:t>=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ja-JP" alt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32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altLang="ja-JP" sz="3200" i="1" dirty="0">
                  <a:latin typeface="Cambria Math" panose="02040503050406030204" pitchFamily="18" charset="0"/>
                </a:endParaRPr>
              </a:p>
              <a:p>
                <a:r>
                  <a:rPr lang="en-US" altLang="ja-JP" sz="32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ja-JP" sz="32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sz="32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714AC6C-AF17-3F4E-A74F-FC1896440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3" y="3632707"/>
                <a:ext cx="8315610" cy="1077218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EDA3F40-D50C-3A4C-99B0-8B887E2EA60E}"/>
              </a:ext>
            </a:extLst>
          </p:cNvPr>
          <p:cNvSpPr txBox="1"/>
          <p:nvPr/>
        </p:nvSpPr>
        <p:spPr>
          <a:xfrm>
            <a:off x="396712" y="317442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リンク関数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54377E3-CBEE-5944-8699-44299A1D5B28}"/>
              </a:ext>
            </a:extLst>
          </p:cNvPr>
          <p:cNvSpPr txBox="1"/>
          <p:nvPr/>
        </p:nvSpPr>
        <p:spPr>
          <a:xfrm>
            <a:off x="2375095" y="31454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線形予測子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4948A6-7F40-3C4C-B7E7-94C1496B12CB}"/>
              </a:ext>
            </a:extLst>
          </p:cNvPr>
          <p:cNvSpPr txBox="1"/>
          <p:nvPr/>
        </p:nvSpPr>
        <p:spPr>
          <a:xfrm>
            <a:off x="1735540" y="52369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尤度関数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C15163E-1C61-B24B-B7D7-350CED76E898}"/>
                  </a:ext>
                </a:extLst>
              </p:cNvPr>
              <p:cNvSpPr/>
              <p:nvPr/>
            </p:nvSpPr>
            <p:spPr>
              <a:xfrm>
                <a:off x="3308270" y="5362753"/>
                <a:ext cx="4755854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𝑃𝐷𝐹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ja-JP" sz="2800" dirty="0">
                  <a:ea typeface="Cambria Math" panose="02040503050406030204" pitchFamily="18" charset="0"/>
                </a:endParaRPr>
              </a:p>
              <a:p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8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ja-JP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ja-JP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𝑃𝐷𝐹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C15163E-1C61-B24B-B7D7-350CED76E8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270" y="5362753"/>
                <a:ext cx="4755854" cy="954107"/>
              </a:xfrm>
              <a:prstGeom prst="rect">
                <a:avLst/>
              </a:prstGeom>
              <a:blipFill>
                <a:blip r:embed="rId5"/>
                <a:stretch>
                  <a:fillRect t="-69737" b="-10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2F75DCF-2FAE-5447-B259-844DB728CB6A}"/>
                  </a:ext>
                </a:extLst>
              </p:cNvPr>
              <p:cNvSpPr/>
              <p:nvPr/>
            </p:nvSpPr>
            <p:spPr>
              <a:xfrm>
                <a:off x="8844543" y="5421647"/>
                <a:ext cx="2529026" cy="7945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ja-JP" sz="240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2F75DCF-2FAE-5447-B259-844DB728C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543" y="5421647"/>
                <a:ext cx="2529026" cy="794576"/>
              </a:xfrm>
              <a:prstGeom prst="rect">
                <a:avLst/>
              </a:prstGeom>
              <a:blipFill>
                <a:blip r:embed="rId6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97E5679-1C0B-F54F-8585-B0043F86ABD3}"/>
              </a:ext>
            </a:extLst>
          </p:cNvPr>
          <p:cNvSpPr txBox="1"/>
          <p:nvPr/>
        </p:nvSpPr>
        <p:spPr>
          <a:xfrm>
            <a:off x="1632948" y="591675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対数尤度</a:t>
            </a:r>
          </a:p>
        </p:txBody>
      </p:sp>
    </p:spTree>
    <p:extLst>
      <p:ext uri="{BB962C8B-B14F-4D97-AF65-F5344CB8AC3E}">
        <p14:creationId xmlns:p14="http://schemas.microsoft.com/office/powerpoint/2010/main" val="249444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0F1E3-6F78-744C-B548-1DE8141D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1.5 </a:t>
            </a:r>
            <a:r>
              <a:rPr lang="ja-JP" altLang="en-US" dirty="0"/>
              <a:t>ポアソン回帰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EDC547-AB10-214F-93F9-0CD8B4E7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例：ビールの売り上げ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モデルの解釈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C26DC7D-502D-AB43-A0BB-C6FCAD484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881" y="2232797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8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55800-660D-CA42-8127-93FA3F57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ja-JP" dirty="0"/>
                  <a:t>2</a:t>
                </a:r>
                <a:r>
                  <a:rPr lang="ja-JP" altLang="en-US" dirty="0" err="1"/>
                  <a:t>つ</a:t>
                </a:r>
                <a:r>
                  <a:rPr kumimoji="1" lang="ja-JP" altLang="en-US" dirty="0" err="1"/>
                  <a:t>の</a:t>
                </a:r>
                <a:r>
                  <a:rPr kumimoji="1" lang="ja-JP" altLang="en-US" dirty="0"/>
                  <a:t>母集団の平均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ja-JP" altLang="en-US" dirty="0"/>
                  <a:t>の比較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99B8908-D171-9544-9956-FCC24B0CB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612" y="1462088"/>
                <a:ext cx="5260788" cy="461666"/>
              </a:xfrm>
              <a:blipFill>
                <a:blip r:embed="rId2"/>
                <a:stretch>
                  <a:fillRect l="-1738" t="-19737" b="-30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ja-JP" dirty="0"/>
                  <a:t>3</a:t>
                </a:r>
                <a:r>
                  <a:rPr lang="ja-JP" altLang="en-US" dirty="0"/>
                  <a:t>つ以上の母集団平均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ja-JP" altLang="en-US" dirty="0"/>
                  <a:t>の比較</a:t>
                </a:r>
              </a:p>
            </p:txBody>
          </p:sp>
        </mc:Choice>
        <mc:Fallback xmlns="">
          <p:sp>
            <p:nvSpPr>
              <p:cNvPr id="4" name="コンテンツ プレースホルダー 2">
                <a:extLst>
                  <a:ext uri="{FF2B5EF4-FFF2-40B4-BE49-F238E27FC236}">
                    <a16:creationId xmlns:a16="http://schemas.microsoft.com/office/drawing/2014/main" id="{19567C6E-D1BE-4C4B-8B94-A052975E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2521057"/>
                <a:ext cx="6276788" cy="634411"/>
              </a:xfrm>
              <a:prstGeom prst="rect">
                <a:avLst/>
              </a:prstGeom>
              <a:blipFill>
                <a:blip r:embed="rId3"/>
                <a:stretch>
                  <a:fillRect l="-1456" t="-15385" r="-9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/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dirty="0"/>
                  <a:t>２集団の母平均の差の</a:t>
                </a:r>
                <a14:m>
                  <m:oMath xmlns:m="http://schemas.openxmlformats.org/officeDocument/2006/math">
                    <m:r>
                      <a:rPr lang="en-US" altLang="ja-JP" sz="20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ja-JP" altLang="en-US" sz="2000" dirty="0"/>
                  <a:t>検定</a:t>
                </a:r>
                <a:r>
                  <a:rPr lang="en-US" altLang="ja-JP" sz="2000" dirty="0"/>
                  <a:t>(</a:t>
                </a:r>
                <a:r>
                  <a:rPr lang="en-US" altLang="ja-JP" sz="2000" dirty="0" err="1"/>
                  <a:t>e.x</a:t>
                </a:r>
                <a:r>
                  <a:rPr lang="en-US" altLang="ja-JP" sz="2000" dirty="0"/>
                  <a:t>.</a:t>
                </a:r>
                <a:r>
                  <a:rPr lang="ja-JP" altLang="en-US" sz="2000" dirty="0"/>
                  <a:t>ウェルチの検定</a:t>
                </a:r>
                <a:r>
                  <a:rPr lang="en-US" altLang="ja-JP" sz="2000" dirty="0"/>
                  <a:t> )</a:t>
                </a:r>
                <a:endParaRPr lang="ja-JP" altLang="en-US" sz="2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09BE59C8-3B5F-4009-AAD6-15D3A02E6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0" y="1969356"/>
                <a:ext cx="5836726" cy="400110"/>
              </a:xfrm>
              <a:prstGeom prst="rect">
                <a:avLst/>
              </a:prstGeom>
              <a:blipFill>
                <a:blip r:embed="rId4"/>
                <a:stretch>
                  <a:fillRect l="-1149" t="-6061" r="-104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8FB2B4E-4058-45C9-8DD4-D5505FBE1744}"/>
              </a:ext>
            </a:extLst>
          </p:cNvPr>
          <p:cNvSpPr/>
          <p:nvPr/>
        </p:nvSpPr>
        <p:spPr>
          <a:xfrm>
            <a:off x="908050" y="2990009"/>
            <a:ext cx="47916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/>
              <a:t>分散分析</a:t>
            </a:r>
            <a:r>
              <a:rPr lang="en-US" altLang="ja-JP" sz="2400" b="1" dirty="0"/>
              <a:t>(Analysis Of </a:t>
            </a:r>
            <a:r>
              <a:rPr lang="en-US" altLang="ja-JP" sz="2400" b="1" dirty="0" err="1"/>
              <a:t>VAriance</a:t>
            </a:r>
            <a:r>
              <a:rPr lang="en-US" altLang="ja-JP" sz="2400" b="1" dirty="0"/>
              <a:t>)</a:t>
            </a:r>
            <a:endParaRPr lang="ja-JP" altLang="en-US" sz="24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F1827F8E-A172-4B57-B777-552F3B234E55}"/>
              </a:ext>
            </a:extLst>
          </p:cNvPr>
          <p:cNvSpPr/>
          <p:nvPr/>
        </p:nvSpPr>
        <p:spPr>
          <a:xfrm>
            <a:off x="514350" y="1931040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52AC9D4F-8C78-48BB-96E0-583244B595A9}"/>
              </a:ext>
            </a:extLst>
          </p:cNvPr>
          <p:cNvSpPr/>
          <p:nvPr/>
        </p:nvSpPr>
        <p:spPr>
          <a:xfrm>
            <a:off x="514350" y="2959409"/>
            <a:ext cx="393700" cy="46166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8E3C69-7493-4E9C-BE3A-979F24BE6E8C}"/>
              </a:ext>
            </a:extLst>
          </p:cNvPr>
          <p:cNvSpPr txBox="1"/>
          <p:nvPr/>
        </p:nvSpPr>
        <p:spPr>
          <a:xfrm>
            <a:off x="5443056" y="3382965"/>
            <a:ext cx="2884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例</a:t>
            </a:r>
            <a:r>
              <a:rPr lang="en-US" altLang="ja-JP" b="1" dirty="0"/>
              <a:t> (</a:t>
            </a:r>
            <a:r>
              <a:rPr lang="ja-JP" altLang="en-US" b="1" dirty="0"/>
              <a:t>化学反応の反応条件</a:t>
            </a:r>
            <a:r>
              <a:rPr lang="en-US" altLang="ja-JP" b="1" dirty="0"/>
              <a:t>)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137285"/>
                  </p:ext>
                </p:extLst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(50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(5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b="0" i="0" dirty="0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5</m:t>
                                </m:r>
                                <m:r>
                                  <m:rPr>
                                    <m:nor/>
                                  </m:rPr>
                                  <a:rPr kumimoji="1" lang="ja-JP" altLang="en-US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℃</m:t>
                                </m:r>
                                <m:r>
                                  <m:rPr>
                                    <m:nor/>
                                  </m:rPr>
                                  <a:rPr kumimoji="1" lang="en-US" altLang="ja-JP" dirty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(60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(65</a:t>
                          </a:r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℃</a:t>
                          </a:r>
                          <a:r>
                            <a:rPr kumimoji="1" lang="en-US" altLang="ja-JP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)</a:t>
                          </a:r>
                          <a:endParaRPr kumimoji="1" lang="ja-JP" altLang="en-US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 10">
                <a:extLst>
                  <a:ext uri="{FF2B5EF4-FFF2-40B4-BE49-F238E27FC236}">
                    <a16:creationId xmlns:a16="http://schemas.microsoft.com/office/drawing/2014/main" id="{4C005B56-F4E1-417F-9496-431B383D9A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8137285"/>
                  </p:ext>
                </p:extLst>
              </p:nvPr>
            </p:nvGraphicFramePr>
            <p:xfrm>
              <a:off x="3303898" y="3752771"/>
              <a:ext cx="7531100" cy="300269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07268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1104132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1086216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186940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1473272">
                      <a:extLst>
                        <a:ext uri="{9D8B030D-6E8A-4147-A177-3AD203B41FA5}">
                          <a16:colId xmlns:a16="http://schemas.microsoft.com/office/drawing/2014/main" val="1699242634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</a:rPr>
                            <a:t>反応温度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109341" t="-6849" r="-471978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14045" t="-6849" r="-382584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286667" t="-6849" r="-249231" b="-5972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l="-311570" t="-6849" r="-100826" b="-597260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65760">
                    <a:tc rowSpan="5">
                      <a:txBody>
                        <a:bodyPr/>
                        <a:lstStyle/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endParaRPr kumimoji="1" lang="en-US" altLang="ja-JP" dirty="0"/>
                        </a:p>
                        <a:p>
                          <a:pPr algn="ctr"/>
                          <a:r>
                            <a:rPr kumimoji="1" lang="ja-JP" altLang="en-US" dirty="0"/>
                            <a:t>データ</a:t>
                          </a:r>
                          <a:endParaRPr kumimoji="1" lang="en-US" altLang="ja-JP" dirty="0"/>
                        </a:p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77.4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78.8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224239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77.8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77.9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79.3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ja-JP" dirty="0">
                              <a:effectLst/>
                            </a:rPr>
                            <a:t>78.9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ja-JP" dirty="0">
                            <a:effectLst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計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389.4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391.3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395.1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392.8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総計</a:t>
                          </a:r>
                          <a:r>
                            <a:rPr kumimoji="1" lang="en-US" altLang="ja-JP" dirty="0"/>
                            <a:t>1568.6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25214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77.88</a:t>
                          </a:r>
                          <a:endParaRPr kumimoji="1" lang="ja-JP" alt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78.26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79.02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78.56</a:t>
                          </a:r>
                          <a:endParaRPr kumimoji="1" lang="ja-JP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dirty="0"/>
                            <a:t>総平均</a:t>
                          </a:r>
                          <a:r>
                            <a:rPr kumimoji="1" lang="en-US" altLang="ja-JP" dirty="0"/>
                            <a:t>78.43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/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 b="0" dirty="0">
                    <a:solidFill>
                      <a:schemeClr val="accent1">
                        <a:lumMod val="75000"/>
                      </a:schemeClr>
                    </a:solidFill>
                  </a:rPr>
                  <a:t>因子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ja-JP" sz="2400" dirty="0">
                    <a:solidFill>
                      <a:schemeClr val="accent1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4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ja-JP" alt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32F9BE-3F40-4D1D-AEF9-6F2A05AE02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3752771"/>
                <a:ext cx="2822760" cy="461665"/>
              </a:xfrm>
              <a:prstGeom prst="rect">
                <a:avLst/>
              </a:prstGeom>
              <a:blipFill>
                <a:blip r:embed="rId6"/>
                <a:stretch>
                  <a:fillRect l="-3240" t="-10667" b="-30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26E79C4F-19DC-46E3-8AA4-F5C6A7658C4F}"/>
              </a:ext>
            </a:extLst>
          </p:cNvPr>
          <p:cNvSpPr/>
          <p:nvPr/>
        </p:nvSpPr>
        <p:spPr>
          <a:xfrm rot="5400000">
            <a:off x="2897376" y="3836698"/>
            <a:ext cx="341801" cy="293810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22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4CF1C7B-2880-4C4F-9B56-D7101EDDC553}"/>
              </a:ext>
            </a:extLst>
          </p:cNvPr>
          <p:cNvSpPr/>
          <p:nvPr/>
        </p:nvSpPr>
        <p:spPr>
          <a:xfrm>
            <a:off x="0" y="4848225"/>
            <a:ext cx="12192000" cy="2009775"/>
          </a:xfrm>
          <a:prstGeom prst="rect">
            <a:avLst/>
          </a:prstGeom>
          <a:solidFill>
            <a:srgbClr val="EF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B60FE6F-382E-4873-ACC4-0C34D6C3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668554"/>
                  </p:ext>
                </p:extLst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14727">
                    <a:tc rowSpan="4">
                      <a:txBody>
                        <a:bodyPr/>
                        <a:lstStyle/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endParaRPr kumimoji="1" lang="en-US" altLang="ja-JP" sz="2000" dirty="0"/>
                        </a:p>
                        <a:p>
                          <a:pPr algn="ctr"/>
                          <a:r>
                            <a:rPr kumimoji="1" lang="ja-JP" altLang="en-US" sz="2000" dirty="0"/>
                            <a:t>データ</a:t>
                          </a:r>
                          <a:endParaRPr kumimoji="1" lang="en-US" altLang="ja-JP" sz="20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200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31472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b>
                                      <m:sSubPr>
                                        <m:ctrlP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147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872E014A-FA6B-4113-A868-4300CAC5EA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668554"/>
                  </p:ext>
                </p:extLst>
              </p:nvPr>
            </p:nvGraphicFramePr>
            <p:xfrm>
              <a:off x="202851" y="1907928"/>
              <a:ext cx="6157601" cy="252021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33096">
                      <a:extLst>
                        <a:ext uri="{9D8B030D-6E8A-4147-A177-3AD203B41FA5}">
                          <a16:colId xmlns:a16="http://schemas.microsoft.com/office/drawing/2014/main" val="1674722455"/>
                        </a:ext>
                      </a:extLst>
                    </a:gridCol>
                    <a:gridCol w="944840">
                      <a:extLst>
                        <a:ext uri="{9D8B030D-6E8A-4147-A177-3AD203B41FA5}">
                          <a16:colId xmlns:a16="http://schemas.microsoft.com/office/drawing/2014/main" val="2750143169"/>
                        </a:ext>
                      </a:extLst>
                    </a:gridCol>
                    <a:gridCol w="929509">
                      <a:extLst>
                        <a:ext uri="{9D8B030D-6E8A-4147-A177-3AD203B41FA5}">
                          <a16:colId xmlns:a16="http://schemas.microsoft.com/office/drawing/2014/main" val="2085892972"/>
                        </a:ext>
                      </a:extLst>
                    </a:gridCol>
                    <a:gridCol w="1015702">
                      <a:extLst>
                        <a:ext uri="{9D8B030D-6E8A-4147-A177-3AD203B41FA5}">
                          <a16:colId xmlns:a16="http://schemas.microsoft.com/office/drawing/2014/main" val="2961146233"/>
                        </a:ext>
                      </a:extLst>
                    </a:gridCol>
                    <a:gridCol w="1260724">
                      <a:extLst>
                        <a:ext uri="{9D8B030D-6E8A-4147-A177-3AD203B41FA5}">
                          <a16:colId xmlns:a16="http://schemas.microsoft.com/office/drawing/2014/main" val="940876888"/>
                        </a:ext>
                      </a:extLst>
                    </a:gridCol>
                    <a:gridCol w="973730">
                      <a:extLst>
                        <a:ext uri="{9D8B030D-6E8A-4147-A177-3AD203B41FA5}">
                          <a16:colId xmlns:a16="http://schemas.microsoft.com/office/drawing/2014/main" val="4533086"/>
                        </a:ext>
                      </a:extLst>
                    </a:gridCol>
                  </a:tblGrid>
                  <a:tr h="44237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因子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6849" r="-44387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6849" r="-352632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6849" r="-220958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6849" r="-78261" b="-491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6849" r="-1250" b="-491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18638"/>
                      </a:ext>
                    </a:extLst>
                  </a:tr>
                  <a:tr h="396240">
                    <a:tc row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588" t="-28159" r="-495882" b="-296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120000" r="-443871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120000" r="-220958" b="-4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120000" r="-1250" b="-4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8874294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220000" r="-443871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220000" r="-220958" b="-3523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2500" t="-220000" r="-1250" b="-3523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7927861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10323" t="-315152" r="-44387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4474" t="-315152" r="-352632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86228" t="-315152" r="-220958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11594" t="-315152" r="-78261" b="-24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4513157"/>
                      </a:ext>
                    </a:extLst>
                  </a:tr>
                  <a:tr h="492887">
                    <a:tc vMerge="1">
                      <a:txBody>
                        <a:bodyPr/>
                        <a:lstStyle/>
                        <a:p>
                          <a:pPr algn="ctr"/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10323" t="-338272" r="-443871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86228" t="-338272" r="-220958" b="-1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endParaRPr lang="en-US" altLang="ja-JP" sz="2000" dirty="0">
                            <a:effectLst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32500" t="-338272" r="-1250" b="-1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2870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000" dirty="0"/>
                            <a:t>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10323" t="-546154" r="-44387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14474" t="-546154" r="-35263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86228" t="-546154" r="-22095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1594" t="-546154" r="-78261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532500" t="-546154" r="-1250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075796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/>
              <p:nvPr/>
            </p:nvSpPr>
            <p:spPr>
              <a:xfrm>
                <a:off x="1108823" y="4956899"/>
                <a:ext cx="5103768" cy="4966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4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ja-JP" altLang="en-US" sz="2400" i="1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F2D371A-E8E6-4F34-868A-355DA1B36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23" y="4956899"/>
                <a:ext cx="5103768" cy="496674"/>
              </a:xfrm>
              <a:prstGeom prst="rect">
                <a:avLst/>
              </a:prstGeom>
              <a:blipFill>
                <a:blip r:embed="rId3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77AD87C-1D99-4BE6-9AD1-C5F734B83918}"/>
              </a:ext>
            </a:extLst>
          </p:cNvPr>
          <p:cNvSpPr txBox="1"/>
          <p:nvPr/>
        </p:nvSpPr>
        <p:spPr>
          <a:xfrm>
            <a:off x="98612" y="5001680"/>
            <a:ext cx="1308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accent1">
                    <a:lumMod val="75000"/>
                  </a:schemeClr>
                </a:solidFill>
              </a:rPr>
              <a:t>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688293"/>
                  </p:ext>
                </p:extLst>
              </p:nvPr>
            </p:nvGraphicFramePr>
            <p:xfrm>
              <a:off x="6524626" y="1556992"/>
              <a:ext cx="5743574" cy="300679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ja-JP" altLang="en-US" sz="2400" dirty="0"/>
                            <a:t>の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ja-JP" altLang="en-US" sz="2400" dirty="0"/>
                            <a:t>番目のデータ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3878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水準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ja-JP" altLang="en-US" sz="2400" smtClean="0">
                                  <a:latin typeface="Cambria Math" panose="02040503050406030204" pitchFamily="18" charset="0"/>
                                </a:rPr>
                                <m:t>での</m:t>
                              </m:r>
                              <m:r>
                                <a:rPr lang="ja-JP" altLang="en-US" sz="2400">
                                  <a:latin typeface="Cambria Math" panose="02040503050406030204" pitchFamily="18" charset="0"/>
                                </a:rPr>
                                <m:t>繰り返しの数</m:t>
                              </m:r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ja-JP" sz="240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591195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lang="ja-JP" altLang="en-US" sz="2400" dirty="0"/>
                            <a:t>第</a:t>
                          </a:r>
                          <a14:m>
                            <m:oMath xmlns:m="http://schemas.openxmlformats.org/officeDocument/2006/math"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ja-JP" altLang="en-US" sz="2400" dirty="0"/>
                            <a:t>水準に固有な平均</a:t>
                          </a:r>
                          <a:endParaRPr kumimoji="1" lang="ja-JP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ja-JP" altLang="en-US" sz="240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ja-JP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ja-JP" sz="240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429687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ja-JP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11740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ja-JP" altLang="en-US" sz="240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kumimoji="1" lang="en-US" altLang="ja-JP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kumimoji="1" lang="en-US" altLang="ja-JP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f>
                                    <m:fPr>
                                      <m:ctrlPr>
                                        <a:rPr kumimoji="1" lang="en-US" altLang="ja-JP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ja-JP" altLang="en-US" sz="240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kumimoji="1" lang="en-US" altLang="ja-JP" sz="2400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nary>
                            </m:oMath>
                          </a14:m>
                          <a:endParaRPr kumimoji="1" lang="ja-JP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1">
                <a:extLst>
                  <a:ext uri="{FF2B5EF4-FFF2-40B4-BE49-F238E27FC236}">
                    <a16:creationId xmlns:a16="http://schemas.microsoft.com/office/drawing/2014/main" id="{1D7B8C0E-EABA-4E8C-B79C-A90B1744B6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1688293"/>
                  </p:ext>
                </p:extLst>
              </p:nvPr>
            </p:nvGraphicFramePr>
            <p:xfrm>
              <a:off x="6524626" y="1556992"/>
              <a:ext cx="5743574" cy="301402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600450">
                      <a:extLst>
                        <a:ext uri="{9D8B030D-6E8A-4147-A177-3AD203B41FA5}">
                          <a16:colId xmlns:a16="http://schemas.microsoft.com/office/drawing/2014/main" val="4100791431"/>
                        </a:ext>
                      </a:extLst>
                    </a:gridCol>
                    <a:gridCol w="2143124">
                      <a:extLst>
                        <a:ext uri="{9D8B030D-6E8A-4147-A177-3AD203B41FA5}">
                          <a16:colId xmlns:a16="http://schemas.microsoft.com/office/drawing/2014/main" val="2712816612"/>
                        </a:ext>
                      </a:extLst>
                    </a:gridCol>
                  </a:tblGrid>
                  <a:tr h="586613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r="-59560" b="-4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b="-4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9323119"/>
                      </a:ext>
                    </a:extLst>
                  </a:tr>
                  <a:tr h="58496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00000" r="-59560" b="-346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00000" b="-34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1356997"/>
                      </a:ext>
                    </a:extLst>
                  </a:tr>
                  <a:tr h="664782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174545" r="-59560" b="-20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174545" b="-20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816608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データの総数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314583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883263"/>
                      </a:ext>
                    </a:extLst>
                  </a:tr>
                  <a:tr h="588836">
                    <a:tc>
                      <a:txBody>
                        <a:bodyPr/>
                        <a:lstStyle/>
                        <a:p>
                          <a:pPr lvl="0" algn="l">
                            <a:lnSpc>
                              <a:spcPct val="150000"/>
                            </a:lnSpc>
                          </a:pPr>
                          <a:r>
                            <a:rPr kumimoji="1" lang="ja-JP" altLang="en-US" sz="2400" dirty="0"/>
                            <a:t>一般平均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67898" t="-410309" b="-309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9349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7031B66-8858-45EA-A6B3-E73E1E423441}"/>
              </a:ext>
            </a:extLst>
          </p:cNvPr>
          <p:cNvSpPr/>
          <p:nvPr/>
        </p:nvSpPr>
        <p:spPr>
          <a:xfrm>
            <a:off x="2508437" y="541491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chemeClr val="accent1">
                    <a:lumMod val="75000"/>
                  </a:schemeClr>
                </a:solidFill>
              </a:rPr>
              <a:t>誤差項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/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sz="2400" b="1" dirty="0"/>
                  <a:t>水準の効果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2400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ja-JP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ja-JP" alt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ja-JP" altLang="en-US" sz="2400" b="1" i="1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D9E7F032-6901-4B74-9788-B1231EB4CA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35" y="5882712"/>
                <a:ext cx="3662990" cy="461665"/>
              </a:xfrm>
              <a:prstGeom prst="rect">
                <a:avLst/>
              </a:prstGeom>
              <a:blipFill>
                <a:blip r:embed="rId5"/>
                <a:stretch>
                  <a:fillRect l="-333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/>
              <p:nvPr/>
            </p:nvSpPr>
            <p:spPr>
              <a:xfrm>
                <a:off x="1770439" y="6423542"/>
                <a:ext cx="12527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ja-JP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ja-JP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ja-JP" i="1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ja-JP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52A449B0-E7AB-4028-85EC-B665CD423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39" y="6423542"/>
                <a:ext cx="1252779" cy="369332"/>
              </a:xfrm>
              <a:prstGeom prst="rect">
                <a:avLst/>
              </a:prstGeom>
              <a:blipFill>
                <a:blip r:embed="rId6"/>
                <a:stretch>
                  <a:fillRect l="-21359" t="-121667" b="-18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/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5BBEB32B-8000-442D-8219-B197FC0DA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8725" y="5317584"/>
                <a:ext cx="3019353" cy="5640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/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/>
                  <a:t>水準の効果 </a:t>
                </a:r>
                <a:r>
                  <a:rPr lang="en-US" altLang="ja-JP" sz="2000" b="1" dirty="0"/>
                  <a:t>+ </a:t>
                </a:r>
                <a:r>
                  <a:rPr lang="ja-JP" altLang="en-US" sz="2000" b="1" dirty="0"/>
                  <a:t>それ以外の誤差</a:t>
                </a: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3BBD33BC-BE47-4294-A956-623A07177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789" y="5944267"/>
                <a:ext cx="5558060" cy="400110"/>
              </a:xfrm>
              <a:prstGeom prst="rect">
                <a:avLst/>
              </a:prstGeom>
              <a:blipFill>
                <a:blip r:embed="rId8"/>
                <a:stretch>
                  <a:fillRect l="-1207" t="-6061" r="-549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08954E-DA12-4F1F-88E7-6DA5EE318358}"/>
              </a:ext>
            </a:extLst>
          </p:cNvPr>
          <p:cNvSpPr txBox="1"/>
          <p:nvPr/>
        </p:nvSpPr>
        <p:spPr>
          <a:xfrm>
            <a:off x="493364" y="1291336"/>
            <a:ext cx="461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データをモデル化して捉える</a:t>
            </a:r>
          </a:p>
        </p:txBody>
      </p:sp>
      <p:sp>
        <p:nvSpPr>
          <p:cNvPr id="23" name="二等辺三角形 22">
            <a:extLst>
              <a:ext uri="{FF2B5EF4-FFF2-40B4-BE49-F238E27FC236}">
                <a16:creationId xmlns:a16="http://schemas.microsoft.com/office/drawing/2014/main" id="{A7199026-18BD-4870-AD41-9C7F6CFB0D7C}"/>
              </a:ext>
            </a:extLst>
          </p:cNvPr>
          <p:cNvSpPr/>
          <p:nvPr/>
        </p:nvSpPr>
        <p:spPr>
          <a:xfrm rot="5400000">
            <a:off x="105220" y="1313175"/>
            <a:ext cx="428625" cy="34766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3E619E0-4109-448D-8B6F-1E26C7A647CC}"/>
              </a:ext>
            </a:extLst>
          </p:cNvPr>
          <p:cNvSpPr/>
          <p:nvPr/>
        </p:nvSpPr>
        <p:spPr>
          <a:xfrm rot="16200000">
            <a:off x="5872815" y="5510549"/>
            <a:ext cx="1182750" cy="469591"/>
          </a:xfrm>
          <a:prstGeom prst="down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93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208425D-E8C4-4E4F-943A-9DA8DB2D0ED0}"/>
              </a:ext>
            </a:extLst>
          </p:cNvPr>
          <p:cNvSpPr/>
          <p:nvPr/>
        </p:nvSpPr>
        <p:spPr>
          <a:xfrm>
            <a:off x="98612" y="1266052"/>
            <a:ext cx="8170791" cy="257651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85CD2F7-3171-4CE8-9A78-67732AD8E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ANOVA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8513" y="2125587"/>
                <a:ext cx="8359589" cy="4721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ja-JP" altLang="en-US" b="1" dirty="0"/>
                  <a:t>帰無仮説</a:t>
                </a:r>
                <a:r>
                  <a:rPr lang="ja-JP" altLang="en-US" dirty="0"/>
                  <a:t>「因子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dirty="0"/>
                  <a:t>のすべての水準の平均が等しい」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D82AF19-1D99-4DB8-A053-FA49A7B61B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513" y="2125587"/>
                <a:ext cx="8359589" cy="472141"/>
              </a:xfrm>
              <a:blipFill>
                <a:blip r:embed="rId3"/>
                <a:stretch>
                  <a:fillRect l="-1532" t="-29870" b="-324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/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317DA4B-82A9-439D-86DA-21FE5E023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2598682"/>
                <a:ext cx="34762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/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6A27419-CA10-40B6-8437-496FF10FC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955" y="3134109"/>
                <a:ext cx="419518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125735-587A-48CE-9F54-941805744A17}"/>
              </a:ext>
            </a:extLst>
          </p:cNvPr>
          <p:cNvSpPr txBox="1"/>
          <p:nvPr/>
        </p:nvSpPr>
        <p:spPr>
          <a:xfrm>
            <a:off x="205068" y="1488542"/>
            <a:ext cx="1457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chemeClr val="accent1"/>
                </a:solidFill>
              </a:rPr>
              <a:t>検定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ja-JP" altLang="en-US" sz="2000" dirty="0"/>
                  <a:t>各水準の繰り返し数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2000" dirty="0"/>
                  <a:t>が一定でないとき</a:t>
                </a:r>
              </a:p>
            </p:txBody>
          </p:sp>
        </mc:Choice>
        <mc:Fallback xmlns="">
          <p:sp>
            <p:nvSpPr>
              <p:cNvPr id="9" name="コンテンツ プレースホルダー 2">
                <a:extLst>
                  <a:ext uri="{FF2B5EF4-FFF2-40B4-BE49-F238E27FC236}">
                    <a16:creationId xmlns:a16="http://schemas.microsoft.com/office/drawing/2014/main" id="{A0A7A37C-622C-45BF-87E2-AF4CE1E0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8" y="4101378"/>
                <a:ext cx="5805208" cy="480148"/>
              </a:xfrm>
              <a:prstGeom prst="rect">
                <a:avLst/>
              </a:prstGeom>
              <a:blipFill>
                <a:blip r:embed="rId6"/>
                <a:stretch>
                  <a:fillRect l="-1155" t="-12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3FCE9F-9342-46B1-86C1-DE3B4574DD85}"/>
              </a:ext>
            </a:extLst>
          </p:cNvPr>
          <p:cNvSpPr/>
          <p:nvPr/>
        </p:nvSpPr>
        <p:spPr>
          <a:xfrm>
            <a:off x="5181168" y="4095650"/>
            <a:ext cx="3316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</a:rPr>
              <a:t>一定のとき ➡ 一般線形モデル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/>
              <p:nvPr/>
            </p:nvSpPr>
            <p:spPr>
              <a:xfrm>
                <a:off x="7915362" y="5446929"/>
                <a:ext cx="4200252" cy="10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ja-JP" altLang="en-US" sz="3200" dirty="0"/>
                            <m:t>水準の</m:t>
                          </m:r>
                          <m:r>
                            <a:rPr lang="ja-JP" altLang="en-US" sz="3200" i="1" dirty="0" smtClean="0">
                              <a:latin typeface="Cambria Math" panose="02040503050406030204" pitchFamily="18" charset="0"/>
                            </a:rPr>
                            <m:t>効果</m:t>
                          </m:r>
                          <m:r>
                            <m:rPr>
                              <m:nor/>
                            </m:rPr>
                            <a:rPr lang="ja-JP" altLang="en-US" sz="3200" dirty="0"/>
                            <m:t>量</m:t>
                          </m:r>
                        </m:num>
                        <m:den>
                          <m:r>
                            <a:rPr lang="ja-JP" altLang="en-US" sz="3200" b="1" i="1">
                              <a:latin typeface="Cambria Math" panose="02040503050406030204" pitchFamily="18" charset="0"/>
                            </a:rPr>
                            <m:t>各水準内の</m:t>
                          </m:r>
                          <m:r>
                            <a:rPr lang="ja-JP" altLang="en-US" sz="3200" b="1" i="1" smtClean="0">
                              <a:latin typeface="Cambria Math" panose="02040503050406030204" pitchFamily="18" charset="0"/>
                            </a:rPr>
                            <m:t>誤差</m:t>
                          </m:r>
                          <m:r>
                            <a:rPr lang="ja-JP" altLang="en-US" sz="3200" b="1" i="1">
                              <a:latin typeface="Cambria Math" panose="02040503050406030204" pitchFamily="18" charset="0"/>
                            </a:rPr>
                            <m:t>量</m:t>
                          </m:r>
                        </m:den>
                      </m:f>
                    </m:oMath>
                  </m:oMathPara>
                </a14:m>
                <a:endParaRPr kumimoji="1" lang="ja-JP" altLang="en-US" sz="3200" b="1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DCC1A8A-C773-4F81-8C38-91FB8B15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362" y="5446929"/>
                <a:ext cx="4200252" cy="103194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3CB17D-0ECC-4361-ADBD-097214886010}"/>
              </a:ext>
            </a:extLst>
          </p:cNvPr>
          <p:cNvSpPr txBox="1"/>
          <p:nvPr/>
        </p:nvSpPr>
        <p:spPr>
          <a:xfrm>
            <a:off x="76386" y="5951752"/>
            <a:ext cx="8170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総誤差量 </a:t>
            </a:r>
            <a:r>
              <a:rPr kumimoji="1" lang="en-US" altLang="ja-JP" sz="2800" b="1" dirty="0"/>
              <a:t>= </a:t>
            </a:r>
            <a:r>
              <a:rPr kumimoji="1" lang="ja-JP" altLang="en-US" sz="2800" b="1" dirty="0"/>
              <a:t>水準の効果量 </a:t>
            </a:r>
            <a:r>
              <a:rPr kumimoji="1" lang="en-US" altLang="ja-JP" sz="2800" b="1" dirty="0"/>
              <a:t>+ </a:t>
            </a:r>
            <a:r>
              <a:rPr kumimoji="1" lang="ja-JP" altLang="en-US" sz="2800" b="1" dirty="0"/>
              <a:t>各水準内の誤差量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/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altLang="ja-JP" sz="28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ja-JP" sz="2800" b="1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sz="2800" b="1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76F0B10-B2B2-4990-93F2-3241FCE78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806" y="4581526"/>
                <a:ext cx="3019353" cy="5640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/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000" b="1" dirty="0"/>
                  <a:t>共通の効果 </a:t>
                </a:r>
                <a:r>
                  <a:rPr lang="en-US" altLang="ja-JP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ja-JP" sz="20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𝐢</m:t>
                    </m:r>
                  </m:oMath>
                </a14:m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水準の効果 </a:t>
                </a:r>
                <a:r>
                  <a:rPr lang="en-US" altLang="ja-JP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 </a:t>
                </a:r>
                <a:r>
                  <a:rPr lang="ja-JP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それ以外の誤差</a:t>
                </a:r>
                <a:endParaRPr lang="ja-JP" altLang="en-US" sz="2000" b="1" dirty="0"/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F12E5610-A914-4A8F-884B-E8FD743B19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870" y="5208209"/>
                <a:ext cx="5558060" cy="400110"/>
              </a:xfrm>
              <a:prstGeom prst="rect">
                <a:avLst/>
              </a:prstGeom>
              <a:blipFill>
                <a:blip r:embed="rId9"/>
                <a:stretch>
                  <a:fillRect l="-1096" t="-6061" r="-548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75EE885-E6E7-4945-866F-5E8808DD73C8}"/>
              </a:ext>
            </a:extLst>
          </p:cNvPr>
          <p:cNvSpPr/>
          <p:nvPr/>
        </p:nvSpPr>
        <p:spPr>
          <a:xfrm>
            <a:off x="8954140" y="4863526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accent1"/>
                </a:solidFill>
              </a:rPr>
              <a:t>こいつを評価する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9D0E8E-70B8-4347-85E9-6EC585429F43}"/>
                  </a:ext>
                </a:extLst>
              </p:cNvPr>
              <p:cNvSpPr/>
              <p:nvPr/>
            </p:nvSpPr>
            <p:spPr>
              <a:xfrm>
                <a:off x="5836476" y="3155201"/>
                <a:ext cx="16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水準の効果</a:t>
                </a:r>
                <a:r>
                  <a:rPr lang="en-US" altLang="ja-JP" b="1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979D0E8E-70B8-4347-85E9-6EC585429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6" y="3155201"/>
                <a:ext cx="1628907" cy="369332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84CFD06-491D-49E3-9AC2-2C5E1F6F551E}"/>
                  </a:ext>
                </a:extLst>
              </p:cNvPr>
              <p:cNvSpPr/>
              <p:nvPr/>
            </p:nvSpPr>
            <p:spPr>
              <a:xfrm>
                <a:off x="5836476" y="2660237"/>
                <a:ext cx="16289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ja-JP" altLang="en-US" b="1" dirty="0"/>
                  <a:t>水準の平均</a:t>
                </a:r>
                <a:r>
                  <a:rPr lang="en-US" altLang="ja-JP" b="1" dirty="0"/>
                  <a:t> </a:t>
                </a:r>
                <a:endParaRPr lang="ja-JP" altLang="en-US" dirty="0"/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84CFD06-491D-49E3-9AC2-2C5E1F6F5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476" y="2660237"/>
                <a:ext cx="1628907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66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56BB7EDC-C5C3-40E8-A9B3-213D9ECA2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75" t="10373" r="8167"/>
          <a:stretch/>
        </p:blipFill>
        <p:spPr>
          <a:xfrm>
            <a:off x="2864805" y="2154191"/>
            <a:ext cx="6462390" cy="455578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267419F8-6FE4-4CF0-B03B-63335C09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4ADF22-E984-4940-BD6C-76243E6A8DE2}"/>
              </a:ext>
            </a:extLst>
          </p:cNvPr>
          <p:cNvSpPr txBox="1"/>
          <p:nvPr/>
        </p:nvSpPr>
        <p:spPr>
          <a:xfrm>
            <a:off x="333347" y="1496811"/>
            <a:ext cx="891714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3200" b="1"/>
              <a:t>総誤差量</a:t>
            </a:r>
            <a:r>
              <a:rPr lang="en-US" altLang="ja-JP" sz="3200" b="1" dirty="0"/>
              <a:t> </a:t>
            </a:r>
            <a:r>
              <a:rPr kumimoji="1" lang="en-US" altLang="ja-JP" sz="3200" b="1" dirty="0"/>
              <a:t>= 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水準の効果量 </a:t>
            </a:r>
            <a:r>
              <a:rPr kumimoji="1" lang="en-US" altLang="ja-JP" sz="3200" b="1" dirty="0"/>
              <a:t>+ </a:t>
            </a:r>
            <a:r>
              <a:rPr kumimoji="1" lang="ja-JP" altLang="en-US" sz="3200" b="1" dirty="0">
                <a:solidFill>
                  <a:schemeClr val="accent1">
                    <a:lumMod val="75000"/>
                  </a:schemeClr>
                </a:solidFill>
              </a:rPr>
              <a:t>各水準内の誤差量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AB216B4-77BE-4601-84E8-55839E1E0C70}"/>
              </a:ext>
            </a:extLst>
          </p:cNvPr>
          <p:cNvCxnSpPr>
            <a:cxnSpLocks/>
          </p:cNvCxnSpPr>
          <p:nvPr/>
        </p:nvCxnSpPr>
        <p:spPr>
          <a:xfrm>
            <a:off x="2604303" y="2338821"/>
            <a:ext cx="0" cy="3567899"/>
          </a:xfrm>
          <a:prstGeom prst="straightConnector1">
            <a:avLst/>
          </a:prstGeom>
          <a:ln w="5715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8B369F0-D220-407A-9930-FCE4D576F00D}"/>
              </a:ext>
            </a:extLst>
          </p:cNvPr>
          <p:cNvCxnSpPr>
            <a:cxnSpLocks/>
          </p:cNvCxnSpPr>
          <p:nvPr/>
        </p:nvCxnSpPr>
        <p:spPr>
          <a:xfrm>
            <a:off x="5418881" y="4247066"/>
            <a:ext cx="0" cy="1645188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FEF8351-E233-4607-AEBD-0C57A622021D}"/>
              </a:ext>
            </a:extLst>
          </p:cNvPr>
          <p:cNvCxnSpPr>
            <a:cxnSpLocks/>
          </p:cNvCxnSpPr>
          <p:nvPr/>
        </p:nvCxnSpPr>
        <p:spPr>
          <a:xfrm>
            <a:off x="6917802" y="2385121"/>
            <a:ext cx="0" cy="2632253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944C968-446A-4A3F-AB0C-FCB3C616F9F0}"/>
              </a:ext>
            </a:extLst>
          </p:cNvPr>
          <p:cNvCxnSpPr>
            <a:cxnSpLocks/>
          </p:cNvCxnSpPr>
          <p:nvPr/>
        </p:nvCxnSpPr>
        <p:spPr>
          <a:xfrm>
            <a:off x="8415572" y="3507128"/>
            <a:ext cx="0" cy="21225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DDD3AEA-58A9-485C-86BF-8210DC964CDD}"/>
              </a:ext>
            </a:extLst>
          </p:cNvPr>
          <p:cNvCxnSpPr>
            <a:cxnSpLocks/>
          </p:cNvCxnSpPr>
          <p:nvPr/>
        </p:nvCxnSpPr>
        <p:spPr>
          <a:xfrm>
            <a:off x="4944318" y="4367062"/>
            <a:ext cx="0" cy="7025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F8B4C91-D1DA-4856-B003-F4350EE9FFEC}"/>
              </a:ext>
            </a:extLst>
          </p:cNvPr>
          <p:cNvCxnSpPr>
            <a:cxnSpLocks/>
          </p:cNvCxnSpPr>
          <p:nvPr/>
        </p:nvCxnSpPr>
        <p:spPr>
          <a:xfrm>
            <a:off x="6508830" y="3601957"/>
            <a:ext cx="0" cy="74889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9152F0A-C7C8-42DD-BC91-B60089B0FA56}"/>
              </a:ext>
            </a:extLst>
          </p:cNvPr>
          <p:cNvCxnSpPr>
            <a:cxnSpLocks/>
          </p:cNvCxnSpPr>
          <p:nvPr/>
        </p:nvCxnSpPr>
        <p:spPr>
          <a:xfrm>
            <a:off x="8154365" y="4377615"/>
            <a:ext cx="0" cy="2834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3FF17C-39E1-A043-9CCE-0FD7D088BC7E}"/>
              </a:ext>
            </a:extLst>
          </p:cNvPr>
          <p:cNvSpPr txBox="1"/>
          <p:nvPr/>
        </p:nvSpPr>
        <p:spPr>
          <a:xfrm>
            <a:off x="3091309" y="40127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全体の平均</a:t>
            </a:r>
          </a:p>
        </p:txBody>
      </p:sp>
    </p:spTree>
    <p:extLst>
      <p:ext uri="{BB962C8B-B14F-4D97-AF65-F5344CB8AC3E}">
        <p14:creationId xmlns:p14="http://schemas.microsoft.com/office/powerpoint/2010/main" val="159961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EC185B-606D-E14B-987B-3997B390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617F64-B558-234B-A68A-61B637E2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 </a:t>
            </a:r>
            <a:r>
              <a:rPr kumimoji="1" lang="ja-JP" altLang="en-US" dirty="0"/>
              <a:t>線形モデル</a:t>
            </a:r>
            <a:endParaRPr kumimoji="1"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2 ANOVA</a:t>
            </a:r>
          </a:p>
          <a:p>
            <a:pPr marL="0" indent="0">
              <a:buNone/>
            </a:pPr>
            <a:r>
              <a:rPr lang="ja-JP" altLang="en-US" dirty="0"/>
              <a:t>ベイズ決定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確率過程論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ja-JP" altLang="en-US" dirty="0"/>
              <a:t>カーネル密度推定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2025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E49B8-5939-4BD0-B9A5-65B7BED7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ANOVA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19D80E-2509-424F-9CE4-E5199C6415BB}"/>
              </a:ext>
            </a:extLst>
          </p:cNvPr>
          <p:cNvSpPr txBox="1"/>
          <p:nvPr/>
        </p:nvSpPr>
        <p:spPr>
          <a:xfrm>
            <a:off x="3939188" y="1702665"/>
            <a:ext cx="393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各</a:t>
            </a:r>
            <a:r>
              <a:rPr kumimoji="1" lang="ja-JP" altLang="en-US" sz="2400" b="1" dirty="0"/>
              <a:t>水準内の変動の大きさ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198F98-D34A-4574-98A7-D2797A89D2EF}"/>
              </a:ext>
            </a:extLst>
          </p:cNvPr>
          <p:cNvSpPr txBox="1"/>
          <p:nvPr/>
        </p:nvSpPr>
        <p:spPr>
          <a:xfrm>
            <a:off x="98612" y="1707711"/>
            <a:ext cx="311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全体の</a:t>
            </a:r>
            <a:r>
              <a:rPr kumimoji="1" lang="ja-JP" altLang="en-US" sz="2400" b="1" dirty="0"/>
              <a:t>変動の大きさ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4A467E8-D3D2-4B56-BA5C-BA46E2BBA407}"/>
              </a:ext>
            </a:extLst>
          </p:cNvPr>
          <p:cNvSpPr txBox="1"/>
          <p:nvPr/>
        </p:nvSpPr>
        <p:spPr>
          <a:xfrm>
            <a:off x="7799882" y="1696859"/>
            <a:ext cx="4894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水準の効果による変動の大きさ</a:t>
            </a:r>
            <a:endParaRPr kumimoji="1" lang="ja-JP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3FE0E88-1C73-4F37-9E93-F455EA806A25}"/>
                  </a:ext>
                </a:extLst>
              </p:cNvPr>
              <p:cNvSpPr txBox="1"/>
              <p:nvPr/>
            </p:nvSpPr>
            <p:spPr>
              <a:xfrm>
                <a:off x="3954479" y="2190655"/>
                <a:ext cx="3621184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sz="280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i="1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3FE0E88-1C73-4F37-9E93-F455EA806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479" y="2190655"/>
                <a:ext cx="3621184" cy="1094339"/>
              </a:xfrm>
              <a:prstGeom prst="rect">
                <a:avLst/>
              </a:prstGeom>
              <a:blipFill>
                <a:blip r:embed="rId2"/>
                <a:stretch>
                  <a:fillRect l="-12892" t="-136364" b="-1852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2E469ED-1CE4-4EC3-B1EF-5726E2FF50C8}"/>
                  </a:ext>
                </a:extLst>
              </p:cNvPr>
              <p:cNvSpPr txBox="1"/>
              <p:nvPr/>
            </p:nvSpPr>
            <p:spPr>
              <a:xfrm>
                <a:off x="137194" y="2184926"/>
                <a:ext cx="3604384" cy="10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kumimoji="1" lang="en-US" altLang="ja-JP" sz="280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2800" i="1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ja-JP" sz="280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∙∙</m:t>
                                      </m:r>
                                    </m:sub>
                                  </m:s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2E469ED-1CE4-4EC3-B1EF-5726E2FF5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4" y="2184926"/>
                <a:ext cx="3604384" cy="1094339"/>
              </a:xfrm>
              <a:prstGeom prst="rect">
                <a:avLst/>
              </a:prstGeom>
              <a:blipFill>
                <a:blip r:embed="rId3"/>
                <a:stretch>
                  <a:fillRect l="-11930" t="-139080" b="-1885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42997-3C4A-4E8D-9E79-9B7F988E48E5}"/>
                  </a:ext>
                </a:extLst>
              </p:cNvPr>
              <p:cNvSpPr txBox="1"/>
              <p:nvPr/>
            </p:nvSpPr>
            <p:spPr>
              <a:xfrm>
                <a:off x="8069024" y="2209323"/>
                <a:ext cx="3302699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∙∙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DE42997-3C4A-4E8D-9E79-9B7F988E4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024" y="2209323"/>
                <a:ext cx="3302699" cy="1045543"/>
              </a:xfrm>
              <a:prstGeom prst="rect">
                <a:avLst/>
              </a:prstGeom>
              <a:blipFill>
                <a:blip r:embed="rId4"/>
                <a:stretch>
                  <a:fillRect l="-13793" t="-145783" b="-2024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554A5D6-BA85-48A8-B859-3BC9AE59286C}"/>
                  </a:ext>
                </a:extLst>
              </p:cNvPr>
              <p:cNvSpPr/>
              <p:nvPr/>
            </p:nvSpPr>
            <p:spPr>
              <a:xfrm>
                <a:off x="999373" y="3496205"/>
                <a:ext cx="3412088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2554A5D6-BA85-48A8-B859-3BC9AE592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73" y="3496205"/>
                <a:ext cx="3412088" cy="769441"/>
              </a:xfrm>
              <a:prstGeom prst="rect">
                <a:avLst/>
              </a:prstGeom>
              <a:blipFill>
                <a:blip r:embed="rId5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矢印: 右 12">
            <a:extLst>
              <a:ext uri="{FF2B5EF4-FFF2-40B4-BE49-F238E27FC236}">
                <a16:creationId xmlns:a16="http://schemas.microsoft.com/office/drawing/2014/main" id="{2AE1C6EF-52E9-4253-BDC0-85750174A5FF}"/>
              </a:ext>
            </a:extLst>
          </p:cNvPr>
          <p:cNvSpPr/>
          <p:nvPr/>
        </p:nvSpPr>
        <p:spPr>
          <a:xfrm>
            <a:off x="304892" y="3450282"/>
            <a:ext cx="694481" cy="896477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D347E9-4276-654A-BE4C-605D0AE81009}"/>
                  </a:ext>
                </a:extLst>
              </p:cNvPr>
              <p:cNvSpPr txBox="1"/>
              <p:nvPr/>
            </p:nvSpPr>
            <p:spPr>
              <a:xfrm>
                <a:off x="6410866" y="2962468"/>
                <a:ext cx="1411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1"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ごとの平均</a:t>
                </a:r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FD347E9-4276-654A-BE4C-605D0AE81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866" y="2962468"/>
                <a:ext cx="1411477" cy="338554"/>
              </a:xfrm>
              <a:prstGeom prst="rect">
                <a:avLst/>
              </a:prstGeom>
              <a:blipFill>
                <a:blip r:embed="rId6"/>
                <a:stretch>
                  <a:fillRect t="-3571" r="-893" b="-17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D04F6D-B90B-5542-B1F9-6ACBAD95B281}"/>
                  </a:ext>
                </a:extLst>
              </p:cNvPr>
              <p:cNvSpPr txBox="1"/>
              <p:nvPr/>
            </p:nvSpPr>
            <p:spPr>
              <a:xfrm>
                <a:off x="2379499" y="2957992"/>
                <a:ext cx="1661545" cy="361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データ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ja-JP" sz="1600" b="1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1" lang="ja-JP" altLang="en-US" sz="1600" b="1">
                    <a:solidFill>
                      <a:schemeClr val="accent5">
                        <a:lumMod val="75000"/>
                      </a:schemeClr>
                    </a:solidFill>
                  </a:rPr>
                  <a:t>の平均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2D04F6D-B90B-5542-B1F9-6ACBAD95B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499" y="2957992"/>
                <a:ext cx="1661545" cy="361830"/>
              </a:xfrm>
              <a:prstGeom prst="rect">
                <a:avLst/>
              </a:prstGeom>
              <a:blipFill>
                <a:blip r:embed="rId7"/>
                <a:stretch>
                  <a:fillRect l="-1515" t="-3448" r="-758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F5E9FE8-A177-8642-915E-FAE5FE54D556}"/>
                  </a:ext>
                </a:extLst>
              </p:cNvPr>
              <p:cNvSpPr/>
              <p:nvPr/>
            </p:nvSpPr>
            <p:spPr>
              <a:xfrm>
                <a:off x="137194" y="4555002"/>
                <a:ext cx="8366136" cy="847668"/>
              </a:xfrm>
              <a:prstGeom prst="rect">
                <a:avLst/>
              </a:prstGeom>
              <a:solidFill>
                <a:srgbClr val="EFF9FF"/>
              </a:solidFill>
              <a:effectLst/>
            </p:spPr>
            <p:txBody>
              <a:bodyPr wrap="none">
                <a:spAutoFit/>
              </a:bodyPr>
              <a:lstStyle/>
              <a:p>
                <a:r>
                  <a:rPr lang="ja-JP" altLang="en-US" sz="2400" b="1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 b="1"/>
                  <a:t>は自由度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 b="1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ja-JP" altLang="en-US" sz="2400" b="1"/>
                  <a:t>分布に従う</a:t>
                </a:r>
                <a:endParaRPr lang="en-US" altLang="ja-JP" sz="2400" b="1" dirty="0"/>
              </a:p>
              <a:p>
                <a:r>
                  <a:rPr lang="ja-JP" altLang="en-US" sz="2400" b="1"/>
                  <a:t>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ja-JP" altLang="en-US" sz="2400" b="1"/>
                  <a:t>が正しい場合，</a:t>
                </a:r>
                <a:r>
                  <a:rPr lang="en-US" altLang="ja-JP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ja-JP" altLang="en-US" sz="2400" b="1"/>
                  <a:t>は自由度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ja-JP" altLang="en-US" sz="2400" b="1"/>
                  <a:t>の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p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ja-JP" altLang="en-US" sz="2400" b="1"/>
                  <a:t>分布に従う</a:t>
                </a: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0F5E9FE8-A177-8642-915E-FAE5FE54D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94" y="4555002"/>
                <a:ext cx="8366136" cy="847668"/>
              </a:xfrm>
              <a:prstGeom prst="rect">
                <a:avLst/>
              </a:prstGeom>
              <a:blipFill>
                <a:blip r:embed="rId8"/>
                <a:stretch>
                  <a:fillRect l="-1061" t="-4478" b="-16418"/>
                </a:stretch>
              </a:blipFill>
              <a:effectLst/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D7B45D-D220-774C-8BA3-61DE259528A8}"/>
                  </a:ext>
                </a:extLst>
              </p:cNvPr>
              <p:cNvSpPr txBox="1"/>
              <p:nvPr/>
            </p:nvSpPr>
            <p:spPr>
              <a:xfrm>
                <a:off x="2505545" y="5611990"/>
                <a:ext cx="1926233" cy="9981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altLang="ja-JP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altLang="ja-JP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altLang="ja-JP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ja-JP" altLang="en-US" sz="2800" b="1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9CD7B45D-D220-774C-8BA3-61DE25952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545" y="5611990"/>
                <a:ext cx="1926233" cy="998158"/>
              </a:xfrm>
              <a:prstGeom prst="rect">
                <a:avLst/>
              </a:prstGeom>
              <a:blipFill>
                <a:blip r:embed="rId9"/>
                <a:stretch>
                  <a:fillRect t="-69620" b="-1037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B4E5C2D-E6B3-A545-8DAB-A6701F65E511}"/>
                  </a:ext>
                </a:extLst>
              </p:cNvPr>
              <p:cNvSpPr/>
              <p:nvPr/>
            </p:nvSpPr>
            <p:spPr>
              <a:xfrm>
                <a:off x="700307" y="5880237"/>
                <a:ext cx="21130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ja-JP" altLang="en-US" sz="2400"/>
                  <a:t>のもとで，</a:t>
                </a: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B4E5C2D-E6B3-A545-8DAB-A6701F65E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07" y="5880237"/>
                <a:ext cx="2113014" cy="461665"/>
              </a:xfrm>
              <a:prstGeom prst="rect">
                <a:avLst/>
              </a:prstGeom>
              <a:blipFill>
                <a:blip r:embed="rId10"/>
                <a:stretch>
                  <a:fillRect t="-8108" r="-2976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41D289F-F968-B449-9E1A-AF342DE94C38}"/>
                  </a:ext>
                </a:extLst>
              </p:cNvPr>
              <p:cNvSpPr/>
              <p:nvPr/>
            </p:nvSpPr>
            <p:spPr>
              <a:xfrm>
                <a:off x="4431778" y="5880237"/>
                <a:ext cx="42233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400"/>
                  <a:t>が自由度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ja-JP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𝝂</m:t>
                        </m:r>
                      </m:e>
                      <m:sub>
                        <m:r>
                          <a:rPr lang="en-US" altLang="ja-JP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ja-JP" altLang="en-US" sz="2400"/>
                  <a:t>の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ja-JP" altLang="en-US" sz="2400"/>
                  <a:t>分布に従う</a:t>
                </a: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D41D289F-F968-B449-9E1A-AF342DE94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78" y="5880237"/>
                <a:ext cx="4223336" cy="461665"/>
              </a:xfrm>
              <a:prstGeom prst="rect">
                <a:avLst/>
              </a:prstGeom>
              <a:blipFill>
                <a:blip r:embed="rId11"/>
                <a:stretch>
                  <a:fillRect l="-2096" t="-8108" r="-898" b="-297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2097F0B-DD24-2546-B844-6DFDABC27625}"/>
                  </a:ext>
                </a:extLst>
              </p:cNvPr>
              <p:cNvSpPr txBox="1"/>
              <p:nvPr/>
            </p:nvSpPr>
            <p:spPr>
              <a:xfrm>
                <a:off x="9793802" y="5815405"/>
                <a:ext cx="12682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2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kumimoji="1" lang="ja-JP" altLang="en-US" sz="3200" b="1">
                    <a:solidFill>
                      <a:schemeClr val="accent1">
                        <a:lumMod val="75000"/>
                      </a:schemeClr>
                    </a:solidFill>
                  </a:rPr>
                  <a:t>検定</a:t>
                </a: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2097F0B-DD24-2546-B844-6DFDABC27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802" y="5815405"/>
                <a:ext cx="1268296" cy="584775"/>
              </a:xfrm>
              <a:prstGeom prst="rect">
                <a:avLst/>
              </a:prstGeom>
              <a:blipFill>
                <a:blip r:embed="rId12"/>
                <a:stretch>
                  <a:fillRect l="-2970" t="-10638" r="-10891" b="-319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V 字形矢印 21">
            <a:extLst>
              <a:ext uri="{FF2B5EF4-FFF2-40B4-BE49-F238E27FC236}">
                <a16:creationId xmlns:a16="http://schemas.microsoft.com/office/drawing/2014/main" id="{234D3336-20D9-C444-8A0B-97F89B36D679}"/>
              </a:ext>
            </a:extLst>
          </p:cNvPr>
          <p:cNvSpPr/>
          <p:nvPr/>
        </p:nvSpPr>
        <p:spPr>
          <a:xfrm>
            <a:off x="9466937" y="5497838"/>
            <a:ext cx="1926233" cy="1223637"/>
          </a:xfrm>
          <a:prstGeom prst="notchedRightArrow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二等辺三角形 13">
            <a:extLst>
              <a:ext uri="{FF2B5EF4-FFF2-40B4-BE49-F238E27FC236}">
                <a16:creationId xmlns:a16="http://schemas.microsoft.com/office/drawing/2014/main" id="{E6693DBA-5453-B54B-B9CC-9E675C64DFE2}"/>
              </a:ext>
            </a:extLst>
          </p:cNvPr>
          <p:cNvSpPr/>
          <p:nvPr/>
        </p:nvSpPr>
        <p:spPr>
          <a:xfrm rot="5400000">
            <a:off x="245173" y="5960273"/>
            <a:ext cx="463286" cy="303214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53E3823-C08E-2248-98EF-B6ADE7FFDECC}"/>
              </a:ext>
            </a:extLst>
          </p:cNvPr>
          <p:cNvSpPr txBox="1"/>
          <p:nvPr/>
        </p:nvSpPr>
        <p:spPr>
          <a:xfrm>
            <a:off x="0" y="1226759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u="sng"/>
              <a:t>モデルに当てはめた時の残差平方和</a:t>
            </a:r>
          </a:p>
        </p:txBody>
      </p:sp>
    </p:spTree>
    <p:extLst>
      <p:ext uri="{BB962C8B-B14F-4D97-AF65-F5344CB8AC3E}">
        <p14:creationId xmlns:p14="http://schemas.microsoft.com/office/powerpoint/2010/main" val="332137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B4C4FC-8BDC-8043-A441-88E492CC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AC701-7820-5742-BB88-718CCCB5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706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03E00D-8C94-274D-BF29-95C74C4B8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確率過程論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661591-F071-8D41-8F2C-1B6F3FBC1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確率過程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ランダムウォーク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5842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FB3F94-0039-40A7-BDCC-48926C22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確率過程とは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04AF60-F2BC-4EBF-AD23-DBBBA6846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44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5FDF11-E604-43DD-AFAE-62E59376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ランダムウォーク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AE9AE6F-5661-4EFB-B767-12A0B5D1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96" y="2196674"/>
            <a:ext cx="5487650" cy="36584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DC10D77-5704-48CB-8100-A99DBCA68988}"/>
                  </a:ext>
                </a:extLst>
              </p:cNvPr>
              <p:cNvSpPr txBox="1"/>
              <p:nvPr/>
            </p:nvSpPr>
            <p:spPr>
              <a:xfrm>
                <a:off x="5744299" y="3884171"/>
                <a:ext cx="62908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時点</a:t>
                </a:r>
                <a14:m>
                  <m:oMath xmlns:m="http://schemas.openxmlformats.org/officeDocument/2006/math">
                    <m:r>
                      <a:rPr kumimoji="1" lang="en-US" altLang="ja-JP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ja-JP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において位置</a:t>
                </a:r>
                <a14:m>
                  <m:oMath xmlns:m="http://schemas.openxmlformats.org/officeDocument/2006/math">
                    <m:r>
                      <a:rPr lang="en-US" altLang="ja-JP" sz="2400" b="1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kumimoji="1" lang="ja-JP" alt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にいる確率を求めよう</a:t>
                </a:r>
                <a:r>
                  <a:rPr kumimoji="1" lang="en-US" altLang="ja-JP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!</a:t>
                </a:r>
                <a:endParaRPr kumimoji="1" lang="ja-JP" altLang="en-US" sz="2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DC10D77-5704-48CB-8100-A99DBCA68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299" y="3884171"/>
                <a:ext cx="6290819" cy="461665"/>
              </a:xfrm>
              <a:prstGeom prst="rect">
                <a:avLst/>
              </a:prstGeom>
              <a:blipFill>
                <a:blip r:embed="rId3"/>
                <a:stretch>
                  <a:fillRect l="-1453"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5F4934A-1373-4721-B5D0-6F614C5D61A3}"/>
                  </a:ext>
                </a:extLst>
              </p:cNvPr>
              <p:cNvSpPr/>
              <p:nvPr/>
            </p:nvSpPr>
            <p:spPr>
              <a:xfrm>
                <a:off x="290424" y="1795634"/>
                <a:ext cx="82428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800" dirty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 sz="2800" dirty="0"/>
                  <a:t>で</a:t>
                </a:r>
                <a:r>
                  <a:rPr lang="en-US" altLang="ja-JP" sz="2800" dirty="0"/>
                  <a:t>1</a:t>
                </a:r>
                <a:r>
                  <a:rPr lang="ja-JP" altLang="en-US" sz="2800" dirty="0"/>
                  <a:t>つ上に，確率</a:t>
                </a:r>
                <a14:m>
                  <m:oMath xmlns:m="http://schemas.openxmlformats.org/officeDocument/2006/math">
                    <m:r>
                      <a:rPr lang="en-US" altLang="ja-JP" sz="28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ja-JP" sz="2800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 sz="2800" dirty="0"/>
                  <a:t>で１つ下に移動する点</a:t>
                </a:r>
              </a:p>
            </p:txBody>
          </p:sp>
        </mc:Choice>
        <mc:Fallback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E5F4934A-1373-4721-B5D0-6F614C5D6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24" y="1795634"/>
                <a:ext cx="8242898" cy="523220"/>
              </a:xfrm>
              <a:prstGeom prst="rect">
                <a:avLst/>
              </a:prstGeom>
              <a:blipFill>
                <a:blip r:embed="rId4"/>
                <a:stretch>
                  <a:fillRect l="-1553" t="-11765" r="-148" b="-341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F140B45-0C3B-4E70-BADB-63DF0AD21E01}"/>
                  </a:ext>
                </a:extLst>
              </p:cNvPr>
              <p:cNvSpPr/>
              <p:nvPr/>
            </p:nvSpPr>
            <p:spPr>
              <a:xfrm>
                <a:off x="2896357" y="5579932"/>
                <a:ext cx="56778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ja-JP" altLang="en-US" sz="3200" b="1" dirty="0"/>
              </a:p>
            </p:txBody>
          </p:sp>
        </mc:Choice>
        <mc:Fallback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5F140B45-0C3B-4E70-BADB-63DF0AD21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357" y="5579932"/>
                <a:ext cx="56778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0006EF1-E57D-4218-A2A8-9F4A11D73CDF}"/>
                  </a:ext>
                </a:extLst>
              </p:cNvPr>
              <p:cNvSpPr/>
              <p:nvPr/>
            </p:nvSpPr>
            <p:spPr>
              <a:xfrm>
                <a:off x="290424" y="3476537"/>
                <a:ext cx="52129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1" i="1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ja-JP" altLang="en-US" sz="3200" b="1" dirty="0"/>
              </a:p>
            </p:txBody>
          </p:sp>
        </mc:Choice>
        <mc:Fallback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0006EF1-E57D-4218-A2A8-9F4A11D73C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24" y="3476537"/>
                <a:ext cx="52129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4B08721-6345-42C2-AD25-592E9F99F7CB}"/>
              </a:ext>
            </a:extLst>
          </p:cNvPr>
          <p:cNvSpPr txBox="1"/>
          <p:nvPr/>
        </p:nvSpPr>
        <p:spPr>
          <a:xfrm>
            <a:off x="811721" y="6217002"/>
            <a:ext cx="452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/>
              <a:t>1</a:t>
            </a:r>
            <a:r>
              <a:rPr lang="ja-JP" altLang="en-US" sz="2400" dirty="0"/>
              <a:t>次元のランダムウォーク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8912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F06314-CB3C-4065-A98C-8FEDB655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ランダムウォーク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8CE8F10-C23C-4442-9350-5B62B6CE7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273" y="3429000"/>
            <a:ext cx="4525100" cy="30167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5FFCEF9-0936-466E-8568-0E9050B0D502}"/>
                  </a:ext>
                </a:extLst>
              </p:cNvPr>
              <p:cNvSpPr txBox="1"/>
              <p:nvPr/>
            </p:nvSpPr>
            <p:spPr>
              <a:xfrm>
                <a:off x="98612" y="2183934"/>
                <a:ext cx="105085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dirty="0"/>
                  <a:t>独立な確率変数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…,</m:t>
                    </m:r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ja-JP" sz="2800" dirty="0"/>
                  <a:t>:</a:t>
                </a:r>
                <a:r>
                  <a:rPr lang="ja-JP" altLang="en-US" sz="2800" dirty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ja-JP" altLang="en-US" sz="2800" dirty="0"/>
                  <a:t>で</a:t>
                </a:r>
                <a:r>
                  <a:rPr lang="en-US" altLang="ja-JP" sz="2800" dirty="0"/>
                  <a:t>1,</a:t>
                </a:r>
                <a:r>
                  <a:rPr lang="ja-JP" altLang="en-US" sz="2800" dirty="0"/>
                  <a:t>確率</a:t>
                </a:r>
                <a14:m>
                  <m:oMath xmlns:m="http://schemas.openxmlformats.org/officeDocument/2006/math">
                    <m:r>
                      <a:rPr lang="en-US" altLang="ja-JP" sz="280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ja-JP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800" dirty="0"/>
                  <a:t>で</a:t>
                </a:r>
                <a:r>
                  <a:rPr kumimoji="1" lang="en-US" altLang="ja-JP" sz="2800" dirty="0"/>
                  <a:t>-1</a:t>
                </a:r>
                <a:r>
                  <a:rPr kumimoji="1" lang="ja-JP" altLang="en-US" sz="2800" dirty="0"/>
                  <a:t>をとる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5FFCEF9-0936-466E-8568-0E9050B0D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2" y="2183934"/>
                <a:ext cx="10508567" cy="523220"/>
              </a:xfrm>
              <a:prstGeom prst="rect">
                <a:avLst/>
              </a:prstGeom>
              <a:blipFill>
                <a:blip r:embed="rId3"/>
                <a:stretch>
                  <a:fillRect l="-1160" t="-10465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64D022-524D-46F3-8AD4-B46A1D42BCC3}"/>
              </a:ext>
            </a:extLst>
          </p:cNvPr>
          <p:cNvSpPr txBox="1"/>
          <p:nvPr/>
        </p:nvSpPr>
        <p:spPr>
          <a:xfrm>
            <a:off x="98612" y="1646723"/>
            <a:ext cx="4525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1</a:t>
            </a:r>
            <a:r>
              <a:rPr lang="ja-JP" altLang="en-US" sz="2400" dirty="0"/>
              <a:t>次元のランダムウォーク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3769329-97FC-4915-831F-30871A53D31E}"/>
                  </a:ext>
                </a:extLst>
              </p:cNvPr>
              <p:cNvSpPr/>
              <p:nvPr/>
            </p:nvSpPr>
            <p:spPr>
              <a:xfrm>
                <a:off x="2558484" y="3059668"/>
                <a:ext cx="39935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2800" dirty="0"/>
                  <a:t>時点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 sz="2800" dirty="0"/>
                  <a:t>における位置は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3769329-97FC-4915-831F-30871A53D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484" y="3059668"/>
                <a:ext cx="3993529" cy="523220"/>
              </a:xfrm>
              <a:prstGeom prst="rect">
                <a:avLst/>
              </a:prstGeom>
              <a:blipFill>
                <a:blip r:embed="rId4"/>
                <a:stretch>
                  <a:fillRect l="-3206" t="-11628" b="-325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885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3B2914-7B00-4B82-B6CE-FC78D75C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A1368-019F-45EE-A501-B48C0DC42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82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ACBB3-5031-D342-ADCA-CDEE015CB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/>
              <a:t>線形モデル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776F24-49B7-9748-B43F-57671A068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1.1 </a:t>
            </a:r>
            <a:r>
              <a:rPr kumimoji="1" lang="ja-JP" altLang="en-US" dirty="0"/>
              <a:t>一般化線形モデル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1.2 </a:t>
            </a:r>
            <a:r>
              <a:rPr lang="ja-JP" altLang="en-US" dirty="0"/>
              <a:t>行列とベクトルによるモデル表現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1.3 </a:t>
            </a:r>
            <a:r>
              <a:rPr kumimoji="1" lang="ja-JP" altLang="en-US" dirty="0"/>
              <a:t>最小二乗法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1.4 </a:t>
            </a:r>
            <a:r>
              <a:rPr lang="ja-JP" altLang="en-US" dirty="0"/>
              <a:t>ロジスティック回帰</a:t>
            </a: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1.5 </a:t>
            </a:r>
            <a:r>
              <a:rPr kumimoji="1" lang="ja-JP" altLang="en-US" dirty="0"/>
              <a:t>ポアソン回帰</a:t>
            </a:r>
          </a:p>
        </p:txBody>
      </p:sp>
    </p:spTree>
    <p:extLst>
      <p:ext uri="{BB962C8B-B14F-4D97-AF65-F5344CB8AC3E}">
        <p14:creationId xmlns:p14="http://schemas.microsoft.com/office/powerpoint/2010/main" val="280174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0A39A3-D3A2-A34C-9D08-7E133952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B879BE-84D3-C74D-9644-9BB6619F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05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2DE96-995E-F340-900D-AFD3537A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1.1 </a:t>
            </a:r>
            <a:r>
              <a:rPr kumimoji="1" lang="ja-JP" altLang="en-US" dirty="0"/>
              <a:t>一般化線形モデル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7BFE09-11F3-CA42-9AC3-9D9CBBE73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2" y="1556684"/>
            <a:ext cx="11753625" cy="1657485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期待値を左辺としたモデルが未知母数の線型結合で表されるもの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未知母数の説明変数に非線形項があっても，問題なし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ja-JP" altLang="en-US"/>
              <a:t>プロットの外径が非線形でも，問題なし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5FA92D-CA99-1143-A2FF-2B563ACEDB61}"/>
              </a:ext>
            </a:extLst>
          </p:cNvPr>
          <p:cNvSpPr txBox="1"/>
          <p:nvPr/>
        </p:nvSpPr>
        <p:spPr>
          <a:xfrm>
            <a:off x="1045029" y="34290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/>
              <a:t>線形予測子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2F0AAE0F-3D01-F84F-8E1A-81EBDC150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53661"/>
              </p:ext>
            </p:extLst>
          </p:nvPr>
        </p:nvGraphicFramePr>
        <p:xfrm>
          <a:off x="5673634" y="3553097"/>
          <a:ext cx="6178603" cy="25603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0083">
                  <a:extLst>
                    <a:ext uri="{9D8B030D-6E8A-4147-A177-3AD203B41FA5}">
                      <a16:colId xmlns:a16="http://schemas.microsoft.com/office/drawing/2014/main" val="116420783"/>
                    </a:ext>
                  </a:extLst>
                </a:gridCol>
                <a:gridCol w="1766594">
                  <a:extLst>
                    <a:ext uri="{9D8B030D-6E8A-4147-A177-3AD203B41FA5}">
                      <a16:colId xmlns:a16="http://schemas.microsoft.com/office/drawing/2014/main" val="1039104119"/>
                    </a:ext>
                  </a:extLst>
                </a:gridCol>
                <a:gridCol w="2511926">
                  <a:extLst>
                    <a:ext uri="{9D8B030D-6E8A-4147-A177-3AD203B41FA5}">
                      <a16:colId xmlns:a16="http://schemas.microsoft.com/office/drawing/2014/main" val="1550583008"/>
                    </a:ext>
                  </a:extLst>
                </a:gridCol>
              </a:tblGrid>
              <a:tr h="47989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仮定する分布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リンク関数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/>
                        <a:t>一般化線形モデル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909988"/>
                  </a:ext>
                </a:extLst>
              </a:tr>
              <a:tr h="479891">
                <a:tc>
                  <a:txBody>
                    <a:bodyPr/>
                    <a:lstStyle/>
                    <a:p>
                      <a:r>
                        <a:rPr kumimoji="1" lang="ja-JP" altLang="en-US"/>
                        <a:t>正規分布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高等関数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正規線形モデル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745524"/>
                  </a:ext>
                </a:extLst>
              </a:tr>
              <a:tr h="479891">
                <a:tc>
                  <a:txBody>
                    <a:bodyPr/>
                    <a:lstStyle/>
                    <a:p>
                      <a:r>
                        <a:rPr kumimoji="1" lang="ja-JP" altLang="en-US"/>
                        <a:t>二項分布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ロジット関数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ロジスティック回帰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14270"/>
                  </a:ext>
                </a:extLst>
              </a:tr>
              <a:tr h="640755"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ポアソン分布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対数関数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/>
                        <a:t>ポアソン回帰</a:t>
                      </a:r>
                      <a:endParaRPr kumimoji="1" lang="en-US" altLang="ja-JP" dirty="0"/>
                    </a:p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415720"/>
                  </a:ext>
                </a:extLst>
              </a:tr>
              <a:tr h="479891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3159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5C1800B-D9B4-9E44-923D-90B9061348A8}"/>
                  </a:ext>
                </a:extLst>
              </p:cNvPr>
              <p:cNvSpPr/>
              <p:nvPr/>
            </p:nvSpPr>
            <p:spPr>
              <a:xfrm>
                <a:off x="0" y="4180288"/>
                <a:ext cx="5631629" cy="14793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32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𝑁𝑀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95C1800B-D9B4-9E44-923D-90B9061348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0288"/>
                <a:ext cx="5631629" cy="1479316"/>
              </a:xfrm>
              <a:prstGeom prst="rect">
                <a:avLst/>
              </a:prstGeom>
              <a:blipFill>
                <a:blip r:embed="rId2"/>
                <a:stretch>
                  <a:fillRect b="-25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05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C7852-C3E3-5F43-AE9B-B3420664C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E7E0D6-9522-674C-9878-D0BEF796D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291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97DDCF-7A86-4AD7-8666-8BDED525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0E9075-4AC5-4D2D-8743-AD331D99B485}"/>
              </a:ext>
            </a:extLst>
          </p:cNvPr>
          <p:cNvSpPr txBox="1"/>
          <p:nvPr/>
        </p:nvSpPr>
        <p:spPr>
          <a:xfrm>
            <a:off x="-45618" y="1551870"/>
            <a:ext cx="3718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u="sng" dirty="0"/>
              <a:t>正規線形モデル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/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kumimoji="1" lang="ja-JP" altLang="en-US" sz="54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kumimoji="1" lang="ja-JP" altLang="en-US" sz="5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C4B4066-FC47-411C-ADB3-ED9C04CA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91" y="2160680"/>
                <a:ext cx="4450449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/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C93389-C0A2-4E32-B0E2-11DD81557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07" y="3005531"/>
                <a:ext cx="791050" cy="276999"/>
              </a:xfrm>
              <a:prstGeom prst="rect">
                <a:avLst/>
              </a:prstGeom>
              <a:blipFill>
                <a:blip r:embed="rId3"/>
                <a:stretch>
                  <a:fillRect l="-9231" t="-2222" r="-9231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/>
              <p:nvPr/>
            </p:nvSpPr>
            <p:spPr>
              <a:xfrm>
                <a:off x="2240699" y="3008162"/>
                <a:ext cx="860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2A07D5-8867-4CE3-8295-418ADC34E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699" y="3008162"/>
                <a:ext cx="860748" cy="276999"/>
              </a:xfrm>
              <a:prstGeom prst="rect">
                <a:avLst/>
              </a:prstGeom>
              <a:blipFill>
                <a:blip r:embed="rId4"/>
                <a:stretch>
                  <a:fillRect l="-8511" t="-2174" r="-9220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/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3EC258-377B-4A10-873E-E98C57AA9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26" y="3008161"/>
                <a:ext cx="785087" cy="276999"/>
              </a:xfrm>
              <a:prstGeom prst="rect">
                <a:avLst/>
              </a:prstGeom>
              <a:blipFill>
                <a:blip r:embed="rId5"/>
                <a:stretch>
                  <a:fillRect l="-9302" t="-2174" r="-9302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/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7F73D73-3CB4-4792-811B-D2A80C485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21" y="2991677"/>
                <a:ext cx="791050" cy="276999"/>
              </a:xfrm>
              <a:prstGeom prst="rect">
                <a:avLst/>
              </a:prstGeom>
              <a:blipFill>
                <a:blip r:embed="rId6"/>
                <a:stretch>
                  <a:fillRect l="-9302" t="-2222" r="-10078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/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誤差項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を最小にする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ja-JP" altLang="en-US" sz="3600" b="1" dirty="0">
                    <a:solidFill>
                      <a:schemeClr val="accent5">
                        <a:lumMod val="75000"/>
                      </a:schemeClr>
                    </a:solidFill>
                    <a:effectLst/>
                  </a:rPr>
                  <a:t>を求める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0769C407-45BD-4E04-AEE9-432D698FB8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11" y="4141521"/>
                <a:ext cx="6712094" cy="646331"/>
              </a:xfrm>
              <a:prstGeom prst="rect">
                <a:avLst/>
              </a:prstGeom>
              <a:blipFill>
                <a:blip r:embed="rId7"/>
                <a:stretch>
                  <a:fillRect l="-2725" t="-13208" r="-1907" b="-358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/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4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4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sz="4000" b="0" dirty="0"/>
              </a:p>
              <a:p>
                <a:r>
                  <a:rPr lang="en-US" altLang="ja-JP" sz="400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sz="4000" b="0" i="1" smtClean="0">
                                    <a:solidFill>
                                      <a:schemeClr val="bg1">
                                        <a:lumMod val="8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sub>
                            </m:sSub>
                            <m:r>
                              <a:rPr lang="ja-JP" altLang="en-US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ja-JP" sz="4000" i="1" dirty="0">
                  <a:solidFill>
                    <a:schemeClr val="bg1">
                      <a:lumMod val="8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ja-JP" sz="4000" dirty="0">
                    <a:solidFill>
                      <a:schemeClr val="bg1">
                        <a:lumMod val="85000"/>
                      </a:schemeClr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ja-JP" sz="40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ja-JP" sz="40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ja-JP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4000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sub>
                        </m:sSub>
                        <m:r>
                          <a:rPr lang="ja-JP" altLang="en-US" sz="40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40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ja-JP" sz="4000" b="0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B769199-32DD-41A4-B068-4570519F7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78" y="4909471"/>
                <a:ext cx="10798629" cy="18466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/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ja-JP" altLang="en-US" sz="4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US" altLang="ja-JP" sz="40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4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ja-JP" altLang="en-US" sz="4000" dirty="0"/>
                  <a:t>の解</a:t>
                </a: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F247851-3C5F-4450-9D12-6F7ED72FC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251" y="4909471"/>
                <a:ext cx="3737113" cy="997389"/>
              </a:xfrm>
              <a:prstGeom prst="rect">
                <a:avLst/>
              </a:prstGeom>
              <a:blipFill>
                <a:blip r:embed="rId9"/>
                <a:stretch>
                  <a:fillRect r="-4568" b="-134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/>
              <p:nvPr/>
            </p:nvSpPr>
            <p:spPr>
              <a:xfrm>
                <a:off x="5755848" y="1649610"/>
                <a:ext cx="6252353" cy="1853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ja-JP" altLang="en-US" sz="36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𝑛𝑚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ja-JP" altLang="en-US" sz="3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ja-JP" sz="3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71598C9C-52FE-4EC0-840F-E4616FC13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848" y="1649610"/>
                <a:ext cx="6252353" cy="1853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68BE1C2-7B2A-42E1-AD06-A1288891B19C}"/>
              </a:ext>
            </a:extLst>
          </p:cNvPr>
          <p:cNvSpPr txBox="1"/>
          <p:nvPr/>
        </p:nvSpPr>
        <p:spPr>
          <a:xfrm>
            <a:off x="6427726" y="879796"/>
            <a:ext cx="2284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切片の</a:t>
            </a:r>
            <a:endParaRPr kumimoji="1" lang="en-US" altLang="ja-JP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2400" b="1" dirty="0">
                <a:solidFill>
                  <a:schemeClr val="accent5">
                    <a:lumMod val="75000"/>
                  </a:schemeClr>
                </a:solidFill>
              </a:rPr>
              <a:t>係数項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5E53396-24AB-48F2-BD9F-0D04A65B2CB4}"/>
              </a:ext>
            </a:extLst>
          </p:cNvPr>
          <p:cNvSpPr/>
          <p:nvPr/>
        </p:nvSpPr>
        <p:spPr>
          <a:xfrm>
            <a:off x="7407321" y="1741496"/>
            <a:ext cx="325736" cy="1716223"/>
          </a:xfrm>
          <a:prstGeom prst="roundRect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C5A9C15D-9F44-4386-9E8E-B7FF608318EF}"/>
              </a:ext>
            </a:extLst>
          </p:cNvPr>
          <p:cNvSpPr/>
          <p:nvPr/>
        </p:nvSpPr>
        <p:spPr>
          <a:xfrm rot="5400000">
            <a:off x="7258433" y="5234275"/>
            <a:ext cx="598715" cy="413767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958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F9B32-3AB5-4022-90DD-32C319142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2" y="125132"/>
            <a:ext cx="11936506" cy="1325563"/>
          </a:xfrm>
        </p:spPr>
        <p:txBody>
          <a:bodyPr/>
          <a:lstStyle/>
          <a:p>
            <a:r>
              <a:rPr lang="en-US" altLang="ja-JP" dirty="0"/>
              <a:t>1.3 </a:t>
            </a:r>
            <a:r>
              <a:rPr lang="ja-JP" altLang="en-US" dirty="0"/>
              <a:t>最小二乗法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EA38643-4BE0-49AF-8F33-F2801BFD3A80}"/>
              </a:ext>
            </a:extLst>
          </p:cNvPr>
          <p:cNvSpPr/>
          <p:nvPr/>
        </p:nvSpPr>
        <p:spPr>
          <a:xfrm>
            <a:off x="6183085" y="103868"/>
            <a:ext cx="5279572" cy="376056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8512695-BF0F-447A-B18B-025667C84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1935" y="1560684"/>
            <a:ext cx="4148364" cy="218009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2BE07C-1D51-4A06-8AEA-062EC1B2A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92" y="722047"/>
            <a:ext cx="4784725" cy="69977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67F4C2-8454-4573-A669-1D7EE22531A8}"/>
              </a:ext>
            </a:extLst>
          </p:cNvPr>
          <p:cNvSpPr txBox="1"/>
          <p:nvPr/>
        </p:nvSpPr>
        <p:spPr>
          <a:xfrm>
            <a:off x="9025677" y="5192553"/>
            <a:ext cx="2764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accent1">
                    <a:lumMod val="75000"/>
                  </a:schemeClr>
                </a:solidFill>
              </a:rPr>
              <a:t>正規方程式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/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ja-JP" altLang="en-US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36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ja-JP" alt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d>
                      <m:dPr>
                        <m:ctrlPr>
                          <a:rPr lang="en-US" altLang="ja-JP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ja-JP" alt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ja-JP" sz="3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ja-JP" sz="3600" b="0" dirty="0">
                  <a:solidFill>
                    <a:schemeClr val="tx1"/>
                  </a:solidFill>
                </a:endParaRPr>
              </a:p>
              <a:p>
                <a:r>
                  <a:rPr lang="en-US" altLang="ja-JP" sz="3600" b="0" dirty="0"/>
                  <a:t>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ja-JP" altLang="en-US" sz="3600" b="1" i="1" smtClean="0">
                            <a:latin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el-GR" altLang="ja-JP" sz="3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𝚨</m:t>
                    </m:r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p>
                        <m:r>
                          <a:rPr lang="el-GR" altLang="ja-JP" sz="36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𝚻</m:t>
                        </m:r>
                      </m:sup>
                    </m:sSup>
                    <m:r>
                      <a:rPr lang="ja-JP" altLang="en-US" sz="36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ja-JP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65D8FEA-8412-4AC3-87C0-506272133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6" y="2546631"/>
                <a:ext cx="5615577" cy="2235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/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36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</m:t>
                        </m:r>
                      </m:num>
                      <m:den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𝝏𝜽</m:t>
                        </m:r>
                      </m:den>
                    </m:f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𝑺</m:t>
                    </m:r>
                    <m:d>
                      <m:dPr>
                        <m:ctrlPr>
                          <a:rPr lang="en-US" altLang="ja-JP" sz="3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36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6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ja-JP" sz="3600" b="1" dirty="0"/>
              </a:p>
              <a:p>
                <a:r>
                  <a:rPr lang="en-US" altLang="ja-JP" sz="3600" b="0" dirty="0"/>
                  <a:t>            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ja-JP" sz="3600" dirty="0"/>
              </a:p>
              <a:p>
                <a:r>
                  <a:rPr lang="en-US" altLang="ja-JP" sz="3600" b="1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ja-JP" altLang="en-US" sz="36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ja-JP" sz="36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ja-JP" sz="36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sup>
                    </m:sSup>
                    <m:r>
                      <a:rPr lang="en-US" altLang="ja-JP" sz="36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ja-JP" sz="3600" b="1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r>
                  <a:rPr lang="ja-JP" altLang="en-US" sz="3600" b="1" dirty="0"/>
                  <a:t>          </a:t>
                </a:r>
                <a14:m>
                  <m:oMath xmlns:m="http://schemas.openxmlformats.org/officeDocument/2006/math">
                    <m:r>
                      <a:rPr lang="ja-JP" altLang="en-US" sz="3600" b="1" i="1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ja-JP" sz="36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3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l-GR" altLang="ja-JP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𝜯</m:t>
                            </m:r>
                          </m:sup>
                        </m:s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l-GR" altLang="ja-JP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𝜯</m:t>
                        </m:r>
                      </m:sup>
                    </m:sSup>
                    <m:r>
                      <a:rPr lang="en-US" altLang="ja-JP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ja-JP" sz="3600" b="1" dirty="0"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4C1BAA8-CCA9-4E21-97B9-F1192ACD7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92700"/>
                <a:ext cx="5366657" cy="25887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/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𝚨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EEC3E30-907A-4E95-8159-1F9907474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11" y="5047514"/>
                <a:ext cx="1466427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/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2400" b="1" i="0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l-GR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𝜯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81B29C56-E4C9-4E1B-9A98-C75F8F0F3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9" y="5515719"/>
                <a:ext cx="1821140" cy="468205"/>
              </a:xfrm>
              <a:prstGeom prst="rect">
                <a:avLst/>
              </a:prstGeom>
              <a:blipFill>
                <a:blip r:embed="rId7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/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ja-JP" sz="240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sup>
                      </m:sSup>
                      <m:r>
                        <a:rPr lang="en-US" altLang="ja-JP" sz="2400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ja-JP" altLang="en-US" sz="24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F48D90CC-E1D4-4C22-8118-130D4B82E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14" y="5959938"/>
                <a:ext cx="1355819" cy="468205"/>
              </a:xfrm>
              <a:prstGeom prst="rect">
                <a:avLst/>
              </a:prstGeom>
              <a:blipFill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/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2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ja-JP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以外の定数項をまとめ</a:t>
                </a:r>
                <a:r>
                  <a:rPr lang="ja-JP" altLang="en-US" sz="2400" dirty="0">
                    <a:solidFill>
                      <a:schemeClr val="bg2">
                        <a:lumMod val="50000"/>
                      </a:schemeClr>
                    </a:solidFill>
                  </a:rPr>
                  <a:t>ておく</a:t>
                </a:r>
                <a:endParaRPr kumimoji="1" lang="ja-JP" alt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ACC1C1E-C8B4-4884-946C-C3AA5BFB9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485" y="5387093"/>
                <a:ext cx="2401282" cy="830997"/>
              </a:xfrm>
              <a:prstGeom prst="rect">
                <a:avLst/>
              </a:prstGeom>
              <a:blipFill>
                <a:blip r:embed="rId9"/>
                <a:stretch>
                  <a:fillRect l="-1579" t="-4478" r="-2105" b="-149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D811A8-3917-4232-96B3-06B2D3CAE77D}"/>
              </a:ext>
            </a:extLst>
          </p:cNvPr>
          <p:cNvSpPr txBox="1"/>
          <p:nvPr/>
        </p:nvSpPr>
        <p:spPr>
          <a:xfrm>
            <a:off x="7962526" y="196583"/>
            <a:ext cx="1349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accent5">
                    <a:lumMod val="75000"/>
                  </a:schemeClr>
                </a:solidFill>
              </a:rPr>
              <a:t>公式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85643EC-16E5-4D12-AC4F-7D066B815627}"/>
              </a:ext>
            </a:extLst>
          </p:cNvPr>
          <p:cNvSpPr txBox="1"/>
          <p:nvPr/>
        </p:nvSpPr>
        <p:spPr>
          <a:xfrm>
            <a:off x="0" y="1498019"/>
            <a:ext cx="285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◆ 解を導出</a:t>
            </a:r>
            <a:endParaRPr kumimoji="1" lang="ja-JP" alt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BF52847C-80D1-4D5F-98F5-9D6147613114}"/>
              </a:ext>
            </a:extLst>
          </p:cNvPr>
          <p:cNvSpPr/>
          <p:nvPr/>
        </p:nvSpPr>
        <p:spPr>
          <a:xfrm rot="5400000">
            <a:off x="5524163" y="4398704"/>
            <a:ext cx="598715" cy="413767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67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E16EE-664C-C241-A02A-2BB83181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550E73-DDBA-AE4F-91A4-4CA47161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57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942</Words>
  <Application>Microsoft Office PowerPoint</Application>
  <PresentationFormat>ワイド画面</PresentationFormat>
  <Paragraphs>249</Paragraphs>
  <Slides>26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1" baseType="lpstr">
      <vt:lpstr>游ゴシック</vt:lpstr>
      <vt:lpstr>游ゴシック Light</vt:lpstr>
      <vt:lpstr>Arial</vt:lpstr>
      <vt:lpstr>Cambria Math</vt:lpstr>
      <vt:lpstr>Office テーマ</vt:lpstr>
      <vt:lpstr>Statistics 2</vt:lpstr>
      <vt:lpstr>目次</vt:lpstr>
      <vt:lpstr>1. 線形モデル</vt:lpstr>
      <vt:lpstr>PowerPoint プレゼンテーション</vt:lpstr>
      <vt:lpstr>1.1 一般化線形モデル</vt:lpstr>
      <vt:lpstr>PowerPoint プレゼンテーション</vt:lpstr>
      <vt:lpstr>1.3 最小二乗法</vt:lpstr>
      <vt:lpstr>1.3 最小二乗法</vt:lpstr>
      <vt:lpstr>PowerPoint プレゼンテーション</vt:lpstr>
      <vt:lpstr>1.4 ロジスティック回帰</vt:lpstr>
      <vt:lpstr>1.4 ロジスティック回帰</vt:lpstr>
      <vt:lpstr>1.4 ロジスティック回帰</vt:lpstr>
      <vt:lpstr>1.5 ポアソン回帰</vt:lpstr>
      <vt:lpstr>1.5 ポアソン回帰</vt:lpstr>
      <vt:lpstr>1.5 ポアソン回帰</vt:lpstr>
      <vt:lpstr>ANOVA</vt:lpstr>
      <vt:lpstr>ANOVA</vt:lpstr>
      <vt:lpstr>ANOVA</vt:lpstr>
      <vt:lpstr>ANOVA</vt:lpstr>
      <vt:lpstr>ANOVA</vt:lpstr>
      <vt:lpstr>PowerPoint プレゼンテーション</vt:lpstr>
      <vt:lpstr>確率過程論</vt:lpstr>
      <vt:lpstr>確率過程とは</vt:lpstr>
      <vt:lpstr>ランダムウォーク</vt:lpstr>
      <vt:lpstr>ランダムウォーク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2</dc:title>
  <dc:creator>Takeshima Yoshifumi</dc:creator>
  <cp:lastModifiedBy>武島 吉郁 (Yoshifumi Takeshima)</cp:lastModifiedBy>
  <cp:revision>72</cp:revision>
  <dcterms:created xsi:type="dcterms:W3CDTF">2019-10-13T10:09:14Z</dcterms:created>
  <dcterms:modified xsi:type="dcterms:W3CDTF">2019-11-05T00:00:05Z</dcterms:modified>
</cp:coreProperties>
</file>