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0" r:id="rId4"/>
    <p:sldId id="339" r:id="rId5"/>
    <p:sldId id="331" r:id="rId6"/>
    <p:sldId id="332" r:id="rId7"/>
    <p:sldId id="338" r:id="rId8"/>
    <p:sldId id="340" r:id="rId9"/>
    <p:sldId id="341" r:id="rId10"/>
    <p:sldId id="34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24DF5-D3BF-4694-85F6-8FB0FF9C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F755E-BC36-4ED0-992A-97A0C5F6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7523F-B783-4DC6-AF73-5C43EEB7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08F99-8875-41C4-BEE0-702FA59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8EC60-9976-4464-B69C-6557BE1F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65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C82F2-7F85-47C3-A576-47D4C0F0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1E2A24-3AF8-49AA-80E4-977C4CF6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CA516-E8F3-4070-A119-29893251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56707D-69FF-4A31-8064-BC9F5E7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5F962-EFD6-4AAB-BE3C-CD9E6131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8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FA4FF5-2232-41B6-AC28-1A14EF708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FFB10A-79AF-4895-9B0A-20A3C69B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A4BD-9105-4784-B459-5895909A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B0B007-BF32-4843-8DCC-B9EF4322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C65F38-2371-4067-B5C4-FB97181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88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B1994-A562-4B1A-8D7F-6B41BA73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240F2-87E8-4B4B-9A3D-4DEA6A6F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56B34-9667-44AD-B2C3-90CD336D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C05CF-E6D0-4704-8D1D-7EB61B2C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7F5F76-A804-4AF3-8728-3377E0E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0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D6A68-6388-4D1E-855E-95E6DE50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C5641-8333-49A3-B617-74EA645F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D03F1-7374-46F6-A6B9-98F9F2F3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E9261A-0AE5-4692-B46E-607094C7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09C719-E785-43F5-B28B-AB50A93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C704B-1879-4786-ABCE-4654414D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36A441-CC5A-4B11-8142-CAACB7CD6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0A347-FE49-46B4-8008-1FEF4DE43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659DF-DBD7-4A7F-98E4-DB1E354E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72AC9-2B08-4C38-BFE4-7734BD8E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9859B3-24E6-4E9F-B775-AC08FA5C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33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78F01-725F-47F7-88DA-0108382F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215907-F6A8-4E8E-B6DF-EEC5088B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BA880A-6846-4188-9E24-7A3900EA0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B91A7-54D3-4BD8-A196-0C3C45F13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6E41B8-4106-4F50-B48F-E0A27E074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503EB9-E7F2-40FF-BBDE-0EDF8F5B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F936BF-6249-45E4-8353-44E00C3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FF396-C733-4794-827C-E731F404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10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4A558-75F7-4A12-9EA9-A8BF8BBD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DDE169-84B5-4D25-98F4-54856E75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53A3F4-AF83-4A3C-B3A7-2A323764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03184D-1E85-4DDC-9B38-F75EF9F1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D28E2E-21BC-471C-A5DA-D973F41F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48C2A0-5ECB-49C6-AA4A-F870BFD8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075190-B4E0-4669-812D-77710AB2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4F26E-CF30-40A8-A803-DE82122A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50C1E0-1526-4FD9-BC73-6A1D30F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713CF-7F93-4F7F-9165-C66F889F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46A65E-2452-44BD-B92A-5FD74B49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D7712-15D7-4435-A7F6-87E18ADB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04DE8E-35DC-495E-A4E4-92E9CDD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24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B9140-17B6-409B-B4CC-6C53DB6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B87DA9-4CA1-4B6C-9E3B-ECD7F189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5078D0-9A3B-40CD-AF28-74481AF5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BB36C-21E1-476C-93EC-B3380A6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D7731E-B699-4704-896E-D2631FC7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7B5E11-568E-460C-BE25-2202EB96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C1B99A-0869-4039-930E-A2446749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E6F004-8A44-47C3-885D-15F0620B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4432B1-7A7A-4568-ADB1-AE51201F3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74B3-09EC-40B6-BB39-2220626EFC4A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ABF89-5C95-451C-B9FB-91070365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AD588-82CC-49A2-AB47-9A0F4D70B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029C-D456-44B4-9F79-335990652E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8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5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1151A-F797-4D43-8BDD-09E046D25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17" y="1906134"/>
            <a:ext cx="11090366" cy="2387600"/>
          </a:xfrm>
        </p:spPr>
        <p:txBody>
          <a:bodyPr/>
          <a:lstStyle/>
          <a:p>
            <a:r>
              <a:rPr kumimoji="1" lang="ja-JP" altLang="en-US" dirty="0"/>
              <a:t>統計：二項分布とポアソン分布</a:t>
            </a:r>
          </a:p>
        </p:txBody>
      </p:sp>
    </p:spTree>
    <p:extLst>
      <p:ext uri="{BB962C8B-B14F-4D97-AF65-F5344CB8AC3E}">
        <p14:creationId xmlns:p14="http://schemas.microsoft.com/office/powerpoint/2010/main" val="46306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8E98-85E2-3B49-B606-752B5974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8" y="230694"/>
            <a:ext cx="10515600" cy="1325563"/>
          </a:xfrm>
        </p:spPr>
        <p:txBody>
          <a:bodyPr/>
          <a:lstStyle/>
          <a:p>
            <a:r>
              <a:rPr lang="ja-JP" altLang="en-US" dirty="0"/>
              <a:t>ポアソン分布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2E7BC4-5960-E742-86D9-D628567B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306924"/>
            <a:ext cx="5486400" cy="3657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FF4BEC-7E1E-9E4B-9891-AAB7E925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4" y="2306924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22764B-1913-B34E-931E-71985ACF8557}"/>
                  </a:ext>
                </a:extLst>
              </p:cNvPr>
              <p:cNvSpPr/>
              <p:nvPr/>
            </p:nvSpPr>
            <p:spPr>
              <a:xfrm>
                <a:off x="1564810" y="5964524"/>
                <a:ext cx="35759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/>
                  <a:t>期待値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=1.543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22764B-1913-B34E-931E-71985ACF8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10" y="5964524"/>
                <a:ext cx="3575979" cy="584775"/>
              </a:xfrm>
              <a:prstGeom prst="rect">
                <a:avLst/>
              </a:prstGeom>
              <a:blipFill>
                <a:blip r:embed="rId4"/>
                <a:stretch>
                  <a:fillRect l="-3887" t="-10638" r="-1413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5695F37-0361-B64C-A893-E2999799B2FD}"/>
                  </a:ext>
                </a:extLst>
              </p:cNvPr>
              <p:cNvSpPr/>
              <p:nvPr/>
            </p:nvSpPr>
            <p:spPr>
              <a:xfrm>
                <a:off x="7070259" y="5964524"/>
                <a:ext cx="35759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/>
                  <a:t>期待値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=1.144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5695F37-0361-B64C-A893-E2999799B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59" y="5964524"/>
                <a:ext cx="3575979" cy="584775"/>
              </a:xfrm>
              <a:prstGeom prst="rect">
                <a:avLst/>
              </a:prstGeom>
              <a:blipFill>
                <a:blip r:embed="rId5"/>
                <a:stretch>
                  <a:fillRect l="-4255" t="-10638" r="-1418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861FD3-EADD-C743-A072-23BBA17B890F}"/>
              </a:ext>
            </a:extLst>
          </p:cNvPr>
          <p:cNvSpPr txBox="1"/>
          <p:nvPr/>
        </p:nvSpPr>
        <p:spPr>
          <a:xfrm>
            <a:off x="1690599" y="225742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ホームチームの得点数の分布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B3B167-2B0A-5A43-8057-0850C54D8C15}"/>
              </a:ext>
            </a:extLst>
          </p:cNvPr>
          <p:cNvSpPr txBox="1"/>
          <p:nvPr/>
        </p:nvSpPr>
        <p:spPr>
          <a:xfrm>
            <a:off x="7346022" y="225742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アウェイチームの得点数の分布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4B862F-5153-F646-9C09-139FF763BF92}"/>
              </a:ext>
            </a:extLst>
          </p:cNvPr>
          <p:cNvSpPr txBox="1"/>
          <p:nvPr/>
        </p:nvSpPr>
        <p:spPr>
          <a:xfrm>
            <a:off x="396836" y="141104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ホームとアウェイで比べてみる</a:t>
            </a:r>
          </a:p>
        </p:txBody>
      </p:sp>
    </p:spTree>
    <p:extLst>
      <p:ext uri="{BB962C8B-B14F-4D97-AF65-F5344CB8AC3E}">
        <p14:creationId xmlns:p14="http://schemas.microsoft.com/office/powerpoint/2010/main" val="358103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543B7-7F22-954B-99D3-F419242C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4" y="30456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確率分布とは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022D10-D5E3-B542-8836-4C862F7C4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6" t="11117" r="7799" b="4941"/>
          <a:stretch/>
        </p:blipFill>
        <p:spPr>
          <a:xfrm>
            <a:off x="4411872" y="1325529"/>
            <a:ext cx="6905486" cy="4434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6306FED-30AD-9D43-AE25-8906E8AC224F}"/>
                  </a:ext>
                </a:extLst>
              </p:cNvPr>
              <p:cNvSpPr txBox="1"/>
              <p:nvPr/>
            </p:nvSpPr>
            <p:spPr>
              <a:xfrm>
                <a:off x="6677839" y="5853170"/>
                <a:ext cx="2946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b="1">
                    <a:solidFill>
                      <a:schemeClr val="tx1"/>
                    </a:solidFill>
                  </a:rPr>
                  <a:t>横軸：確率変数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kumimoji="1" lang="ja-JP" altLang="en-US" sz="28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6306FED-30AD-9D43-AE25-8906E8AC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39" y="5853170"/>
                <a:ext cx="2946640" cy="523220"/>
              </a:xfrm>
              <a:prstGeom prst="rect">
                <a:avLst/>
              </a:prstGeom>
              <a:blipFill>
                <a:blip r:embed="rId3"/>
                <a:stretch>
                  <a:fillRect l="-3863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FAD59E0-0F2E-4C4B-820A-34A655615603}"/>
                  </a:ext>
                </a:extLst>
              </p:cNvPr>
              <p:cNvSpPr txBox="1"/>
              <p:nvPr/>
            </p:nvSpPr>
            <p:spPr>
              <a:xfrm>
                <a:off x="199774" y="2306157"/>
                <a:ext cx="41617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縦軸：</a:t>
                </a:r>
                <a14:m>
                  <m:oMath xmlns:m="http://schemas.openxmlformats.org/officeDocument/2006/math">
                    <m:r>
                      <a:rPr kumimoji="1"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が起こる確率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FAD59E0-0F2E-4C4B-820A-34A65561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4" y="2306157"/>
                <a:ext cx="4161717" cy="584775"/>
              </a:xfrm>
              <a:prstGeom prst="rect">
                <a:avLst/>
              </a:prstGeom>
              <a:blipFill>
                <a:blip r:embed="rId4"/>
                <a:stretch>
                  <a:fillRect l="-3659" t="-10638" r="-2744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24446AB-B90D-3E41-AECF-523B6A018822}"/>
                  </a:ext>
                </a:extLst>
              </p:cNvPr>
              <p:cNvSpPr txBox="1"/>
              <p:nvPr/>
            </p:nvSpPr>
            <p:spPr>
              <a:xfrm>
                <a:off x="6677839" y="6334780"/>
                <a:ext cx="300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ja-JP" sz="2800" dirty="0"/>
                  <a:t>…,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)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24446AB-B90D-3E41-AECF-523B6A0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39" y="6334780"/>
                <a:ext cx="3009414" cy="523220"/>
              </a:xfrm>
              <a:prstGeom prst="rect">
                <a:avLst/>
              </a:prstGeom>
              <a:blipFill>
                <a:blip r:embed="rId5"/>
                <a:stretch>
                  <a:fillRect l="-3782" t="-11905" r="-2941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8BEB73E-0202-5141-A93B-4DB4FDE75592}"/>
              </a:ext>
            </a:extLst>
          </p:cNvPr>
          <p:cNvSpPr/>
          <p:nvPr/>
        </p:nvSpPr>
        <p:spPr>
          <a:xfrm>
            <a:off x="4361092" y="1352033"/>
            <a:ext cx="595221" cy="420798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DA9D6CE-F447-B341-9F3E-C363FF94FAC6}"/>
                  </a:ext>
                </a:extLst>
              </p:cNvPr>
              <p:cNvSpPr/>
              <p:nvPr/>
            </p:nvSpPr>
            <p:spPr>
              <a:xfrm>
                <a:off x="553240" y="3312134"/>
                <a:ext cx="3259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/>
                  <a:t>離散型：</a:t>
                </a:r>
                <a14:m>
                  <m:oMath xmlns:m="http://schemas.openxmlformats.org/officeDocument/2006/math">
                    <m:r>
                      <a:rPr lang="en-US" altLang="ja-JP" sz="2400" b="1" dirty="0" smtClean="0">
                        <a:latin typeface="Cambria Math" panose="02040503050406030204" pitchFamily="18" charset="0"/>
                      </a:rPr>
                      <m:t>𝐏𝐌𝐅</m:t>
                    </m:r>
                    <m:d>
                      <m:dPr>
                        <m:ctrlPr>
                          <a:rPr lang="en-US" altLang="ja-JP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DA9D6CE-F447-B341-9F3E-C363FF94F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40" y="3312134"/>
                <a:ext cx="3259162" cy="461665"/>
              </a:xfrm>
              <a:prstGeom prst="rect">
                <a:avLst/>
              </a:prstGeom>
              <a:blipFill>
                <a:blip r:embed="rId6"/>
                <a:stretch>
                  <a:fillRect l="-2996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86CFC9C-1220-C042-8839-2D8E821E477A}"/>
                  </a:ext>
                </a:extLst>
              </p:cNvPr>
              <p:cNvSpPr/>
              <p:nvPr/>
            </p:nvSpPr>
            <p:spPr>
              <a:xfrm>
                <a:off x="553240" y="4043080"/>
                <a:ext cx="3215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/>
                  <a:t>連続型：</a:t>
                </a:r>
                <a14:m>
                  <m:oMath xmlns:m="http://schemas.openxmlformats.org/officeDocument/2006/math">
                    <m:r>
                      <a:rPr lang="en-US" altLang="ja-JP" sz="2400" b="1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altLang="ja-JP" sz="2400" b="1" dirty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altLang="ja-JP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86CFC9C-1220-C042-8839-2D8E821E4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40" y="4043080"/>
                <a:ext cx="3215880" cy="461665"/>
              </a:xfrm>
              <a:prstGeom prst="rect">
                <a:avLst/>
              </a:prstGeom>
              <a:blipFill>
                <a:blip r:embed="rId7"/>
                <a:stretch>
                  <a:fillRect l="-3036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C7CD4535-7E31-3B4C-8EFB-F3AF82568911}"/>
              </a:ext>
            </a:extLst>
          </p:cNvPr>
          <p:cNvSpPr/>
          <p:nvPr/>
        </p:nvSpPr>
        <p:spPr>
          <a:xfrm>
            <a:off x="5168348" y="5464324"/>
            <a:ext cx="5985555" cy="3093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6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BA84CE9-395B-694E-86E3-DE13C27682E4}"/>
              </a:ext>
            </a:extLst>
          </p:cNvPr>
          <p:cNvSpPr/>
          <p:nvPr/>
        </p:nvSpPr>
        <p:spPr>
          <a:xfrm>
            <a:off x="0" y="4159141"/>
            <a:ext cx="12192000" cy="70070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75080CB-2B16-7C4C-B04E-E55962A86C4D}"/>
              </a:ext>
            </a:extLst>
          </p:cNvPr>
          <p:cNvSpPr/>
          <p:nvPr/>
        </p:nvSpPr>
        <p:spPr>
          <a:xfrm>
            <a:off x="0" y="1297450"/>
            <a:ext cx="12192000" cy="70070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315784-CE49-47DF-9BB8-6E17EEED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" y="243241"/>
            <a:ext cx="10515600" cy="1064580"/>
          </a:xfrm>
        </p:spPr>
        <p:txBody>
          <a:bodyPr/>
          <a:lstStyle/>
          <a:p>
            <a:r>
              <a:rPr kumimoji="1" lang="ja-JP" altLang="en-US" dirty="0"/>
              <a:t>二項分布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E9CF86-3D16-4F6B-8F54-CF4DDA92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4331174"/>
            <a:ext cx="9851301" cy="64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/>
              <a:t>例</a:t>
            </a:r>
            <a:r>
              <a:rPr kumimoji="1" lang="en-US" altLang="ja-JP" b="1" dirty="0"/>
              <a:t>2</a:t>
            </a:r>
            <a:r>
              <a:rPr kumimoji="1" lang="ja-JP" altLang="en-US"/>
              <a:t>「</a:t>
            </a:r>
            <a:r>
              <a:rPr kumimoji="1" lang="en-US" altLang="ja-JP" dirty="0"/>
              <a:t>PK</a:t>
            </a:r>
            <a:r>
              <a:rPr kumimoji="1" lang="ja-JP" altLang="en-US" dirty="0"/>
              <a:t>を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回</a:t>
            </a:r>
            <a:r>
              <a:rPr kumimoji="1" lang="ja-JP" altLang="en-US" dirty="0"/>
              <a:t>やって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回</a:t>
            </a:r>
            <a:r>
              <a:rPr kumimoji="1" lang="ja-JP" altLang="en-US" dirty="0"/>
              <a:t>ゴールが決まる確率は？」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FE2185-2E48-4164-82D7-B18D6FB429A6}"/>
                  </a:ext>
                </a:extLst>
              </p:cNvPr>
              <p:cNvSpPr txBox="1"/>
              <p:nvPr/>
            </p:nvSpPr>
            <p:spPr>
              <a:xfrm>
                <a:off x="156882" y="5393406"/>
                <a:ext cx="4467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1</a:t>
                </a:r>
                <a:r>
                  <a:rPr kumimoji="1" lang="ja-JP" altLang="en-US" sz="2800" dirty="0"/>
                  <a:t>回の</a:t>
                </a:r>
                <a:r>
                  <a:rPr kumimoji="1" lang="en-US" altLang="ja-JP" sz="2800" dirty="0"/>
                  <a:t>PK</a:t>
                </a:r>
                <a:r>
                  <a:rPr kumimoji="1" lang="ja-JP" altLang="en-US" sz="2800" dirty="0"/>
                  <a:t>が決まる確率：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FE2185-2E48-4164-82D7-B18D6FB42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" y="5393406"/>
                <a:ext cx="4467369" cy="523220"/>
              </a:xfrm>
              <a:prstGeom prst="rect">
                <a:avLst/>
              </a:prstGeom>
              <a:blipFill>
                <a:blip r:embed="rId2"/>
                <a:stretch>
                  <a:fillRect l="-2865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2B5A06A-6302-43B0-81AD-7BA5605375B6}"/>
                  </a:ext>
                </a:extLst>
              </p:cNvPr>
              <p:cNvSpPr/>
              <p:nvPr/>
            </p:nvSpPr>
            <p:spPr>
              <a:xfrm>
                <a:off x="5638925" y="5199571"/>
                <a:ext cx="5033557" cy="910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smtClean="0">
                          <a:latin typeface="Cambria Math" panose="02040503050406030204" pitchFamily="18" charset="0"/>
                        </a:rPr>
                        <m:t>求める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確率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2B5A06A-6302-43B0-81AD-7BA560537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25" y="5199571"/>
                <a:ext cx="5033557" cy="910890"/>
              </a:xfrm>
              <a:prstGeom prst="rect">
                <a:avLst/>
              </a:prstGeom>
              <a:blipFill>
                <a:blip r:embed="rId3"/>
                <a:stretch>
                  <a:fillRect b="-10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753DB740-3E18-074E-A0F0-BF166C2970E8}"/>
              </a:ext>
            </a:extLst>
          </p:cNvPr>
          <p:cNvSpPr txBox="1">
            <a:spLocks/>
          </p:cNvSpPr>
          <p:nvPr/>
        </p:nvSpPr>
        <p:spPr>
          <a:xfrm>
            <a:off x="156882" y="1464594"/>
            <a:ext cx="9851301" cy="64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/>
              <a:t>例</a:t>
            </a:r>
            <a:r>
              <a:rPr lang="en-US" altLang="ja-JP" b="1" dirty="0"/>
              <a:t>1</a:t>
            </a:r>
            <a:r>
              <a:rPr lang="ja-JP" altLang="en-US"/>
              <a:t>「平らなコインを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</a:rPr>
              <a:t>回</a:t>
            </a:r>
            <a:r>
              <a:rPr lang="ja-JP" altLang="en-US"/>
              <a:t>投げて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</a:rPr>
              <a:t>回</a:t>
            </a:r>
            <a:r>
              <a:rPr lang="ja-JP" altLang="en-US"/>
              <a:t>表が出る確率は？」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4B56AD8-4DD1-4C43-ADBD-62A94597FE0B}"/>
                  </a:ext>
                </a:extLst>
              </p:cNvPr>
              <p:cNvSpPr txBox="1"/>
              <p:nvPr/>
            </p:nvSpPr>
            <p:spPr>
              <a:xfrm>
                <a:off x="156882" y="2624446"/>
                <a:ext cx="5130689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1</a:t>
                </a:r>
                <a:r>
                  <a:rPr lang="ja-JP" altLang="en-US" sz="2800" dirty="0"/>
                  <a:t>回の試行で表が出る</a:t>
                </a:r>
                <a:r>
                  <a:rPr kumimoji="1" lang="ja-JP" altLang="en-US" sz="2800" dirty="0"/>
                  <a:t>確率：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4B56AD8-4DD1-4C43-ADBD-62A94597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82" y="2624446"/>
                <a:ext cx="5130689" cy="700705"/>
              </a:xfrm>
              <a:prstGeom prst="rect">
                <a:avLst/>
              </a:prstGeom>
              <a:blipFill>
                <a:blip r:embed="rId4"/>
                <a:stretch>
                  <a:fillRect l="-2497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7F36270B-38C6-C74B-BBEC-3EA413B19542}"/>
                  </a:ext>
                </a:extLst>
              </p:cNvPr>
              <p:cNvSpPr/>
              <p:nvPr/>
            </p:nvSpPr>
            <p:spPr>
              <a:xfrm>
                <a:off x="5716669" y="2519354"/>
                <a:ext cx="5316264" cy="910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smtClean="0">
                          <a:latin typeface="Cambria Math" panose="02040503050406030204" pitchFamily="18" charset="0"/>
                        </a:rPr>
                        <m:t>求める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確率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7F36270B-38C6-C74B-BBEC-3EA413B19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69" y="2519354"/>
                <a:ext cx="5316264" cy="910890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6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E1C6AD8-DDEC-BF49-A17B-57E615AC28C1}"/>
              </a:ext>
            </a:extLst>
          </p:cNvPr>
          <p:cNvSpPr/>
          <p:nvPr/>
        </p:nvSpPr>
        <p:spPr>
          <a:xfrm>
            <a:off x="0" y="1376313"/>
            <a:ext cx="12192000" cy="1258443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A39D1C-9E63-FA4A-AE95-678F1113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95" y="120749"/>
            <a:ext cx="10515600" cy="1325563"/>
          </a:xfrm>
        </p:spPr>
        <p:txBody>
          <a:bodyPr/>
          <a:lstStyle/>
          <a:p>
            <a:r>
              <a:rPr lang="ja-JP" altLang="en-US" dirty="0"/>
              <a:t>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E1DA63B9-4B8A-F74E-BEFF-69F5E1CD0525}"/>
                  </a:ext>
                </a:extLst>
              </p:cNvPr>
              <p:cNvSpPr/>
              <p:nvPr/>
            </p:nvSpPr>
            <p:spPr>
              <a:xfrm>
                <a:off x="316055" y="2812157"/>
                <a:ext cx="5725157" cy="1041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E1DA63B9-4B8A-F74E-BEFF-69F5E1CD0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5" y="2812157"/>
                <a:ext cx="5725157" cy="1041119"/>
              </a:xfrm>
              <a:prstGeom prst="rect">
                <a:avLst/>
              </a:prstGeom>
              <a:blipFill>
                <a:blip r:embed="rId2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97FF4A72-E73E-3840-AB83-268C4C46D58B}"/>
                  </a:ext>
                </a:extLst>
              </p:cNvPr>
              <p:cNvSpPr/>
              <p:nvPr/>
            </p:nvSpPr>
            <p:spPr>
              <a:xfrm>
                <a:off x="517487" y="5807274"/>
                <a:ext cx="53222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>
                    <a:solidFill>
                      <a:schemeClr val="bg1">
                        <a:lumMod val="50000"/>
                      </a:schemeClr>
                    </a:solidFill>
                  </a:rPr>
                  <a:t>二項</a:t>
                </a:r>
                <a:r>
                  <a:rPr lang="ja-JP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分布の確率</a:t>
                </a:r>
                <a:r>
                  <a:rPr lang="ja-JP" altLang="en-US" sz="2400">
                    <a:solidFill>
                      <a:schemeClr val="bg1">
                        <a:lumMod val="50000"/>
                      </a:schemeClr>
                    </a:solidFill>
                  </a:rPr>
                  <a:t>質量関数</a:t>
                </a:r>
                <a:r>
                  <a:rPr lang="en-US" altLang="ja-JP" sz="2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PMF</m:t>
                    </m:r>
                  </m:oMath>
                </a14:m>
                <a:r>
                  <a:rPr lang="en-US" altLang="ja-JP" sz="2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ja-JP" altLang="en-US" sz="2400">
                    <a:solidFill>
                      <a:schemeClr val="bg1">
                        <a:lumMod val="50000"/>
                      </a:schemeClr>
                    </a:solidFill>
                  </a:rPr>
                  <a:t>と呼ぶ</a:t>
                </a:r>
                <a:endParaRPr lang="ja-JP" alt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97FF4A72-E73E-3840-AB83-268C4C46D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87" y="5807274"/>
                <a:ext cx="5322291" cy="461665"/>
              </a:xfrm>
              <a:prstGeom prst="rect">
                <a:avLst/>
              </a:prstGeom>
              <a:blipFill>
                <a:blip r:embed="rId3"/>
                <a:stretch>
                  <a:fillRect l="-1667" t="-7895" r="-714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BFE51A5-F694-4749-BC15-4156C249B91D}"/>
                  </a:ext>
                </a:extLst>
              </p:cNvPr>
              <p:cNvSpPr/>
              <p:nvPr/>
            </p:nvSpPr>
            <p:spPr>
              <a:xfrm>
                <a:off x="785873" y="4128705"/>
                <a:ext cx="1709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ja-JP" sz="2400" b="1" dirty="0"/>
                  <a:t>:</a:t>
                </a:r>
                <a:r>
                  <a:rPr lang="ja-JP" altLang="en-US" sz="2400" b="1" dirty="0"/>
                  <a:t>試行回数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BFE51A5-F694-4749-BC15-4156C249B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3" y="4128705"/>
                <a:ext cx="1709122" cy="461665"/>
              </a:xfrm>
              <a:prstGeom prst="rect">
                <a:avLst/>
              </a:prstGeom>
              <a:blipFill>
                <a:blip r:embed="rId4"/>
                <a:stretch>
                  <a:fillRect t="-8108" r="-4444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A1D04C9-7914-0B47-9ABE-1F5A019D54A3}"/>
                  </a:ext>
                </a:extLst>
              </p:cNvPr>
              <p:cNvSpPr/>
              <p:nvPr/>
            </p:nvSpPr>
            <p:spPr>
              <a:xfrm>
                <a:off x="2602695" y="4110943"/>
                <a:ext cx="2303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2400" b="1" dirty="0"/>
                  <a:t>:</a:t>
                </a:r>
                <a:r>
                  <a:rPr lang="ja-JP" altLang="en-US" sz="2400" b="1"/>
                  <a:t>成功する回数</a:t>
                </a:r>
                <a:endParaRPr lang="ja-JP" altLang="en-US" sz="2400" b="1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A1D04C9-7914-0B47-9ABE-1F5A019D5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95" y="4110943"/>
                <a:ext cx="2303836" cy="461665"/>
              </a:xfrm>
              <a:prstGeom prst="rect">
                <a:avLst/>
              </a:prstGeom>
              <a:blipFill>
                <a:blip r:embed="rId5"/>
                <a:stretch>
                  <a:fillRect t="-13889" r="-3297" b="-30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31C992D6-A060-054F-8470-64271B310E74}"/>
                  </a:ext>
                </a:extLst>
              </p:cNvPr>
              <p:cNvSpPr/>
              <p:nvPr/>
            </p:nvSpPr>
            <p:spPr>
              <a:xfrm>
                <a:off x="785873" y="4830275"/>
                <a:ext cx="4150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 sz="2400" b="1" dirty="0"/>
                  <a:t>１回の</a:t>
                </a:r>
                <a:r>
                  <a:rPr lang="ja-JP" altLang="en-US" sz="2400" b="1"/>
                  <a:t>試行で成功する確率</a:t>
                </a:r>
                <a:endParaRPr lang="ja-JP" altLang="en-US" sz="2400" b="1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31C992D6-A060-054F-8470-64271B310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73" y="4830275"/>
                <a:ext cx="4150495" cy="461665"/>
              </a:xfrm>
              <a:prstGeom prst="rect">
                <a:avLst/>
              </a:prstGeom>
              <a:blipFill>
                <a:blip r:embed="rId6"/>
                <a:stretch>
                  <a:fillRect l="-305" t="-7895" r="-1220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658E81D-EAD1-5443-932D-B27BCD932FFC}"/>
                  </a:ext>
                </a:extLst>
              </p:cNvPr>
              <p:cNvSpPr txBox="1"/>
              <p:nvPr/>
            </p:nvSpPr>
            <p:spPr>
              <a:xfrm>
                <a:off x="98612" y="1517072"/>
                <a:ext cx="116858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成功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/>
                  <a:t>確率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sz="2800" dirty="0"/>
                  <a:t>)</a:t>
                </a:r>
                <a:r>
                  <a:rPr kumimoji="1" lang="ja-JP" altLang="en-US" sz="2800"/>
                  <a:t>または失敗</a:t>
                </a:r>
                <a:r>
                  <a:rPr kumimoji="1" lang="en-US" altLang="ja-JP" sz="2800" dirty="0"/>
                  <a:t>(</a:t>
                </a:r>
                <a:r>
                  <a:rPr lang="ja-JP" altLang="en-US" sz="280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sz="2800" dirty="0"/>
                  <a:t>)</a:t>
                </a:r>
                <a:r>
                  <a:rPr kumimoji="1" lang="ja-JP" altLang="en-US" sz="2800"/>
                  <a:t>のどちらかになる試行を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800"/>
                  <a:t>回繰り返す</a:t>
                </a: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658E81D-EAD1-5443-932D-B27BCD932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1517072"/>
                <a:ext cx="11685891" cy="523220"/>
              </a:xfrm>
              <a:prstGeom prst="rect">
                <a:avLst/>
              </a:prstGeom>
              <a:blipFill>
                <a:blip r:embed="rId7"/>
                <a:stretch>
                  <a:fillRect l="-977" t="-9302" r="-109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DF2134D-0113-6F4D-8909-0DA190080F5E}"/>
                  </a:ext>
                </a:extLst>
              </p:cNvPr>
              <p:cNvSpPr txBox="1"/>
              <p:nvPr/>
            </p:nvSpPr>
            <p:spPr>
              <a:xfrm>
                <a:off x="98612" y="2040291"/>
                <a:ext cx="6704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800"/>
                  <a:t>回中，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800"/>
                  <a:t>回成功する確率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800"/>
                  <a:t>を求める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DF2134D-0113-6F4D-8909-0DA190080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040291"/>
                <a:ext cx="6704079" cy="523220"/>
              </a:xfrm>
              <a:prstGeom prst="rect">
                <a:avLst/>
              </a:prstGeom>
              <a:blipFill>
                <a:blip r:embed="rId8"/>
                <a:stretch>
                  <a:fillRect t="-11905" r="-756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>
            <a:extLst>
              <a:ext uri="{FF2B5EF4-FFF2-40B4-BE49-F238E27FC236}">
                <a16:creationId xmlns:a16="http://schemas.microsoft.com/office/drawing/2014/main" id="{32834D24-8E75-564F-8B45-312A3BF593E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629" t="9957" r="8122" b="3671"/>
          <a:stretch/>
        </p:blipFill>
        <p:spPr>
          <a:xfrm>
            <a:off x="7409612" y="3443078"/>
            <a:ext cx="4466333" cy="2947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5388D3E-6524-3947-A13A-3B4D92E4C2B2}"/>
                  </a:ext>
                </a:extLst>
              </p:cNvPr>
              <p:cNvSpPr txBox="1"/>
              <p:nvPr/>
            </p:nvSpPr>
            <p:spPr>
              <a:xfrm>
                <a:off x="7427231" y="2737529"/>
                <a:ext cx="234989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5388D3E-6524-3947-A13A-3B4D92E4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31" y="2737529"/>
                <a:ext cx="2349899" cy="691471"/>
              </a:xfrm>
              <a:prstGeom prst="rect">
                <a:avLst/>
              </a:prstGeom>
              <a:blipFill>
                <a:blip r:embed="rId10"/>
                <a:stretch>
                  <a:fillRect t="-1852"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68C5D3-FCFB-1A4A-A913-DB08ECAF2F88}"/>
              </a:ext>
            </a:extLst>
          </p:cNvPr>
          <p:cNvSpPr txBox="1"/>
          <p:nvPr/>
        </p:nvSpPr>
        <p:spPr>
          <a:xfrm>
            <a:off x="9526046" y="2956517"/>
            <a:ext cx="234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の</a:t>
            </a:r>
            <a:r>
              <a:rPr lang="ja-JP" altLang="en-US" sz="2000" b="1"/>
              <a:t>ときの確率分布</a:t>
            </a:r>
            <a:endParaRPr kumimoji="1" lang="ja-JP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1B4DE923-E154-DA4F-A177-DCF5F7611E0A}"/>
                  </a:ext>
                </a:extLst>
              </p:cNvPr>
              <p:cNvSpPr/>
              <p:nvPr/>
            </p:nvSpPr>
            <p:spPr>
              <a:xfrm>
                <a:off x="8820909" y="6318350"/>
                <a:ext cx="1681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成功</a:t>
                </a:r>
                <a:r>
                  <a:rPr lang="ja-JP" altLang="en-US" sz="2400" b="1">
                    <a:solidFill>
                      <a:schemeClr val="tx1"/>
                    </a:solidFill>
                  </a:rPr>
                  <a:t>回数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ja-JP" alt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1B4DE923-E154-DA4F-A177-DCF5F7611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09" y="6318350"/>
                <a:ext cx="1681871" cy="461665"/>
              </a:xfrm>
              <a:prstGeom prst="rect">
                <a:avLst/>
              </a:prstGeom>
              <a:blipFill>
                <a:blip r:embed="rId11"/>
                <a:stretch>
                  <a:fillRect l="-6015" t="-10811" b="-27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7B99B14-A156-CD41-ABCA-9DF38F5FC995}"/>
                  </a:ext>
                </a:extLst>
              </p:cNvPr>
              <p:cNvSpPr/>
              <p:nvPr/>
            </p:nvSpPr>
            <p:spPr>
              <a:xfrm rot="16200000">
                <a:off x="6008714" y="4463060"/>
                <a:ext cx="2165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/>
                  <a:t>確率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7B99B14-A156-CD41-ABCA-9DF38F5FC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08714" y="4463060"/>
                <a:ext cx="2165208" cy="523220"/>
              </a:xfrm>
              <a:prstGeom prst="rect">
                <a:avLst/>
              </a:prstGeom>
              <a:blipFill>
                <a:blip r:embed="rId12"/>
                <a:stretch>
                  <a:fillRect l="-11905" r="-30952" b="-5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32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B1F4458-219E-4457-A2C1-15D7072AB856}"/>
              </a:ext>
            </a:extLst>
          </p:cNvPr>
          <p:cNvSpPr/>
          <p:nvPr/>
        </p:nvSpPr>
        <p:spPr>
          <a:xfrm>
            <a:off x="98612" y="1450695"/>
            <a:ext cx="10142818" cy="1916276"/>
          </a:xfrm>
          <a:prstGeom prst="roundRect">
            <a:avLst/>
          </a:prstGeom>
          <a:solidFill>
            <a:srgbClr val="EDF1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BEB9A8-10E0-4904-BC22-5FD05534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84957"/>
            <a:ext cx="10515600" cy="1325563"/>
          </a:xfrm>
        </p:spPr>
        <p:txBody>
          <a:bodyPr/>
          <a:lstStyle/>
          <a:p>
            <a:r>
              <a:rPr lang="ja-JP" altLang="en-US" dirty="0"/>
              <a:t>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5C538A7-B9B7-4057-B863-9584D8E23D9D}"/>
                  </a:ext>
                </a:extLst>
              </p:cNvPr>
              <p:cNvSpPr/>
              <p:nvPr/>
            </p:nvSpPr>
            <p:spPr>
              <a:xfrm>
                <a:off x="228600" y="2235732"/>
                <a:ext cx="6591144" cy="963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PMF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5C538A7-B9B7-4057-B863-9584D8E23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35732"/>
                <a:ext cx="6591144" cy="963212"/>
              </a:xfrm>
              <a:prstGeom prst="rect">
                <a:avLst/>
              </a:prstGeom>
              <a:blipFill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64512FF-EAB3-47DE-9788-1CDE7D48F856}"/>
                  </a:ext>
                </a:extLst>
              </p:cNvPr>
              <p:cNvSpPr/>
              <p:nvPr/>
            </p:nvSpPr>
            <p:spPr>
              <a:xfrm>
                <a:off x="228600" y="1712512"/>
                <a:ext cx="601799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 dirty="0"/>
                  <a:t>二項分布の確率</a:t>
                </a:r>
                <a:r>
                  <a:rPr lang="ja-JP" altLang="en-US" sz="2800" b="1"/>
                  <a:t>質量関数</a:t>
                </a:r>
                <a:r>
                  <a:rPr lang="en-US" altLang="ja-JP" sz="2800" b="1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PMF</m:t>
                    </m:r>
                  </m:oMath>
                </a14:m>
                <a:r>
                  <a:rPr lang="en-US" altLang="ja-JP" sz="2800" b="1" dirty="0"/>
                  <a:t>)</a:t>
                </a:r>
                <a:endParaRPr lang="ja-JP" altLang="en-US" sz="2800" b="1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64512FF-EAB3-47DE-9788-1CDE7D48F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12512"/>
                <a:ext cx="6017998" cy="523220"/>
              </a:xfrm>
              <a:prstGeom prst="rect">
                <a:avLst/>
              </a:prstGeom>
              <a:blipFill>
                <a:blip r:embed="rId3"/>
                <a:stretch>
                  <a:fillRect l="-1895" t="-11905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86FF5F-AAAA-47FB-AFB7-D761D9F3EBC2}"/>
                  </a:ext>
                </a:extLst>
              </p:cNvPr>
              <p:cNvSpPr/>
              <p:nvPr/>
            </p:nvSpPr>
            <p:spPr>
              <a:xfrm>
                <a:off x="6464300" y="2307604"/>
                <a:ext cx="15897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ja-JP" b="1" dirty="0"/>
                  <a:t>:</a:t>
                </a:r>
                <a:r>
                  <a:rPr lang="ja-JP" altLang="en-US" b="1" dirty="0"/>
                  <a:t>試行回数</a:t>
                </a: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86FF5F-AAAA-47FB-AFB7-D761D9F3E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0" y="2307604"/>
                <a:ext cx="1589709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0BA29B4-51A3-4794-97F1-3A526A641F3F}"/>
                  </a:ext>
                </a:extLst>
              </p:cNvPr>
              <p:cNvSpPr/>
              <p:nvPr/>
            </p:nvSpPr>
            <p:spPr>
              <a:xfrm>
                <a:off x="7791909" y="2302782"/>
                <a:ext cx="26672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b="1" dirty="0"/>
                  <a:t>:</a:t>
                </a:r>
                <a:r>
                  <a:rPr lang="ja-JP" altLang="en-US" b="1"/>
                  <a:t>成功する回数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C0BA29B4-51A3-4794-97F1-3A526A641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09" y="2302782"/>
                <a:ext cx="2667223" cy="369332"/>
              </a:xfrm>
              <a:prstGeom prst="rect">
                <a:avLst/>
              </a:prstGeom>
              <a:blipFill>
                <a:blip r:embed="rId5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F5929C3-F786-42A8-A66F-A358C1FAF3C9}"/>
                  </a:ext>
                </a:extLst>
              </p:cNvPr>
              <p:cNvSpPr/>
              <p:nvPr/>
            </p:nvSpPr>
            <p:spPr>
              <a:xfrm>
                <a:off x="6464300" y="2634560"/>
                <a:ext cx="43345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 b="1" dirty="0"/>
                  <a:t>１回の</a:t>
                </a:r>
                <a:r>
                  <a:rPr lang="ja-JP" altLang="en-US" b="1"/>
                  <a:t>試行で成功する確率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F5929C3-F786-42A8-A66F-A358C1FAF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0" y="2634560"/>
                <a:ext cx="4334555" cy="369332"/>
              </a:xfrm>
              <a:prstGeom prst="rect">
                <a:avLst/>
              </a:prstGeom>
              <a:blipFill>
                <a:blip r:embed="rId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D2C0D8-552F-4490-A0BB-FD353ECFEF8D}"/>
                  </a:ext>
                </a:extLst>
              </p:cNvPr>
              <p:cNvSpPr txBox="1"/>
              <p:nvPr/>
            </p:nvSpPr>
            <p:spPr>
              <a:xfrm>
                <a:off x="271521" y="3635576"/>
                <a:ext cx="73008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ja-JP" altLang="en-US" sz="2800" b="1" dirty="0"/>
                  <a:t>が二項分布に従うとき</a:t>
                </a:r>
                <a:endParaRPr kumimoji="1" lang="en-US" altLang="ja-JP" sz="2800" b="1" dirty="0"/>
              </a:p>
              <a:p>
                <a:r>
                  <a:rPr lang="ja-JP" altLang="en-US" sz="2800" dirty="0"/>
                  <a:t>・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kumimoji="1" lang="ja-JP" altLang="en-US" sz="2800" dirty="0"/>
                  <a:t> ・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D2C0D8-552F-4490-A0BB-FD353ECF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1" y="3635576"/>
                <a:ext cx="7300854" cy="954107"/>
              </a:xfrm>
              <a:prstGeom prst="rect">
                <a:avLst/>
              </a:prstGeom>
              <a:blipFill>
                <a:blip r:embed="rId7"/>
                <a:stretch>
                  <a:fillRect l="-1563" t="-5263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4B809CF-336B-4AD2-824E-466B1B5CF5C1}"/>
                  </a:ext>
                </a:extLst>
              </p:cNvPr>
              <p:cNvSpPr/>
              <p:nvPr/>
            </p:nvSpPr>
            <p:spPr>
              <a:xfrm>
                <a:off x="271521" y="4802665"/>
                <a:ext cx="10471136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>
                    <a:solidFill>
                      <a:srgbClr val="0070C0"/>
                    </a:solidFill>
                  </a:rPr>
                  <a:t>試行回数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ja-JP" altLang="en-US" sz="2800" b="1" dirty="0">
                    <a:solidFill>
                      <a:srgbClr val="0070C0"/>
                    </a:solidFill>
                  </a:rPr>
                  <a:t>がわかっている</a:t>
                </a:r>
                <a:r>
                  <a:rPr lang="ja-JP" altLang="en-US" sz="2800" b="1" dirty="0"/>
                  <a:t>事象のカウントデータとかで使う！！</a:t>
                </a:r>
                <a:endParaRPr lang="en-US" altLang="ja-JP" sz="2800" b="1" dirty="0"/>
              </a:p>
              <a:p>
                <a:r>
                  <a:rPr lang="ja-JP" altLang="en-US" sz="2800" dirty="0"/>
                  <a:t>・コインを</a:t>
                </a:r>
                <a14:m>
                  <m:oMath xmlns:m="http://schemas.openxmlformats.org/officeDocument/2006/math">
                    <m:r>
                      <a:rPr lang="en-US" altLang="ja-JP" sz="2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800" dirty="0"/>
                  <a:t>回投げて，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800" dirty="0"/>
                  <a:t>回表がでる確率</a:t>
                </a:r>
                <a:endParaRPr lang="en-US" altLang="ja-JP" sz="2800" dirty="0"/>
              </a:p>
              <a:p>
                <a:r>
                  <a:rPr lang="ja-JP" altLang="en-US" sz="2800" dirty="0"/>
                  <a:t>・さいころを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回</m:t>
                    </m:r>
                  </m:oMath>
                </a14:m>
                <a:r>
                  <a:rPr lang="ja-JP" altLang="en-US" sz="2800" dirty="0"/>
                  <a:t>投げて，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800" dirty="0"/>
                  <a:t>回１がでる確率</a:t>
                </a:r>
                <a:endParaRPr lang="en-US" altLang="ja-JP" sz="2800" dirty="0"/>
              </a:p>
              <a:p>
                <a:r>
                  <a:rPr lang="ja-JP" altLang="en-US" sz="2800" dirty="0"/>
                  <a:t>・実験を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回</m:t>
                    </m:r>
                  </m:oMath>
                </a14:m>
                <a:r>
                  <a:rPr lang="ja-JP" altLang="en-US" sz="2800"/>
                  <a:t>試行して，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800" dirty="0"/>
                  <a:t>回成功する確率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4B809CF-336B-4AD2-824E-466B1B5CF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1" y="4802665"/>
                <a:ext cx="10471136" cy="1815882"/>
              </a:xfrm>
              <a:prstGeom prst="rect">
                <a:avLst/>
              </a:prstGeom>
              <a:blipFill>
                <a:blip r:embed="rId8"/>
                <a:stretch>
                  <a:fillRect l="-1090" t="-3472" r="-242" b="-90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C58EAA3-4475-4F72-AC56-26C0462BAA82}"/>
              </a:ext>
            </a:extLst>
          </p:cNvPr>
          <p:cNvSpPr/>
          <p:nvPr/>
        </p:nvSpPr>
        <p:spPr>
          <a:xfrm>
            <a:off x="98611" y="1649088"/>
            <a:ext cx="8639881" cy="4780287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F5BEF7-D1D9-4D45-80B7-9D1C7F10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" y="26278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ポアソン分布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13D111E-7BF7-443C-9FAD-25AC1D2DF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522" y="2853179"/>
                <a:ext cx="6651438" cy="10014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試行回数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ja-JP" alt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がわかっていないとき</a:t>
                </a:r>
                <a:endParaRPr lang="en-US" altLang="ja-JP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ja-JP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kumimoji="1" lang="ja-JP" altLang="en-US" sz="2400" b="1">
                    <a:solidFill>
                      <a:schemeClr val="accent1">
                        <a:lumMod val="75000"/>
                      </a:schemeClr>
                    </a:solidFill>
                  </a:rPr>
                  <a:t>そもそも１回の試行</a:t>
                </a:r>
                <a:r>
                  <a:rPr lang="ja-JP" altLang="en-US" sz="2400" b="1">
                    <a:solidFill>
                      <a:schemeClr val="accent1">
                        <a:lumMod val="75000"/>
                      </a:schemeClr>
                    </a:solidFill>
                  </a:rPr>
                  <a:t>を</a:t>
                </a:r>
                <a:r>
                  <a:rPr kumimoji="1" lang="ja-JP" altLang="en-US" sz="2400" b="1">
                    <a:solidFill>
                      <a:schemeClr val="accent1">
                        <a:lumMod val="75000"/>
                      </a:schemeClr>
                    </a:solidFill>
                  </a:rPr>
                  <a:t>定義するのが難しい</a:t>
                </a:r>
                <a:r>
                  <a:rPr kumimoji="1" lang="en-US" altLang="ja-JP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kumimoji="1" lang="ja-JP" alt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13D111E-7BF7-443C-9FAD-25AC1D2DF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522" y="2853179"/>
                <a:ext cx="6651438" cy="1001443"/>
              </a:xfrm>
              <a:blipFill>
                <a:blip r:embed="rId2"/>
                <a:stretch>
                  <a:fillRect l="-1905" t="-100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ローチャート: 抜出し 4">
            <a:extLst>
              <a:ext uri="{FF2B5EF4-FFF2-40B4-BE49-F238E27FC236}">
                <a16:creationId xmlns:a16="http://schemas.microsoft.com/office/drawing/2014/main" id="{530CCA42-5CD8-4B24-964C-FF466FF1EBE5}"/>
              </a:ext>
            </a:extLst>
          </p:cNvPr>
          <p:cNvSpPr/>
          <p:nvPr/>
        </p:nvSpPr>
        <p:spPr>
          <a:xfrm rot="5400000">
            <a:off x="220971" y="2945767"/>
            <a:ext cx="477277" cy="292100"/>
          </a:xfrm>
          <a:prstGeom prst="flowChartExtra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EDEB132-13E8-4FB3-BF2B-C44E7BDAF539}"/>
                  </a:ext>
                </a:extLst>
              </p:cNvPr>
              <p:cNvSpPr txBox="1"/>
              <p:nvPr/>
            </p:nvSpPr>
            <p:spPr>
              <a:xfrm>
                <a:off x="605660" y="3934381"/>
                <a:ext cx="77239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・</a:t>
                </a:r>
                <a:r>
                  <a:rPr kumimoji="1"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kumimoji="1" lang="ja-JP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試合の中</a:t>
                </a:r>
                <a:r>
                  <a:rPr kumimoji="1" lang="ja-JP" altLang="en-US" sz="2400">
                    <a:solidFill>
                      <a:schemeClr val="accent1">
                        <a:lumMod val="75000"/>
                      </a:schemeClr>
                    </a:solidFill>
                  </a:rPr>
                  <a:t>で</a:t>
                </a:r>
                <a:r>
                  <a:rPr kumimoji="1" lang="ja-JP" altLang="en-US" sz="2400" dirty="0"/>
                  <a:t>ゴールが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回決まる確率？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・</a:t>
                </a:r>
                <a:r>
                  <a:rPr kumimoji="1"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kumimoji="1" lang="ja-JP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日に</a:t>
                </a:r>
                <a:r>
                  <a:rPr kumimoji="1" lang="ja-JP" altLang="en-US" sz="2400" dirty="0"/>
                  <a:t>交通事故が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/>
                  <a:t>回起こる確率？</a:t>
                </a:r>
                <a:endParaRPr lang="en-US" altLang="ja-JP" sz="2400" dirty="0"/>
              </a:p>
              <a:p>
                <a:r>
                  <a:rPr lang="ja-JP" altLang="en-US" sz="2400"/>
                  <a:t>・</a:t>
                </a:r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ja-JP" altLang="en-US" sz="2400">
                    <a:solidFill>
                      <a:schemeClr val="accent1">
                        <a:lumMod val="75000"/>
                      </a:schemeClr>
                    </a:solidFill>
                  </a:rPr>
                  <a:t>ヶ月に</a:t>
                </a:r>
                <a:r>
                  <a:rPr lang="ja-JP" altLang="en-US" sz="2400"/>
                  <a:t>問い合わせの電話が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/>
                  <a:t>回</a:t>
                </a:r>
                <a:r>
                  <a:rPr lang="ja-JP" altLang="en-US" sz="2400"/>
                  <a:t>来る確率？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EDEB132-13E8-4FB3-BF2B-C44E7BDA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" y="3934381"/>
                <a:ext cx="7723952" cy="1200329"/>
              </a:xfrm>
              <a:prstGeom prst="rect">
                <a:avLst/>
              </a:prstGeom>
              <a:blipFill>
                <a:blip r:embed="rId3"/>
                <a:stretch>
                  <a:fillRect l="-1316" t="-4211" b="-1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726D32D-9BF7-4F6C-96D4-653250DB43B9}"/>
                  </a:ext>
                </a:extLst>
              </p:cNvPr>
              <p:cNvSpPr/>
              <p:nvPr/>
            </p:nvSpPr>
            <p:spPr>
              <a:xfrm>
                <a:off x="371621" y="1903567"/>
                <a:ext cx="7704466" cy="684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200" dirty="0"/>
                  <a:t>二</a:t>
                </a:r>
                <a:r>
                  <a:rPr lang="ja-JP" altLang="en-US" sz="3200" b="0" dirty="0"/>
                  <a:t>項分布</a:t>
                </a:r>
                <a:r>
                  <a:rPr lang="en-US" altLang="ja-JP" sz="32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</a:rPr>
                      <m:t>PMF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726D32D-9BF7-4F6C-96D4-653250DB4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1" y="1903567"/>
                <a:ext cx="7704466" cy="684773"/>
              </a:xfrm>
              <a:prstGeom prst="rect">
                <a:avLst/>
              </a:prstGeom>
              <a:blipFill>
                <a:blip r:embed="rId4"/>
                <a:stretch>
                  <a:fillRect l="-1809" t="-363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BFFDDE-1038-6A43-9F4C-C5F1AB0948AC}"/>
              </a:ext>
            </a:extLst>
          </p:cNvPr>
          <p:cNvSpPr txBox="1"/>
          <p:nvPr/>
        </p:nvSpPr>
        <p:spPr>
          <a:xfrm>
            <a:off x="199259" y="5526994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でも，</a:t>
            </a:r>
            <a:r>
              <a:rPr kumimoji="1" lang="ja-JP" altLang="en-US" sz="2400" b="1">
                <a:solidFill>
                  <a:schemeClr val="accent1">
                    <a:lumMod val="75000"/>
                  </a:schemeClr>
                </a:solidFill>
              </a:rPr>
              <a:t>ある区間あたりに</a:t>
            </a:r>
            <a:r>
              <a:rPr kumimoji="1" lang="ja-JP" altLang="en-US" sz="2400" b="1"/>
              <a:t>生起する数の期待値は分かっている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EC1D7C-A4D2-D547-82F9-74975BD14B4F}"/>
              </a:ext>
            </a:extLst>
          </p:cNvPr>
          <p:cNvSpPr/>
          <p:nvPr/>
        </p:nvSpPr>
        <p:spPr>
          <a:xfrm>
            <a:off x="9545122" y="383463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/>
              <a:t>ポアソン分布</a:t>
            </a:r>
          </a:p>
        </p:txBody>
      </p:sp>
      <p:sp>
        <p:nvSpPr>
          <p:cNvPr id="17" name="矢印: 下 10">
            <a:extLst>
              <a:ext uri="{FF2B5EF4-FFF2-40B4-BE49-F238E27FC236}">
                <a16:creationId xmlns:a16="http://schemas.microsoft.com/office/drawing/2014/main" id="{F3583991-BB10-8140-9A4B-F12F7236822D}"/>
              </a:ext>
            </a:extLst>
          </p:cNvPr>
          <p:cNvSpPr/>
          <p:nvPr/>
        </p:nvSpPr>
        <p:spPr>
          <a:xfrm rot="16200000">
            <a:off x="8439455" y="3788666"/>
            <a:ext cx="1546253" cy="67672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94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9">
            <a:extLst>
              <a:ext uri="{FF2B5EF4-FFF2-40B4-BE49-F238E27FC236}">
                <a16:creationId xmlns:a16="http://schemas.microsoft.com/office/drawing/2014/main" id="{41F216C4-F7C9-4040-81A7-48DD23B06128}"/>
              </a:ext>
            </a:extLst>
          </p:cNvPr>
          <p:cNvSpPr/>
          <p:nvPr/>
        </p:nvSpPr>
        <p:spPr>
          <a:xfrm>
            <a:off x="200407" y="2843599"/>
            <a:ext cx="9886567" cy="1946796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1A8344-8A8C-4789-9BD7-F6766EA1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9" y="185003"/>
            <a:ext cx="10515600" cy="1325563"/>
          </a:xfrm>
        </p:spPr>
        <p:txBody>
          <a:bodyPr/>
          <a:lstStyle/>
          <a:p>
            <a:r>
              <a:rPr lang="ja-JP" altLang="en-US" dirty="0"/>
              <a:t>ポアソン分布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F14BD02-9847-354B-B27D-B977DC34AB56}"/>
                  </a:ext>
                </a:extLst>
              </p:cNvPr>
              <p:cNvSpPr/>
              <p:nvPr/>
            </p:nvSpPr>
            <p:spPr>
              <a:xfrm>
                <a:off x="776427" y="3063887"/>
                <a:ext cx="26543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3200" b="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ja-JP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</m:t>
                      </m:r>
                      <m:r>
                        <a:rPr lang="en-US" altLang="ja-JP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ja-JP" alt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F14BD02-9847-354B-B27D-B977DC34A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3063887"/>
                <a:ext cx="2654316" cy="584775"/>
              </a:xfrm>
              <a:prstGeom prst="rect">
                <a:avLst/>
              </a:prstGeom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下 10">
            <a:extLst>
              <a:ext uri="{FF2B5EF4-FFF2-40B4-BE49-F238E27FC236}">
                <a16:creationId xmlns:a16="http://schemas.microsoft.com/office/drawing/2014/main" id="{F4FF4EA8-72A6-4641-8E0D-F62A25F652D8}"/>
              </a:ext>
            </a:extLst>
          </p:cNvPr>
          <p:cNvSpPr/>
          <p:nvPr/>
        </p:nvSpPr>
        <p:spPr>
          <a:xfrm>
            <a:off x="2945456" y="2240970"/>
            <a:ext cx="1211590" cy="48051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0BA0752-78E8-B447-8CDA-E713A87060F1}"/>
                  </a:ext>
                </a:extLst>
              </p:cNvPr>
              <p:cNvSpPr/>
              <p:nvPr/>
            </p:nvSpPr>
            <p:spPr>
              <a:xfrm>
                <a:off x="3551251" y="3070228"/>
                <a:ext cx="5600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800"/>
                  <a:t>回成功する数</a:t>
                </a:r>
                <a:r>
                  <a:rPr lang="ja-JP" altLang="en-US" sz="2800" dirty="0"/>
                  <a:t>の期待値：</a:t>
                </a:r>
                <a14:m>
                  <m:oMath xmlns:m="http://schemas.openxmlformats.org/officeDocument/2006/math">
                    <m:r>
                      <a:rPr lang="en-US" altLang="ja-JP" sz="3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32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ja-JP" altLang="en-US" sz="3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0BA0752-78E8-B447-8CDA-E713A8706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51" y="3070228"/>
                <a:ext cx="5600829" cy="584775"/>
              </a:xfrm>
              <a:prstGeom prst="rect">
                <a:avLst/>
              </a:prstGeom>
              <a:blipFill>
                <a:blip r:embed="rId3"/>
                <a:stretch>
                  <a:fillRect t="-2128" b="-25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243D5C6-F455-5F44-86A0-2D89DC0EC848}"/>
                  </a:ext>
                </a:extLst>
              </p:cNvPr>
              <p:cNvSpPr/>
              <p:nvPr/>
            </p:nvSpPr>
            <p:spPr>
              <a:xfrm>
                <a:off x="449686" y="3710595"/>
                <a:ext cx="9886566" cy="906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・</a:t>
                </a:r>
                <a:r>
                  <a:rPr lang="ja-JP" altLang="en-US" sz="2800"/>
                  <a:t>成功</a:t>
                </a:r>
                <a:r>
                  <a:rPr lang="ja-JP" altLang="en-US" sz="2800" dirty="0"/>
                  <a:t>確率が</a:t>
                </a:r>
                <a14:m>
                  <m:oMath xmlns:m="http://schemas.openxmlformats.org/officeDocument/2006/math"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sz="2800" dirty="0"/>
                  <a:t>であるよう</a:t>
                </a:r>
                <a:r>
                  <a:rPr lang="ja-JP" altLang="en-US" sz="2800"/>
                  <a:t>な試行を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ja-JP" altLang="en-US" sz="2800"/>
                  <a:t>回繰り返す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243D5C6-F455-5F44-86A0-2D89DC0EC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6" y="3710595"/>
                <a:ext cx="9886566" cy="906402"/>
              </a:xfrm>
              <a:prstGeom prst="rect">
                <a:avLst/>
              </a:prstGeom>
              <a:blipFill>
                <a:blip r:embed="rId4"/>
                <a:stretch>
                  <a:fillRect l="-1154" b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EFCD27B-5376-2348-9834-012E023FC0FD}"/>
                  </a:ext>
                </a:extLst>
              </p:cNvPr>
              <p:cNvSpPr/>
              <p:nvPr/>
            </p:nvSpPr>
            <p:spPr>
              <a:xfrm>
                <a:off x="776427" y="5482523"/>
                <a:ext cx="7068602" cy="104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ja-JP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ja-JP" sz="3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ja-JP" sz="32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ja-JP" sz="3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US" altLang="ja-JP" sz="3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3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3200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EFCD27B-5376-2348-9834-012E023FC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5482523"/>
                <a:ext cx="7068602" cy="1040413"/>
              </a:xfrm>
              <a:prstGeom prst="rect">
                <a:avLst/>
              </a:prstGeom>
              <a:blipFill>
                <a:blip r:embed="rId5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A2DC9F0-B12E-9243-893F-9A8C32183BC9}"/>
                  </a:ext>
                </a:extLst>
              </p:cNvPr>
              <p:cNvSpPr/>
              <p:nvPr/>
            </p:nvSpPr>
            <p:spPr>
              <a:xfrm>
                <a:off x="-1" y="1474036"/>
                <a:ext cx="11015663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200"/>
                  <a:t>二</a:t>
                </a:r>
                <a:r>
                  <a:rPr lang="ja-JP" altLang="en-US" sz="3200" b="0"/>
                  <a:t>項分布</a:t>
                </a:r>
                <a:r>
                  <a:rPr lang="en-US" altLang="ja-JP" sz="3200" b="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</a:rPr>
                      <m:t>PMF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A2DC9F0-B12E-9243-893F-9A8C32183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74036"/>
                <a:ext cx="11015663" cy="674415"/>
              </a:xfrm>
              <a:prstGeom prst="rect">
                <a:avLst/>
              </a:prstGeom>
              <a:blipFill>
                <a:blip r:embed="rId6"/>
                <a:stretch>
                  <a:fillRect l="-1384" t="-3704" b="-20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3EEC091-11C8-7046-AADB-9CEB7BEC5BD4}"/>
                  </a:ext>
                </a:extLst>
              </p:cNvPr>
              <p:cNvSpPr/>
              <p:nvPr/>
            </p:nvSpPr>
            <p:spPr>
              <a:xfrm>
                <a:off x="7991929" y="5890874"/>
                <a:ext cx="41900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>
                    <a:solidFill>
                      <a:schemeClr val="bg2">
                        <a:lumMod val="25000"/>
                      </a:schemeClr>
                    </a:solidFill>
                  </a:rPr>
                  <a:t>⇦これがポアソン分の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PMF</m:t>
                    </m:r>
                  </m:oMath>
                </a14:m>
                <a:endParaRPr lang="ja-JP" altLang="en-US" sz="24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3EEC091-11C8-7046-AADB-9CEB7BEC5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929" y="5890874"/>
                <a:ext cx="4190089" cy="461665"/>
              </a:xfrm>
              <a:prstGeom prst="rect">
                <a:avLst/>
              </a:prstGeom>
              <a:blipFill>
                <a:blip r:embed="rId7"/>
                <a:stretch>
                  <a:fillRect l="-2115" t="-10811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6029FC-61A7-E641-89BA-38516DB5868E}"/>
              </a:ext>
            </a:extLst>
          </p:cNvPr>
          <p:cNvSpPr txBox="1"/>
          <p:nvPr/>
        </p:nvSpPr>
        <p:spPr>
          <a:xfrm>
            <a:off x="4157046" y="5002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ポアソンの少数の法則</a:t>
            </a:r>
            <a:endParaRPr kumimoji="1" lang="ja-JP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矢印: 下 10">
            <a:extLst>
              <a:ext uri="{FF2B5EF4-FFF2-40B4-BE49-F238E27FC236}">
                <a16:creationId xmlns:a16="http://schemas.microsoft.com/office/drawing/2014/main" id="{65607891-46D7-4640-8EBA-C6C656D40F48}"/>
              </a:ext>
            </a:extLst>
          </p:cNvPr>
          <p:cNvSpPr/>
          <p:nvPr/>
        </p:nvSpPr>
        <p:spPr>
          <a:xfrm>
            <a:off x="2945456" y="4946415"/>
            <a:ext cx="1211590" cy="48051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4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15">
            <a:extLst>
              <a:ext uri="{FF2B5EF4-FFF2-40B4-BE49-F238E27FC236}">
                <a16:creationId xmlns:a16="http://schemas.microsoft.com/office/drawing/2014/main" id="{7969DFC7-CC42-E949-AFA5-C7DD1808E69D}"/>
              </a:ext>
            </a:extLst>
          </p:cNvPr>
          <p:cNvSpPr/>
          <p:nvPr/>
        </p:nvSpPr>
        <p:spPr>
          <a:xfrm>
            <a:off x="98612" y="1636432"/>
            <a:ext cx="6557056" cy="2156216"/>
          </a:xfrm>
          <a:prstGeom prst="roundRect">
            <a:avLst/>
          </a:prstGeom>
          <a:solidFill>
            <a:srgbClr val="EDF1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F34BA1-DC5E-1D4F-ACD8-32D9348F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8" y="234634"/>
            <a:ext cx="10515600" cy="1325563"/>
          </a:xfrm>
        </p:spPr>
        <p:txBody>
          <a:bodyPr/>
          <a:lstStyle/>
          <a:p>
            <a:r>
              <a:rPr lang="ja-JP" altLang="en-US" dirty="0"/>
              <a:t>ポアソン分布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15F01D-9023-D742-AEF8-7EFA900C0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" t="9765" r="8507" b="5078"/>
          <a:stretch/>
        </p:blipFill>
        <p:spPr>
          <a:xfrm>
            <a:off x="7287364" y="2514482"/>
            <a:ext cx="4802114" cy="312495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E0C75C-CE0B-534B-A68C-F06E3E8834DF}"/>
              </a:ext>
            </a:extLst>
          </p:cNvPr>
          <p:cNvSpPr/>
          <p:nvPr/>
        </p:nvSpPr>
        <p:spPr>
          <a:xfrm>
            <a:off x="234198" y="1841311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/>
              <a:t>ポアソン分布の確率質量関数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09CEB6-CC98-C548-8D3A-75B7DF715A65}"/>
                  </a:ext>
                </a:extLst>
              </p:cNvPr>
              <p:cNvSpPr txBox="1"/>
              <p:nvPr/>
            </p:nvSpPr>
            <p:spPr>
              <a:xfrm>
                <a:off x="234198" y="4316363"/>
                <a:ext cx="61863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ja-JP" altLang="en-US" sz="2800" b="1"/>
                  <a:t>が</a:t>
                </a:r>
                <a:r>
                  <a:rPr lang="ja-JP" altLang="en-US" sz="2800" b="1"/>
                  <a:t>ポアソン</a:t>
                </a:r>
                <a:r>
                  <a:rPr kumimoji="1" lang="ja-JP" altLang="en-US" sz="2800" b="1"/>
                  <a:t>分布</a:t>
                </a:r>
                <a:r>
                  <a:rPr kumimoji="1" lang="ja-JP" altLang="en-US" sz="2800" b="1" dirty="0"/>
                  <a:t>に従うとき</a:t>
                </a:r>
                <a:endParaRPr kumimoji="1" lang="en-US" altLang="ja-JP" sz="2800" b="1" dirty="0"/>
              </a:p>
              <a:p>
                <a:r>
                  <a:rPr lang="ja-JP" altLang="en-US" sz="2800" dirty="0"/>
                  <a:t>・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ja-JP" sz="2800" dirty="0"/>
                  <a:t>  </a:t>
                </a:r>
                <a:r>
                  <a:rPr kumimoji="1" lang="ja-JP" altLang="en-US" sz="2800" dirty="0"/>
                  <a:t>・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09CEB6-CC98-C548-8D3A-75B7DF715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98" y="4316363"/>
                <a:ext cx="6186345" cy="954107"/>
              </a:xfrm>
              <a:prstGeom prst="rect">
                <a:avLst/>
              </a:prstGeom>
              <a:blipFill>
                <a:blip r:embed="rId3"/>
                <a:stretch>
                  <a:fillRect l="-1840" t="-6579" r="-818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B99C72F-DFBE-4442-AC86-6AAF75B37F58}"/>
                  </a:ext>
                </a:extLst>
              </p:cNvPr>
              <p:cNvSpPr/>
              <p:nvPr/>
            </p:nvSpPr>
            <p:spPr>
              <a:xfrm>
                <a:off x="135440" y="2459894"/>
                <a:ext cx="3320268" cy="104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>
                          <a:latin typeface="Cambria Math" panose="02040503050406030204" pitchFamily="18" charset="0"/>
                        </a:rPr>
                        <m:t>PMF</m:t>
                      </m:r>
                      <m:r>
                        <a:rPr lang="en-US" altLang="ja-JP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B99C72F-DFBE-4442-AC86-6AAF75B3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40" y="2459894"/>
                <a:ext cx="3320268" cy="1040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38F380D-8F01-9542-A1C4-C57FAA704A37}"/>
                  </a:ext>
                </a:extLst>
              </p:cNvPr>
              <p:cNvSpPr/>
              <p:nvPr/>
            </p:nvSpPr>
            <p:spPr>
              <a:xfrm>
                <a:off x="3542600" y="2603074"/>
                <a:ext cx="26672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2000" b="1" dirty="0"/>
                  <a:t>:</a:t>
                </a:r>
                <a:r>
                  <a:rPr lang="ja-JP" altLang="en-US" sz="2000" b="1" dirty="0"/>
                  <a:t>成功する回数</a:t>
                </a:r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38F380D-8F01-9542-A1C4-C57FAA704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00" y="2603074"/>
                <a:ext cx="2667223" cy="400110"/>
              </a:xfrm>
              <a:prstGeom prst="rect">
                <a:avLst/>
              </a:prstGeom>
              <a:blipFill>
                <a:blip r:embed="rId5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513DE41-3112-3A48-BF03-B41BE2C44655}"/>
                  </a:ext>
                </a:extLst>
              </p:cNvPr>
              <p:cNvSpPr/>
              <p:nvPr/>
            </p:nvSpPr>
            <p:spPr>
              <a:xfrm>
                <a:off x="3577210" y="3133874"/>
                <a:ext cx="344483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0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ja-JP" sz="2000" b="1" dirty="0"/>
                  <a:t>:</a:t>
                </a:r>
                <a:r>
                  <a:rPr lang="ja-JP" altLang="en-US" sz="2000" b="1" dirty="0"/>
                  <a:t>成功する回数の期待値</a:t>
                </a: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513DE41-3112-3A48-BF03-B41BE2C44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10" y="3133874"/>
                <a:ext cx="3444831" cy="400110"/>
              </a:xfrm>
              <a:prstGeom prst="rect">
                <a:avLst/>
              </a:prstGeom>
              <a:blipFill>
                <a:blip r:embed="rId6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1A85B06-D4B2-604F-8B40-3880A17D29E3}"/>
                  </a:ext>
                </a:extLst>
              </p:cNvPr>
              <p:cNvSpPr/>
              <p:nvPr/>
            </p:nvSpPr>
            <p:spPr>
              <a:xfrm>
                <a:off x="7787996" y="2052817"/>
                <a:ext cx="41535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=1,3,5</m:t>
                    </m:r>
                  </m:oMath>
                </a14:m>
                <a:r>
                  <a:rPr lang="ja-JP" altLang="en-US" sz="2400"/>
                  <a:t>の時のポアソン分布</a:t>
                </a:r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1A85B06-D4B2-604F-8B40-3880A17D2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96" y="2052817"/>
                <a:ext cx="4153573" cy="461665"/>
              </a:xfrm>
              <a:prstGeom prst="rect">
                <a:avLst/>
              </a:prstGeom>
              <a:blipFill>
                <a:blip r:embed="rId7"/>
                <a:stretch>
                  <a:fillRect l="-441" t="-10667" r="-1322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6DF85B9-5D4B-7A47-A182-C57665AB5B50}"/>
                  </a:ext>
                </a:extLst>
              </p:cNvPr>
              <p:cNvSpPr/>
              <p:nvPr/>
            </p:nvSpPr>
            <p:spPr>
              <a:xfrm>
                <a:off x="9027230" y="5639440"/>
                <a:ext cx="1681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成功</a:t>
                </a:r>
                <a:r>
                  <a:rPr lang="ja-JP" altLang="en-US" sz="2400" b="1">
                    <a:solidFill>
                      <a:schemeClr val="tx1"/>
                    </a:solidFill>
                  </a:rPr>
                  <a:t>回数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ja-JP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6DF85B9-5D4B-7A47-A182-C57665AB5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230" y="5639440"/>
                <a:ext cx="1681871" cy="461665"/>
              </a:xfrm>
              <a:prstGeom prst="rect">
                <a:avLst/>
              </a:prstGeom>
              <a:blipFill>
                <a:blip r:embed="rId8"/>
                <a:stretch>
                  <a:fillRect l="-5797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A0DBE7-039D-1A49-B845-4CA1D811108E}"/>
                  </a:ext>
                </a:extLst>
              </p:cNvPr>
              <p:cNvSpPr/>
              <p:nvPr/>
            </p:nvSpPr>
            <p:spPr>
              <a:xfrm rot="16200000">
                <a:off x="6425552" y="3721977"/>
                <a:ext cx="1297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PMF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ja-JP" altLang="en-US" sz="2400" b="1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A0DBE7-039D-1A49-B845-4CA1D8111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25552" y="3721977"/>
                <a:ext cx="129772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833CC39-4591-B14D-8266-89B66147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25" y="1542584"/>
            <a:ext cx="6890150" cy="45934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E3AEC7-854B-A54C-B8DA-9F3A7D8A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4" y="217021"/>
            <a:ext cx="10515600" cy="1325563"/>
          </a:xfrm>
        </p:spPr>
        <p:txBody>
          <a:bodyPr/>
          <a:lstStyle/>
          <a:p>
            <a:r>
              <a:rPr lang="ja-JP" altLang="en-US" dirty="0"/>
              <a:t>ポアソン分布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F3DD08-2710-5746-941B-A77B8E835EFE}"/>
              </a:ext>
            </a:extLst>
          </p:cNvPr>
          <p:cNvSpPr txBox="1"/>
          <p:nvPr/>
        </p:nvSpPr>
        <p:spPr>
          <a:xfrm>
            <a:off x="66504" y="1442023"/>
            <a:ext cx="1108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適用例「サッカー：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試合あたりのホームチームの得点数」</a:t>
            </a:r>
            <a:endParaRPr kumimoji="1" lang="ja-JP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84B7F7CB-F122-024A-9EC1-AA9CFB740633}"/>
                  </a:ext>
                </a:extLst>
              </p:cNvPr>
              <p:cNvSpPr/>
              <p:nvPr/>
            </p:nvSpPr>
            <p:spPr>
              <a:xfrm>
                <a:off x="635425" y="4504826"/>
                <a:ext cx="3320268" cy="1040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>
                          <a:latin typeface="Cambria Math" panose="02040503050406030204" pitchFamily="18" charset="0"/>
                        </a:rPr>
                        <m:t>PMF</m:t>
                      </m:r>
                      <m:r>
                        <a:rPr lang="en-US" altLang="ja-JP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84B7F7CB-F122-024A-9EC1-AA9CFB7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25" y="4504826"/>
                <a:ext cx="3320268" cy="1040413"/>
              </a:xfrm>
              <a:prstGeom prst="rect">
                <a:avLst/>
              </a:prstGeom>
              <a:blipFill>
                <a:blip r:embed="rId3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53169B0-6DD2-5345-A279-8A9E02E9E861}"/>
                  </a:ext>
                </a:extLst>
              </p:cNvPr>
              <p:cNvSpPr/>
              <p:nvPr/>
            </p:nvSpPr>
            <p:spPr>
              <a:xfrm>
                <a:off x="582893" y="3051301"/>
                <a:ext cx="35759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/>
                  <a:t>期待値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=1.543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53169B0-6DD2-5345-A279-8A9E02E9E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93" y="3051301"/>
                <a:ext cx="3575979" cy="584775"/>
              </a:xfrm>
              <a:prstGeom prst="rect">
                <a:avLst/>
              </a:prstGeom>
              <a:blipFill>
                <a:blip r:embed="rId4"/>
                <a:stretch>
                  <a:fillRect l="-3901" t="-10870" r="-177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7BEA3C3-6820-3945-9D45-19D0D57BCEC4}"/>
                  </a:ext>
                </a:extLst>
              </p:cNvPr>
              <p:cNvSpPr/>
              <p:nvPr/>
            </p:nvSpPr>
            <p:spPr>
              <a:xfrm>
                <a:off x="7734069" y="5905185"/>
                <a:ext cx="1374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得点数</a:t>
                </a:r>
                <a:r>
                  <a:rPr lang="en-US" altLang="ja-JP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ja-JP" alt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7BEA3C3-6820-3945-9D45-19D0D57BC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69" y="5905185"/>
                <a:ext cx="1374094" cy="461665"/>
              </a:xfrm>
              <a:prstGeom prst="rect">
                <a:avLst/>
              </a:prstGeom>
              <a:blipFill>
                <a:blip r:embed="rId5"/>
                <a:stretch>
                  <a:fillRect l="-6422" t="-810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78DE21C-47B7-AB48-976D-3155CEC0E0B1}"/>
                  </a:ext>
                </a:extLst>
              </p:cNvPr>
              <p:cNvSpPr/>
              <p:nvPr/>
            </p:nvSpPr>
            <p:spPr>
              <a:xfrm>
                <a:off x="7613011" y="2402192"/>
                <a:ext cx="21755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>
                    <a:solidFill>
                      <a:schemeClr val="accent1">
                        <a:lumMod val="75000"/>
                      </a:schemeClr>
                    </a:solidFill>
                  </a:rPr>
                  <a:t>青色が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𝐏𝐌𝐅</m:t>
                    </m:r>
                    <m:r>
                      <a:rPr lang="en-US" altLang="ja-JP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24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78DE21C-47B7-AB48-976D-3155CEC0E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1" y="2402192"/>
                <a:ext cx="2175596" cy="461665"/>
              </a:xfrm>
              <a:prstGeom prst="rect">
                <a:avLst/>
              </a:prstGeom>
              <a:blipFill>
                <a:blip r:embed="rId6"/>
                <a:stretch>
                  <a:fillRect l="-4046" t="-7895" r="-1156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F8A5060-A3F2-B44E-AEF6-0EBAEFB27701}"/>
              </a:ext>
            </a:extLst>
          </p:cNvPr>
          <p:cNvSpPr/>
          <p:nvPr/>
        </p:nvSpPr>
        <p:spPr>
          <a:xfrm>
            <a:off x="7625725" y="3047875"/>
            <a:ext cx="4177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>
                <a:solidFill>
                  <a:schemeClr val="bg2">
                    <a:lumMod val="50000"/>
                  </a:schemeClr>
                </a:solidFill>
              </a:rPr>
              <a:t>灰色が相対度数分布</a:t>
            </a:r>
            <a:r>
              <a:rPr lang="en-US" altLang="ja-JP" sz="24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ja-JP" altLang="en-US" sz="2400" b="1">
                <a:solidFill>
                  <a:schemeClr val="bg2">
                    <a:lumMod val="50000"/>
                  </a:schemeClr>
                </a:solidFill>
              </a:rPr>
              <a:t>実測値</a:t>
            </a:r>
            <a:r>
              <a:rPr lang="en-US" altLang="ja-JP" sz="24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ja-JP" altLang="en-US" sz="2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矢印: 下 10">
            <a:extLst>
              <a:ext uri="{FF2B5EF4-FFF2-40B4-BE49-F238E27FC236}">
                <a16:creationId xmlns:a16="http://schemas.microsoft.com/office/drawing/2014/main" id="{4B2F659B-A659-7A4E-B731-30DF5ECDF67C}"/>
              </a:ext>
            </a:extLst>
          </p:cNvPr>
          <p:cNvSpPr/>
          <p:nvPr/>
        </p:nvSpPr>
        <p:spPr>
          <a:xfrm>
            <a:off x="1636901" y="3839301"/>
            <a:ext cx="1467962" cy="68883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4C65CC-ECE8-5E40-9270-7EF207351395}"/>
              </a:ext>
            </a:extLst>
          </p:cNvPr>
          <p:cNvSpPr txBox="1"/>
          <p:nvPr/>
        </p:nvSpPr>
        <p:spPr>
          <a:xfrm>
            <a:off x="5867197" y="6425091"/>
            <a:ext cx="5689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使用データ：</a:t>
            </a:r>
            <a:r>
              <a:rPr lang="en" altLang="ja-JP" sz="1400" dirty="0"/>
              <a:t>https://</a:t>
            </a:r>
            <a:r>
              <a:rPr lang="en" altLang="ja-JP" sz="1400" dirty="0" err="1"/>
              <a:t>www.kaggle.com</a:t>
            </a:r>
            <a:r>
              <a:rPr lang="en" altLang="ja-JP" sz="1400" dirty="0"/>
              <a:t>/</a:t>
            </a:r>
            <a:r>
              <a:rPr lang="en" altLang="ja-JP" sz="1400" dirty="0" err="1"/>
              <a:t>zaeemnalla</a:t>
            </a:r>
            <a:r>
              <a:rPr lang="en" altLang="ja-JP" sz="1400" dirty="0"/>
              <a:t>/premier-league</a:t>
            </a:r>
          </a:p>
        </p:txBody>
      </p:sp>
    </p:spTree>
    <p:extLst>
      <p:ext uri="{BB962C8B-B14F-4D97-AF65-F5344CB8AC3E}">
        <p14:creationId xmlns:p14="http://schemas.microsoft.com/office/powerpoint/2010/main" val="420187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603</Words>
  <Application>Microsoft Office PowerPoint</Application>
  <PresentationFormat>ワイド画面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統計：二項分布とポアソン分布</vt:lpstr>
      <vt:lpstr>確率分布とは</vt:lpstr>
      <vt:lpstr>二項分布</vt:lpstr>
      <vt:lpstr>二項分布</vt:lpstr>
      <vt:lpstr>二項分布</vt:lpstr>
      <vt:lpstr>ポアソン分布</vt:lpstr>
      <vt:lpstr>ポアソン分布</vt:lpstr>
      <vt:lpstr>ポアソン分布</vt:lpstr>
      <vt:lpstr>ポアソン分布</vt:lpstr>
      <vt:lpstr>ポアソン分布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統計：二項分布とポアソン分布</dc:title>
  <dc:creator>武島 吉郁 (Yoshifumi Takeshima)</dc:creator>
  <cp:lastModifiedBy>武島 吉郁 (Yoshifumi Takeshima)</cp:lastModifiedBy>
  <cp:revision>1</cp:revision>
  <dcterms:created xsi:type="dcterms:W3CDTF">2019-11-17T23:45:50Z</dcterms:created>
  <dcterms:modified xsi:type="dcterms:W3CDTF">2019-11-17T23:50:41Z</dcterms:modified>
</cp:coreProperties>
</file>