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62" r:id="rId6"/>
    <p:sldId id="263" r:id="rId7"/>
    <p:sldId id="258" r:id="rId8"/>
    <p:sldId id="2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651"/>
  </p:normalViewPr>
  <p:slideViewPr>
    <p:cSldViewPr snapToGrid="0" snapToObjects="1">
      <p:cViewPr varScale="1">
        <p:scale>
          <a:sx n="102" d="100"/>
          <a:sy n="102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678FE5-3EE3-FB4F-94C1-E3103EDD1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69FF49-4312-D94F-83B6-8E3861462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4D926B-203B-D947-B1AE-7ED22FB0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EE05-1CBF-AB48-904D-B566D85AF91C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A0C844-16D8-444C-9F8D-06D84ECE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411ECF-D8ED-BD41-A274-3141001B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46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F79226-AA96-5841-B492-42129583D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97160A-4E51-A649-B823-D4BA99452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1694F5-9435-2B40-A12D-D843155E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EE05-1CBF-AB48-904D-B566D85AF91C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549AAB-DF97-FF45-9736-830FC00C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930F07-71C6-F345-87FE-A8CF202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91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757BC-B47B-C84E-BFF9-F5670C2D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5B52EB-DBD1-DA44-8BE6-4F280279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EE05-1CBF-AB48-904D-B566D85AF91C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47A4B7-AAAD-8041-BE42-639208B8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61FCB06-F5F4-BA41-B17B-6A7BF24B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06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DF81C4-EEE0-FF4B-957B-6E41C8CF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1E15DF-D2E5-AC46-BFFF-C0F583E8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EE05-1CBF-AB48-904D-B566D85AF91C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9F0F64-6CF3-EB46-B856-789C6ACA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E5D62E-C403-3542-AC17-96FF351E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41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8911E8-4DBD-E44A-86BF-D1D2632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AABD3A-5FC1-DF45-8B31-2FD1C7CC1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267029-0EE7-6D43-8464-AAE88203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EE05-1CBF-AB48-904D-B566D85AF91C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F7DC75-E858-684C-84FF-E58B10D8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04470E-D1C8-5846-8855-7D9B4A77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21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87D9C-2262-3A4E-9BC4-054E5356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B0D191-39A9-3340-BF4D-CCA7BCFE6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4FA297-1EB6-2A4F-A66F-3F092CB2D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9884ED-3BA8-4C44-861D-BE1D2A51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EE05-1CBF-AB48-904D-B566D85AF91C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6E904F-8E6E-B74E-9377-B6F2951D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E8945D-4CF4-A14A-9E72-E82E04F0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01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CC7574-F22E-1948-8335-D0D3F31F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BFBE4F-51B2-0D43-9D6A-2A75343AE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79646C-DD7C-5745-A23C-EED309CDF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F0856F-28AE-954B-ADDA-FB240E6BB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AB98F39-AAF8-294B-8FF2-6BD9B2BFE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F2DF773-688C-4547-BEEE-9F73B69E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EE05-1CBF-AB48-904D-B566D85AF91C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5AC5B3-85F0-A84E-A67B-1B90C465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6303F5-5D56-FF46-9880-7E6BA28C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21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D320CE4-73DD-BC44-AEB2-ECA3D761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EE05-1CBF-AB48-904D-B566D85AF91C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A55497-1CB9-7146-A29E-12F2AC91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030473-5DD1-D445-9731-F159C7EF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57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8F337C-EC25-B147-A664-5A08600B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766249-FCF9-8147-9BFE-02C92134C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3CF9E1-4025-A04E-88CD-F387D63D4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9A7A36-683D-DA4C-B8BF-12BD77E4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EE05-1CBF-AB48-904D-B566D85AF91C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3EFD59-C617-C245-B2B4-8E14BFCD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F0E9FA-8C3E-5E43-8E95-077962B0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18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F4286-11C7-EC42-A0FE-03F39C85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A3C768-E97A-4845-BDCD-A35F16C9E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4C7BE1-7D8D-634B-BAC8-DF84AAD3D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9C8194-5A8B-9544-A88F-B23D9E71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EE05-1CBF-AB48-904D-B566D85AF91C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73BED1-D5B4-9E41-BB85-E8E5C91F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79C9AB-E4B1-7746-B3CA-94187A05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78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5846C-AB7F-5C46-BBB3-8A52797C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C09778-88D8-B041-ACCB-F7852BB74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E47865-2163-304D-9646-00D98C60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EE05-1CBF-AB48-904D-B566D85AF91C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1E794A-E1AC-6B4C-B61C-3ED14E95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8A1D49-446B-5B4E-BB23-AB903362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65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63000"/>
                    </a14:imgEffect>
                    <a14:imgEffect>
                      <a14:brightnessContrast bright="-85000" contras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351CE7-657F-684D-893E-D975AB1E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94" y="136525"/>
            <a:ext cx="11925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801BDD-8DB8-3C49-9783-26EFE0BB2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794" y="1587630"/>
            <a:ext cx="12030206" cy="5270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AC4A52-9621-894D-9056-2D5878F5D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BEE05-1CBF-AB48-904D-B566D85AF91C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201715-AA9F-654A-9C14-B21AAC303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17911A-D177-F447-853B-A1FB1B995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41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27CF56EC-D293-EA49-B1A2-C37F9D0CA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234" y="1348179"/>
            <a:ext cx="11323529" cy="2387600"/>
          </a:xfrm>
        </p:spPr>
        <p:txBody>
          <a:bodyPr>
            <a:normAutofit/>
          </a:bodyPr>
          <a:lstStyle/>
          <a:p>
            <a:r>
              <a:rPr kumimoji="1" lang="ja-JP" altLang="en-US"/>
              <a:t>青年の主張</a:t>
            </a: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3D9C18C8-E4C7-0E4B-8ED2-7D978F3CE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16021"/>
            <a:ext cx="9144000" cy="1655762"/>
          </a:xfrm>
        </p:spPr>
        <p:txBody>
          <a:bodyPr/>
          <a:lstStyle/>
          <a:p>
            <a:r>
              <a:rPr kumimoji="1" lang="en-US" altLang="ja-JP" dirty="0" err="1"/>
              <a:t>MotionBoard</a:t>
            </a:r>
            <a:r>
              <a:rPr kumimoji="1" lang="ja-JP" altLang="en-US"/>
              <a:t>開発部</a:t>
            </a:r>
            <a:r>
              <a:rPr lang="en-US" altLang="ja-JP" dirty="0"/>
              <a:t>  </a:t>
            </a:r>
            <a:r>
              <a:rPr kumimoji="1" lang="ja-JP" altLang="en-US"/>
              <a:t>武島</a:t>
            </a:r>
            <a:r>
              <a:rPr kumimoji="1" lang="en-US" altLang="ja-JP" dirty="0"/>
              <a:t> </a:t>
            </a:r>
            <a:r>
              <a:rPr kumimoji="1" lang="ja-JP" altLang="en-US"/>
              <a:t>吉郁</a:t>
            </a:r>
          </a:p>
        </p:txBody>
      </p:sp>
    </p:spTree>
    <p:extLst>
      <p:ext uri="{BB962C8B-B14F-4D97-AF65-F5344CB8AC3E}">
        <p14:creationId xmlns:p14="http://schemas.microsoft.com/office/powerpoint/2010/main" val="295126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27CF56EC-D293-EA49-B1A2-C37F9D0CA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234" y="1753057"/>
            <a:ext cx="11323529" cy="2387600"/>
          </a:xfrm>
        </p:spPr>
        <p:txBody>
          <a:bodyPr>
            <a:normAutofit/>
          </a:bodyPr>
          <a:lstStyle/>
          <a:p>
            <a:r>
              <a:rPr kumimoji="1" lang="ja-JP" altLang="en-US"/>
              <a:t>統計学の価値を</a:t>
            </a:r>
            <a:br>
              <a:rPr kumimoji="1" lang="en-US" altLang="ja-JP" dirty="0"/>
            </a:br>
            <a:r>
              <a:rPr kumimoji="1" lang="ja-JP" altLang="en-US"/>
              <a:t>カスタマーサクセスに</a:t>
            </a:r>
            <a:r>
              <a:rPr lang="ja-JP" altLang="en-US"/>
              <a:t>見出す</a:t>
            </a:r>
            <a:endParaRPr kumimoji="1" lang="ja-JP" altLang="en-US"/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3D9C18C8-E4C7-0E4B-8ED2-7D978F3CE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16021"/>
            <a:ext cx="9144000" cy="1655762"/>
          </a:xfrm>
        </p:spPr>
        <p:txBody>
          <a:bodyPr/>
          <a:lstStyle/>
          <a:p>
            <a:r>
              <a:rPr kumimoji="1" lang="en-US" altLang="ja-JP" dirty="0" err="1"/>
              <a:t>MotionBoard</a:t>
            </a:r>
            <a:r>
              <a:rPr kumimoji="1" lang="ja-JP" altLang="en-US"/>
              <a:t>開発部</a:t>
            </a:r>
            <a:r>
              <a:rPr lang="en-US" altLang="ja-JP" dirty="0"/>
              <a:t>  </a:t>
            </a:r>
            <a:r>
              <a:rPr kumimoji="1" lang="ja-JP" altLang="en-US"/>
              <a:t>武島</a:t>
            </a:r>
            <a:r>
              <a:rPr kumimoji="1" lang="en-US" altLang="ja-JP" dirty="0"/>
              <a:t> </a:t>
            </a:r>
            <a:r>
              <a:rPr kumimoji="1" lang="ja-JP" altLang="en-US"/>
              <a:t>吉郁</a:t>
            </a:r>
          </a:p>
        </p:txBody>
      </p:sp>
    </p:spTree>
    <p:extLst>
      <p:ext uri="{BB962C8B-B14F-4D97-AF65-F5344CB8AC3E}">
        <p14:creationId xmlns:p14="http://schemas.microsoft.com/office/powerpoint/2010/main" val="293340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799E1F-9A5C-694A-AFAA-85194032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4FE993-86C9-7540-9D77-674FBDCEB0B4}"/>
              </a:ext>
            </a:extLst>
          </p:cNvPr>
          <p:cNvSpPr txBox="1"/>
          <p:nvPr/>
        </p:nvSpPr>
        <p:spPr>
          <a:xfrm>
            <a:off x="831417" y="1778697"/>
            <a:ext cx="5264583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3200"/>
              <a:t>統計学とは</a:t>
            </a:r>
            <a:endParaRPr lang="en-US" altLang="ja-JP" sz="3200" dirty="0"/>
          </a:p>
          <a:p>
            <a:pPr lvl="1"/>
            <a:r>
              <a:rPr lang="en-US" altLang="ja-JP" sz="2400" dirty="0"/>
              <a:t>1.1. </a:t>
            </a:r>
            <a:r>
              <a:rPr kumimoji="1" lang="ja-JP" altLang="en-US" sz="2400"/>
              <a:t>今日の統計学ができるまで</a:t>
            </a:r>
            <a:endParaRPr kumimoji="1" lang="en-US" altLang="ja-JP" sz="2400" dirty="0"/>
          </a:p>
          <a:p>
            <a:pPr lvl="1"/>
            <a:r>
              <a:rPr lang="en-US" altLang="ja-JP" sz="2400" dirty="0"/>
              <a:t>1.2. </a:t>
            </a:r>
            <a:r>
              <a:rPr lang="ja-JP" altLang="en-US" sz="2400"/>
              <a:t>統計学が目指すもの</a:t>
            </a:r>
            <a:endParaRPr lang="en-US" altLang="ja-JP" sz="2400" dirty="0"/>
          </a:p>
          <a:p>
            <a:pPr lvl="1"/>
            <a:r>
              <a:rPr kumimoji="1" lang="en-US" altLang="ja-JP" sz="2400" dirty="0"/>
              <a:t>1.3. </a:t>
            </a:r>
            <a:r>
              <a:rPr kumimoji="1" lang="ja-JP" altLang="en-US" sz="2400"/>
              <a:t>機械学習との違い</a:t>
            </a:r>
            <a:endParaRPr kumimoji="1" lang="en-US" altLang="ja-JP" sz="2400" dirty="0"/>
          </a:p>
          <a:p>
            <a:pPr lvl="1"/>
            <a:endParaRPr kumimoji="1" lang="en-US" altLang="ja-JP" sz="900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BI</a:t>
            </a:r>
            <a:r>
              <a:rPr lang="ja-JP" altLang="en-US" sz="3200"/>
              <a:t>ツールと統計学</a:t>
            </a:r>
            <a:endParaRPr lang="en-US" altLang="ja-JP" sz="3200" dirty="0"/>
          </a:p>
          <a:p>
            <a:pPr lvl="1"/>
            <a:r>
              <a:rPr kumimoji="1" lang="en-US" altLang="ja-JP" sz="2400" dirty="0"/>
              <a:t>2.1. </a:t>
            </a:r>
            <a:r>
              <a:rPr kumimoji="1" lang="ja-JP" altLang="en-US" sz="2400"/>
              <a:t>データ活用とは</a:t>
            </a:r>
            <a:endParaRPr kumimoji="1" lang="en-US" altLang="ja-JP" sz="2400" dirty="0"/>
          </a:p>
          <a:p>
            <a:pPr lvl="1"/>
            <a:r>
              <a:rPr kumimoji="1" lang="en-US" altLang="ja-JP" sz="2400" dirty="0"/>
              <a:t>2.2 </a:t>
            </a:r>
            <a:r>
              <a:rPr kumimoji="1" lang="ja-JP" altLang="en-US" sz="2400"/>
              <a:t>統計学が生み出す価値</a:t>
            </a:r>
            <a:endParaRPr kumimoji="1" lang="en-US" altLang="ja-JP" sz="2400" dirty="0"/>
          </a:p>
          <a:p>
            <a:pPr lvl="1"/>
            <a:r>
              <a:rPr lang="en-US" altLang="ja-JP" sz="2400" dirty="0"/>
              <a:t>2.3 </a:t>
            </a:r>
            <a:r>
              <a:rPr lang="ja-JP" altLang="en-US" sz="2400"/>
              <a:t>カスタマーサクセスへのアダプト</a:t>
            </a:r>
            <a:endParaRPr lang="en-US" altLang="ja-JP" sz="2400" dirty="0"/>
          </a:p>
          <a:p>
            <a:pPr lvl="1"/>
            <a:endParaRPr lang="en-US" altLang="ja-JP" sz="900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/>
              <a:t>弁明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80483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9DD6D1-D5C5-8544-BE9D-C50922E3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16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2D3073-DFD7-7444-8150-837D76F6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1.2. </a:t>
            </a:r>
            <a:r>
              <a:rPr lang="ja-JP" altLang="en-US"/>
              <a:t>統計学が目指すもの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FBDEC4-D7D7-FC44-A385-DC548B370979}"/>
              </a:ext>
            </a:extLst>
          </p:cNvPr>
          <p:cNvSpPr txBox="1"/>
          <p:nvPr/>
        </p:nvSpPr>
        <p:spPr>
          <a:xfrm>
            <a:off x="475989" y="3244334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見るデータは同じ：模試の</a:t>
            </a:r>
            <a:r>
              <a:rPr kumimoji="1" lang="en-US" altLang="ja-JP" dirty="0"/>
              <a:t>1</a:t>
            </a:r>
            <a:r>
              <a:rPr kumimoji="1" lang="ja-JP" altLang="en-US"/>
              <a:t>人</a:t>
            </a:r>
            <a:r>
              <a:rPr kumimoji="1" lang="en-US" altLang="ja-JP" dirty="0"/>
              <a:t>1</a:t>
            </a:r>
            <a:r>
              <a:rPr kumimoji="1" lang="ja-JP" altLang="en-US"/>
              <a:t>人の点数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C712FE1-E2BA-A74A-A3F4-A05D6C195313}"/>
              </a:ext>
            </a:extLst>
          </p:cNvPr>
          <p:cNvSpPr txBox="1"/>
          <p:nvPr/>
        </p:nvSpPr>
        <p:spPr>
          <a:xfrm>
            <a:off x="876822" y="1740311"/>
            <a:ext cx="606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事象から発生したデータを，正しく理解して知識に変換する例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05C56E-0620-694F-8BA5-DBEDE7F6C9BD}"/>
              </a:ext>
            </a:extLst>
          </p:cNvPr>
          <p:cNvSpPr txBox="1"/>
          <p:nvPr/>
        </p:nvSpPr>
        <p:spPr>
          <a:xfrm>
            <a:off x="1204161" y="4294513"/>
            <a:ext cx="2988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クラス担任が獲得したい知識</a:t>
            </a:r>
            <a:endParaRPr kumimoji="1" lang="en-US" altLang="ja-JP" dirty="0"/>
          </a:p>
          <a:p>
            <a:r>
              <a:rPr lang="ja-JP" altLang="en-US"/>
              <a:t>・自身のクラスの傾向</a:t>
            </a:r>
            <a:endParaRPr lang="en-US" altLang="ja-JP" dirty="0"/>
          </a:p>
          <a:p>
            <a:r>
              <a:rPr kumimoji="1" lang="ja-JP" altLang="en-US"/>
              <a:t>・他クラスの傾向</a:t>
            </a:r>
            <a:endParaRPr kumimoji="1" lang="en-US" altLang="ja-JP" dirty="0"/>
          </a:p>
          <a:p>
            <a:r>
              <a:rPr kumimoji="1" lang="ja-JP" altLang="en-US"/>
              <a:t>・成績上位者と赤点の人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F8C06B-108F-594E-BBD1-6FB0B84B914B}"/>
              </a:ext>
            </a:extLst>
          </p:cNvPr>
          <p:cNvSpPr txBox="1"/>
          <p:nvPr/>
        </p:nvSpPr>
        <p:spPr>
          <a:xfrm>
            <a:off x="5363787" y="4294513"/>
            <a:ext cx="3158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１生徒が獲得したい知識</a:t>
            </a:r>
            <a:endParaRPr kumimoji="1" lang="en-US" altLang="ja-JP" dirty="0"/>
          </a:p>
          <a:p>
            <a:r>
              <a:rPr lang="ja-JP" altLang="en-US"/>
              <a:t>・自分の点数</a:t>
            </a:r>
            <a:endParaRPr lang="en-US" altLang="ja-JP" dirty="0"/>
          </a:p>
          <a:p>
            <a:r>
              <a:rPr lang="ja-JP" altLang="en-US"/>
              <a:t>・他の友達の点数</a:t>
            </a:r>
            <a:endParaRPr lang="en-US" altLang="ja-JP" dirty="0"/>
          </a:p>
          <a:p>
            <a:r>
              <a:rPr kumimoji="1" lang="ja-JP" altLang="en-US"/>
              <a:t>・自分の順位やパーセント順位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2D8471-89F4-4C4D-AA63-01B6DC51638B}"/>
              </a:ext>
            </a:extLst>
          </p:cNvPr>
          <p:cNvSpPr txBox="1"/>
          <p:nvPr/>
        </p:nvSpPr>
        <p:spPr>
          <a:xfrm>
            <a:off x="980704" y="2142935"/>
            <a:ext cx="642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テスト実施した結果という事実に対してデータを介して理解をする</a:t>
            </a:r>
          </a:p>
        </p:txBody>
      </p:sp>
    </p:spTree>
    <p:extLst>
      <p:ext uri="{BB962C8B-B14F-4D97-AF65-F5344CB8AC3E}">
        <p14:creationId xmlns:p14="http://schemas.microsoft.com/office/powerpoint/2010/main" val="70023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5CD532-798D-F348-97D8-03D67295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389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3E5616-FDFA-7840-9CAD-2CB9060A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弁明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B14DC4-64CA-4A42-B8C5-97176CA5AAAB}"/>
              </a:ext>
            </a:extLst>
          </p:cNvPr>
          <p:cNvSpPr txBox="1"/>
          <p:nvPr/>
        </p:nvSpPr>
        <p:spPr>
          <a:xfrm>
            <a:off x="526093" y="2207766"/>
            <a:ext cx="90284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「大した実績もない若造が偉そうなこと言いやがって」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/>
              <a:t>したっぱの特権</a:t>
            </a:r>
            <a:r>
              <a:rPr lang="en-US" altLang="ja-JP" sz="2800" dirty="0"/>
              <a:t> </a:t>
            </a:r>
            <a:r>
              <a:rPr lang="ja-JP" altLang="en-US" sz="2800"/>
              <a:t>➡︎</a:t>
            </a:r>
            <a:r>
              <a:rPr lang="en-US" altLang="ja-JP" sz="2800" dirty="0"/>
              <a:t> </a:t>
            </a:r>
            <a:r>
              <a:rPr lang="ja-JP" altLang="en-US" sz="2800"/>
              <a:t>時間的にも精神的にも余裕がある</a:t>
            </a:r>
            <a:endParaRPr lang="en-US" altLang="ja-JP" sz="2800" dirty="0"/>
          </a:p>
          <a:p>
            <a:r>
              <a:rPr lang="ja-JP" altLang="en-US" sz="2800"/>
              <a:t>・任せられる仕事が限られているため忙しくない</a:t>
            </a:r>
            <a:endParaRPr lang="en-US" altLang="ja-JP" sz="2800" dirty="0"/>
          </a:p>
          <a:p>
            <a:r>
              <a:rPr lang="ja-JP" altLang="en-US" sz="2800"/>
              <a:t>・大きな責任</a:t>
            </a:r>
            <a:r>
              <a:rPr lang="en-US" altLang="ja-JP" sz="2800" dirty="0"/>
              <a:t>(</a:t>
            </a:r>
            <a:r>
              <a:rPr lang="ja-JP" altLang="en-US" sz="2800"/>
              <a:t>プレッシャー</a:t>
            </a:r>
            <a:r>
              <a:rPr lang="en-US" altLang="ja-JP" sz="2800" dirty="0"/>
              <a:t>)</a:t>
            </a:r>
            <a:r>
              <a:rPr lang="ja-JP" altLang="en-US" sz="2800"/>
              <a:t>を負っていない</a:t>
            </a:r>
            <a:endParaRPr lang="en-US" altLang="ja-JP" sz="2800" dirty="0"/>
          </a:p>
          <a:p>
            <a:r>
              <a:rPr lang="ja-JP" altLang="en-US" sz="2800"/>
              <a:t>・会社に対する固定観念や先入観が薄い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/>
              <a:t>自分はこういう哲学が一番，行動へのモチベーションになる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19536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9565A-B6E7-E84C-BD8B-4AB715C2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メモ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30748C-0C93-634C-B296-FA6301F866E9}"/>
              </a:ext>
            </a:extLst>
          </p:cNvPr>
          <p:cNvSpPr txBox="1"/>
          <p:nvPr/>
        </p:nvSpPr>
        <p:spPr>
          <a:xfrm>
            <a:off x="1240077" y="2605414"/>
            <a:ext cx="782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サイモンシニックみたいなスピーチ形式で聴衆に投げかけるプレゼンにしたいね</a:t>
            </a:r>
            <a:endParaRPr lang="en-US" altLang="ja-JP" dirty="0"/>
          </a:p>
          <a:p>
            <a:r>
              <a:rPr lang="ja-JP" altLang="en-US"/>
              <a:t>プレゼンの資料なしでも伝えられるくらいのトークを目指す</a:t>
            </a:r>
            <a:endParaRPr lang="en-US" altLang="ja-JP" dirty="0"/>
          </a:p>
          <a:p>
            <a:r>
              <a:rPr lang="ja-JP" altLang="en-US"/>
              <a:t>資料は簡素に仕上げる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553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自作定義">
      <a:dk1>
        <a:srgbClr val="FFFFFF"/>
      </a:dk1>
      <a:lt1>
        <a:srgbClr val="000000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5" id="{3638D647-5826-6044-BD4C-485E1B30EC34}" vid="{B33C7609-2EA7-5B4A-84AD-F45F91580A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29</TotalTime>
  <Words>257</Words>
  <Application>Microsoft Macintosh PowerPoint</Application>
  <PresentationFormat>ワイド画面</PresentationFormat>
  <Paragraphs>41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0" baseType="lpstr">
      <vt:lpstr>Arial</vt:lpstr>
      <vt:lpstr>Office テーマ</vt:lpstr>
      <vt:lpstr>青年の主張</vt:lpstr>
      <vt:lpstr>統計学の価値を カスタマーサクセスに見出す</vt:lpstr>
      <vt:lpstr>目次</vt:lpstr>
      <vt:lpstr>PowerPoint プレゼンテーション</vt:lpstr>
      <vt:lpstr>1.2. 統計学が目指すもの</vt:lpstr>
      <vt:lpstr>PowerPoint プレゼンテーション</vt:lpstr>
      <vt:lpstr>弁明</vt:lpstr>
      <vt:lpstr>メモ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青年の主張</dc:title>
  <dc:creator>Takeshima Yoshifumi</dc:creator>
  <cp:lastModifiedBy>Takeshima Yoshifumi</cp:lastModifiedBy>
  <cp:revision>5</cp:revision>
  <dcterms:created xsi:type="dcterms:W3CDTF">2020-01-05T16:09:07Z</dcterms:created>
  <dcterms:modified xsi:type="dcterms:W3CDTF">2020-01-05T16:43:35Z</dcterms:modified>
</cp:coreProperties>
</file>