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32" r:id="rId7"/>
    <p:sldId id="323" r:id="rId8"/>
    <p:sldId id="324" r:id="rId9"/>
    <p:sldId id="341" r:id="rId10"/>
    <p:sldId id="338" r:id="rId11"/>
    <p:sldId id="339" r:id="rId12"/>
    <p:sldId id="340" r:id="rId13"/>
    <p:sldId id="337" r:id="rId14"/>
    <p:sldId id="325" r:id="rId15"/>
    <p:sldId id="336" r:id="rId16"/>
    <p:sldId id="326" r:id="rId17"/>
    <p:sldId id="328" r:id="rId18"/>
    <p:sldId id="329" r:id="rId19"/>
    <p:sldId id="330" r:id="rId20"/>
    <p:sldId id="331" r:id="rId21"/>
    <p:sldId id="327" r:id="rId22"/>
    <p:sldId id="342" r:id="rId23"/>
    <p:sldId id="343" r:id="rId24"/>
    <p:sldId id="344" r:id="rId25"/>
    <p:sldId id="345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9"/>
    <p:restoredTop sz="95814" autoAdjust="0"/>
  </p:normalViewPr>
  <p:slideViewPr>
    <p:cSldViewPr snapToGrid="0" snapToObjects="1">
      <p:cViewPr varScale="1">
        <p:scale>
          <a:sx n="98" d="100"/>
          <a:sy n="98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51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3.png"/><Relationship Id="rId10" Type="http://schemas.openxmlformats.org/officeDocument/2006/relationships/image" Target="../media/image310.png"/><Relationship Id="rId4" Type="http://schemas.openxmlformats.org/officeDocument/2006/relationships/image" Target="../media/image2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AD06A-2F8A-9A41-8A18-E4BE5F83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B7E5F-AD86-EB46-B09E-122D6798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08CC2-F258-804D-A65F-74316B10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/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ja-JP" sz="2800" dirty="0"/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/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PMF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/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6D57A9-2B33-384C-9D97-059DB00E037F}"/>
              </a:ext>
            </a:extLst>
          </p:cNvPr>
          <p:cNvSpPr txBox="1"/>
          <p:nvPr/>
        </p:nvSpPr>
        <p:spPr>
          <a:xfrm>
            <a:off x="982298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3545A4-8461-534C-916A-7FDFCA275761}"/>
              </a:ext>
            </a:extLst>
          </p:cNvPr>
          <p:cNvSpPr txBox="1"/>
          <p:nvPr/>
        </p:nvSpPr>
        <p:spPr>
          <a:xfrm>
            <a:off x="2464542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BCADD4-A7A2-C94F-9E4A-0589E61D1115}"/>
              </a:ext>
            </a:extLst>
          </p:cNvPr>
          <p:cNvSpPr txBox="1"/>
          <p:nvPr/>
        </p:nvSpPr>
        <p:spPr>
          <a:xfrm>
            <a:off x="146869" y="50850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尤度関数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1C52C-71C7-0C4A-82BD-21CFFFF7985C}"/>
              </a:ext>
            </a:extLst>
          </p:cNvPr>
          <p:cNvSpPr txBox="1"/>
          <p:nvPr/>
        </p:nvSpPr>
        <p:spPr>
          <a:xfrm>
            <a:off x="98612" y="5725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3F1E3B-5DDC-7E4E-8E88-C3A5439F73F0}"/>
              </a:ext>
            </a:extLst>
          </p:cNvPr>
          <p:cNvSpPr txBox="1"/>
          <p:nvPr/>
        </p:nvSpPr>
        <p:spPr>
          <a:xfrm>
            <a:off x="5542002" y="16706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二項分布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/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/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25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6BE35-D567-6E44-9400-89E50B38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lang="ja-JP" altLang="en-US" dirty="0"/>
              <a:t>ロジスティック回帰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4E865-7E09-8E4A-96AC-9379FAF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例：テストの合格率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モデルの解釈</a:t>
            </a:r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69C461-30EC-B847-A1FD-67CEBA8B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BF458-8DA0-C247-A3DB-38031840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26A73-5B9F-3743-BC5F-5D4A6528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8209365" cy="1970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/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1A45B-D753-0644-8621-F17359FAD8C2}"/>
              </a:ext>
            </a:extLst>
          </p:cNvPr>
          <p:cNvSpPr txBox="1"/>
          <p:nvPr/>
        </p:nvSpPr>
        <p:spPr>
          <a:xfrm>
            <a:off x="5264332" y="18828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ポアソン分布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/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PDF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/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3200" dirty="0"/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32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DA3F40-D50C-3A4C-99B0-8B887E2EA60E}"/>
              </a:ext>
            </a:extLst>
          </p:cNvPr>
          <p:cNvSpPr txBox="1"/>
          <p:nvPr/>
        </p:nvSpPr>
        <p:spPr>
          <a:xfrm>
            <a:off x="396712" y="3174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4377E3-CBEE-5944-8699-44299A1D5B28}"/>
              </a:ext>
            </a:extLst>
          </p:cNvPr>
          <p:cNvSpPr txBox="1"/>
          <p:nvPr/>
        </p:nvSpPr>
        <p:spPr>
          <a:xfrm>
            <a:off x="2375095" y="31454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948A6-7F40-3C4C-B7E7-94C1496B12CB}"/>
              </a:ext>
            </a:extLst>
          </p:cNvPr>
          <p:cNvSpPr txBox="1"/>
          <p:nvPr/>
        </p:nvSpPr>
        <p:spPr>
          <a:xfrm>
            <a:off x="1735540" y="52369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尤度関数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/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  <a:blipFill>
                <a:blip r:embed="rId5"/>
                <a:stretch>
                  <a:fillRect t="-69737" b="-10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/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7E5679-1C0B-F54F-8585-B0043F86ABD3}"/>
              </a:ext>
            </a:extLst>
          </p:cNvPr>
          <p:cNvSpPr txBox="1"/>
          <p:nvPr/>
        </p:nvSpPr>
        <p:spPr>
          <a:xfrm>
            <a:off x="1632948" y="59167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0F1E3-6F78-744C-B548-1DE8141D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DC547-AB10-214F-93F9-0CD8B4E7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例：ビールの売り上げ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モデルの解釈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26DC7D-502D-AB43-A0BB-C6FCAD48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1" y="223279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003"/>
            <a:ext cx="10515600" cy="1325563"/>
          </a:xfrm>
        </p:spPr>
        <p:txBody>
          <a:bodyPr/>
          <a:lstStyle/>
          <a:p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43538" y="4956543"/>
                <a:ext cx="538108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38" y="4956543"/>
                <a:ext cx="538108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-13221" y="4979801"/>
            <a:ext cx="178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  <a:r>
              <a:rPr kumimoji="1"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24626" y="1556992"/>
              <a:ext cx="5743574" cy="3006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432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6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endParaRPr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432315" cy="369332"/>
              </a:xfrm>
              <a:prstGeom prst="rect">
                <a:avLst/>
              </a:prstGeom>
              <a:blipFill>
                <a:blip r:embed="rId6"/>
                <a:stretch>
                  <a:fillRect l="-12340" t="-121667" r="-3404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997815" y="556145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04A7836-C6AB-4826-8857-0DF5C5AE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003"/>
            <a:ext cx="10515600" cy="1325563"/>
          </a:xfrm>
        </p:spPr>
        <p:txBody>
          <a:bodyPr/>
          <a:lstStyle/>
          <a:p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547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一般化線形モデル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タイトル 1">
            <a:extLst>
              <a:ext uri="{FF2B5EF4-FFF2-40B4-BE49-F238E27FC236}">
                <a16:creationId xmlns:a16="http://schemas.microsoft.com/office/drawing/2014/main" id="{15B23CDE-4CAA-40DE-8356-C9DE8011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003"/>
            <a:ext cx="10515600" cy="1325563"/>
          </a:xfrm>
        </p:spPr>
        <p:txBody>
          <a:bodyPr/>
          <a:lstStyle/>
          <a:p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1323387" y="2206443"/>
            <a:ext cx="6462390" cy="455578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1062885" y="2391073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3877463" y="4299318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5376384" y="2437373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6874154" y="3559380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3402900" y="4419314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4967412" y="3654209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6612947" y="4429867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1549891" y="4065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05E16093-6582-4B04-A801-1143265E5E40}"/>
              </a:ext>
            </a:extLst>
          </p:cNvPr>
          <p:cNvSpPr txBox="1">
            <a:spLocks/>
          </p:cNvSpPr>
          <p:nvPr/>
        </p:nvSpPr>
        <p:spPr>
          <a:xfrm>
            <a:off x="101600" y="202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/>
              <a:t>ANOVA(</a:t>
            </a:r>
            <a:r>
              <a:rPr lang="ja-JP" altLang="en-US" b="1"/>
              <a:t>分散分析</a:t>
            </a:r>
            <a:r>
              <a:rPr lang="en-US" altLang="ja-JP" b="1"/>
              <a:t>)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86ABE0-FC72-B443-9DC2-59F4C0D5B64E}"/>
              </a:ext>
            </a:extLst>
          </p:cNvPr>
          <p:cNvSpPr txBox="1"/>
          <p:nvPr/>
        </p:nvSpPr>
        <p:spPr>
          <a:xfrm>
            <a:off x="8260339" y="389920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感覚的にはこんなイメージ</a:t>
            </a:r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 ANOVA</a:t>
            </a:r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928946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 dirty="0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 dirty="0"/>
                  <a:t>・仮説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 dirty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 dirty="0"/>
                  <a:t>分布に従う</a:t>
                </a: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9289466" cy="847668"/>
              </a:xfrm>
              <a:prstGeom prst="rect">
                <a:avLst/>
              </a:prstGeom>
              <a:blipFill>
                <a:blip r:embed="rId8"/>
                <a:stretch>
                  <a:fillRect l="-1051" t="-4317" b="-1582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182845" y="5818511"/>
                <a:ext cx="2499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あとは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45" y="5818511"/>
                <a:ext cx="2499402" cy="584775"/>
              </a:xfrm>
              <a:prstGeom prst="rect">
                <a:avLst/>
              </a:prstGeom>
              <a:blipFill>
                <a:blip r:embed="rId12"/>
                <a:stretch>
                  <a:fillRect l="-6098" t="-12500" r="-5854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8965638" y="5499081"/>
            <a:ext cx="3027133" cy="1223637"/>
          </a:xfrm>
          <a:prstGeom prst="notchedRightArrow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3941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モデルに当てはめた時の残差平方和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09FCDBE4-7AF6-49CF-AF32-DB2A52DD9DA8}"/>
              </a:ext>
            </a:extLst>
          </p:cNvPr>
          <p:cNvSpPr txBox="1">
            <a:spLocks/>
          </p:cNvSpPr>
          <p:nvPr/>
        </p:nvSpPr>
        <p:spPr>
          <a:xfrm>
            <a:off x="101600" y="202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/>
              <a:t>ANOVA(</a:t>
            </a:r>
            <a:r>
              <a:rPr lang="ja-JP" altLang="en-US" b="1"/>
              <a:t>分散分析</a:t>
            </a:r>
            <a:r>
              <a:rPr lang="en-US" altLang="ja-JP" b="1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B3F94-0039-40A7-BDCC-48926C22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確率過程とは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04AF60-F2BC-4EBF-AD23-DBBBA684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4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FDF11-E604-43DD-AFAE-62E59376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ランダムウォーク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E9AE6F-5661-4EFB-B767-12A0B5D1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6" y="2720012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C10D77-5704-48CB-8100-A99DBCA68988}"/>
                  </a:ext>
                </a:extLst>
              </p:cNvPr>
              <p:cNvSpPr txBox="1"/>
              <p:nvPr/>
            </p:nvSpPr>
            <p:spPr>
              <a:xfrm>
                <a:off x="5744299" y="4407509"/>
                <a:ext cx="6290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時点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において位置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にいる確率を求めよう</a:t>
                </a:r>
                <a:r>
                  <a:rPr kumimoji="1" lang="en-US" altLang="ja-JP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!</a:t>
                </a:r>
                <a:endParaRPr kumimoji="1" lang="ja-JP" alt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C10D77-5704-48CB-8100-A99DBCA6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299" y="4407509"/>
                <a:ext cx="6290819" cy="461665"/>
              </a:xfrm>
              <a:prstGeom prst="rect">
                <a:avLst/>
              </a:prstGeom>
              <a:blipFill>
                <a:blip r:embed="rId3"/>
                <a:stretch>
                  <a:fillRect l="-1408" t="-810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5F4934A-1373-4721-B5D0-6F614C5D61A3}"/>
                  </a:ext>
                </a:extLst>
              </p:cNvPr>
              <p:cNvSpPr/>
              <p:nvPr/>
            </p:nvSpPr>
            <p:spPr>
              <a:xfrm>
                <a:off x="440796" y="2156453"/>
                <a:ext cx="82428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 dirty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ja-JP" altLang="en-US" sz="2800" b="1" dirty="0"/>
                  <a:t>で</a:t>
                </a:r>
                <a:r>
                  <a:rPr lang="en-US" altLang="ja-JP" sz="2800" b="1" dirty="0"/>
                  <a:t>1</a:t>
                </a:r>
                <a:r>
                  <a:rPr lang="ja-JP" altLang="en-US" sz="2800" b="1" dirty="0"/>
                  <a:t>つ上に，確率</a:t>
                </a:r>
                <a14:m>
                  <m:oMath xmlns:m="http://schemas.openxmlformats.org/officeDocument/2006/math"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ja-JP" altLang="en-US" sz="2800" b="1" dirty="0"/>
                  <a:t>で１つ下に移動する点</a:t>
                </a: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5F4934A-1373-4721-B5D0-6F614C5D6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96" y="2156453"/>
                <a:ext cx="8242898" cy="523220"/>
              </a:xfrm>
              <a:prstGeom prst="rect">
                <a:avLst/>
              </a:prstGeom>
              <a:blipFill>
                <a:blip r:embed="rId4"/>
                <a:stretch>
                  <a:fillRect l="-1538" t="-11905" r="-1231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F140B45-0C3B-4E70-BADB-63DF0AD21E01}"/>
                  </a:ext>
                </a:extLst>
              </p:cNvPr>
              <p:cNvSpPr/>
              <p:nvPr/>
            </p:nvSpPr>
            <p:spPr>
              <a:xfrm>
                <a:off x="2896357" y="6103270"/>
                <a:ext cx="5677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ja-JP" altLang="en-US" sz="3200" b="1" dirty="0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F140B45-0C3B-4E70-BADB-63DF0AD21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57" y="6103270"/>
                <a:ext cx="56778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0006EF1-E57D-4218-A2A8-9F4A11D73CDF}"/>
                  </a:ext>
                </a:extLst>
              </p:cNvPr>
              <p:cNvSpPr/>
              <p:nvPr/>
            </p:nvSpPr>
            <p:spPr>
              <a:xfrm>
                <a:off x="290424" y="3999875"/>
                <a:ext cx="5212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ja-JP" altLang="en-US" sz="3200" b="1" dirty="0"/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0006EF1-E57D-4218-A2A8-9F4A11D73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4" y="3999875"/>
                <a:ext cx="5212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2F7ACA-2305-8F49-B0E2-945B63A0F994}"/>
              </a:ext>
            </a:extLst>
          </p:cNvPr>
          <p:cNvSpPr txBox="1"/>
          <p:nvPr/>
        </p:nvSpPr>
        <p:spPr>
          <a:xfrm>
            <a:off x="98612" y="1541176"/>
            <a:ext cx="452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1</a:t>
            </a:r>
            <a:r>
              <a:rPr lang="ja-JP" altLang="en-US" sz="2800" b="1" dirty="0"/>
              <a:t>次元のランダムウォーク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891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4A69516-2990-C24D-9804-093F254C1540}"/>
              </a:ext>
            </a:extLst>
          </p:cNvPr>
          <p:cNvSpPr/>
          <p:nvPr/>
        </p:nvSpPr>
        <p:spPr>
          <a:xfrm>
            <a:off x="0" y="1477284"/>
            <a:ext cx="12192000" cy="1258443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C61D340F-1DB4-E34F-A060-59F06DFF7B32}"/>
              </a:ext>
            </a:extLst>
          </p:cNvPr>
          <p:cNvSpPr/>
          <p:nvPr/>
        </p:nvSpPr>
        <p:spPr>
          <a:xfrm>
            <a:off x="8318449" y="2843873"/>
            <a:ext cx="3273287" cy="18093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6314-CB3C-4065-A98C-8FEDB655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ランダムウォーク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5FFCEF9-0936-466E-8568-0E9050B0D502}"/>
                  </a:ext>
                </a:extLst>
              </p:cNvPr>
              <p:cNvSpPr txBox="1"/>
              <p:nvPr/>
            </p:nvSpPr>
            <p:spPr>
              <a:xfrm>
                <a:off x="98612" y="1555875"/>
                <a:ext cx="105085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1" dirty="0"/>
                  <a:t>独立な確率変数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ja-JP" sz="2800" b="1" dirty="0"/>
                  <a:t> : </a:t>
                </a:r>
                <a:r>
                  <a:rPr lang="ja-JP" altLang="en-US" sz="2800" b="1" dirty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ja-JP" altLang="en-US" sz="2800" b="1" dirty="0"/>
                  <a:t>で</a:t>
                </a:r>
                <a:r>
                  <a:rPr lang="en-US" altLang="ja-JP" sz="2800" b="1" dirty="0"/>
                  <a:t>1,</a:t>
                </a:r>
                <a:r>
                  <a:rPr lang="ja-JP" altLang="en-US" sz="2800" b="1" dirty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28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kumimoji="1" lang="ja-JP" altLang="en-US" sz="2800" b="1" dirty="0"/>
                  <a:t>で</a:t>
                </a:r>
                <a:r>
                  <a:rPr kumimoji="1" lang="en-US" altLang="ja-JP" sz="2800" b="1" dirty="0"/>
                  <a:t>-1</a:t>
                </a:r>
                <a:r>
                  <a:rPr kumimoji="1" lang="ja-JP" altLang="en-US" sz="2800" b="1" dirty="0"/>
                  <a:t>をとる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5FFCEF9-0936-466E-8568-0E9050B0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1555875"/>
                <a:ext cx="10508567" cy="523220"/>
              </a:xfrm>
              <a:prstGeom prst="rect">
                <a:avLst/>
              </a:prstGeom>
              <a:blipFill>
                <a:blip r:embed="rId2"/>
                <a:stretch>
                  <a:fillRect l="-1087" t="-11905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3769329-97FC-4915-831F-30871A53D31E}"/>
                  </a:ext>
                </a:extLst>
              </p:cNvPr>
              <p:cNvSpPr/>
              <p:nvPr/>
            </p:nvSpPr>
            <p:spPr>
              <a:xfrm>
                <a:off x="98612" y="2161801"/>
                <a:ext cx="96723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 dirty="0"/>
                  <a:t>時点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ja-JP" altLang="en-US" sz="2800" b="1" dirty="0"/>
                  <a:t>にお</a:t>
                </a:r>
                <a:r>
                  <a:rPr lang="ja-JP" altLang="en-US" sz="2800" b="1"/>
                  <a:t>ける位置を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ja-JP" altLang="en-US" sz="2800" b="1" dirty="0"/>
                  <a:t>として，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ja-JP" altLang="en-US" sz="2800" b="1"/>
                  <a:t>となる確率を求める</a:t>
                </a:r>
                <a:endParaRPr lang="en-US" altLang="ja-JP" sz="2800" b="1" dirty="0"/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3769329-97FC-4915-831F-30871A53D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161801"/>
                <a:ext cx="9672391" cy="523220"/>
              </a:xfrm>
              <a:prstGeom prst="rect">
                <a:avLst/>
              </a:prstGeom>
              <a:blipFill>
                <a:blip r:embed="rId3"/>
                <a:stretch>
                  <a:fillRect l="-1181" t="-9524" r="-118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767FCB5-C9BB-6143-98E2-B3ADE8CEC1E9}"/>
                  </a:ext>
                </a:extLst>
              </p:cNvPr>
              <p:cNvSpPr txBox="1"/>
              <p:nvPr/>
            </p:nvSpPr>
            <p:spPr>
              <a:xfrm>
                <a:off x="507735" y="2878434"/>
                <a:ext cx="4983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ja-JP" sz="2800" dirty="0"/>
                      <m:t>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ja-JP" sz="2800" dirty="0"/>
                  <a:t> </a:t>
                </a:r>
                <a:endParaRPr kumimoji="1" lang="ja-JP" altLang="en-US" sz="28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767FCB5-C9BB-6143-98E2-B3ADE8CEC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2878434"/>
                <a:ext cx="4983352" cy="523220"/>
              </a:xfrm>
              <a:prstGeom prst="rect">
                <a:avLst/>
              </a:prstGeom>
              <a:blipFill>
                <a:blip r:embed="rId4"/>
                <a:stretch>
                  <a:fillRect l="-509" t="-128571" b="-190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B2160A7F-B351-6D46-9BED-61F960ADAF37}"/>
                  </a:ext>
                </a:extLst>
              </p:cNvPr>
              <p:cNvSpPr/>
              <p:nvPr/>
            </p:nvSpPr>
            <p:spPr>
              <a:xfrm>
                <a:off x="1306557" y="3782997"/>
                <a:ext cx="3206840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ja-JP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ja-JP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ja-JP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2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ja-JP" altLang="en-US" sz="28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B2160A7F-B351-6D46-9BED-61F960ADA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57" y="3782997"/>
                <a:ext cx="3206840" cy="704295"/>
              </a:xfrm>
              <a:prstGeom prst="rect">
                <a:avLst/>
              </a:prstGeom>
              <a:blipFill>
                <a:blip r:embed="rId5"/>
                <a:stretch>
                  <a:fillRect l="-791" t="-80357" b="-132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6E73DE0-41FF-EB4F-B17A-EF46A4EA6AC8}"/>
                  </a:ext>
                </a:extLst>
              </p:cNvPr>
              <p:cNvSpPr/>
              <p:nvPr/>
            </p:nvSpPr>
            <p:spPr>
              <a:xfrm>
                <a:off x="8412693" y="2932130"/>
                <a:ext cx="30619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6E73DE0-41FF-EB4F-B17A-EF46A4EA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693" y="2932130"/>
                <a:ext cx="3061927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0AA5504-7371-904E-A153-ED19BB4D2C6F}"/>
                  </a:ext>
                </a:extLst>
              </p:cNvPr>
              <p:cNvSpPr/>
              <p:nvPr/>
            </p:nvSpPr>
            <p:spPr>
              <a:xfrm>
                <a:off x="8491720" y="3856227"/>
                <a:ext cx="3100016" cy="7018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   0,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ja-JP" sz="2800" dirty="0"/>
                  <a:t> </a:t>
                </a:r>
                <a:endParaRPr lang="ja-JP" altLang="en-US" sz="2800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0AA5504-7371-904E-A153-ED19BB4D2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20" y="3856227"/>
                <a:ext cx="3100016" cy="701859"/>
              </a:xfrm>
              <a:prstGeom prst="rect">
                <a:avLst/>
              </a:prstGeom>
              <a:blipFill>
                <a:blip r:embed="rId7"/>
                <a:stretch>
                  <a:fillRect l="-816"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5CE9A0-C520-4F4C-A382-3B5A948308E0}"/>
              </a:ext>
            </a:extLst>
          </p:cNvPr>
          <p:cNvSpPr txBox="1"/>
          <p:nvPr/>
        </p:nvSpPr>
        <p:spPr>
          <a:xfrm>
            <a:off x="6125689" y="340165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ベルヌーイ試行列</a:t>
            </a:r>
            <a:endParaRPr kumimoji="1" lang="en-US" altLang="ja-JP" dirty="0"/>
          </a:p>
          <a:p>
            <a:r>
              <a:rPr kumimoji="1" lang="ja-JP" altLang="en-US"/>
              <a:t>に直す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8A3616D-F3F2-C84A-BFB6-FDB53BFA116E}"/>
                  </a:ext>
                </a:extLst>
              </p:cNvPr>
              <p:cNvSpPr txBox="1"/>
              <p:nvPr/>
            </p:nvSpPr>
            <p:spPr>
              <a:xfrm>
                <a:off x="2417615" y="4711423"/>
                <a:ext cx="39453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時点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ja-JP" altLang="en-US" sz="2400" b="1">
                    <a:solidFill>
                      <a:schemeClr val="accent1">
                        <a:lumMod val="75000"/>
                      </a:schemeClr>
                    </a:solidFill>
                  </a:rPr>
                  <a:t>までに</a:t>
                </a:r>
                <a:r>
                  <a:rPr kumimoji="1" lang="en-US" altLang="ja-JP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kumimoji="1" lang="ja-JP" altLang="en-US" sz="2400" b="1">
                    <a:solidFill>
                      <a:schemeClr val="accent1">
                        <a:lumMod val="75000"/>
                      </a:schemeClr>
                    </a:solidFill>
                  </a:rPr>
                  <a:t>が生起する数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8A3616D-F3F2-C84A-BFB6-FDB53BFA1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15" y="4711423"/>
                <a:ext cx="3945311" cy="461665"/>
              </a:xfrm>
              <a:prstGeom prst="rect">
                <a:avLst/>
              </a:prstGeom>
              <a:blipFill>
                <a:blip r:embed="rId8"/>
                <a:stretch>
                  <a:fillRect l="-2244" t="-8108" r="-1282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0E2798-6394-E643-A2E7-BE17EBADA122}"/>
              </a:ext>
            </a:extLst>
          </p:cNvPr>
          <p:cNvSpPr txBox="1"/>
          <p:nvPr/>
        </p:nvSpPr>
        <p:spPr>
          <a:xfrm>
            <a:off x="65315" y="5588215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求める確率</a:t>
            </a:r>
            <a:r>
              <a:rPr kumimoji="1" lang="en-US" altLang="ja-JP" sz="2000" b="1" dirty="0"/>
              <a:t> </a:t>
            </a:r>
            <a:endParaRPr kumimoji="1" lang="ja-JP" altLang="en-US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5EBEF49-4AD5-E340-BD27-513BA9B060E0}"/>
                  </a:ext>
                </a:extLst>
              </p:cNvPr>
              <p:cNvSpPr txBox="1"/>
              <p:nvPr/>
            </p:nvSpPr>
            <p:spPr>
              <a:xfrm>
                <a:off x="1508329" y="5296711"/>
                <a:ext cx="9138079" cy="1081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2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2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ja-JP" sz="28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altLang="ja-JP" sz="2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5EBEF49-4AD5-E340-BD27-513BA9B06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329" y="5296711"/>
                <a:ext cx="9138079" cy="1081065"/>
              </a:xfrm>
              <a:prstGeom prst="rect">
                <a:avLst/>
              </a:prstGeom>
              <a:blipFill>
                <a:blip r:embed="rId9"/>
                <a:stretch>
                  <a:fillRect l="-278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8E606B-4E18-0741-BA22-64652630D5DC}"/>
              </a:ext>
            </a:extLst>
          </p:cNvPr>
          <p:cNvSpPr txBox="1"/>
          <p:nvPr/>
        </p:nvSpPr>
        <p:spPr>
          <a:xfrm>
            <a:off x="7393555" y="643079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solidFill>
                  <a:schemeClr val="accent2">
                    <a:lumMod val="75000"/>
                  </a:schemeClr>
                </a:solidFill>
              </a:rPr>
              <a:t>二項分布じゃん！</a:t>
            </a:r>
          </a:p>
        </p:txBody>
      </p:sp>
      <p:sp>
        <p:nvSpPr>
          <p:cNvPr id="22" name="左カーブ矢印 21">
            <a:extLst>
              <a:ext uri="{FF2B5EF4-FFF2-40B4-BE49-F238E27FC236}">
                <a16:creationId xmlns:a16="http://schemas.microsoft.com/office/drawing/2014/main" id="{C79B832B-71DD-0647-9865-0CA4AB5351DF}"/>
              </a:ext>
            </a:extLst>
          </p:cNvPr>
          <p:cNvSpPr/>
          <p:nvPr/>
        </p:nvSpPr>
        <p:spPr>
          <a:xfrm>
            <a:off x="5364840" y="3047150"/>
            <a:ext cx="743105" cy="1277446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C3B655D5-8DC9-6043-8E95-05944E852CAC}"/>
              </a:ext>
            </a:extLst>
          </p:cNvPr>
          <p:cNvSpPr/>
          <p:nvPr/>
        </p:nvSpPr>
        <p:spPr>
          <a:xfrm>
            <a:off x="9695378" y="3565987"/>
            <a:ext cx="692699" cy="28961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FE6FD869-5507-DA41-A716-D6AC3B02ACB5}"/>
              </a:ext>
            </a:extLst>
          </p:cNvPr>
          <p:cNvSpPr/>
          <p:nvPr/>
        </p:nvSpPr>
        <p:spPr>
          <a:xfrm>
            <a:off x="1962015" y="4653235"/>
            <a:ext cx="455600" cy="60403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FC42370-BDE5-594B-A239-951DC34ACA3C}"/>
              </a:ext>
            </a:extLst>
          </p:cNvPr>
          <p:cNvCxnSpPr>
            <a:cxnSpLocks/>
          </p:cNvCxnSpPr>
          <p:nvPr/>
        </p:nvCxnSpPr>
        <p:spPr>
          <a:xfrm>
            <a:off x="6435472" y="6393919"/>
            <a:ext cx="406706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8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B2914-7B00-4B82-B6CE-FC78D75C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A1368-019F-45EE-A501-B48C0DC4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82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 dirty="0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 dirty="0"/>
              <a:t>最小二乗法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1.4 </a:t>
            </a:r>
            <a:r>
              <a:rPr lang="ja-JP" altLang="en-US" dirty="0"/>
              <a:t>ロジスティック回帰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1.5 </a:t>
            </a:r>
            <a:r>
              <a:rPr kumimoji="1" lang="ja-JP" altLang="en-US" dirty="0"/>
              <a:t>ポアソン回帰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1753625" cy="1657485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期待値を左辺としたモデルが未知母数の線型結合で表されるもの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未知母数の説明変数に非線形項があっても，問題なし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プロットの外径が非線形でも，問題なし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5FA92D-CA99-1143-A2FF-2B563ACEDB61}"/>
              </a:ext>
            </a:extLst>
          </p:cNvPr>
          <p:cNvSpPr txBox="1"/>
          <p:nvPr/>
        </p:nvSpPr>
        <p:spPr>
          <a:xfrm>
            <a:off x="1045029" y="3429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線形予測子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F0AAE0F-3D01-F84F-8E1A-81EBDC15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53661"/>
              </p:ext>
            </p:extLst>
          </p:nvPr>
        </p:nvGraphicFramePr>
        <p:xfrm>
          <a:off x="5673634" y="3553097"/>
          <a:ext cx="6178603" cy="2560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083">
                  <a:extLst>
                    <a:ext uri="{9D8B030D-6E8A-4147-A177-3AD203B41FA5}">
                      <a16:colId xmlns:a16="http://schemas.microsoft.com/office/drawing/2014/main" val="116420783"/>
                    </a:ext>
                  </a:extLst>
                </a:gridCol>
                <a:gridCol w="1766594">
                  <a:extLst>
                    <a:ext uri="{9D8B030D-6E8A-4147-A177-3AD203B41FA5}">
                      <a16:colId xmlns:a16="http://schemas.microsoft.com/office/drawing/2014/main" val="1039104119"/>
                    </a:ext>
                  </a:extLst>
                </a:gridCol>
                <a:gridCol w="2511926">
                  <a:extLst>
                    <a:ext uri="{9D8B030D-6E8A-4147-A177-3AD203B41FA5}">
                      <a16:colId xmlns:a16="http://schemas.microsoft.com/office/drawing/2014/main" val="1550583008"/>
                    </a:ext>
                  </a:extLst>
                </a:gridCol>
              </a:tblGrid>
              <a:tr h="4798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仮定する分布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リンク関数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一般化線形モデル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09988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高等関数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正規線形モデル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45524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二項分布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ロジット関数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ロジスティック回帰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14270"/>
                  </a:ext>
                </a:extLst>
              </a:tr>
              <a:tr h="64075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対数関数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ポアソン回帰</a:t>
                      </a:r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15720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15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/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  <a:blipFill>
                <a:blip r:embed="rId2"/>
                <a:stretch>
                  <a:fillRect b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C7852-C3E3-5F43-AE9B-B3420664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7E0D6-9522-674C-9878-D0BEF79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8" y="1551870"/>
            <a:ext cx="3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正規線形モデル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blipFill>
                <a:blip r:embed="rId4"/>
                <a:stretch>
                  <a:fillRect l="-8511" t="-2174" r="-922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49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49372" cy="276999"/>
              </a:xfrm>
              <a:prstGeom prst="rect">
                <a:avLst/>
              </a:prstGeom>
              <a:blipFill>
                <a:blip r:embed="rId5"/>
                <a:stretch>
                  <a:fillRect l="-8333" r="-10000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4149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1579" t="-4478" r="-2105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E16EE-664C-C241-A02A-2BB8318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0E73-DDBA-AE4F-91A4-4CA47161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57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1040</Words>
  <Application>Microsoft Macintosh PowerPoint</Application>
  <PresentationFormat>ワイド画面</PresentationFormat>
  <Paragraphs>259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1.1 一般化線形モデル</vt:lpstr>
      <vt:lpstr>PowerPoint プレゼンテーション</vt:lpstr>
      <vt:lpstr>1.3 最小二乗法</vt:lpstr>
      <vt:lpstr>1.3 最小二乗法</vt:lpstr>
      <vt:lpstr>PowerPoint プレゼンテーション</vt:lpstr>
      <vt:lpstr>1.4 ロジスティック回帰</vt:lpstr>
      <vt:lpstr>1.4 ロジスティック回帰</vt:lpstr>
      <vt:lpstr>1.4 ロジスティック回帰</vt:lpstr>
      <vt:lpstr>1.5 ポアソン回帰</vt:lpstr>
      <vt:lpstr>1.5 ポアソン回帰</vt:lpstr>
      <vt:lpstr>1.5 ポアソン回帰</vt:lpstr>
      <vt:lpstr>ANOVA(分散分析)</vt:lpstr>
      <vt:lpstr>ANOVA(分散分析)</vt:lpstr>
      <vt:lpstr>ANOVA(分散分析)</vt:lpstr>
      <vt:lpstr>PowerPoint プレゼンテーション</vt:lpstr>
      <vt:lpstr>PowerPoint プレゼンテーション</vt:lpstr>
      <vt:lpstr>確率過程論</vt:lpstr>
      <vt:lpstr>確率過程とは</vt:lpstr>
      <vt:lpstr>ランダムウォーク</vt:lpstr>
      <vt:lpstr>ランダムウォーク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Takeshima Yoshifumi</cp:lastModifiedBy>
  <cp:revision>86</cp:revision>
  <dcterms:created xsi:type="dcterms:W3CDTF">2019-10-13T10:09:14Z</dcterms:created>
  <dcterms:modified xsi:type="dcterms:W3CDTF">2019-11-17T12:22:22Z</dcterms:modified>
</cp:coreProperties>
</file>