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60" r:id="rId3"/>
    <p:sldId id="257" r:id="rId4"/>
    <p:sldId id="259" r:id="rId5"/>
    <p:sldId id="265" r:id="rId6"/>
    <p:sldId id="266" r:id="rId7"/>
    <p:sldId id="264" r:id="rId8"/>
    <p:sldId id="262" r:id="rId9"/>
    <p:sldId id="263" r:id="rId10"/>
    <p:sldId id="267" r:id="rId11"/>
    <p:sldId id="268" r:id="rId12"/>
    <p:sldId id="269" r:id="rId13"/>
    <p:sldId id="270" r:id="rId14"/>
    <p:sldId id="271" r:id="rId15"/>
    <p:sldId id="272" r:id="rId16"/>
    <p:sldId id="258" r:id="rId17"/>
    <p:sldId id="261"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5"/>
    <p:restoredTop sz="94651"/>
  </p:normalViewPr>
  <p:slideViewPr>
    <p:cSldViewPr snapToGrid="0" snapToObjects="1">
      <p:cViewPr varScale="1">
        <p:scale>
          <a:sx n="67" d="100"/>
          <a:sy n="67" d="100"/>
        </p:scale>
        <p:origin x="4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4D4013-E168-4C41-9906-653249C63E90}" type="datetimeFigureOut">
              <a:rPr kumimoji="1" lang="ja-JP" altLang="en-US" smtClean="0"/>
              <a:t>2020/1/6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331CB5-37BD-457F-97DC-ACC2F59888AF}" type="slidenum">
              <a:rPr kumimoji="1" lang="ja-JP" altLang="en-US" smtClean="0"/>
              <a:t>‹#›</a:t>
            </a:fld>
            <a:endParaRPr kumimoji="1" lang="ja-JP" altLang="en-US"/>
          </a:p>
        </p:txBody>
      </p:sp>
    </p:spTree>
    <p:extLst>
      <p:ext uri="{BB962C8B-B14F-4D97-AF65-F5344CB8AC3E}">
        <p14:creationId xmlns:p14="http://schemas.microsoft.com/office/powerpoint/2010/main" val="23488785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678FE5-3EE3-FB4F-94C1-E3103EDD135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369FF49-4312-D94F-83B6-8E38614625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D4D926B-203B-D947-B1AE-7ED22FB0676B}"/>
              </a:ext>
            </a:extLst>
          </p:cNvPr>
          <p:cNvSpPr>
            <a:spLocks noGrp="1"/>
          </p:cNvSpPr>
          <p:nvPr>
            <p:ph type="dt" sz="half" idx="10"/>
          </p:nvPr>
        </p:nvSpPr>
        <p:spPr/>
        <p:txBody>
          <a:bodyPr/>
          <a:lstStyle/>
          <a:p>
            <a:fld id="{369AD6F0-2538-4CCA-83EE-0C0AA28EBE7D}" type="datetime1">
              <a:rPr kumimoji="1" lang="ja-JP" altLang="en-US" smtClean="0"/>
              <a:t>2020/1/6</a:t>
            </a:fld>
            <a:endParaRPr kumimoji="1" lang="ja-JP" altLang="en-US"/>
          </a:p>
        </p:txBody>
      </p:sp>
      <p:sp>
        <p:nvSpPr>
          <p:cNvPr id="5" name="フッター プレースホルダー 4">
            <a:extLst>
              <a:ext uri="{FF2B5EF4-FFF2-40B4-BE49-F238E27FC236}">
                <a16:creationId xmlns:a16="http://schemas.microsoft.com/office/drawing/2014/main" id="{28A0C844-16D8-444C-9F8D-06D84ECE9F9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D411ECF-D8ED-BD41-A274-3141001BF086}"/>
              </a:ext>
            </a:extLst>
          </p:cNvPr>
          <p:cNvSpPr>
            <a:spLocks noGrp="1"/>
          </p:cNvSpPr>
          <p:nvPr>
            <p:ph type="sldNum" sz="quarter" idx="12"/>
          </p:nvPr>
        </p:nvSpPr>
        <p:spPr/>
        <p:txBody>
          <a:bodyPr/>
          <a:lstStyle/>
          <a:p>
            <a:fld id="{C1A3DA74-9ABF-174E-BDDA-C7CF104DD124}" type="slidenum">
              <a:rPr kumimoji="1" lang="ja-JP" altLang="en-US" smtClean="0"/>
              <a:t>‹#›</a:t>
            </a:fld>
            <a:endParaRPr kumimoji="1" lang="ja-JP" altLang="en-US"/>
          </a:p>
        </p:txBody>
      </p:sp>
    </p:spTree>
    <p:extLst>
      <p:ext uri="{BB962C8B-B14F-4D97-AF65-F5344CB8AC3E}">
        <p14:creationId xmlns:p14="http://schemas.microsoft.com/office/powerpoint/2010/main" val="3003468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6F79226-AA96-5841-B492-42129583DAF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A97160A-4E51-A649-B823-D4BA994529AC}"/>
              </a:ext>
            </a:extLst>
          </p:cNvPr>
          <p:cNvSpPr>
            <a:spLocks noGrp="1"/>
          </p:cNvSpPr>
          <p:nvPr>
            <p:ph type="body" orient="vert" idx="1"/>
          </p:nvPr>
        </p:nvSpPr>
        <p:spPr>
          <a:xfrm>
            <a:off x="838200" y="365125"/>
            <a:ext cx="7734300" cy="5811838"/>
          </a:xfrm>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01694F5-9435-2B40-A12D-D843155E6D6D}"/>
              </a:ext>
            </a:extLst>
          </p:cNvPr>
          <p:cNvSpPr>
            <a:spLocks noGrp="1"/>
          </p:cNvSpPr>
          <p:nvPr>
            <p:ph type="dt" sz="half" idx="10"/>
          </p:nvPr>
        </p:nvSpPr>
        <p:spPr/>
        <p:txBody>
          <a:bodyPr/>
          <a:lstStyle/>
          <a:p>
            <a:fld id="{A3D0A0A3-C3B1-425A-B6A6-578123433E3D}" type="datetime1">
              <a:rPr kumimoji="1" lang="ja-JP" altLang="en-US" smtClean="0"/>
              <a:t>2020/1/6</a:t>
            </a:fld>
            <a:endParaRPr kumimoji="1" lang="ja-JP" altLang="en-US"/>
          </a:p>
        </p:txBody>
      </p:sp>
      <p:sp>
        <p:nvSpPr>
          <p:cNvPr id="5" name="フッター プレースホルダー 4">
            <a:extLst>
              <a:ext uri="{FF2B5EF4-FFF2-40B4-BE49-F238E27FC236}">
                <a16:creationId xmlns:a16="http://schemas.microsoft.com/office/drawing/2014/main" id="{F9549AAB-DF97-FF45-9736-830FC00C91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930F07-71C6-F345-87FE-A8CF202B9A4E}"/>
              </a:ext>
            </a:extLst>
          </p:cNvPr>
          <p:cNvSpPr>
            <a:spLocks noGrp="1"/>
          </p:cNvSpPr>
          <p:nvPr>
            <p:ph type="sldNum" sz="quarter" idx="12"/>
          </p:nvPr>
        </p:nvSpPr>
        <p:spPr/>
        <p:txBody>
          <a:bodyPr/>
          <a:lstStyle/>
          <a:p>
            <a:fld id="{C1A3DA74-9ABF-174E-BDDA-C7CF104DD124}" type="slidenum">
              <a:rPr kumimoji="1" lang="ja-JP" altLang="en-US" smtClean="0"/>
              <a:t>‹#›</a:t>
            </a:fld>
            <a:endParaRPr kumimoji="1" lang="ja-JP" altLang="en-US"/>
          </a:p>
        </p:txBody>
      </p:sp>
    </p:spTree>
    <p:extLst>
      <p:ext uri="{BB962C8B-B14F-4D97-AF65-F5344CB8AC3E}">
        <p14:creationId xmlns:p14="http://schemas.microsoft.com/office/powerpoint/2010/main" val="742911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E757BC-B47B-C84E-BFF9-F5670C2D8DC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65B52EB-DBD1-DA44-8BE6-4F280279D7DE}"/>
              </a:ext>
            </a:extLst>
          </p:cNvPr>
          <p:cNvSpPr>
            <a:spLocks noGrp="1"/>
          </p:cNvSpPr>
          <p:nvPr>
            <p:ph type="dt" sz="half" idx="10"/>
          </p:nvPr>
        </p:nvSpPr>
        <p:spPr/>
        <p:txBody>
          <a:bodyPr/>
          <a:lstStyle/>
          <a:p>
            <a:fld id="{B33BFCFA-3F92-4488-B304-3DF9ED45063E}" type="datetime1">
              <a:rPr kumimoji="1" lang="ja-JP" altLang="en-US" smtClean="0"/>
              <a:t>2020/1/6</a:t>
            </a:fld>
            <a:endParaRPr kumimoji="1" lang="ja-JP" altLang="en-US"/>
          </a:p>
        </p:txBody>
      </p:sp>
      <p:sp>
        <p:nvSpPr>
          <p:cNvPr id="4" name="フッター プレースホルダー 3">
            <a:extLst>
              <a:ext uri="{FF2B5EF4-FFF2-40B4-BE49-F238E27FC236}">
                <a16:creationId xmlns:a16="http://schemas.microsoft.com/office/drawing/2014/main" id="{0B47A4B7-AAAD-8041-BE42-639208B8851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61FCB06-F5F4-BA41-B17B-6A7BF24B60D0}"/>
              </a:ext>
            </a:extLst>
          </p:cNvPr>
          <p:cNvSpPr>
            <a:spLocks noGrp="1"/>
          </p:cNvSpPr>
          <p:nvPr>
            <p:ph type="sldNum" sz="quarter" idx="12"/>
          </p:nvPr>
        </p:nvSpPr>
        <p:spPr/>
        <p:txBody>
          <a:bodyPr/>
          <a:lstStyle/>
          <a:p>
            <a:fld id="{C1A3DA74-9ABF-174E-BDDA-C7CF104DD124}" type="slidenum">
              <a:rPr kumimoji="1" lang="ja-JP" altLang="en-US" smtClean="0"/>
              <a:t>‹#›</a:t>
            </a:fld>
            <a:endParaRPr kumimoji="1" lang="ja-JP" altLang="en-US"/>
          </a:p>
        </p:txBody>
      </p:sp>
    </p:spTree>
    <p:extLst>
      <p:ext uri="{BB962C8B-B14F-4D97-AF65-F5344CB8AC3E}">
        <p14:creationId xmlns:p14="http://schemas.microsoft.com/office/powerpoint/2010/main" val="480060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DF81C4-EEE0-FF4B-957B-6E41C8CFC27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01E15DF-D2E5-AC46-BFFF-C0F583E80FED}"/>
              </a:ext>
            </a:extLst>
          </p:cNvPr>
          <p:cNvSpPr>
            <a:spLocks noGrp="1"/>
          </p:cNvSpPr>
          <p:nvPr>
            <p:ph type="dt" sz="half" idx="10"/>
          </p:nvPr>
        </p:nvSpPr>
        <p:spPr/>
        <p:txBody>
          <a:bodyPr/>
          <a:lstStyle/>
          <a:p>
            <a:fld id="{EA0CFA13-38CD-4320-94D7-2031AB8140E3}" type="datetime1">
              <a:rPr kumimoji="1" lang="ja-JP" altLang="en-US" smtClean="0"/>
              <a:t>2020/1/6</a:t>
            </a:fld>
            <a:endParaRPr kumimoji="1" lang="ja-JP" altLang="en-US"/>
          </a:p>
        </p:txBody>
      </p:sp>
      <p:sp>
        <p:nvSpPr>
          <p:cNvPr id="4" name="フッター プレースホルダー 3">
            <a:extLst>
              <a:ext uri="{FF2B5EF4-FFF2-40B4-BE49-F238E27FC236}">
                <a16:creationId xmlns:a16="http://schemas.microsoft.com/office/drawing/2014/main" id="{B99F0F64-6CF3-EB46-B856-789C6ACA5DC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9E5D62E-C403-3542-AC17-96FF351EE784}"/>
              </a:ext>
            </a:extLst>
          </p:cNvPr>
          <p:cNvSpPr>
            <a:spLocks noGrp="1"/>
          </p:cNvSpPr>
          <p:nvPr>
            <p:ph type="sldNum" sz="quarter" idx="12"/>
          </p:nvPr>
        </p:nvSpPr>
        <p:spPr/>
        <p:txBody>
          <a:bodyPr/>
          <a:lstStyle/>
          <a:p>
            <a:fld id="{C1A3DA74-9ABF-174E-BDDA-C7CF104DD124}" type="slidenum">
              <a:rPr kumimoji="1" lang="ja-JP" altLang="en-US" smtClean="0"/>
              <a:t>‹#›</a:t>
            </a:fld>
            <a:endParaRPr kumimoji="1" lang="ja-JP" altLang="en-US"/>
          </a:p>
        </p:txBody>
      </p:sp>
    </p:spTree>
    <p:extLst>
      <p:ext uri="{BB962C8B-B14F-4D97-AF65-F5344CB8AC3E}">
        <p14:creationId xmlns:p14="http://schemas.microsoft.com/office/powerpoint/2010/main" val="934418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8911E8-4DBD-E44A-86BF-D1D26328247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3AABD3A-5FC1-DF45-8B31-2FD1C7CC19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D267029-0EE7-6D43-8464-AAE88203E34C}"/>
              </a:ext>
            </a:extLst>
          </p:cNvPr>
          <p:cNvSpPr>
            <a:spLocks noGrp="1"/>
          </p:cNvSpPr>
          <p:nvPr>
            <p:ph type="dt" sz="half" idx="10"/>
          </p:nvPr>
        </p:nvSpPr>
        <p:spPr/>
        <p:txBody>
          <a:bodyPr/>
          <a:lstStyle/>
          <a:p>
            <a:fld id="{DC47CADF-B401-42E7-A9C7-C04158A7D9DD}" type="datetime1">
              <a:rPr kumimoji="1" lang="ja-JP" altLang="en-US" smtClean="0"/>
              <a:t>2020/1/6</a:t>
            </a:fld>
            <a:endParaRPr kumimoji="1" lang="ja-JP" altLang="en-US"/>
          </a:p>
        </p:txBody>
      </p:sp>
      <p:sp>
        <p:nvSpPr>
          <p:cNvPr id="5" name="フッター プレースホルダー 4">
            <a:extLst>
              <a:ext uri="{FF2B5EF4-FFF2-40B4-BE49-F238E27FC236}">
                <a16:creationId xmlns:a16="http://schemas.microsoft.com/office/drawing/2014/main" id="{5CF7DC75-E858-684C-84FF-E58B10D854D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D04470E-D1C8-5846-8855-7D9B4A77FD02}"/>
              </a:ext>
            </a:extLst>
          </p:cNvPr>
          <p:cNvSpPr>
            <a:spLocks noGrp="1"/>
          </p:cNvSpPr>
          <p:nvPr>
            <p:ph type="sldNum" sz="quarter" idx="12"/>
          </p:nvPr>
        </p:nvSpPr>
        <p:spPr/>
        <p:txBody>
          <a:bodyPr/>
          <a:lstStyle/>
          <a:p>
            <a:fld id="{C1A3DA74-9ABF-174E-BDDA-C7CF104DD124}" type="slidenum">
              <a:rPr kumimoji="1" lang="ja-JP" altLang="en-US" smtClean="0"/>
              <a:t>‹#›</a:t>
            </a:fld>
            <a:endParaRPr kumimoji="1" lang="ja-JP" altLang="en-US"/>
          </a:p>
        </p:txBody>
      </p:sp>
    </p:spTree>
    <p:extLst>
      <p:ext uri="{BB962C8B-B14F-4D97-AF65-F5344CB8AC3E}">
        <p14:creationId xmlns:p14="http://schemas.microsoft.com/office/powerpoint/2010/main" val="2347213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C87D9C-2262-3A4E-9BC4-054E53567C5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B0D191-39A9-3340-BF4D-CCA7BCFE67B5}"/>
              </a:ext>
            </a:extLst>
          </p:cNvPr>
          <p:cNvSpPr>
            <a:spLocks noGrp="1"/>
          </p:cNvSpPr>
          <p:nvPr>
            <p:ph sz="half" idx="1"/>
          </p:nvPr>
        </p:nvSpPr>
        <p:spPr>
          <a:xfrm>
            <a:off x="838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74FA297-1EB6-2A4F-A66F-3F092CB2D277}"/>
              </a:ext>
            </a:extLst>
          </p:cNvPr>
          <p:cNvSpPr>
            <a:spLocks noGrp="1"/>
          </p:cNvSpPr>
          <p:nvPr>
            <p:ph sz="half" idx="2"/>
          </p:nvPr>
        </p:nvSpPr>
        <p:spPr>
          <a:xfrm>
            <a:off x="6172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39884ED-3BA8-4C44-861D-BE1D2A51A599}"/>
              </a:ext>
            </a:extLst>
          </p:cNvPr>
          <p:cNvSpPr>
            <a:spLocks noGrp="1"/>
          </p:cNvSpPr>
          <p:nvPr>
            <p:ph type="dt" sz="half" idx="10"/>
          </p:nvPr>
        </p:nvSpPr>
        <p:spPr/>
        <p:txBody>
          <a:bodyPr/>
          <a:lstStyle/>
          <a:p>
            <a:fld id="{D8CFB76C-1001-4A7A-8307-453DBB68B037}" type="datetime1">
              <a:rPr kumimoji="1" lang="ja-JP" altLang="en-US" smtClean="0"/>
              <a:t>2020/1/6</a:t>
            </a:fld>
            <a:endParaRPr kumimoji="1" lang="ja-JP" altLang="en-US"/>
          </a:p>
        </p:txBody>
      </p:sp>
      <p:sp>
        <p:nvSpPr>
          <p:cNvPr id="6" name="フッター プレースホルダー 5">
            <a:extLst>
              <a:ext uri="{FF2B5EF4-FFF2-40B4-BE49-F238E27FC236}">
                <a16:creationId xmlns:a16="http://schemas.microsoft.com/office/drawing/2014/main" id="{176E904F-8E6E-B74E-9377-B6F2951DBFE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4E8945D-4CF4-A14A-9E72-E82E04F01169}"/>
              </a:ext>
            </a:extLst>
          </p:cNvPr>
          <p:cNvSpPr>
            <a:spLocks noGrp="1"/>
          </p:cNvSpPr>
          <p:nvPr>
            <p:ph type="sldNum" sz="quarter" idx="12"/>
          </p:nvPr>
        </p:nvSpPr>
        <p:spPr/>
        <p:txBody>
          <a:bodyPr/>
          <a:lstStyle/>
          <a:p>
            <a:fld id="{C1A3DA74-9ABF-174E-BDDA-C7CF104DD124}" type="slidenum">
              <a:rPr kumimoji="1" lang="ja-JP" altLang="en-US" smtClean="0"/>
              <a:t>‹#›</a:t>
            </a:fld>
            <a:endParaRPr kumimoji="1" lang="ja-JP" altLang="en-US"/>
          </a:p>
        </p:txBody>
      </p:sp>
    </p:spTree>
    <p:extLst>
      <p:ext uri="{BB962C8B-B14F-4D97-AF65-F5344CB8AC3E}">
        <p14:creationId xmlns:p14="http://schemas.microsoft.com/office/powerpoint/2010/main" val="1397011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CC7574-F22E-1948-8335-D0D3F31F68C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0BFBE4F-51B2-0D43-9D6A-2A75343AE5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579646C-DD7C-5745-A23C-EED309CDF0EF}"/>
              </a:ext>
            </a:extLst>
          </p:cNvPr>
          <p:cNvSpPr>
            <a:spLocks noGrp="1"/>
          </p:cNvSpPr>
          <p:nvPr>
            <p:ph sz="half" idx="2"/>
          </p:nvPr>
        </p:nvSpPr>
        <p:spPr>
          <a:xfrm>
            <a:off x="839788" y="2505075"/>
            <a:ext cx="5157787"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9F0856F-28AE-954B-ADDA-FB240E6BB4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コンテンツ プレースホルダー 5">
            <a:extLst>
              <a:ext uri="{FF2B5EF4-FFF2-40B4-BE49-F238E27FC236}">
                <a16:creationId xmlns:a16="http://schemas.microsoft.com/office/drawing/2014/main" id="{3AB98F39-AAF8-294B-8FF2-6BD9B2BFE299}"/>
              </a:ext>
            </a:extLst>
          </p:cNvPr>
          <p:cNvSpPr>
            <a:spLocks noGrp="1"/>
          </p:cNvSpPr>
          <p:nvPr>
            <p:ph sz="quarter" idx="4"/>
          </p:nvPr>
        </p:nvSpPr>
        <p:spPr>
          <a:xfrm>
            <a:off x="6172200" y="2505075"/>
            <a:ext cx="5183188"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F2DF773-688C-4547-BEEE-9F73B69E46FD}"/>
              </a:ext>
            </a:extLst>
          </p:cNvPr>
          <p:cNvSpPr>
            <a:spLocks noGrp="1"/>
          </p:cNvSpPr>
          <p:nvPr>
            <p:ph type="dt" sz="half" idx="10"/>
          </p:nvPr>
        </p:nvSpPr>
        <p:spPr/>
        <p:txBody>
          <a:bodyPr/>
          <a:lstStyle/>
          <a:p>
            <a:fld id="{65E2BEDE-7659-4EC8-A615-A9C4DCE30B11}" type="datetime1">
              <a:rPr kumimoji="1" lang="ja-JP" altLang="en-US" smtClean="0"/>
              <a:t>2020/1/6</a:t>
            </a:fld>
            <a:endParaRPr kumimoji="1" lang="ja-JP" altLang="en-US"/>
          </a:p>
        </p:txBody>
      </p:sp>
      <p:sp>
        <p:nvSpPr>
          <p:cNvPr id="8" name="フッター プレースホルダー 7">
            <a:extLst>
              <a:ext uri="{FF2B5EF4-FFF2-40B4-BE49-F238E27FC236}">
                <a16:creationId xmlns:a16="http://schemas.microsoft.com/office/drawing/2014/main" id="{2E5AC5B3-85F0-A84E-A67B-1B90C4651CB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C6303F5-5D56-FF46-9880-7E6BA28C5842}"/>
              </a:ext>
            </a:extLst>
          </p:cNvPr>
          <p:cNvSpPr>
            <a:spLocks noGrp="1"/>
          </p:cNvSpPr>
          <p:nvPr>
            <p:ph type="sldNum" sz="quarter" idx="12"/>
          </p:nvPr>
        </p:nvSpPr>
        <p:spPr/>
        <p:txBody>
          <a:bodyPr/>
          <a:lstStyle/>
          <a:p>
            <a:fld id="{C1A3DA74-9ABF-174E-BDDA-C7CF104DD124}" type="slidenum">
              <a:rPr kumimoji="1" lang="ja-JP" altLang="en-US" smtClean="0"/>
              <a:t>‹#›</a:t>
            </a:fld>
            <a:endParaRPr kumimoji="1" lang="ja-JP" altLang="en-US"/>
          </a:p>
        </p:txBody>
      </p:sp>
    </p:spTree>
    <p:extLst>
      <p:ext uri="{BB962C8B-B14F-4D97-AF65-F5344CB8AC3E}">
        <p14:creationId xmlns:p14="http://schemas.microsoft.com/office/powerpoint/2010/main" val="3901215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D320CE4-73DD-BC44-AEB2-ECA3D7616078}"/>
              </a:ext>
            </a:extLst>
          </p:cNvPr>
          <p:cNvSpPr>
            <a:spLocks noGrp="1"/>
          </p:cNvSpPr>
          <p:nvPr>
            <p:ph type="dt" sz="half" idx="10"/>
          </p:nvPr>
        </p:nvSpPr>
        <p:spPr/>
        <p:txBody>
          <a:bodyPr/>
          <a:lstStyle/>
          <a:p>
            <a:fld id="{00A8ACE9-AC0F-44D2-BA6F-B84D6255A741}" type="datetime1">
              <a:rPr kumimoji="1" lang="ja-JP" altLang="en-US" smtClean="0"/>
              <a:t>2020/1/6</a:t>
            </a:fld>
            <a:endParaRPr kumimoji="1" lang="ja-JP" altLang="en-US"/>
          </a:p>
        </p:txBody>
      </p:sp>
      <p:sp>
        <p:nvSpPr>
          <p:cNvPr id="3" name="フッター プレースホルダー 2">
            <a:extLst>
              <a:ext uri="{FF2B5EF4-FFF2-40B4-BE49-F238E27FC236}">
                <a16:creationId xmlns:a16="http://schemas.microsoft.com/office/drawing/2014/main" id="{B1A55497-1CB9-7146-A29E-12F2AC91313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6030473-5DD1-D445-9731-F159C7EF75FD}"/>
              </a:ext>
            </a:extLst>
          </p:cNvPr>
          <p:cNvSpPr>
            <a:spLocks noGrp="1"/>
          </p:cNvSpPr>
          <p:nvPr>
            <p:ph type="sldNum" sz="quarter" idx="12"/>
          </p:nvPr>
        </p:nvSpPr>
        <p:spPr/>
        <p:txBody>
          <a:bodyPr/>
          <a:lstStyle/>
          <a:p>
            <a:fld id="{C1A3DA74-9ABF-174E-BDDA-C7CF104DD124}" type="slidenum">
              <a:rPr kumimoji="1" lang="ja-JP" altLang="en-US" smtClean="0"/>
              <a:t>‹#›</a:t>
            </a:fld>
            <a:endParaRPr kumimoji="1" lang="ja-JP" altLang="en-US"/>
          </a:p>
        </p:txBody>
      </p:sp>
    </p:spTree>
    <p:extLst>
      <p:ext uri="{BB962C8B-B14F-4D97-AF65-F5344CB8AC3E}">
        <p14:creationId xmlns:p14="http://schemas.microsoft.com/office/powerpoint/2010/main" val="1875576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8F337C-EC25-B147-A664-5A08600B1B6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0766249-FCF9-8147-9BFE-02C92134C6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53CF9E1-4025-A04E-88CD-F387D63D44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C9A7A36-683D-DA4C-B8BF-12BD77E4175F}"/>
              </a:ext>
            </a:extLst>
          </p:cNvPr>
          <p:cNvSpPr>
            <a:spLocks noGrp="1"/>
          </p:cNvSpPr>
          <p:nvPr>
            <p:ph type="dt" sz="half" idx="10"/>
          </p:nvPr>
        </p:nvSpPr>
        <p:spPr/>
        <p:txBody>
          <a:bodyPr/>
          <a:lstStyle/>
          <a:p>
            <a:fld id="{C3301094-6C02-4281-91D6-E193700CC03C}" type="datetime1">
              <a:rPr kumimoji="1" lang="ja-JP" altLang="en-US" smtClean="0"/>
              <a:t>2020/1/6</a:t>
            </a:fld>
            <a:endParaRPr kumimoji="1" lang="ja-JP" altLang="en-US"/>
          </a:p>
        </p:txBody>
      </p:sp>
      <p:sp>
        <p:nvSpPr>
          <p:cNvPr id="6" name="フッター プレースホルダー 5">
            <a:extLst>
              <a:ext uri="{FF2B5EF4-FFF2-40B4-BE49-F238E27FC236}">
                <a16:creationId xmlns:a16="http://schemas.microsoft.com/office/drawing/2014/main" id="{643EFD59-C617-C245-B2B4-8E14BFCDD21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F0E9FA-8C3E-5E43-8E95-077962B0E070}"/>
              </a:ext>
            </a:extLst>
          </p:cNvPr>
          <p:cNvSpPr>
            <a:spLocks noGrp="1"/>
          </p:cNvSpPr>
          <p:nvPr>
            <p:ph type="sldNum" sz="quarter" idx="12"/>
          </p:nvPr>
        </p:nvSpPr>
        <p:spPr/>
        <p:txBody>
          <a:bodyPr/>
          <a:lstStyle/>
          <a:p>
            <a:fld id="{C1A3DA74-9ABF-174E-BDDA-C7CF104DD124}" type="slidenum">
              <a:rPr kumimoji="1" lang="ja-JP" altLang="en-US" smtClean="0"/>
              <a:t>‹#›</a:t>
            </a:fld>
            <a:endParaRPr kumimoji="1" lang="ja-JP" altLang="en-US"/>
          </a:p>
        </p:txBody>
      </p:sp>
    </p:spTree>
    <p:extLst>
      <p:ext uri="{BB962C8B-B14F-4D97-AF65-F5344CB8AC3E}">
        <p14:creationId xmlns:p14="http://schemas.microsoft.com/office/powerpoint/2010/main" val="1859187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1F4286-11C7-EC42-A0FE-03F39C85995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CA3C768-E97A-4845-BDCD-A35F16C9EA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AD4C7BE1-7D8D-634B-BAC8-DF84AAD3DC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39C8194-5A8B-9544-A88F-B23D9E71AF5F}"/>
              </a:ext>
            </a:extLst>
          </p:cNvPr>
          <p:cNvSpPr>
            <a:spLocks noGrp="1"/>
          </p:cNvSpPr>
          <p:nvPr>
            <p:ph type="dt" sz="half" idx="10"/>
          </p:nvPr>
        </p:nvSpPr>
        <p:spPr/>
        <p:txBody>
          <a:bodyPr/>
          <a:lstStyle/>
          <a:p>
            <a:fld id="{8B805B53-677D-4B92-A860-F93D8825F656}" type="datetime1">
              <a:rPr kumimoji="1" lang="ja-JP" altLang="en-US" smtClean="0"/>
              <a:t>2020/1/6</a:t>
            </a:fld>
            <a:endParaRPr kumimoji="1" lang="ja-JP" altLang="en-US"/>
          </a:p>
        </p:txBody>
      </p:sp>
      <p:sp>
        <p:nvSpPr>
          <p:cNvPr id="6" name="フッター プレースホルダー 5">
            <a:extLst>
              <a:ext uri="{FF2B5EF4-FFF2-40B4-BE49-F238E27FC236}">
                <a16:creationId xmlns:a16="http://schemas.microsoft.com/office/drawing/2014/main" id="{1373BED1-D5B4-9E41-BB85-E8E5C91F7CB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779C9AB-E4B1-7746-B3CA-94187A0537F2}"/>
              </a:ext>
            </a:extLst>
          </p:cNvPr>
          <p:cNvSpPr>
            <a:spLocks noGrp="1"/>
          </p:cNvSpPr>
          <p:nvPr>
            <p:ph type="sldNum" sz="quarter" idx="12"/>
          </p:nvPr>
        </p:nvSpPr>
        <p:spPr/>
        <p:txBody>
          <a:bodyPr/>
          <a:lstStyle/>
          <a:p>
            <a:fld id="{C1A3DA74-9ABF-174E-BDDA-C7CF104DD124}" type="slidenum">
              <a:rPr kumimoji="1" lang="ja-JP" altLang="en-US" smtClean="0"/>
              <a:t>‹#›</a:t>
            </a:fld>
            <a:endParaRPr kumimoji="1" lang="ja-JP" altLang="en-US"/>
          </a:p>
        </p:txBody>
      </p:sp>
    </p:spTree>
    <p:extLst>
      <p:ext uri="{BB962C8B-B14F-4D97-AF65-F5344CB8AC3E}">
        <p14:creationId xmlns:p14="http://schemas.microsoft.com/office/powerpoint/2010/main" val="563788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D5846C-AB7F-5C46-BBB3-8A52797CC6B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4C09778-88D8-B041-ACCB-F7852BB744B6}"/>
              </a:ext>
            </a:extLst>
          </p:cNvPr>
          <p:cNvSpPr>
            <a:spLocks noGrp="1"/>
          </p:cNvSpPr>
          <p:nvPr>
            <p:ph type="body" orient="vert" idx="1"/>
          </p:nvPr>
        </p:nvSpPr>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7E47865-2163-304D-9646-00D98C603BD5}"/>
              </a:ext>
            </a:extLst>
          </p:cNvPr>
          <p:cNvSpPr>
            <a:spLocks noGrp="1"/>
          </p:cNvSpPr>
          <p:nvPr>
            <p:ph type="dt" sz="half" idx="10"/>
          </p:nvPr>
        </p:nvSpPr>
        <p:spPr/>
        <p:txBody>
          <a:bodyPr/>
          <a:lstStyle/>
          <a:p>
            <a:fld id="{63CDE231-1B5F-49B3-9439-3A0F1CE13C84}" type="datetime1">
              <a:rPr kumimoji="1" lang="ja-JP" altLang="en-US" smtClean="0"/>
              <a:t>2020/1/6</a:t>
            </a:fld>
            <a:endParaRPr kumimoji="1" lang="ja-JP" altLang="en-US"/>
          </a:p>
        </p:txBody>
      </p:sp>
      <p:sp>
        <p:nvSpPr>
          <p:cNvPr id="5" name="フッター プレースホルダー 4">
            <a:extLst>
              <a:ext uri="{FF2B5EF4-FFF2-40B4-BE49-F238E27FC236}">
                <a16:creationId xmlns:a16="http://schemas.microsoft.com/office/drawing/2014/main" id="{121E794A-E1AC-6B4C-B61C-3ED14E95E0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B8A1D49-446B-5B4E-BB23-AB90336270B1}"/>
              </a:ext>
            </a:extLst>
          </p:cNvPr>
          <p:cNvSpPr>
            <a:spLocks noGrp="1"/>
          </p:cNvSpPr>
          <p:nvPr>
            <p:ph type="sldNum" sz="quarter" idx="12"/>
          </p:nvPr>
        </p:nvSpPr>
        <p:spPr/>
        <p:txBody>
          <a:bodyPr/>
          <a:lstStyle/>
          <a:p>
            <a:fld id="{C1A3DA74-9ABF-174E-BDDA-C7CF104DD124}" type="slidenum">
              <a:rPr kumimoji="1" lang="ja-JP" altLang="en-US" smtClean="0"/>
              <a:t>‹#›</a:t>
            </a:fld>
            <a:endParaRPr kumimoji="1" lang="ja-JP" altLang="en-US"/>
          </a:p>
        </p:txBody>
      </p:sp>
    </p:spTree>
    <p:extLst>
      <p:ext uri="{BB962C8B-B14F-4D97-AF65-F5344CB8AC3E}">
        <p14:creationId xmlns:p14="http://schemas.microsoft.com/office/powerpoint/2010/main" val="4027651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ext uri="{BEBA8EAE-BF5A-486C-A8C5-ECC9F3942E4B}">
                <a14:imgProps xmlns:a14="http://schemas.microsoft.com/office/drawing/2010/main">
                  <a14:imgLayer r:embed="rId14">
                    <a14:imgEffect>
                      <a14:sharpenSoften amount="-63000"/>
                    </a14:imgEffect>
                    <a14:imgEffect>
                      <a14:brightnessContrast bright="-85000" contrast="-25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F351CE7-657F-684D-893E-D975AB1E87DF}"/>
              </a:ext>
            </a:extLst>
          </p:cNvPr>
          <p:cNvSpPr>
            <a:spLocks noGrp="1"/>
          </p:cNvSpPr>
          <p:nvPr>
            <p:ph type="title"/>
          </p:nvPr>
        </p:nvSpPr>
        <p:spPr>
          <a:xfrm>
            <a:off x="161794" y="136525"/>
            <a:ext cx="11925822"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1801BDD-8DB8-3C49-9783-26EFE0BB25C4}"/>
              </a:ext>
            </a:extLst>
          </p:cNvPr>
          <p:cNvSpPr>
            <a:spLocks noGrp="1"/>
          </p:cNvSpPr>
          <p:nvPr>
            <p:ph type="body" idx="1"/>
          </p:nvPr>
        </p:nvSpPr>
        <p:spPr>
          <a:xfrm>
            <a:off x="161794" y="1587630"/>
            <a:ext cx="12030206" cy="5270370"/>
          </a:xfrm>
          <a:prstGeom prst="rect">
            <a:avLst/>
          </a:prstGeom>
        </p:spPr>
        <p:txBody>
          <a:bodyPr vert="horz" lIns="91440" tIns="45720" rIns="91440" bIns="45720" rtlCol="0">
            <a:normAutofit/>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2AC4A52-9621-894D-9056-2D5878F5D1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15CD98-D0A6-4F58-AF11-C5CFA26209C6}" type="datetime1">
              <a:rPr kumimoji="1" lang="ja-JP" altLang="en-US" smtClean="0"/>
              <a:t>2020/1/6</a:t>
            </a:fld>
            <a:endParaRPr kumimoji="1" lang="ja-JP" altLang="en-US"/>
          </a:p>
        </p:txBody>
      </p:sp>
      <p:sp>
        <p:nvSpPr>
          <p:cNvPr id="5" name="フッター プレースホルダー 4">
            <a:extLst>
              <a:ext uri="{FF2B5EF4-FFF2-40B4-BE49-F238E27FC236}">
                <a16:creationId xmlns:a16="http://schemas.microsoft.com/office/drawing/2014/main" id="{C1201715-AA9F-654A-9C14-B21AAC303C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D17911A-D177-F447-853B-A1FB1B995ACB}"/>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A3DA74-9ABF-174E-BDDA-C7CF104DD124}" type="slidenum">
              <a:rPr kumimoji="1" lang="ja-JP" altLang="en-US" smtClean="0"/>
              <a:t>‹#›</a:t>
            </a:fld>
            <a:endParaRPr kumimoji="1" lang="ja-JP" altLang="en-US"/>
          </a:p>
        </p:txBody>
      </p:sp>
    </p:spTree>
    <p:extLst>
      <p:ext uri="{BB962C8B-B14F-4D97-AF65-F5344CB8AC3E}">
        <p14:creationId xmlns:p14="http://schemas.microsoft.com/office/powerpoint/2010/main" val="695412774"/>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27CF56EC-D293-EA49-B1A2-C37F9D0CAB34}"/>
              </a:ext>
            </a:extLst>
          </p:cNvPr>
          <p:cNvSpPr>
            <a:spLocks noGrp="1"/>
          </p:cNvSpPr>
          <p:nvPr>
            <p:ph type="ctrTitle"/>
          </p:nvPr>
        </p:nvSpPr>
        <p:spPr>
          <a:xfrm>
            <a:off x="434234" y="1348179"/>
            <a:ext cx="11323529" cy="2387600"/>
          </a:xfrm>
        </p:spPr>
        <p:txBody>
          <a:bodyPr>
            <a:normAutofit/>
          </a:bodyPr>
          <a:lstStyle/>
          <a:p>
            <a:r>
              <a:rPr kumimoji="1" lang="ja-JP" altLang="en-US"/>
              <a:t>青年の主張</a:t>
            </a:r>
          </a:p>
        </p:txBody>
      </p:sp>
      <p:sp>
        <p:nvSpPr>
          <p:cNvPr id="5" name="字幕 2">
            <a:extLst>
              <a:ext uri="{FF2B5EF4-FFF2-40B4-BE49-F238E27FC236}">
                <a16:creationId xmlns:a16="http://schemas.microsoft.com/office/drawing/2014/main" id="{3D9C18C8-E4C7-0E4B-8ED2-7D978F3CEE6E}"/>
              </a:ext>
            </a:extLst>
          </p:cNvPr>
          <p:cNvSpPr>
            <a:spLocks noGrp="1"/>
          </p:cNvSpPr>
          <p:nvPr>
            <p:ph type="subTitle" idx="1"/>
          </p:nvPr>
        </p:nvSpPr>
        <p:spPr>
          <a:xfrm>
            <a:off x="1523999" y="4316021"/>
            <a:ext cx="9144000" cy="1655762"/>
          </a:xfrm>
        </p:spPr>
        <p:txBody>
          <a:bodyPr/>
          <a:lstStyle/>
          <a:p>
            <a:r>
              <a:rPr kumimoji="1" lang="en-US" altLang="ja-JP" dirty="0" err="1"/>
              <a:t>MotionBoard</a:t>
            </a:r>
            <a:r>
              <a:rPr kumimoji="1" lang="ja-JP" altLang="en-US"/>
              <a:t>開発部</a:t>
            </a:r>
            <a:r>
              <a:rPr lang="en-US" altLang="ja-JP" dirty="0"/>
              <a:t>  </a:t>
            </a:r>
            <a:r>
              <a:rPr kumimoji="1" lang="ja-JP" altLang="en-US"/>
              <a:t>武島</a:t>
            </a:r>
            <a:r>
              <a:rPr kumimoji="1" lang="en-US" altLang="ja-JP" dirty="0"/>
              <a:t> </a:t>
            </a:r>
            <a:r>
              <a:rPr kumimoji="1" lang="ja-JP" altLang="en-US"/>
              <a:t>吉郁</a:t>
            </a:r>
          </a:p>
        </p:txBody>
      </p:sp>
      <p:sp>
        <p:nvSpPr>
          <p:cNvPr id="2" name="スライド番号プレースホルダー 1">
            <a:extLst>
              <a:ext uri="{FF2B5EF4-FFF2-40B4-BE49-F238E27FC236}">
                <a16:creationId xmlns:a16="http://schemas.microsoft.com/office/drawing/2014/main" id="{247E7CD0-54D0-4A5B-8B40-B062D77888D2}"/>
              </a:ext>
            </a:extLst>
          </p:cNvPr>
          <p:cNvSpPr>
            <a:spLocks noGrp="1"/>
          </p:cNvSpPr>
          <p:nvPr>
            <p:ph type="sldNum" sz="quarter" idx="12"/>
          </p:nvPr>
        </p:nvSpPr>
        <p:spPr/>
        <p:txBody>
          <a:bodyPr/>
          <a:lstStyle/>
          <a:p>
            <a:fld id="{C1A3DA74-9ABF-174E-BDDA-C7CF104DD124}" type="slidenum">
              <a:rPr kumimoji="1" lang="ja-JP" altLang="en-US" smtClean="0"/>
              <a:t>1</a:t>
            </a:fld>
            <a:endParaRPr kumimoji="1" lang="ja-JP" altLang="en-US"/>
          </a:p>
        </p:txBody>
      </p:sp>
    </p:spTree>
    <p:extLst>
      <p:ext uri="{BB962C8B-B14F-4D97-AF65-F5344CB8AC3E}">
        <p14:creationId xmlns:p14="http://schemas.microsoft.com/office/powerpoint/2010/main" val="2951262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74E241-E8BE-4E9D-A5CA-EC660F60448A}"/>
              </a:ext>
            </a:extLst>
          </p:cNvPr>
          <p:cNvSpPr>
            <a:spLocks noGrp="1"/>
          </p:cNvSpPr>
          <p:nvPr>
            <p:ph type="title"/>
          </p:nvPr>
        </p:nvSpPr>
        <p:spPr/>
        <p:txBody>
          <a:bodyPr/>
          <a:lstStyle/>
          <a:p>
            <a:r>
              <a:rPr lang="en-US" altLang="ja-JP" dirty="0"/>
              <a:t>1.3. </a:t>
            </a:r>
            <a:r>
              <a:rPr lang="ja-JP" altLang="en-US" dirty="0"/>
              <a:t>機械学習との比較</a:t>
            </a:r>
            <a:endParaRPr kumimoji="1" lang="ja-JP" altLang="en-US" dirty="0"/>
          </a:p>
        </p:txBody>
      </p:sp>
      <p:sp>
        <p:nvSpPr>
          <p:cNvPr id="3" name="正方形/長方形 2">
            <a:extLst>
              <a:ext uri="{FF2B5EF4-FFF2-40B4-BE49-F238E27FC236}">
                <a16:creationId xmlns:a16="http://schemas.microsoft.com/office/drawing/2014/main" id="{9A273A0C-B7C2-492D-9D1A-CF00D7E288B2}"/>
              </a:ext>
            </a:extLst>
          </p:cNvPr>
          <p:cNvSpPr/>
          <p:nvPr/>
        </p:nvSpPr>
        <p:spPr>
          <a:xfrm>
            <a:off x="963103" y="2474311"/>
            <a:ext cx="5008102" cy="461665"/>
          </a:xfrm>
          <a:prstGeom prst="rect">
            <a:avLst/>
          </a:prstGeom>
        </p:spPr>
        <p:txBody>
          <a:bodyPr wrap="none">
            <a:spAutoFit/>
          </a:bodyPr>
          <a:lstStyle/>
          <a:p>
            <a:r>
              <a:rPr lang="ja-JP" altLang="en-US" sz="2400" dirty="0"/>
              <a:t>統計学は人間の探求心に宿った学問</a:t>
            </a:r>
          </a:p>
        </p:txBody>
      </p:sp>
      <p:sp>
        <p:nvSpPr>
          <p:cNvPr id="4" name="正方形/長方形 3">
            <a:extLst>
              <a:ext uri="{FF2B5EF4-FFF2-40B4-BE49-F238E27FC236}">
                <a16:creationId xmlns:a16="http://schemas.microsoft.com/office/drawing/2014/main" id="{0AA7581E-FA8D-4901-B598-C66776715CE5}"/>
              </a:ext>
            </a:extLst>
          </p:cNvPr>
          <p:cNvSpPr/>
          <p:nvPr/>
        </p:nvSpPr>
        <p:spPr>
          <a:xfrm>
            <a:off x="963103" y="3460360"/>
            <a:ext cx="8132354" cy="461665"/>
          </a:xfrm>
          <a:prstGeom prst="rect">
            <a:avLst/>
          </a:prstGeom>
        </p:spPr>
        <p:txBody>
          <a:bodyPr wrap="none">
            <a:spAutoFit/>
          </a:bodyPr>
          <a:lstStyle/>
          <a:p>
            <a:r>
              <a:rPr lang="ja-JP" altLang="en-US" sz="2400" dirty="0"/>
              <a:t>機械学習は道具であり，人が苦手とする部分を解決してくれる</a:t>
            </a:r>
          </a:p>
        </p:txBody>
      </p:sp>
      <p:sp>
        <p:nvSpPr>
          <p:cNvPr id="5" name="スライド番号プレースホルダー 4">
            <a:extLst>
              <a:ext uri="{FF2B5EF4-FFF2-40B4-BE49-F238E27FC236}">
                <a16:creationId xmlns:a16="http://schemas.microsoft.com/office/drawing/2014/main" id="{B4D5014C-192A-4C1E-A8A1-F39805C4FDAB}"/>
              </a:ext>
            </a:extLst>
          </p:cNvPr>
          <p:cNvSpPr>
            <a:spLocks noGrp="1"/>
          </p:cNvSpPr>
          <p:nvPr>
            <p:ph type="sldNum" sz="quarter" idx="12"/>
          </p:nvPr>
        </p:nvSpPr>
        <p:spPr/>
        <p:txBody>
          <a:bodyPr/>
          <a:lstStyle/>
          <a:p>
            <a:fld id="{C1A3DA74-9ABF-174E-BDDA-C7CF104DD124}" type="slidenum">
              <a:rPr kumimoji="1" lang="ja-JP" altLang="en-US" smtClean="0"/>
              <a:t>10</a:t>
            </a:fld>
            <a:endParaRPr kumimoji="1" lang="ja-JP" altLang="en-US"/>
          </a:p>
        </p:txBody>
      </p:sp>
    </p:spTree>
    <p:extLst>
      <p:ext uri="{BB962C8B-B14F-4D97-AF65-F5344CB8AC3E}">
        <p14:creationId xmlns:p14="http://schemas.microsoft.com/office/powerpoint/2010/main" val="795867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7F5CD9-AE9B-46EC-95AB-D111220EDF16}"/>
              </a:ext>
            </a:extLst>
          </p:cNvPr>
          <p:cNvSpPr>
            <a:spLocks noGrp="1"/>
          </p:cNvSpPr>
          <p:nvPr>
            <p:ph type="title"/>
          </p:nvPr>
        </p:nvSpPr>
        <p:spPr/>
        <p:txBody>
          <a:bodyPr/>
          <a:lstStyle/>
          <a:p>
            <a:r>
              <a:rPr lang="en-US" altLang="ja-JP" dirty="0"/>
              <a:t>2. BI</a:t>
            </a:r>
            <a:r>
              <a:rPr lang="ja-JP" altLang="en-US" dirty="0"/>
              <a:t>ツールと統計学</a:t>
            </a:r>
            <a:endParaRPr kumimoji="1" lang="ja-JP" altLang="en-US" dirty="0"/>
          </a:p>
        </p:txBody>
      </p:sp>
      <p:sp>
        <p:nvSpPr>
          <p:cNvPr id="3" name="正方形/長方形 2">
            <a:extLst>
              <a:ext uri="{FF2B5EF4-FFF2-40B4-BE49-F238E27FC236}">
                <a16:creationId xmlns:a16="http://schemas.microsoft.com/office/drawing/2014/main" id="{2D3F72A7-C9AD-4D95-9ED9-6F2142B571CF}"/>
              </a:ext>
            </a:extLst>
          </p:cNvPr>
          <p:cNvSpPr/>
          <p:nvPr/>
        </p:nvSpPr>
        <p:spPr>
          <a:xfrm>
            <a:off x="161793" y="1829580"/>
            <a:ext cx="6333135" cy="1384995"/>
          </a:xfrm>
          <a:prstGeom prst="rect">
            <a:avLst/>
          </a:prstGeom>
        </p:spPr>
        <p:txBody>
          <a:bodyPr wrap="square">
            <a:spAutoFit/>
          </a:bodyPr>
          <a:lstStyle/>
          <a:p>
            <a:pPr lvl="1"/>
            <a:r>
              <a:rPr lang="en-US" altLang="ja-JP" sz="2800" dirty="0"/>
              <a:t>2.1. </a:t>
            </a:r>
            <a:r>
              <a:rPr lang="ja-JP" altLang="en-US" sz="2800" dirty="0"/>
              <a:t>データ活用とは</a:t>
            </a:r>
            <a:endParaRPr lang="en-US" altLang="ja-JP" sz="2800" dirty="0"/>
          </a:p>
          <a:p>
            <a:pPr lvl="1"/>
            <a:r>
              <a:rPr lang="en-US" altLang="ja-JP" sz="2800" dirty="0"/>
              <a:t>2.2 </a:t>
            </a:r>
            <a:r>
              <a:rPr lang="ja-JP" altLang="en-US" sz="2800" dirty="0"/>
              <a:t>統計学が生み出す価値</a:t>
            </a:r>
            <a:endParaRPr lang="en-US" altLang="ja-JP" sz="2800" dirty="0"/>
          </a:p>
          <a:p>
            <a:pPr lvl="1"/>
            <a:r>
              <a:rPr lang="en-US" altLang="ja-JP" sz="2800" dirty="0"/>
              <a:t>2.3 </a:t>
            </a:r>
            <a:r>
              <a:rPr lang="ja-JP" altLang="en-US" sz="2800" dirty="0"/>
              <a:t>カスタマーサクセスへのアダプト</a:t>
            </a:r>
            <a:endParaRPr lang="en-US" altLang="ja-JP" sz="2800" dirty="0"/>
          </a:p>
        </p:txBody>
      </p:sp>
      <p:sp>
        <p:nvSpPr>
          <p:cNvPr id="4" name="スライド番号プレースホルダー 3">
            <a:extLst>
              <a:ext uri="{FF2B5EF4-FFF2-40B4-BE49-F238E27FC236}">
                <a16:creationId xmlns:a16="http://schemas.microsoft.com/office/drawing/2014/main" id="{0A9C9B81-B07C-4853-81FE-AE57B04B2BF0}"/>
              </a:ext>
            </a:extLst>
          </p:cNvPr>
          <p:cNvSpPr>
            <a:spLocks noGrp="1"/>
          </p:cNvSpPr>
          <p:nvPr>
            <p:ph type="sldNum" sz="quarter" idx="12"/>
          </p:nvPr>
        </p:nvSpPr>
        <p:spPr/>
        <p:txBody>
          <a:bodyPr/>
          <a:lstStyle/>
          <a:p>
            <a:fld id="{C1A3DA74-9ABF-174E-BDDA-C7CF104DD124}" type="slidenum">
              <a:rPr kumimoji="1" lang="ja-JP" altLang="en-US" smtClean="0"/>
              <a:t>11</a:t>
            </a:fld>
            <a:endParaRPr kumimoji="1" lang="ja-JP" altLang="en-US"/>
          </a:p>
        </p:txBody>
      </p:sp>
    </p:spTree>
    <p:extLst>
      <p:ext uri="{BB962C8B-B14F-4D97-AF65-F5344CB8AC3E}">
        <p14:creationId xmlns:p14="http://schemas.microsoft.com/office/powerpoint/2010/main" val="3195065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3E7824-0BDF-4509-9A3D-51F1820ECC72}"/>
              </a:ext>
            </a:extLst>
          </p:cNvPr>
          <p:cNvSpPr>
            <a:spLocks noGrp="1"/>
          </p:cNvSpPr>
          <p:nvPr>
            <p:ph type="title"/>
          </p:nvPr>
        </p:nvSpPr>
        <p:spPr>
          <a:xfrm>
            <a:off x="161794" y="136525"/>
            <a:ext cx="11925822" cy="1325563"/>
          </a:xfrm>
        </p:spPr>
        <p:txBody>
          <a:bodyPr/>
          <a:lstStyle/>
          <a:p>
            <a:r>
              <a:rPr lang="en-US" altLang="ja-JP" dirty="0"/>
              <a:t>2.1. </a:t>
            </a:r>
            <a:r>
              <a:rPr lang="ja-JP" altLang="en-US" dirty="0"/>
              <a:t>データ活用とは</a:t>
            </a:r>
            <a:endParaRPr kumimoji="1" lang="ja-JP" altLang="en-US" dirty="0"/>
          </a:p>
        </p:txBody>
      </p:sp>
      <p:sp>
        <p:nvSpPr>
          <p:cNvPr id="4" name="正方形/長方形 3">
            <a:extLst>
              <a:ext uri="{FF2B5EF4-FFF2-40B4-BE49-F238E27FC236}">
                <a16:creationId xmlns:a16="http://schemas.microsoft.com/office/drawing/2014/main" id="{730EF89D-D169-4A05-A4D0-160CD3F9EF8E}"/>
              </a:ext>
            </a:extLst>
          </p:cNvPr>
          <p:cNvSpPr/>
          <p:nvPr/>
        </p:nvSpPr>
        <p:spPr>
          <a:xfrm>
            <a:off x="411773" y="1859138"/>
            <a:ext cx="800219" cy="461665"/>
          </a:xfrm>
          <a:prstGeom prst="rect">
            <a:avLst/>
          </a:prstGeom>
        </p:spPr>
        <p:txBody>
          <a:bodyPr wrap="none">
            <a:spAutoFit/>
          </a:bodyPr>
          <a:lstStyle/>
          <a:p>
            <a:r>
              <a:rPr lang="ja-JP" altLang="en-US" sz="2400" dirty="0"/>
              <a:t>事象</a:t>
            </a:r>
          </a:p>
        </p:txBody>
      </p:sp>
      <p:sp>
        <p:nvSpPr>
          <p:cNvPr id="5" name="正方形/長方形 4">
            <a:extLst>
              <a:ext uri="{FF2B5EF4-FFF2-40B4-BE49-F238E27FC236}">
                <a16:creationId xmlns:a16="http://schemas.microsoft.com/office/drawing/2014/main" id="{ECED40D9-C989-4F81-9AAF-EFCF2B80829A}"/>
              </a:ext>
            </a:extLst>
          </p:cNvPr>
          <p:cNvSpPr/>
          <p:nvPr/>
        </p:nvSpPr>
        <p:spPr>
          <a:xfrm>
            <a:off x="3272618" y="1859138"/>
            <a:ext cx="1042273" cy="461665"/>
          </a:xfrm>
          <a:prstGeom prst="rect">
            <a:avLst/>
          </a:prstGeom>
        </p:spPr>
        <p:txBody>
          <a:bodyPr wrap="none">
            <a:spAutoFit/>
          </a:bodyPr>
          <a:lstStyle/>
          <a:p>
            <a:r>
              <a:rPr lang="ja-JP" altLang="en-US" sz="2400" dirty="0"/>
              <a:t>データ</a:t>
            </a:r>
          </a:p>
        </p:txBody>
      </p:sp>
      <p:sp>
        <p:nvSpPr>
          <p:cNvPr id="6" name="正方形/長方形 5">
            <a:extLst>
              <a:ext uri="{FF2B5EF4-FFF2-40B4-BE49-F238E27FC236}">
                <a16:creationId xmlns:a16="http://schemas.microsoft.com/office/drawing/2014/main" id="{40D84FC8-382D-499A-B7B1-1D7BF7D7C617}"/>
              </a:ext>
            </a:extLst>
          </p:cNvPr>
          <p:cNvSpPr/>
          <p:nvPr/>
        </p:nvSpPr>
        <p:spPr>
          <a:xfrm>
            <a:off x="6485817" y="1814730"/>
            <a:ext cx="800219" cy="461665"/>
          </a:xfrm>
          <a:prstGeom prst="rect">
            <a:avLst/>
          </a:prstGeom>
        </p:spPr>
        <p:txBody>
          <a:bodyPr wrap="none">
            <a:spAutoFit/>
          </a:bodyPr>
          <a:lstStyle/>
          <a:p>
            <a:r>
              <a:rPr lang="ja-JP" altLang="en-US" sz="2400" dirty="0"/>
              <a:t>知識</a:t>
            </a:r>
          </a:p>
        </p:txBody>
      </p:sp>
      <p:sp>
        <p:nvSpPr>
          <p:cNvPr id="7" name="正方形/長方形 6">
            <a:extLst>
              <a:ext uri="{FF2B5EF4-FFF2-40B4-BE49-F238E27FC236}">
                <a16:creationId xmlns:a16="http://schemas.microsoft.com/office/drawing/2014/main" id="{BB6ACF7D-5496-45C5-BAE8-7758C0D1C517}"/>
              </a:ext>
            </a:extLst>
          </p:cNvPr>
          <p:cNvSpPr/>
          <p:nvPr/>
        </p:nvSpPr>
        <p:spPr>
          <a:xfrm>
            <a:off x="7951881" y="2390748"/>
            <a:ext cx="1723549" cy="461665"/>
          </a:xfrm>
          <a:prstGeom prst="rect">
            <a:avLst/>
          </a:prstGeom>
        </p:spPr>
        <p:txBody>
          <a:bodyPr wrap="none">
            <a:spAutoFit/>
          </a:bodyPr>
          <a:lstStyle/>
          <a:p>
            <a:r>
              <a:rPr lang="ja-JP" altLang="en-US" sz="2400" dirty="0"/>
              <a:t>知恵（能力）</a:t>
            </a:r>
          </a:p>
        </p:txBody>
      </p:sp>
      <p:sp>
        <p:nvSpPr>
          <p:cNvPr id="8" name="正方形/長方形 7">
            <a:extLst>
              <a:ext uri="{FF2B5EF4-FFF2-40B4-BE49-F238E27FC236}">
                <a16:creationId xmlns:a16="http://schemas.microsoft.com/office/drawing/2014/main" id="{9DEB3DFA-CC08-4234-9EF2-B3659D5A1F63}"/>
              </a:ext>
            </a:extLst>
          </p:cNvPr>
          <p:cNvSpPr/>
          <p:nvPr/>
        </p:nvSpPr>
        <p:spPr>
          <a:xfrm>
            <a:off x="9272280" y="1813360"/>
            <a:ext cx="800219" cy="461665"/>
          </a:xfrm>
          <a:prstGeom prst="rect">
            <a:avLst/>
          </a:prstGeom>
        </p:spPr>
        <p:txBody>
          <a:bodyPr wrap="none">
            <a:spAutoFit/>
          </a:bodyPr>
          <a:lstStyle/>
          <a:p>
            <a:r>
              <a:rPr lang="ja-JP" altLang="en-US" sz="2400" dirty="0"/>
              <a:t>行動</a:t>
            </a:r>
          </a:p>
        </p:txBody>
      </p:sp>
      <p:sp>
        <p:nvSpPr>
          <p:cNvPr id="9" name="正方形/長方形 8">
            <a:extLst>
              <a:ext uri="{FF2B5EF4-FFF2-40B4-BE49-F238E27FC236}">
                <a16:creationId xmlns:a16="http://schemas.microsoft.com/office/drawing/2014/main" id="{34BC7D0D-082D-45FE-ADB5-5411D772BD02}"/>
              </a:ext>
            </a:extLst>
          </p:cNvPr>
          <p:cNvSpPr/>
          <p:nvPr/>
        </p:nvSpPr>
        <p:spPr>
          <a:xfrm>
            <a:off x="11287397" y="1542357"/>
            <a:ext cx="800219" cy="461665"/>
          </a:xfrm>
          <a:prstGeom prst="rect">
            <a:avLst/>
          </a:prstGeom>
        </p:spPr>
        <p:txBody>
          <a:bodyPr wrap="none">
            <a:spAutoFit/>
          </a:bodyPr>
          <a:lstStyle/>
          <a:p>
            <a:r>
              <a:rPr lang="ja-JP" altLang="en-US" sz="2400" dirty="0"/>
              <a:t>成功</a:t>
            </a:r>
          </a:p>
        </p:txBody>
      </p:sp>
      <p:sp>
        <p:nvSpPr>
          <p:cNvPr id="10" name="正方形/長方形 9">
            <a:extLst>
              <a:ext uri="{FF2B5EF4-FFF2-40B4-BE49-F238E27FC236}">
                <a16:creationId xmlns:a16="http://schemas.microsoft.com/office/drawing/2014/main" id="{D867BC16-1549-48FE-8B5E-88AB57DB2ABC}"/>
              </a:ext>
            </a:extLst>
          </p:cNvPr>
          <p:cNvSpPr/>
          <p:nvPr/>
        </p:nvSpPr>
        <p:spPr>
          <a:xfrm>
            <a:off x="11287397" y="2238636"/>
            <a:ext cx="800219" cy="461665"/>
          </a:xfrm>
          <a:prstGeom prst="rect">
            <a:avLst/>
          </a:prstGeom>
        </p:spPr>
        <p:txBody>
          <a:bodyPr wrap="none">
            <a:spAutoFit/>
          </a:bodyPr>
          <a:lstStyle/>
          <a:p>
            <a:r>
              <a:rPr lang="ja-JP" altLang="en-US" sz="2400" dirty="0"/>
              <a:t>失敗</a:t>
            </a:r>
          </a:p>
        </p:txBody>
      </p:sp>
      <p:sp>
        <p:nvSpPr>
          <p:cNvPr id="11" name="正方形/長方形 10">
            <a:extLst>
              <a:ext uri="{FF2B5EF4-FFF2-40B4-BE49-F238E27FC236}">
                <a16:creationId xmlns:a16="http://schemas.microsoft.com/office/drawing/2014/main" id="{43818AD9-4AFC-40E3-9ED4-30D380C857D8}"/>
              </a:ext>
            </a:extLst>
          </p:cNvPr>
          <p:cNvSpPr/>
          <p:nvPr/>
        </p:nvSpPr>
        <p:spPr>
          <a:xfrm>
            <a:off x="916258" y="2430865"/>
            <a:ext cx="3461344" cy="1754326"/>
          </a:xfrm>
          <a:prstGeom prst="rect">
            <a:avLst/>
          </a:prstGeom>
        </p:spPr>
        <p:txBody>
          <a:bodyPr wrap="square">
            <a:spAutoFit/>
          </a:bodyPr>
          <a:lstStyle/>
          <a:p>
            <a:r>
              <a:rPr lang="ja-JP" altLang="en-US" dirty="0"/>
              <a:t>機械がやること</a:t>
            </a:r>
            <a:endParaRPr lang="en-US" altLang="ja-JP" dirty="0"/>
          </a:p>
          <a:p>
            <a:pPr marL="342900" indent="-342900">
              <a:buFont typeface="Arial" panose="020B0604020202020204" pitchFamily="34" charset="0"/>
              <a:buChar char="•"/>
            </a:pPr>
            <a:r>
              <a:rPr lang="ja-JP" altLang="en-US" dirty="0"/>
              <a:t>記録</a:t>
            </a:r>
            <a:endParaRPr lang="en-US" altLang="ja-JP" dirty="0"/>
          </a:p>
          <a:p>
            <a:pPr marL="342900" indent="-342900">
              <a:buFont typeface="Arial" panose="020B0604020202020204" pitchFamily="34" charset="0"/>
              <a:buChar char="•"/>
            </a:pPr>
            <a:r>
              <a:rPr lang="ja-JP" altLang="en-US" dirty="0"/>
              <a:t>収集</a:t>
            </a:r>
            <a:endParaRPr lang="en-US" altLang="ja-JP" dirty="0"/>
          </a:p>
          <a:p>
            <a:pPr marL="342900" indent="-342900">
              <a:buFont typeface="Arial" panose="020B0604020202020204" pitchFamily="34" charset="0"/>
              <a:buChar char="•"/>
            </a:pPr>
            <a:r>
              <a:rPr lang="ja-JP" altLang="en-US" dirty="0"/>
              <a:t>人が読める形にする（言語化）</a:t>
            </a:r>
            <a:endParaRPr lang="en-US" altLang="ja-JP" dirty="0"/>
          </a:p>
          <a:p>
            <a:r>
              <a:rPr lang="ja-JP" altLang="en-US" dirty="0"/>
              <a:t>自然現象を人の言葉に変換</a:t>
            </a:r>
            <a:endParaRPr lang="en-US" altLang="ja-JP" dirty="0"/>
          </a:p>
          <a:p>
            <a:r>
              <a:rPr lang="ja-JP" altLang="en-US" dirty="0"/>
              <a:t>（データ化）</a:t>
            </a:r>
          </a:p>
        </p:txBody>
      </p:sp>
      <p:sp>
        <p:nvSpPr>
          <p:cNvPr id="12" name="正方形/長方形 11">
            <a:extLst>
              <a:ext uri="{FF2B5EF4-FFF2-40B4-BE49-F238E27FC236}">
                <a16:creationId xmlns:a16="http://schemas.microsoft.com/office/drawing/2014/main" id="{C27880CD-F43B-4E1D-A0CA-8184FD1D9C82}"/>
              </a:ext>
            </a:extLst>
          </p:cNvPr>
          <p:cNvSpPr/>
          <p:nvPr/>
        </p:nvSpPr>
        <p:spPr>
          <a:xfrm>
            <a:off x="4573790" y="2390748"/>
            <a:ext cx="2141933" cy="1477328"/>
          </a:xfrm>
          <a:prstGeom prst="rect">
            <a:avLst/>
          </a:prstGeom>
        </p:spPr>
        <p:txBody>
          <a:bodyPr wrap="none">
            <a:spAutoFit/>
          </a:bodyPr>
          <a:lstStyle/>
          <a:p>
            <a:r>
              <a:rPr lang="ja-JP" altLang="en-US" dirty="0"/>
              <a:t>人がやること</a:t>
            </a:r>
            <a:endParaRPr lang="en-US" altLang="ja-JP" dirty="0"/>
          </a:p>
          <a:p>
            <a:pPr marL="342900" indent="-342900">
              <a:buFont typeface="Arial" panose="020B0604020202020204" pitchFamily="34" charset="0"/>
              <a:buChar char="•"/>
            </a:pPr>
            <a:r>
              <a:rPr lang="ja-JP" altLang="en-US" dirty="0"/>
              <a:t>認知</a:t>
            </a:r>
            <a:endParaRPr lang="en-US" altLang="ja-JP" dirty="0"/>
          </a:p>
          <a:p>
            <a:pPr marL="342900" indent="-342900">
              <a:buFont typeface="Arial" panose="020B0604020202020204" pitchFamily="34" charset="0"/>
              <a:buChar char="•"/>
            </a:pPr>
            <a:r>
              <a:rPr lang="ja-JP" altLang="en-US" dirty="0"/>
              <a:t>解釈</a:t>
            </a:r>
            <a:endParaRPr lang="en-US" altLang="ja-JP" dirty="0"/>
          </a:p>
          <a:p>
            <a:pPr marL="342900" indent="-342900">
              <a:buFont typeface="Arial" panose="020B0604020202020204" pitchFamily="34" charset="0"/>
              <a:buChar char="•"/>
            </a:pPr>
            <a:r>
              <a:rPr lang="ja-JP" altLang="en-US" dirty="0"/>
              <a:t>理解</a:t>
            </a:r>
            <a:endParaRPr lang="en-US" altLang="ja-JP" dirty="0"/>
          </a:p>
          <a:p>
            <a:r>
              <a:rPr lang="ja-JP" altLang="en-US" dirty="0"/>
              <a:t>データを知識に変換</a:t>
            </a:r>
            <a:endParaRPr lang="en-US" altLang="ja-JP" dirty="0"/>
          </a:p>
        </p:txBody>
      </p:sp>
      <p:sp>
        <p:nvSpPr>
          <p:cNvPr id="13" name="正方形/長方形 12">
            <a:extLst>
              <a:ext uri="{FF2B5EF4-FFF2-40B4-BE49-F238E27FC236}">
                <a16:creationId xmlns:a16="http://schemas.microsoft.com/office/drawing/2014/main" id="{724C1C32-0F87-400E-B09A-990ED95DA936}"/>
              </a:ext>
            </a:extLst>
          </p:cNvPr>
          <p:cNvSpPr/>
          <p:nvPr/>
        </p:nvSpPr>
        <p:spPr>
          <a:xfrm>
            <a:off x="6715723" y="3123362"/>
            <a:ext cx="4390946" cy="369332"/>
          </a:xfrm>
          <a:prstGeom prst="rect">
            <a:avLst/>
          </a:prstGeom>
        </p:spPr>
        <p:txBody>
          <a:bodyPr wrap="none">
            <a:spAutoFit/>
          </a:bodyPr>
          <a:lstStyle/>
          <a:p>
            <a:r>
              <a:rPr lang="ja-JP" altLang="en-US" dirty="0"/>
              <a:t>固有の専門分野に精通している必要がある</a:t>
            </a:r>
          </a:p>
        </p:txBody>
      </p:sp>
      <p:sp>
        <p:nvSpPr>
          <p:cNvPr id="14" name="正方形/長方形 13">
            <a:extLst>
              <a:ext uri="{FF2B5EF4-FFF2-40B4-BE49-F238E27FC236}">
                <a16:creationId xmlns:a16="http://schemas.microsoft.com/office/drawing/2014/main" id="{8BEA12C9-CBB1-4A39-8C70-3508618CACD9}"/>
              </a:ext>
            </a:extLst>
          </p:cNvPr>
          <p:cNvSpPr/>
          <p:nvPr/>
        </p:nvSpPr>
        <p:spPr>
          <a:xfrm>
            <a:off x="357681" y="4553803"/>
            <a:ext cx="5131533" cy="1569660"/>
          </a:xfrm>
          <a:prstGeom prst="rect">
            <a:avLst/>
          </a:prstGeom>
        </p:spPr>
        <p:txBody>
          <a:bodyPr wrap="none">
            <a:spAutoFit/>
          </a:bodyPr>
          <a:lstStyle/>
          <a:p>
            <a:r>
              <a:rPr lang="ja-JP" altLang="en-US" sz="2400" dirty="0"/>
              <a:t>ここさえできれば，行動まで到達できる</a:t>
            </a:r>
            <a:endParaRPr lang="en-US" altLang="ja-JP" sz="2400" dirty="0"/>
          </a:p>
          <a:p>
            <a:r>
              <a:rPr lang="ja-JP" altLang="en-US" sz="2400" dirty="0"/>
              <a:t>データ活用のポーズがとれてしまう</a:t>
            </a:r>
            <a:endParaRPr lang="en-US" altLang="ja-JP" sz="2400" dirty="0"/>
          </a:p>
          <a:p>
            <a:r>
              <a:rPr lang="ja-JP" altLang="en-US" sz="2400" dirty="0"/>
              <a:t>その後の成功は問わない</a:t>
            </a:r>
            <a:endParaRPr lang="en-US" altLang="ja-JP" sz="2400" dirty="0"/>
          </a:p>
          <a:p>
            <a:r>
              <a:rPr lang="ja-JP" altLang="en-US" sz="2400" dirty="0"/>
              <a:t>サイクルのスピードは上がったが</a:t>
            </a:r>
            <a:r>
              <a:rPr lang="ja-JP" altLang="en-US" sz="2400" dirty="0" err="1"/>
              <a:t>．．．</a:t>
            </a:r>
            <a:endParaRPr lang="ja-JP" altLang="en-US" sz="2400" dirty="0"/>
          </a:p>
        </p:txBody>
      </p:sp>
      <p:sp>
        <p:nvSpPr>
          <p:cNvPr id="15" name="スライド番号プレースホルダー 14">
            <a:extLst>
              <a:ext uri="{FF2B5EF4-FFF2-40B4-BE49-F238E27FC236}">
                <a16:creationId xmlns:a16="http://schemas.microsoft.com/office/drawing/2014/main" id="{C588FEA0-E825-42AD-BFAD-754684CA939B}"/>
              </a:ext>
            </a:extLst>
          </p:cNvPr>
          <p:cNvSpPr>
            <a:spLocks noGrp="1"/>
          </p:cNvSpPr>
          <p:nvPr>
            <p:ph type="sldNum" sz="quarter" idx="12"/>
          </p:nvPr>
        </p:nvSpPr>
        <p:spPr/>
        <p:txBody>
          <a:bodyPr/>
          <a:lstStyle/>
          <a:p>
            <a:fld id="{C1A3DA74-9ABF-174E-BDDA-C7CF104DD124}" type="slidenum">
              <a:rPr kumimoji="1" lang="ja-JP" altLang="en-US" smtClean="0"/>
              <a:t>12</a:t>
            </a:fld>
            <a:endParaRPr kumimoji="1" lang="ja-JP" altLang="en-US"/>
          </a:p>
        </p:txBody>
      </p:sp>
      <p:sp>
        <p:nvSpPr>
          <p:cNvPr id="16" name="正方形/長方形 15">
            <a:extLst>
              <a:ext uri="{FF2B5EF4-FFF2-40B4-BE49-F238E27FC236}">
                <a16:creationId xmlns:a16="http://schemas.microsoft.com/office/drawing/2014/main" id="{EA08F091-367A-44C2-9C48-F17ED8C4DC32}"/>
              </a:ext>
            </a:extLst>
          </p:cNvPr>
          <p:cNvSpPr/>
          <p:nvPr/>
        </p:nvSpPr>
        <p:spPr>
          <a:xfrm>
            <a:off x="5975136" y="4823363"/>
            <a:ext cx="4400564" cy="461665"/>
          </a:xfrm>
          <a:prstGeom prst="rect">
            <a:avLst/>
          </a:prstGeom>
        </p:spPr>
        <p:txBody>
          <a:bodyPr wrap="none">
            <a:spAutoFit/>
          </a:bodyPr>
          <a:lstStyle/>
          <a:p>
            <a:r>
              <a:rPr lang="ja-JP" altLang="en-US" sz="2400" dirty="0"/>
              <a:t>成功への精度を上げる方法は？</a:t>
            </a:r>
          </a:p>
        </p:txBody>
      </p:sp>
    </p:spTree>
    <p:extLst>
      <p:ext uri="{BB962C8B-B14F-4D97-AF65-F5344CB8AC3E}">
        <p14:creationId xmlns:p14="http://schemas.microsoft.com/office/powerpoint/2010/main" val="2528784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53F72A-4578-43CD-AABB-C6F432561B12}"/>
              </a:ext>
            </a:extLst>
          </p:cNvPr>
          <p:cNvSpPr>
            <a:spLocks noGrp="1"/>
          </p:cNvSpPr>
          <p:nvPr>
            <p:ph type="title"/>
          </p:nvPr>
        </p:nvSpPr>
        <p:spPr/>
        <p:txBody>
          <a:bodyPr/>
          <a:lstStyle/>
          <a:p>
            <a:r>
              <a:rPr lang="en-US" altLang="ja-JP" dirty="0"/>
              <a:t>2.2 </a:t>
            </a:r>
            <a:r>
              <a:rPr lang="ja-JP" altLang="en-US" dirty="0"/>
              <a:t>統計学が生み出す価値</a:t>
            </a:r>
            <a:endParaRPr kumimoji="1" lang="ja-JP" altLang="en-US" dirty="0"/>
          </a:p>
        </p:txBody>
      </p:sp>
      <p:sp>
        <p:nvSpPr>
          <p:cNvPr id="3" name="スライド番号プレースホルダー 2">
            <a:extLst>
              <a:ext uri="{FF2B5EF4-FFF2-40B4-BE49-F238E27FC236}">
                <a16:creationId xmlns:a16="http://schemas.microsoft.com/office/drawing/2014/main" id="{D18CD9DF-08CB-4E91-91E2-38CBBC31CB1E}"/>
              </a:ext>
            </a:extLst>
          </p:cNvPr>
          <p:cNvSpPr>
            <a:spLocks noGrp="1"/>
          </p:cNvSpPr>
          <p:nvPr>
            <p:ph type="sldNum" sz="quarter" idx="12"/>
          </p:nvPr>
        </p:nvSpPr>
        <p:spPr/>
        <p:txBody>
          <a:bodyPr/>
          <a:lstStyle/>
          <a:p>
            <a:fld id="{C1A3DA74-9ABF-174E-BDDA-C7CF104DD124}" type="slidenum">
              <a:rPr kumimoji="1" lang="ja-JP" altLang="en-US" smtClean="0"/>
              <a:t>13</a:t>
            </a:fld>
            <a:endParaRPr kumimoji="1" lang="ja-JP" altLang="en-US"/>
          </a:p>
        </p:txBody>
      </p:sp>
      <p:sp>
        <p:nvSpPr>
          <p:cNvPr id="4" name="正方形/長方形 3">
            <a:extLst>
              <a:ext uri="{FF2B5EF4-FFF2-40B4-BE49-F238E27FC236}">
                <a16:creationId xmlns:a16="http://schemas.microsoft.com/office/drawing/2014/main" id="{3F68CE99-824F-4746-A528-AF46939F8981}"/>
              </a:ext>
            </a:extLst>
          </p:cNvPr>
          <p:cNvSpPr/>
          <p:nvPr/>
        </p:nvSpPr>
        <p:spPr>
          <a:xfrm>
            <a:off x="1223283" y="4516256"/>
            <a:ext cx="3904733" cy="461665"/>
          </a:xfrm>
          <a:prstGeom prst="rect">
            <a:avLst/>
          </a:prstGeom>
        </p:spPr>
        <p:txBody>
          <a:bodyPr wrap="square">
            <a:spAutoFit/>
          </a:bodyPr>
          <a:lstStyle/>
          <a:p>
            <a:r>
              <a:rPr lang="ja-JP" altLang="en-US" sz="2400" dirty="0"/>
              <a:t>必要ないわけがない</a:t>
            </a:r>
          </a:p>
        </p:txBody>
      </p:sp>
      <p:sp>
        <p:nvSpPr>
          <p:cNvPr id="5" name="正方形/長方形 4">
            <a:extLst>
              <a:ext uri="{FF2B5EF4-FFF2-40B4-BE49-F238E27FC236}">
                <a16:creationId xmlns:a16="http://schemas.microsoft.com/office/drawing/2014/main" id="{E462D139-5C77-4677-A04C-22D15E71B6DD}"/>
              </a:ext>
            </a:extLst>
          </p:cNvPr>
          <p:cNvSpPr/>
          <p:nvPr/>
        </p:nvSpPr>
        <p:spPr>
          <a:xfrm>
            <a:off x="1286844" y="5070948"/>
            <a:ext cx="4801203" cy="461665"/>
          </a:xfrm>
          <a:prstGeom prst="rect">
            <a:avLst/>
          </a:prstGeom>
        </p:spPr>
        <p:txBody>
          <a:bodyPr wrap="square">
            <a:spAutoFit/>
          </a:bodyPr>
          <a:lstStyle/>
          <a:p>
            <a:r>
              <a:rPr lang="ja-JP" altLang="en-US" sz="2400" dirty="0"/>
              <a:t>その必要性にすら気づいていない</a:t>
            </a:r>
          </a:p>
        </p:txBody>
      </p:sp>
      <p:sp>
        <p:nvSpPr>
          <p:cNvPr id="6" name="正方形/長方形 5">
            <a:extLst>
              <a:ext uri="{FF2B5EF4-FFF2-40B4-BE49-F238E27FC236}">
                <a16:creationId xmlns:a16="http://schemas.microsoft.com/office/drawing/2014/main" id="{27549C9C-73AD-46F2-955A-EAD5ED3408FD}"/>
              </a:ext>
            </a:extLst>
          </p:cNvPr>
          <p:cNvSpPr/>
          <p:nvPr/>
        </p:nvSpPr>
        <p:spPr>
          <a:xfrm>
            <a:off x="843090" y="5612849"/>
            <a:ext cx="5688709" cy="461665"/>
          </a:xfrm>
          <a:prstGeom prst="rect">
            <a:avLst/>
          </a:prstGeom>
        </p:spPr>
        <p:txBody>
          <a:bodyPr wrap="square">
            <a:spAutoFit/>
          </a:bodyPr>
          <a:lstStyle/>
          <a:p>
            <a:r>
              <a:rPr lang="ja-JP" altLang="en-US" sz="2400" dirty="0"/>
              <a:t>データを人類の基準も上げる必要がある</a:t>
            </a:r>
          </a:p>
        </p:txBody>
      </p:sp>
      <p:sp>
        <p:nvSpPr>
          <p:cNvPr id="8" name="正方形/長方形 7">
            <a:extLst>
              <a:ext uri="{FF2B5EF4-FFF2-40B4-BE49-F238E27FC236}">
                <a16:creationId xmlns:a16="http://schemas.microsoft.com/office/drawing/2014/main" id="{7EB01FFF-C6F0-4A67-BDEE-DAF2535886AE}"/>
              </a:ext>
            </a:extLst>
          </p:cNvPr>
          <p:cNvSpPr/>
          <p:nvPr/>
        </p:nvSpPr>
        <p:spPr>
          <a:xfrm>
            <a:off x="621662" y="3645141"/>
            <a:ext cx="6638968" cy="830997"/>
          </a:xfrm>
          <a:prstGeom prst="rect">
            <a:avLst/>
          </a:prstGeom>
        </p:spPr>
        <p:txBody>
          <a:bodyPr wrap="square">
            <a:spAutoFit/>
          </a:bodyPr>
          <a:lstStyle/>
          <a:p>
            <a:r>
              <a:rPr lang="ja-JP" altLang="en-US" sz="2400" dirty="0"/>
              <a:t>データ活用のサイクルが早くなると同時に，その精度を上げる必要がある</a:t>
            </a:r>
          </a:p>
        </p:txBody>
      </p:sp>
      <p:sp>
        <p:nvSpPr>
          <p:cNvPr id="9" name="正方形/長方形 8">
            <a:extLst>
              <a:ext uri="{FF2B5EF4-FFF2-40B4-BE49-F238E27FC236}">
                <a16:creationId xmlns:a16="http://schemas.microsoft.com/office/drawing/2014/main" id="{2C2D1CB7-BD7A-4D3E-8D46-60320F6E9B55}"/>
              </a:ext>
            </a:extLst>
          </p:cNvPr>
          <p:cNvSpPr/>
          <p:nvPr/>
        </p:nvSpPr>
        <p:spPr>
          <a:xfrm>
            <a:off x="1001367" y="1592782"/>
            <a:ext cx="1042273" cy="461665"/>
          </a:xfrm>
          <a:prstGeom prst="rect">
            <a:avLst/>
          </a:prstGeom>
        </p:spPr>
        <p:txBody>
          <a:bodyPr wrap="none">
            <a:spAutoFit/>
          </a:bodyPr>
          <a:lstStyle/>
          <a:p>
            <a:r>
              <a:rPr lang="ja-JP" altLang="en-US" sz="2400" dirty="0"/>
              <a:t>データ</a:t>
            </a:r>
          </a:p>
        </p:txBody>
      </p:sp>
      <p:sp>
        <p:nvSpPr>
          <p:cNvPr id="10" name="正方形/長方形 9">
            <a:extLst>
              <a:ext uri="{FF2B5EF4-FFF2-40B4-BE49-F238E27FC236}">
                <a16:creationId xmlns:a16="http://schemas.microsoft.com/office/drawing/2014/main" id="{64A4D52D-F679-428A-910A-02D29C34A2DF}"/>
              </a:ext>
            </a:extLst>
          </p:cNvPr>
          <p:cNvSpPr/>
          <p:nvPr/>
        </p:nvSpPr>
        <p:spPr>
          <a:xfrm>
            <a:off x="4214566" y="1548374"/>
            <a:ext cx="800219" cy="461665"/>
          </a:xfrm>
          <a:prstGeom prst="rect">
            <a:avLst/>
          </a:prstGeom>
        </p:spPr>
        <p:txBody>
          <a:bodyPr wrap="none">
            <a:spAutoFit/>
          </a:bodyPr>
          <a:lstStyle/>
          <a:p>
            <a:r>
              <a:rPr lang="ja-JP" altLang="en-US" sz="2400" dirty="0"/>
              <a:t>知識</a:t>
            </a:r>
          </a:p>
        </p:txBody>
      </p:sp>
      <p:sp>
        <p:nvSpPr>
          <p:cNvPr id="11" name="正方形/長方形 10">
            <a:extLst>
              <a:ext uri="{FF2B5EF4-FFF2-40B4-BE49-F238E27FC236}">
                <a16:creationId xmlns:a16="http://schemas.microsoft.com/office/drawing/2014/main" id="{B4D661FD-1659-4E05-BC07-4FA2147F504B}"/>
              </a:ext>
            </a:extLst>
          </p:cNvPr>
          <p:cNvSpPr/>
          <p:nvPr/>
        </p:nvSpPr>
        <p:spPr>
          <a:xfrm>
            <a:off x="2302539" y="2124392"/>
            <a:ext cx="2141933" cy="1477328"/>
          </a:xfrm>
          <a:prstGeom prst="rect">
            <a:avLst/>
          </a:prstGeom>
        </p:spPr>
        <p:txBody>
          <a:bodyPr wrap="none">
            <a:spAutoFit/>
          </a:bodyPr>
          <a:lstStyle/>
          <a:p>
            <a:r>
              <a:rPr lang="ja-JP" altLang="en-US" dirty="0"/>
              <a:t>人がやること</a:t>
            </a:r>
            <a:endParaRPr lang="en-US" altLang="ja-JP" dirty="0"/>
          </a:p>
          <a:p>
            <a:pPr marL="342900" indent="-342900">
              <a:buFont typeface="Arial" panose="020B0604020202020204" pitchFamily="34" charset="0"/>
              <a:buChar char="•"/>
            </a:pPr>
            <a:r>
              <a:rPr lang="ja-JP" altLang="en-US" dirty="0"/>
              <a:t>認知</a:t>
            </a:r>
            <a:endParaRPr lang="en-US" altLang="ja-JP" dirty="0"/>
          </a:p>
          <a:p>
            <a:pPr marL="342900" indent="-342900">
              <a:buFont typeface="Arial" panose="020B0604020202020204" pitchFamily="34" charset="0"/>
              <a:buChar char="•"/>
            </a:pPr>
            <a:r>
              <a:rPr lang="ja-JP" altLang="en-US" dirty="0"/>
              <a:t>解釈</a:t>
            </a:r>
            <a:endParaRPr lang="en-US" altLang="ja-JP" dirty="0"/>
          </a:p>
          <a:p>
            <a:pPr marL="342900" indent="-342900">
              <a:buFont typeface="Arial" panose="020B0604020202020204" pitchFamily="34" charset="0"/>
              <a:buChar char="•"/>
            </a:pPr>
            <a:r>
              <a:rPr lang="ja-JP" altLang="en-US" dirty="0"/>
              <a:t>理解</a:t>
            </a:r>
            <a:endParaRPr lang="en-US" altLang="ja-JP" dirty="0"/>
          </a:p>
          <a:p>
            <a:r>
              <a:rPr lang="ja-JP" altLang="en-US" dirty="0"/>
              <a:t>データを知識に変換</a:t>
            </a:r>
            <a:endParaRPr lang="en-US" altLang="ja-JP" dirty="0"/>
          </a:p>
        </p:txBody>
      </p:sp>
    </p:spTree>
    <p:extLst>
      <p:ext uri="{BB962C8B-B14F-4D97-AF65-F5344CB8AC3E}">
        <p14:creationId xmlns:p14="http://schemas.microsoft.com/office/powerpoint/2010/main" val="2503808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B95347-A394-4C14-AFC7-5E25FDC3419F}"/>
              </a:ext>
            </a:extLst>
          </p:cNvPr>
          <p:cNvSpPr>
            <a:spLocks noGrp="1"/>
          </p:cNvSpPr>
          <p:nvPr>
            <p:ph type="title"/>
          </p:nvPr>
        </p:nvSpPr>
        <p:spPr/>
        <p:txBody>
          <a:bodyPr/>
          <a:lstStyle/>
          <a:p>
            <a:endParaRPr kumimoji="1" lang="ja-JP" altLang="en-US" dirty="0"/>
          </a:p>
        </p:txBody>
      </p:sp>
      <p:sp>
        <p:nvSpPr>
          <p:cNvPr id="3" name="スライド番号プレースホルダー 2">
            <a:extLst>
              <a:ext uri="{FF2B5EF4-FFF2-40B4-BE49-F238E27FC236}">
                <a16:creationId xmlns:a16="http://schemas.microsoft.com/office/drawing/2014/main" id="{E7A1816A-253B-44AB-817D-B371FCB3849D}"/>
              </a:ext>
            </a:extLst>
          </p:cNvPr>
          <p:cNvSpPr>
            <a:spLocks noGrp="1"/>
          </p:cNvSpPr>
          <p:nvPr>
            <p:ph type="sldNum" sz="quarter" idx="12"/>
          </p:nvPr>
        </p:nvSpPr>
        <p:spPr/>
        <p:txBody>
          <a:bodyPr/>
          <a:lstStyle/>
          <a:p>
            <a:fld id="{C1A3DA74-9ABF-174E-BDDA-C7CF104DD124}" type="slidenum">
              <a:rPr kumimoji="1" lang="ja-JP" altLang="en-US" smtClean="0"/>
              <a:t>14</a:t>
            </a:fld>
            <a:endParaRPr kumimoji="1" lang="ja-JP" altLang="en-US"/>
          </a:p>
        </p:txBody>
      </p:sp>
      <p:sp>
        <p:nvSpPr>
          <p:cNvPr id="4" name="正方形/長方形 3">
            <a:extLst>
              <a:ext uri="{FF2B5EF4-FFF2-40B4-BE49-F238E27FC236}">
                <a16:creationId xmlns:a16="http://schemas.microsoft.com/office/drawing/2014/main" id="{5CD33F2F-EAC8-4451-B6F2-5A8A9700DA49}"/>
              </a:ext>
            </a:extLst>
          </p:cNvPr>
          <p:cNvSpPr/>
          <p:nvPr/>
        </p:nvSpPr>
        <p:spPr>
          <a:xfrm>
            <a:off x="411773" y="3013501"/>
            <a:ext cx="3904733" cy="830997"/>
          </a:xfrm>
          <a:prstGeom prst="rect">
            <a:avLst/>
          </a:prstGeom>
        </p:spPr>
        <p:txBody>
          <a:bodyPr wrap="square">
            <a:spAutoFit/>
          </a:bodyPr>
          <a:lstStyle/>
          <a:p>
            <a:r>
              <a:rPr lang="ja-JP" altLang="en-US" sz="2400" dirty="0"/>
              <a:t>カスタマーサクセス</a:t>
            </a:r>
            <a:endParaRPr lang="en-US" altLang="ja-JP" sz="2400" dirty="0"/>
          </a:p>
          <a:p>
            <a:endParaRPr lang="ja-JP" altLang="en-US" sz="2400" dirty="0"/>
          </a:p>
        </p:txBody>
      </p:sp>
      <p:sp>
        <p:nvSpPr>
          <p:cNvPr id="5" name="正方形/長方形 4">
            <a:extLst>
              <a:ext uri="{FF2B5EF4-FFF2-40B4-BE49-F238E27FC236}">
                <a16:creationId xmlns:a16="http://schemas.microsoft.com/office/drawing/2014/main" id="{0F5DE0CC-35E4-4CF6-8577-7E92872CD91D}"/>
              </a:ext>
            </a:extLst>
          </p:cNvPr>
          <p:cNvSpPr/>
          <p:nvPr/>
        </p:nvSpPr>
        <p:spPr>
          <a:xfrm>
            <a:off x="1080366" y="4316275"/>
            <a:ext cx="6662537" cy="1200329"/>
          </a:xfrm>
          <a:prstGeom prst="rect">
            <a:avLst/>
          </a:prstGeom>
        </p:spPr>
        <p:txBody>
          <a:bodyPr wrap="square">
            <a:spAutoFit/>
          </a:bodyPr>
          <a:lstStyle/>
          <a:p>
            <a:r>
              <a:rPr lang="ja-JP" altLang="en-US" sz="2400" dirty="0"/>
              <a:t>失敗事例：使い方がわかっても，統計学のリテラシーがないために挫折してしまう</a:t>
            </a:r>
            <a:endParaRPr lang="en-US" altLang="ja-JP" sz="2400" dirty="0"/>
          </a:p>
          <a:p>
            <a:endParaRPr lang="ja-JP" altLang="en-US" sz="2400" dirty="0"/>
          </a:p>
        </p:txBody>
      </p:sp>
    </p:spTree>
    <p:extLst>
      <p:ext uri="{BB962C8B-B14F-4D97-AF65-F5344CB8AC3E}">
        <p14:creationId xmlns:p14="http://schemas.microsoft.com/office/powerpoint/2010/main" val="3512123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0F93EF-EDE3-480E-AF45-B164BB1E7216}"/>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12E826EE-F9C6-4AA9-ACBA-B50514D4AA4A}"/>
              </a:ext>
            </a:extLst>
          </p:cNvPr>
          <p:cNvSpPr>
            <a:spLocks noGrp="1"/>
          </p:cNvSpPr>
          <p:nvPr>
            <p:ph type="sldNum" sz="quarter" idx="12"/>
          </p:nvPr>
        </p:nvSpPr>
        <p:spPr/>
        <p:txBody>
          <a:bodyPr/>
          <a:lstStyle/>
          <a:p>
            <a:fld id="{C1A3DA74-9ABF-174E-BDDA-C7CF104DD124}" type="slidenum">
              <a:rPr kumimoji="1" lang="ja-JP" altLang="en-US" smtClean="0"/>
              <a:t>15</a:t>
            </a:fld>
            <a:endParaRPr kumimoji="1" lang="ja-JP" altLang="en-US"/>
          </a:p>
        </p:txBody>
      </p:sp>
    </p:spTree>
    <p:extLst>
      <p:ext uri="{BB962C8B-B14F-4D97-AF65-F5344CB8AC3E}">
        <p14:creationId xmlns:p14="http://schemas.microsoft.com/office/powerpoint/2010/main" val="4111440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3E5616-FDFA-7840-9CAD-2CB9060A733A}"/>
              </a:ext>
            </a:extLst>
          </p:cNvPr>
          <p:cNvSpPr>
            <a:spLocks noGrp="1"/>
          </p:cNvSpPr>
          <p:nvPr>
            <p:ph type="title"/>
          </p:nvPr>
        </p:nvSpPr>
        <p:spPr/>
        <p:txBody>
          <a:bodyPr/>
          <a:lstStyle/>
          <a:p>
            <a:r>
              <a:rPr kumimoji="1" lang="en-US" altLang="ja-JP" dirty="0"/>
              <a:t>3. </a:t>
            </a:r>
            <a:r>
              <a:rPr kumimoji="1" lang="ja-JP" altLang="en-US" dirty="0"/>
              <a:t>弁明</a:t>
            </a:r>
          </a:p>
        </p:txBody>
      </p:sp>
      <p:sp>
        <p:nvSpPr>
          <p:cNvPr id="3" name="テキスト ボックス 2">
            <a:extLst>
              <a:ext uri="{FF2B5EF4-FFF2-40B4-BE49-F238E27FC236}">
                <a16:creationId xmlns:a16="http://schemas.microsoft.com/office/drawing/2014/main" id="{93B14DC4-64CA-4A42-B8C5-97176CA5AAAB}"/>
              </a:ext>
            </a:extLst>
          </p:cNvPr>
          <p:cNvSpPr txBox="1"/>
          <p:nvPr/>
        </p:nvSpPr>
        <p:spPr>
          <a:xfrm>
            <a:off x="526093" y="2207766"/>
            <a:ext cx="9028434" cy="3539430"/>
          </a:xfrm>
          <a:prstGeom prst="rect">
            <a:avLst/>
          </a:prstGeom>
          <a:noFill/>
        </p:spPr>
        <p:txBody>
          <a:bodyPr wrap="none" rtlCol="0">
            <a:spAutoFit/>
          </a:bodyPr>
          <a:lstStyle/>
          <a:p>
            <a:r>
              <a:rPr lang="ja-JP" altLang="en-US" sz="2800"/>
              <a:t>「大した実績もない若造が偉そうなこと言いやがって」</a:t>
            </a:r>
            <a:endParaRPr lang="en-US" altLang="ja-JP" sz="2800" dirty="0"/>
          </a:p>
          <a:p>
            <a:endParaRPr lang="en-US" altLang="ja-JP" sz="2800" dirty="0"/>
          </a:p>
          <a:p>
            <a:r>
              <a:rPr lang="ja-JP" altLang="en-US" sz="2800"/>
              <a:t>したっぱの特権</a:t>
            </a:r>
            <a:r>
              <a:rPr lang="en-US" altLang="ja-JP" sz="2800" dirty="0"/>
              <a:t> </a:t>
            </a:r>
            <a:r>
              <a:rPr lang="ja-JP" altLang="en-US" sz="2800"/>
              <a:t>➡︎</a:t>
            </a:r>
            <a:r>
              <a:rPr lang="en-US" altLang="ja-JP" sz="2800" dirty="0"/>
              <a:t> </a:t>
            </a:r>
            <a:r>
              <a:rPr lang="ja-JP" altLang="en-US" sz="2800"/>
              <a:t>時間的にも精神的にも余裕がある</a:t>
            </a:r>
            <a:endParaRPr lang="en-US" altLang="ja-JP" sz="2800" dirty="0"/>
          </a:p>
          <a:p>
            <a:r>
              <a:rPr lang="ja-JP" altLang="en-US" sz="2800"/>
              <a:t>・任せられる仕事が限られているため忙しくない</a:t>
            </a:r>
            <a:endParaRPr lang="en-US" altLang="ja-JP" sz="2800" dirty="0"/>
          </a:p>
          <a:p>
            <a:r>
              <a:rPr lang="ja-JP" altLang="en-US" sz="2800"/>
              <a:t>・大きな責任</a:t>
            </a:r>
            <a:r>
              <a:rPr lang="en-US" altLang="ja-JP" sz="2800" dirty="0"/>
              <a:t>(</a:t>
            </a:r>
            <a:r>
              <a:rPr lang="ja-JP" altLang="en-US" sz="2800"/>
              <a:t>プレッシャー</a:t>
            </a:r>
            <a:r>
              <a:rPr lang="en-US" altLang="ja-JP" sz="2800" dirty="0"/>
              <a:t>)</a:t>
            </a:r>
            <a:r>
              <a:rPr lang="ja-JP" altLang="en-US" sz="2800"/>
              <a:t>を負っていない</a:t>
            </a:r>
            <a:endParaRPr lang="en-US" altLang="ja-JP" sz="2800" dirty="0"/>
          </a:p>
          <a:p>
            <a:r>
              <a:rPr lang="ja-JP" altLang="en-US" sz="2800"/>
              <a:t>・会社に対する固定観念や先入観が薄い</a:t>
            </a:r>
            <a:endParaRPr lang="en-US" altLang="ja-JP" sz="2800" dirty="0"/>
          </a:p>
          <a:p>
            <a:endParaRPr lang="en-US" altLang="ja-JP" sz="2800" dirty="0"/>
          </a:p>
          <a:p>
            <a:r>
              <a:rPr lang="ja-JP" altLang="en-US" sz="2800"/>
              <a:t>自分はこういう哲学が一番，行動へのモチベーションになる</a:t>
            </a:r>
            <a:endParaRPr lang="en-US" altLang="ja-JP" sz="2800" dirty="0"/>
          </a:p>
        </p:txBody>
      </p:sp>
      <p:sp>
        <p:nvSpPr>
          <p:cNvPr id="4" name="スライド番号プレースホルダー 3">
            <a:extLst>
              <a:ext uri="{FF2B5EF4-FFF2-40B4-BE49-F238E27FC236}">
                <a16:creationId xmlns:a16="http://schemas.microsoft.com/office/drawing/2014/main" id="{A65995F1-C0D7-4204-851B-89F43C7E863E}"/>
              </a:ext>
            </a:extLst>
          </p:cNvPr>
          <p:cNvSpPr>
            <a:spLocks noGrp="1"/>
          </p:cNvSpPr>
          <p:nvPr>
            <p:ph type="sldNum" sz="quarter" idx="12"/>
          </p:nvPr>
        </p:nvSpPr>
        <p:spPr/>
        <p:txBody>
          <a:bodyPr/>
          <a:lstStyle/>
          <a:p>
            <a:fld id="{C1A3DA74-9ABF-174E-BDDA-C7CF104DD124}" type="slidenum">
              <a:rPr kumimoji="1" lang="ja-JP" altLang="en-US" smtClean="0"/>
              <a:t>16</a:t>
            </a:fld>
            <a:endParaRPr kumimoji="1" lang="ja-JP" altLang="en-US"/>
          </a:p>
        </p:txBody>
      </p:sp>
    </p:spTree>
    <p:extLst>
      <p:ext uri="{BB962C8B-B14F-4D97-AF65-F5344CB8AC3E}">
        <p14:creationId xmlns:p14="http://schemas.microsoft.com/office/powerpoint/2010/main" val="1195367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99565A-B6E7-E84C-BD8B-4AB715C29C8F}"/>
              </a:ext>
            </a:extLst>
          </p:cNvPr>
          <p:cNvSpPr>
            <a:spLocks noGrp="1"/>
          </p:cNvSpPr>
          <p:nvPr>
            <p:ph type="title"/>
          </p:nvPr>
        </p:nvSpPr>
        <p:spPr/>
        <p:txBody>
          <a:bodyPr/>
          <a:lstStyle/>
          <a:p>
            <a:r>
              <a:rPr kumimoji="1" lang="ja-JP" altLang="en-US"/>
              <a:t>メモ</a:t>
            </a:r>
          </a:p>
        </p:txBody>
      </p:sp>
      <p:sp>
        <p:nvSpPr>
          <p:cNvPr id="4" name="テキスト ボックス 3">
            <a:extLst>
              <a:ext uri="{FF2B5EF4-FFF2-40B4-BE49-F238E27FC236}">
                <a16:creationId xmlns:a16="http://schemas.microsoft.com/office/drawing/2014/main" id="{7D30748C-0C93-634C-B296-FA6301F866E9}"/>
              </a:ext>
            </a:extLst>
          </p:cNvPr>
          <p:cNvSpPr txBox="1"/>
          <p:nvPr/>
        </p:nvSpPr>
        <p:spPr>
          <a:xfrm>
            <a:off x="1240077" y="2605414"/>
            <a:ext cx="7829387" cy="923330"/>
          </a:xfrm>
          <a:prstGeom prst="rect">
            <a:avLst/>
          </a:prstGeom>
          <a:noFill/>
        </p:spPr>
        <p:txBody>
          <a:bodyPr wrap="none" rtlCol="0">
            <a:spAutoFit/>
          </a:bodyPr>
          <a:lstStyle/>
          <a:p>
            <a:r>
              <a:rPr lang="ja-JP" altLang="en-US"/>
              <a:t>サイモンシニックみたいなスピーチ形式で聴衆に投げかけるプレゼンにしたいね</a:t>
            </a:r>
            <a:endParaRPr lang="en-US" altLang="ja-JP" dirty="0"/>
          </a:p>
          <a:p>
            <a:r>
              <a:rPr lang="ja-JP" altLang="en-US"/>
              <a:t>プレゼンの資料なしでも伝えられるくらいのトークを目指す</a:t>
            </a:r>
            <a:endParaRPr lang="en-US" altLang="ja-JP" dirty="0"/>
          </a:p>
          <a:p>
            <a:r>
              <a:rPr lang="ja-JP" altLang="en-US"/>
              <a:t>資料は簡素に仕上げる</a:t>
            </a:r>
            <a:endParaRPr lang="en-US" altLang="ja-JP" dirty="0"/>
          </a:p>
        </p:txBody>
      </p:sp>
      <p:sp>
        <p:nvSpPr>
          <p:cNvPr id="3" name="スライド番号プレースホルダー 2">
            <a:extLst>
              <a:ext uri="{FF2B5EF4-FFF2-40B4-BE49-F238E27FC236}">
                <a16:creationId xmlns:a16="http://schemas.microsoft.com/office/drawing/2014/main" id="{FDDB3E17-E74E-42B7-B842-DAEA66BD9024}"/>
              </a:ext>
            </a:extLst>
          </p:cNvPr>
          <p:cNvSpPr>
            <a:spLocks noGrp="1"/>
          </p:cNvSpPr>
          <p:nvPr>
            <p:ph type="sldNum" sz="quarter" idx="12"/>
          </p:nvPr>
        </p:nvSpPr>
        <p:spPr/>
        <p:txBody>
          <a:bodyPr/>
          <a:lstStyle/>
          <a:p>
            <a:fld id="{C1A3DA74-9ABF-174E-BDDA-C7CF104DD124}" type="slidenum">
              <a:rPr kumimoji="1" lang="ja-JP" altLang="en-US" smtClean="0"/>
              <a:t>17</a:t>
            </a:fld>
            <a:endParaRPr kumimoji="1" lang="ja-JP" altLang="en-US"/>
          </a:p>
        </p:txBody>
      </p:sp>
    </p:spTree>
    <p:extLst>
      <p:ext uri="{BB962C8B-B14F-4D97-AF65-F5344CB8AC3E}">
        <p14:creationId xmlns:p14="http://schemas.microsoft.com/office/powerpoint/2010/main" val="3065532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27CF56EC-D293-EA49-B1A2-C37F9D0CAB34}"/>
              </a:ext>
            </a:extLst>
          </p:cNvPr>
          <p:cNvSpPr>
            <a:spLocks noGrp="1"/>
          </p:cNvSpPr>
          <p:nvPr>
            <p:ph type="ctrTitle"/>
          </p:nvPr>
        </p:nvSpPr>
        <p:spPr>
          <a:xfrm>
            <a:off x="434234" y="1753057"/>
            <a:ext cx="11323529" cy="2387600"/>
          </a:xfrm>
        </p:spPr>
        <p:txBody>
          <a:bodyPr>
            <a:normAutofit/>
          </a:bodyPr>
          <a:lstStyle/>
          <a:p>
            <a:r>
              <a:rPr kumimoji="1" lang="ja-JP" altLang="en-US"/>
              <a:t>統計学の価値を</a:t>
            </a:r>
            <a:br>
              <a:rPr kumimoji="1" lang="en-US" altLang="ja-JP" dirty="0"/>
            </a:br>
            <a:r>
              <a:rPr kumimoji="1" lang="ja-JP" altLang="en-US"/>
              <a:t>カスタマーサクセスに</a:t>
            </a:r>
            <a:r>
              <a:rPr lang="ja-JP" altLang="en-US"/>
              <a:t>見出す</a:t>
            </a:r>
            <a:endParaRPr kumimoji="1" lang="ja-JP" altLang="en-US"/>
          </a:p>
        </p:txBody>
      </p:sp>
      <p:sp>
        <p:nvSpPr>
          <p:cNvPr id="5" name="字幕 2">
            <a:extLst>
              <a:ext uri="{FF2B5EF4-FFF2-40B4-BE49-F238E27FC236}">
                <a16:creationId xmlns:a16="http://schemas.microsoft.com/office/drawing/2014/main" id="{3D9C18C8-E4C7-0E4B-8ED2-7D978F3CEE6E}"/>
              </a:ext>
            </a:extLst>
          </p:cNvPr>
          <p:cNvSpPr>
            <a:spLocks noGrp="1"/>
          </p:cNvSpPr>
          <p:nvPr>
            <p:ph type="subTitle" idx="1"/>
          </p:nvPr>
        </p:nvSpPr>
        <p:spPr>
          <a:xfrm>
            <a:off x="1523999" y="4316021"/>
            <a:ext cx="9144000" cy="1655762"/>
          </a:xfrm>
        </p:spPr>
        <p:txBody>
          <a:bodyPr/>
          <a:lstStyle/>
          <a:p>
            <a:r>
              <a:rPr kumimoji="1" lang="en-US" altLang="ja-JP" dirty="0" err="1"/>
              <a:t>MotionBoard</a:t>
            </a:r>
            <a:r>
              <a:rPr kumimoji="1" lang="ja-JP" altLang="en-US"/>
              <a:t>開発部</a:t>
            </a:r>
            <a:r>
              <a:rPr lang="en-US" altLang="ja-JP" dirty="0"/>
              <a:t>  </a:t>
            </a:r>
            <a:r>
              <a:rPr kumimoji="1" lang="ja-JP" altLang="en-US"/>
              <a:t>武島</a:t>
            </a:r>
            <a:r>
              <a:rPr kumimoji="1" lang="en-US" altLang="ja-JP" dirty="0"/>
              <a:t> </a:t>
            </a:r>
            <a:r>
              <a:rPr kumimoji="1" lang="ja-JP" altLang="en-US"/>
              <a:t>吉郁</a:t>
            </a:r>
          </a:p>
        </p:txBody>
      </p:sp>
      <p:sp>
        <p:nvSpPr>
          <p:cNvPr id="2" name="スライド番号プレースホルダー 1">
            <a:extLst>
              <a:ext uri="{FF2B5EF4-FFF2-40B4-BE49-F238E27FC236}">
                <a16:creationId xmlns:a16="http://schemas.microsoft.com/office/drawing/2014/main" id="{0883CF6B-451C-4974-955F-96FFB225ED59}"/>
              </a:ext>
            </a:extLst>
          </p:cNvPr>
          <p:cNvSpPr>
            <a:spLocks noGrp="1"/>
          </p:cNvSpPr>
          <p:nvPr>
            <p:ph type="sldNum" sz="quarter" idx="12"/>
          </p:nvPr>
        </p:nvSpPr>
        <p:spPr/>
        <p:txBody>
          <a:bodyPr/>
          <a:lstStyle/>
          <a:p>
            <a:fld id="{C1A3DA74-9ABF-174E-BDDA-C7CF104DD124}" type="slidenum">
              <a:rPr kumimoji="1" lang="ja-JP" altLang="en-US" smtClean="0"/>
              <a:t>2</a:t>
            </a:fld>
            <a:endParaRPr kumimoji="1" lang="ja-JP" altLang="en-US"/>
          </a:p>
        </p:txBody>
      </p:sp>
    </p:spTree>
    <p:extLst>
      <p:ext uri="{BB962C8B-B14F-4D97-AF65-F5344CB8AC3E}">
        <p14:creationId xmlns:p14="http://schemas.microsoft.com/office/powerpoint/2010/main" val="2933406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799E1F-9A5C-694A-AFAA-851940327BDE}"/>
              </a:ext>
            </a:extLst>
          </p:cNvPr>
          <p:cNvSpPr>
            <a:spLocks noGrp="1"/>
          </p:cNvSpPr>
          <p:nvPr>
            <p:ph type="title"/>
          </p:nvPr>
        </p:nvSpPr>
        <p:spPr/>
        <p:txBody>
          <a:bodyPr/>
          <a:lstStyle/>
          <a:p>
            <a:r>
              <a:rPr kumimoji="1" lang="ja-JP" altLang="en-US"/>
              <a:t>目次</a:t>
            </a:r>
          </a:p>
        </p:txBody>
      </p:sp>
      <p:sp>
        <p:nvSpPr>
          <p:cNvPr id="3" name="テキスト ボックス 2">
            <a:extLst>
              <a:ext uri="{FF2B5EF4-FFF2-40B4-BE49-F238E27FC236}">
                <a16:creationId xmlns:a16="http://schemas.microsoft.com/office/drawing/2014/main" id="{884FE993-86C9-7540-9D77-674FBDCEB0B4}"/>
              </a:ext>
            </a:extLst>
          </p:cNvPr>
          <p:cNvSpPr txBox="1"/>
          <p:nvPr/>
        </p:nvSpPr>
        <p:spPr>
          <a:xfrm>
            <a:off x="831417" y="1778697"/>
            <a:ext cx="5349541" cy="4062651"/>
          </a:xfrm>
          <a:prstGeom prst="rect">
            <a:avLst/>
          </a:prstGeom>
          <a:noFill/>
        </p:spPr>
        <p:txBody>
          <a:bodyPr wrap="none" rtlCol="0">
            <a:spAutoFit/>
          </a:bodyPr>
          <a:lstStyle/>
          <a:p>
            <a:pPr marL="514350" indent="-514350">
              <a:buFont typeface="+mj-lt"/>
              <a:buAutoNum type="arabicPeriod"/>
            </a:pPr>
            <a:r>
              <a:rPr kumimoji="1" lang="ja-JP" altLang="en-US" sz="3200" dirty="0"/>
              <a:t>統計学とは</a:t>
            </a:r>
            <a:endParaRPr lang="en-US" altLang="ja-JP" sz="3200" dirty="0"/>
          </a:p>
          <a:p>
            <a:pPr lvl="1"/>
            <a:r>
              <a:rPr lang="en-US" altLang="ja-JP" sz="2400" dirty="0"/>
              <a:t>1.1. </a:t>
            </a:r>
            <a:r>
              <a:rPr kumimoji="1" lang="ja-JP" altLang="en-US" sz="2400" dirty="0"/>
              <a:t>今日の統計学ができるまで</a:t>
            </a:r>
            <a:endParaRPr kumimoji="1" lang="en-US" altLang="ja-JP" sz="2400" dirty="0"/>
          </a:p>
          <a:p>
            <a:pPr lvl="1"/>
            <a:r>
              <a:rPr lang="en-US" altLang="ja-JP" sz="2400" dirty="0"/>
              <a:t>1.2. </a:t>
            </a:r>
            <a:r>
              <a:rPr lang="ja-JP" altLang="en-US" sz="2400" dirty="0"/>
              <a:t>統計学が目指すもの</a:t>
            </a:r>
            <a:endParaRPr lang="en-US" altLang="ja-JP" sz="2400" dirty="0"/>
          </a:p>
          <a:p>
            <a:pPr lvl="1"/>
            <a:r>
              <a:rPr kumimoji="1" lang="en-US" altLang="ja-JP" sz="2400" dirty="0"/>
              <a:t>1.3. </a:t>
            </a:r>
            <a:r>
              <a:rPr kumimoji="1" lang="ja-JP" altLang="en-US" sz="2400" dirty="0"/>
              <a:t>機械学習との</a:t>
            </a:r>
            <a:r>
              <a:rPr lang="ja-JP" altLang="en-US" sz="2400" dirty="0"/>
              <a:t>比較</a:t>
            </a:r>
            <a:endParaRPr kumimoji="1" lang="en-US" altLang="ja-JP" sz="2400" dirty="0"/>
          </a:p>
          <a:p>
            <a:pPr lvl="1"/>
            <a:endParaRPr kumimoji="1" lang="en-US" altLang="ja-JP" sz="900" dirty="0"/>
          </a:p>
          <a:p>
            <a:pPr marL="514350" indent="-514350">
              <a:buFont typeface="+mj-lt"/>
              <a:buAutoNum type="arabicPeriod"/>
            </a:pPr>
            <a:r>
              <a:rPr lang="en-US" altLang="ja-JP" sz="3200" dirty="0"/>
              <a:t>BI</a:t>
            </a:r>
            <a:r>
              <a:rPr lang="ja-JP" altLang="en-US" sz="3200" dirty="0"/>
              <a:t>ツールと統計学</a:t>
            </a:r>
            <a:endParaRPr lang="en-US" altLang="ja-JP" sz="3200" dirty="0"/>
          </a:p>
          <a:p>
            <a:pPr lvl="1"/>
            <a:r>
              <a:rPr kumimoji="1" lang="en-US" altLang="ja-JP" sz="2400" dirty="0"/>
              <a:t>2.1. </a:t>
            </a:r>
            <a:r>
              <a:rPr kumimoji="1" lang="ja-JP" altLang="en-US" sz="2400" dirty="0"/>
              <a:t>データ活用とは</a:t>
            </a:r>
            <a:endParaRPr kumimoji="1" lang="en-US" altLang="ja-JP" sz="2400" dirty="0"/>
          </a:p>
          <a:p>
            <a:pPr lvl="1"/>
            <a:r>
              <a:rPr kumimoji="1" lang="en-US" altLang="ja-JP" sz="2400" dirty="0"/>
              <a:t>2.2. </a:t>
            </a:r>
            <a:r>
              <a:rPr kumimoji="1" lang="ja-JP" altLang="en-US" sz="2400" dirty="0"/>
              <a:t>統計学が生み出す価値</a:t>
            </a:r>
            <a:endParaRPr kumimoji="1" lang="en-US" altLang="ja-JP" sz="2400" dirty="0"/>
          </a:p>
          <a:p>
            <a:pPr lvl="1"/>
            <a:r>
              <a:rPr lang="en-US" altLang="ja-JP" sz="2400" dirty="0"/>
              <a:t>2.3. </a:t>
            </a:r>
            <a:r>
              <a:rPr lang="ja-JP" altLang="en-US" sz="2400" dirty="0"/>
              <a:t>カスタマーサクセスへのアダプト</a:t>
            </a:r>
            <a:endParaRPr lang="en-US" altLang="ja-JP" sz="2400" dirty="0"/>
          </a:p>
          <a:p>
            <a:pPr lvl="1"/>
            <a:endParaRPr lang="en-US" altLang="ja-JP" sz="900" dirty="0"/>
          </a:p>
          <a:p>
            <a:pPr marL="514350" indent="-514350">
              <a:buFont typeface="+mj-lt"/>
              <a:buAutoNum type="arabicPeriod"/>
            </a:pPr>
            <a:r>
              <a:rPr kumimoji="1" lang="ja-JP" altLang="en-US" sz="3200" dirty="0"/>
              <a:t>弁明</a:t>
            </a:r>
            <a:endParaRPr kumimoji="1" lang="en-US" altLang="ja-JP" sz="3200" dirty="0"/>
          </a:p>
        </p:txBody>
      </p:sp>
      <p:sp>
        <p:nvSpPr>
          <p:cNvPr id="4" name="スライド番号プレースホルダー 3">
            <a:extLst>
              <a:ext uri="{FF2B5EF4-FFF2-40B4-BE49-F238E27FC236}">
                <a16:creationId xmlns:a16="http://schemas.microsoft.com/office/drawing/2014/main" id="{9C221576-7F8D-4A1D-A375-A7797646B1F4}"/>
              </a:ext>
            </a:extLst>
          </p:cNvPr>
          <p:cNvSpPr>
            <a:spLocks noGrp="1"/>
          </p:cNvSpPr>
          <p:nvPr>
            <p:ph type="sldNum" sz="quarter" idx="12"/>
          </p:nvPr>
        </p:nvSpPr>
        <p:spPr/>
        <p:txBody>
          <a:bodyPr/>
          <a:lstStyle/>
          <a:p>
            <a:fld id="{C1A3DA74-9ABF-174E-BDDA-C7CF104DD124}" type="slidenum">
              <a:rPr kumimoji="1" lang="ja-JP" altLang="en-US" smtClean="0"/>
              <a:t>3</a:t>
            </a:fld>
            <a:endParaRPr kumimoji="1" lang="ja-JP" altLang="en-US"/>
          </a:p>
        </p:txBody>
      </p:sp>
    </p:spTree>
    <p:extLst>
      <p:ext uri="{BB962C8B-B14F-4D97-AF65-F5344CB8AC3E}">
        <p14:creationId xmlns:p14="http://schemas.microsoft.com/office/powerpoint/2010/main" val="3804835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9DD6D1-D5C5-8544-BE9D-C50922E3796D}"/>
              </a:ext>
            </a:extLst>
          </p:cNvPr>
          <p:cNvSpPr>
            <a:spLocks noGrp="1"/>
          </p:cNvSpPr>
          <p:nvPr>
            <p:ph type="title"/>
          </p:nvPr>
        </p:nvSpPr>
        <p:spPr/>
        <p:txBody>
          <a:bodyPr/>
          <a:lstStyle/>
          <a:p>
            <a:r>
              <a:rPr lang="en-US" altLang="ja-JP" dirty="0"/>
              <a:t>1.1. </a:t>
            </a:r>
            <a:r>
              <a:rPr lang="ja-JP" altLang="en-US" dirty="0"/>
              <a:t>今日の統計学ができるまで</a:t>
            </a:r>
            <a:endParaRPr kumimoji="1" lang="ja-JP" altLang="en-US" dirty="0"/>
          </a:p>
        </p:txBody>
      </p:sp>
      <p:sp>
        <p:nvSpPr>
          <p:cNvPr id="3" name="正方形/長方形 2">
            <a:extLst>
              <a:ext uri="{FF2B5EF4-FFF2-40B4-BE49-F238E27FC236}">
                <a16:creationId xmlns:a16="http://schemas.microsoft.com/office/drawing/2014/main" id="{5BEBF608-7D14-48EA-B351-192081936083}"/>
              </a:ext>
            </a:extLst>
          </p:cNvPr>
          <p:cNvSpPr/>
          <p:nvPr/>
        </p:nvSpPr>
        <p:spPr>
          <a:xfrm>
            <a:off x="161794" y="3914524"/>
            <a:ext cx="8675773" cy="461665"/>
          </a:xfrm>
          <a:prstGeom prst="rect">
            <a:avLst/>
          </a:prstGeom>
        </p:spPr>
        <p:txBody>
          <a:bodyPr wrap="none">
            <a:spAutoFit/>
          </a:bodyPr>
          <a:lstStyle/>
          <a:p>
            <a:r>
              <a:rPr lang="ja-JP" altLang="en-US" sz="2400" dirty="0"/>
              <a:t>現象の法則性に対する人間のあくなき関心が統計学を生み出した</a:t>
            </a:r>
          </a:p>
        </p:txBody>
      </p:sp>
      <p:sp>
        <p:nvSpPr>
          <p:cNvPr id="4" name="正方形/長方形 3">
            <a:extLst>
              <a:ext uri="{FF2B5EF4-FFF2-40B4-BE49-F238E27FC236}">
                <a16:creationId xmlns:a16="http://schemas.microsoft.com/office/drawing/2014/main" id="{1B16D140-83EF-4D81-A36A-6B3F2EAD87CE}"/>
              </a:ext>
            </a:extLst>
          </p:cNvPr>
          <p:cNvSpPr/>
          <p:nvPr/>
        </p:nvSpPr>
        <p:spPr>
          <a:xfrm>
            <a:off x="2713343" y="2759402"/>
            <a:ext cx="3382657" cy="461665"/>
          </a:xfrm>
          <a:prstGeom prst="rect">
            <a:avLst/>
          </a:prstGeom>
        </p:spPr>
        <p:txBody>
          <a:bodyPr wrap="none">
            <a:spAutoFit/>
          </a:bodyPr>
          <a:lstStyle/>
          <a:p>
            <a:r>
              <a:rPr lang="ja-JP" altLang="en-US" sz="2400" dirty="0"/>
              <a:t>２世紀以上かかって合流</a:t>
            </a:r>
          </a:p>
        </p:txBody>
      </p:sp>
      <p:sp>
        <p:nvSpPr>
          <p:cNvPr id="5" name="正方形/長方形 4">
            <a:extLst>
              <a:ext uri="{FF2B5EF4-FFF2-40B4-BE49-F238E27FC236}">
                <a16:creationId xmlns:a16="http://schemas.microsoft.com/office/drawing/2014/main" id="{DFA47654-1566-45DC-8D85-A96721FF83C6}"/>
              </a:ext>
            </a:extLst>
          </p:cNvPr>
          <p:cNvSpPr/>
          <p:nvPr/>
        </p:nvSpPr>
        <p:spPr>
          <a:xfrm>
            <a:off x="658295" y="1664295"/>
            <a:ext cx="6811297" cy="461665"/>
          </a:xfrm>
          <a:prstGeom prst="rect">
            <a:avLst/>
          </a:prstGeom>
        </p:spPr>
        <p:txBody>
          <a:bodyPr wrap="square">
            <a:spAutoFit/>
          </a:bodyPr>
          <a:lstStyle/>
          <a:p>
            <a:r>
              <a:rPr lang="ja-JP" altLang="en-US" sz="2400" dirty="0"/>
              <a:t>今日の体系だった統計理論の流れができるまで</a:t>
            </a:r>
          </a:p>
        </p:txBody>
      </p:sp>
      <p:sp>
        <p:nvSpPr>
          <p:cNvPr id="6" name="正方形/長方形 5">
            <a:extLst>
              <a:ext uri="{FF2B5EF4-FFF2-40B4-BE49-F238E27FC236}">
                <a16:creationId xmlns:a16="http://schemas.microsoft.com/office/drawing/2014/main" id="{DB7524E0-C0EB-4CBD-BB9E-C2F64E1E2381}"/>
              </a:ext>
            </a:extLst>
          </p:cNvPr>
          <p:cNvSpPr/>
          <p:nvPr/>
        </p:nvSpPr>
        <p:spPr>
          <a:xfrm>
            <a:off x="658295" y="5196082"/>
            <a:ext cx="4448654" cy="461665"/>
          </a:xfrm>
          <a:prstGeom prst="rect">
            <a:avLst/>
          </a:prstGeom>
        </p:spPr>
        <p:txBody>
          <a:bodyPr wrap="none">
            <a:spAutoFit/>
          </a:bodyPr>
          <a:lstStyle/>
          <a:p>
            <a:r>
              <a:rPr lang="ja-JP" altLang="en-US" sz="2400" dirty="0"/>
              <a:t>目の前の事象を解釈・説明・要約</a:t>
            </a:r>
          </a:p>
        </p:txBody>
      </p:sp>
      <p:sp>
        <p:nvSpPr>
          <p:cNvPr id="7" name="正方形/長方形 6">
            <a:extLst>
              <a:ext uri="{FF2B5EF4-FFF2-40B4-BE49-F238E27FC236}">
                <a16:creationId xmlns:a16="http://schemas.microsoft.com/office/drawing/2014/main" id="{837AC197-4F5C-45D3-9B02-5BAAEF94E665}"/>
              </a:ext>
            </a:extLst>
          </p:cNvPr>
          <p:cNvSpPr/>
          <p:nvPr/>
        </p:nvSpPr>
        <p:spPr>
          <a:xfrm>
            <a:off x="810695" y="5976495"/>
            <a:ext cx="4357283" cy="461665"/>
          </a:xfrm>
          <a:prstGeom prst="rect">
            <a:avLst/>
          </a:prstGeom>
        </p:spPr>
        <p:txBody>
          <a:bodyPr wrap="none">
            <a:spAutoFit/>
          </a:bodyPr>
          <a:lstStyle/>
          <a:p>
            <a:r>
              <a:rPr lang="ja-JP" altLang="en-US" sz="2400" dirty="0"/>
              <a:t>事象の背後にある法則性に迫る</a:t>
            </a:r>
          </a:p>
        </p:txBody>
      </p:sp>
      <p:sp>
        <p:nvSpPr>
          <p:cNvPr id="8" name="正方形/長方形 7">
            <a:extLst>
              <a:ext uri="{FF2B5EF4-FFF2-40B4-BE49-F238E27FC236}">
                <a16:creationId xmlns:a16="http://schemas.microsoft.com/office/drawing/2014/main" id="{1DB8E957-AC68-4C6E-B96A-57EA9521E4C9}"/>
              </a:ext>
            </a:extLst>
          </p:cNvPr>
          <p:cNvSpPr/>
          <p:nvPr/>
        </p:nvSpPr>
        <p:spPr>
          <a:xfrm>
            <a:off x="8478262" y="1789906"/>
            <a:ext cx="3732112" cy="1938992"/>
          </a:xfrm>
          <a:prstGeom prst="rect">
            <a:avLst/>
          </a:prstGeom>
        </p:spPr>
        <p:txBody>
          <a:bodyPr wrap="none">
            <a:spAutoFit/>
          </a:bodyPr>
          <a:lstStyle/>
          <a:p>
            <a:pPr marL="342900" indent="-342900">
              <a:buFont typeface="Arial" panose="020B0604020202020204" pitchFamily="34" charset="0"/>
              <a:buChar char="•"/>
            </a:pPr>
            <a:r>
              <a:rPr lang="ja-JP" altLang="en-US" sz="2400" dirty="0"/>
              <a:t>ボードゲームの確率論</a:t>
            </a:r>
            <a:endParaRPr lang="en-US" altLang="ja-JP" sz="2400" dirty="0"/>
          </a:p>
          <a:p>
            <a:pPr marL="342900" indent="-342900">
              <a:buFont typeface="Arial" panose="020B0604020202020204" pitchFamily="34" charset="0"/>
              <a:buChar char="•"/>
            </a:pPr>
            <a:r>
              <a:rPr lang="ja-JP" altLang="en-US" sz="2400" dirty="0"/>
              <a:t>国政</a:t>
            </a:r>
            <a:endParaRPr lang="en-US" altLang="ja-JP" sz="2400" dirty="0"/>
          </a:p>
          <a:p>
            <a:pPr marL="342900" indent="-342900">
              <a:buFont typeface="Arial" panose="020B0604020202020204" pitchFamily="34" charset="0"/>
              <a:buChar char="•"/>
            </a:pPr>
            <a:r>
              <a:rPr lang="ja-JP" altLang="en-US" sz="2400" dirty="0"/>
              <a:t>流行った病による死亡率</a:t>
            </a:r>
            <a:endParaRPr lang="en-US" altLang="ja-JP" sz="2400" dirty="0"/>
          </a:p>
          <a:p>
            <a:pPr marL="342900" indent="-342900">
              <a:buFont typeface="Arial" panose="020B0604020202020204" pitchFamily="34" charset="0"/>
              <a:buChar char="•"/>
            </a:pPr>
            <a:r>
              <a:rPr lang="ja-JP" altLang="en-US" sz="2400" dirty="0"/>
              <a:t>生物学</a:t>
            </a:r>
            <a:endParaRPr lang="en-US" altLang="ja-JP" sz="2400" dirty="0"/>
          </a:p>
          <a:p>
            <a:pPr marL="342900" indent="-342900">
              <a:buFont typeface="Arial" panose="020B0604020202020204" pitchFamily="34" charset="0"/>
              <a:buChar char="•"/>
            </a:pPr>
            <a:r>
              <a:rPr lang="ja-JP" altLang="en-US" sz="2400" dirty="0"/>
              <a:t>心理学・社会学</a:t>
            </a:r>
            <a:endParaRPr lang="en-US" altLang="ja-JP" sz="2400" dirty="0"/>
          </a:p>
        </p:txBody>
      </p:sp>
      <p:sp>
        <p:nvSpPr>
          <p:cNvPr id="9" name="正方形/長方形 8">
            <a:extLst>
              <a:ext uri="{FF2B5EF4-FFF2-40B4-BE49-F238E27FC236}">
                <a16:creationId xmlns:a16="http://schemas.microsoft.com/office/drawing/2014/main" id="{A0FB9C78-FA16-4B2F-8AAA-21945D724A2B}"/>
              </a:ext>
            </a:extLst>
          </p:cNvPr>
          <p:cNvSpPr/>
          <p:nvPr/>
        </p:nvSpPr>
        <p:spPr>
          <a:xfrm>
            <a:off x="1111829" y="2350415"/>
            <a:ext cx="2170787" cy="461665"/>
          </a:xfrm>
          <a:prstGeom prst="rect">
            <a:avLst/>
          </a:prstGeom>
        </p:spPr>
        <p:txBody>
          <a:bodyPr wrap="none">
            <a:spAutoFit/>
          </a:bodyPr>
          <a:lstStyle/>
          <a:p>
            <a:r>
              <a:rPr lang="ja-JP" altLang="en-US" sz="2400" dirty="0"/>
              <a:t>小さな支流たち</a:t>
            </a:r>
          </a:p>
        </p:txBody>
      </p:sp>
      <p:sp>
        <p:nvSpPr>
          <p:cNvPr id="10" name="スライド番号プレースホルダー 9">
            <a:extLst>
              <a:ext uri="{FF2B5EF4-FFF2-40B4-BE49-F238E27FC236}">
                <a16:creationId xmlns:a16="http://schemas.microsoft.com/office/drawing/2014/main" id="{01BA6EE4-FA85-4A37-A5DF-57B8A94D7CCA}"/>
              </a:ext>
            </a:extLst>
          </p:cNvPr>
          <p:cNvSpPr>
            <a:spLocks noGrp="1"/>
          </p:cNvSpPr>
          <p:nvPr>
            <p:ph type="sldNum" sz="quarter" idx="12"/>
          </p:nvPr>
        </p:nvSpPr>
        <p:spPr/>
        <p:txBody>
          <a:bodyPr/>
          <a:lstStyle/>
          <a:p>
            <a:fld id="{C1A3DA74-9ABF-174E-BDDA-C7CF104DD124}" type="slidenum">
              <a:rPr kumimoji="1" lang="ja-JP" altLang="en-US" smtClean="0"/>
              <a:t>4</a:t>
            </a:fld>
            <a:endParaRPr kumimoji="1" lang="ja-JP" altLang="en-US"/>
          </a:p>
        </p:txBody>
      </p:sp>
    </p:spTree>
    <p:extLst>
      <p:ext uri="{BB962C8B-B14F-4D97-AF65-F5344CB8AC3E}">
        <p14:creationId xmlns:p14="http://schemas.microsoft.com/office/powerpoint/2010/main" val="684162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9DD6D1-D5C5-8544-BE9D-C50922E3796D}"/>
              </a:ext>
            </a:extLst>
          </p:cNvPr>
          <p:cNvSpPr>
            <a:spLocks noGrp="1"/>
          </p:cNvSpPr>
          <p:nvPr>
            <p:ph type="title"/>
          </p:nvPr>
        </p:nvSpPr>
        <p:spPr/>
        <p:txBody>
          <a:bodyPr/>
          <a:lstStyle/>
          <a:p>
            <a:r>
              <a:rPr lang="en-US" altLang="ja-JP" dirty="0"/>
              <a:t>1.1. </a:t>
            </a:r>
            <a:r>
              <a:rPr lang="ja-JP" altLang="en-US" dirty="0"/>
              <a:t>今日の統計学ができるまで</a:t>
            </a:r>
            <a:endParaRPr kumimoji="1" lang="ja-JP" altLang="en-US" dirty="0"/>
          </a:p>
        </p:txBody>
      </p:sp>
      <p:sp>
        <p:nvSpPr>
          <p:cNvPr id="3" name="正方形/長方形 2">
            <a:extLst>
              <a:ext uri="{FF2B5EF4-FFF2-40B4-BE49-F238E27FC236}">
                <a16:creationId xmlns:a16="http://schemas.microsoft.com/office/drawing/2014/main" id="{94856884-988D-488C-B721-16BEB9C55A41}"/>
              </a:ext>
            </a:extLst>
          </p:cNvPr>
          <p:cNvSpPr/>
          <p:nvPr/>
        </p:nvSpPr>
        <p:spPr>
          <a:xfrm>
            <a:off x="761390" y="1827195"/>
            <a:ext cx="6487673" cy="523220"/>
          </a:xfrm>
          <a:prstGeom prst="rect">
            <a:avLst/>
          </a:prstGeom>
        </p:spPr>
        <p:txBody>
          <a:bodyPr wrap="none">
            <a:spAutoFit/>
          </a:bodyPr>
          <a:lstStyle/>
          <a:p>
            <a:r>
              <a:rPr lang="ja-JP" altLang="en-US" sz="2800" dirty="0"/>
              <a:t>記述統計学 ⇒ 近代統計学（統計的推論）</a:t>
            </a:r>
          </a:p>
        </p:txBody>
      </p:sp>
      <p:sp>
        <p:nvSpPr>
          <p:cNvPr id="5" name="正方形/長方形 4">
            <a:extLst>
              <a:ext uri="{FF2B5EF4-FFF2-40B4-BE49-F238E27FC236}">
                <a16:creationId xmlns:a16="http://schemas.microsoft.com/office/drawing/2014/main" id="{8C0A866D-8ED5-4B77-A101-D1D85A39756C}"/>
              </a:ext>
            </a:extLst>
          </p:cNvPr>
          <p:cNvSpPr/>
          <p:nvPr/>
        </p:nvSpPr>
        <p:spPr>
          <a:xfrm>
            <a:off x="5208699" y="3131027"/>
            <a:ext cx="6487673" cy="830997"/>
          </a:xfrm>
          <a:prstGeom prst="rect">
            <a:avLst/>
          </a:prstGeom>
        </p:spPr>
        <p:txBody>
          <a:bodyPr wrap="square">
            <a:spAutoFit/>
          </a:bodyPr>
          <a:lstStyle/>
          <a:p>
            <a:r>
              <a:rPr lang="ja-JP" altLang="en-US" sz="2400" dirty="0"/>
              <a:t>記述統計の上積みから，確率論を応用して</a:t>
            </a:r>
            <a:r>
              <a:rPr lang="en-US" altLang="ja-JP" sz="2400" dirty="0"/>
              <a:t>(</a:t>
            </a:r>
            <a:r>
              <a:rPr lang="ja-JP" altLang="en-US" sz="2400" dirty="0"/>
              <a:t>数学的根拠</a:t>
            </a:r>
            <a:r>
              <a:rPr lang="en-US" altLang="ja-JP" sz="2400" dirty="0"/>
              <a:t>)</a:t>
            </a:r>
            <a:r>
              <a:rPr lang="ja-JP" altLang="en-US" sz="2400" dirty="0"/>
              <a:t>目の前のデータの背後にある真実に迫る</a:t>
            </a:r>
          </a:p>
        </p:txBody>
      </p:sp>
      <p:sp>
        <p:nvSpPr>
          <p:cNvPr id="8" name="正方形/長方形 7">
            <a:extLst>
              <a:ext uri="{FF2B5EF4-FFF2-40B4-BE49-F238E27FC236}">
                <a16:creationId xmlns:a16="http://schemas.microsoft.com/office/drawing/2014/main" id="{8E75DE92-6D6B-449F-8A9F-0060B2D0CDAD}"/>
              </a:ext>
            </a:extLst>
          </p:cNvPr>
          <p:cNvSpPr/>
          <p:nvPr/>
        </p:nvSpPr>
        <p:spPr>
          <a:xfrm>
            <a:off x="161794" y="2753809"/>
            <a:ext cx="5431592" cy="830997"/>
          </a:xfrm>
          <a:prstGeom prst="rect">
            <a:avLst/>
          </a:prstGeom>
        </p:spPr>
        <p:txBody>
          <a:bodyPr wrap="square">
            <a:spAutoFit/>
          </a:bodyPr>
          <a:lstStyle/>
          <a:p>
            <a:r>
              <a:rPr lang="ja-JP" altLang="en-US" sz="2400" dirty="0"/>
              <a:t>目の前の事象を可能な限り調べて，規則性を見出す</a:t>
            </a:r>
          </a:p>
        </p:txBody>
      </p:sp>
      <p:sp>
        <p:nvSpPr>
          <p:cNvPr id="12" name="スライド番号プレースホルダー 11">
            <a:extLst>
              <a:ext uri="{FF2B5EF4-FFF2-40B4-BE49-F238E27FC236}">
                <a16:creationId xmlns:a16="http://schemas.microsoft.com/office/drawing/2014/main" id="{FAC92ED8-EEF5-4EE4-A7AD-92D9E2E5FCC7}"/>
              </a:ext>
            </a:extLst>
          </p:cNvPr>
          <p:cNvSpPr>
            <a:spLocks noGrp="1"/>
          </p:cNvSpPr>
          <p:nvPr>
            <p:ph type="sldNum" sz="quarter" idx="12"/>
          </p:nvPr>
        </p:nvSpPr>
        <p:spPr/>
        <p:txBody>
          <a:bodyPr/>
          <a:lstStyle/>
          <a:p>
            <a:fld id="{C1A3DA74-9ABF-174E-BDDA-C7CF104DD124}" type="slidenum">
              <a:rPr kumimoji="1" lang="ja-JP" altLang="en-US" smtClean="0"/>
              <a:t>5</a:t>
            </a:fld>
            <a:endParaRPr kumimoji="1" lang="ja-JP" altLang="en-US"/>
          </a:p>
        </p:txBody>
      </p:sp>
    </p:spTree>
    <p:extLst>
      <p:ext uri="{BB962C8B-B14F-4D97-AF65-F5344CB8AC3E}">
        <p14:creationId xmlns:p14="http://schemas.microsoft.com/office/powerpoint/2010/main" val="1549077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9DD6D1-D5C5-8544-BE9D-C50922E3796D}"/>
              </a:ext>
            </a:extLst>
          </p:cNvPr>
          <p:cNvSpPr>
            <a:spLocks noGrp="1"/>
          </p:cNvSpPr>
          <p:nvPr>
            <p:ph type="title"/>
          </p:nvPr>
        </p:nvSpPr>
        <p:spPr/>
        <p:txBody>
          <a:bodyPr/>
          <a:lstStyle/>
          <a:p>
            <a:r>
              <a:rPr lang="en-US" altLang="ja-JP" dirty="0"/>
              <a:t>1.1. </a:t>
            </a:r>
            <a:r>
              <a:rPr lang="ja-JP" altLang="en-US" dirty="0"/>
              <a:t>今日の統計学ができるまで</a:t>
            </a:r>
            <a:endParaRPr kumimoji="1" lang="ja-JP" altLang="en-US" dirty="0"/>
          </a:p>
        </p:txBody>
      </p:sp>
      <p:sp>
        <p:nvSpPr>
          <p:cNvPr id="4" name="正方形/長方形 3">
            <a:extLst>
              <a:ext uri="{FF2B5EF4-FFF2-40B4-BE49-F238E27FC236}">
                <a16:creationId xmlns:a16="http://schemas.microsoft.com/office/drawing/2014/main" id="{64D453A2-A907-4788-BE76-33B4A97E8862}"/>
              </a:ext>
            </a:extLst>
          </p:cNvPr>
          <p:cNvSpPr/>
          <p:nvPr/>
        </p:nvSpPr>
        <p:spPr>
          <a:xfrm>
            <a:off x="1861421" y="5122010"/>
            <a:ext cx="1750800" cy="1015663"/>
          </a:xfrm>
          <a:prstGeom prst="rect">
            <a:avLst/>
          </a:prstGeom>
        </p:spPr>
        <p:txBody>
          <a:bodyPr wrap="none">
            <a:spAutoFit/>
          </a:bodyPr>
          <a:lstStyle/>
          <a:p>
            <a:pPr marL="457200" indent="-457200">
              <a:buFont typeface="Arial" panose="020B0604020202020204" pitchFamily="34" charset="0"/>
              <a:buChar char="•"/>
            </a:pPr>
            <a:r>
              <a:rPr lang="ja-JP" altLang="en-US" sz="2000" dirty="0"/>
              <a:t>実験</a:t>
            </a:r>
            <a:endParaRPr lang="en-US" altLang="ja-JP" sz="2000" dirty="0"/>
          </a:p>
          <a:p>
            <a:pPr marL="457200" indent="-457200">
              <a:buFont typeface="Arial" panose="020B0604020202020204" pitchFamily="34" charset="0"/>
              <a:buChar char="•"/>
            </a:pPr>
            <a:r>
              <a:rPr lang="ja-JP" altLang="en-US" sz="2000" dirty="0"/>
              <a:t>記録</a:t>
            </a:r>
            <a:endParaRPr lang="en-US" altLang="ja-JP" sz="2000" dirty="0"/>
          </a:p>
          <a:p>
            <a:pPr marL="457200" indent="-457200">
              <a:buFont typeface="Arial" panose="020B0604020202020204" pitchFamily="34" charset="0"/>
              <a:buChar char="•"/>
            </a:pPr>
            <a:r>
              <a:rPr lang="ja-JP" altLang="en-US" sz="2000" dirty="0"/>
              <a:t>アンケート</a:t>
            </a:r>
          </a:p>
        </p:txBody>
      </p:sp>
      <p:sp>
        <p:nvSpPr>
          <p:cNvPr id="6" name="正方形/長方形 5">
            <a:extLst>
              <a:ext uri="{FF2B5EF4-FFF2-40B4-BE49-F238E27FC236}">
                <a16:creationId xmlns:a16="http://schemas.microsoft.com/office/drawing/2014/main" id="{62C3972B-0671-4FE3-ABA9-F3DA5B0DDB66}"/>
              </a:ext>
            </a:extLst>
          </p:cNvPr>
          <p:cNvSpPr/>
          <p:nvPr/>
        </p:nvSpPr>
        <p:spPr>
          <a:xfrm>
            <a:off x="4888012" y="5670567"/>
            <a:ext cx="2989921" cy="461665"/>
          </a:xfrm>
          <a:prstGeom prst="rect">
            <a:avLst/>
          </a:prstGeom>
        </p:spPr>
        <p:txBody>
          <a:bodyPr wrap="none">
            <a:spAutoFit/>
          </a:bodyPr>
          <a:lstStyle/>
          <a:p>
            <a:r>
              <a:rPr lang="ja-JP" altLang="en-US" sz="2400" dirty="0"/>
              <a:t>純法則とノイズを分離</a:t>
            </a:r>
          </a:p>
        </p:txBody>
      </p:sp>
      <p:sp>
        <p:nvSpPr>
          <p:cNvPr id="7" name="正方形/長方形 6">
            <a:extLst>
              <a:ext uri="{FF2B5EF4-FFF2-40B4-BE49-F238E27FC236}">
                <a16:creationId xmlns:a16="http://schemas.microsoft.com/office/drawing/2014/main" id="{32B73E83-F7B1-4DE4-990A-EF802D3D00A7}"/>
              </a:ext>
            </a:extLst>
          </p:cNvPr>
          <p:cNvSpPr/>
          <p:nvPr/>
        </p:nvSpPr>
        <p:spPr>
          <a:xfrm>
            <a:off x="161794" y="4291646"/>
            <a:ext cx="2339102" cy="1384995"/>
          </a:xfrm>
          <a:prstGeom prst="rect">
            <a:avLst/>
          </a:prstGeom>
        </p:spPr>
        <p:txBody>
          <a:bodyPr wrap="none">
            <a:spAutoFit/>
          </a:bodyPr>
          <a:lstStyle/>
          <a:p>
            <a:r>
              <a:rPr lang="ja-JP" altLang="en-US" sz="2800" dirty="0"/>
              <a:t>母集団（無限）</a:t>
            </a:r>
            <a:endParaRPr lang="en-US" altLang="ja-JP" sz="2800" dirty="0"/>
          </a:p>
          <a:p>
            <a:r>
              <a:rPr lang="ja-JP" altLang="en-US" sz="2800" dirty="0"/>
              <a:t>自然法則</a:t>
            </a:r>
            <a:endParaRPr lang="en-US" altLang="ja-JP" sz="2800" dirty="0"/>
          </a:p>
          <a:p>
            <a:r>
              <a:rPr lang="ja-JP" altLang="en-US" sz="2800" dirty="0"/>
              <a:t>ノイズ</a:t>
            </a:r>
          </a:p>
        </p:txBody>
      </p:sp>
      <p:sp>
        <p:nvSpPr>
          <p:cNvPr id="9" name="正方形/長方形 8">
            <a:extLst>
              <a:ext uri="{FF2B5EF4-FFF2-40B4-BE49-F238E27FC236}">
                <a16:creationId xmlns:a16="http://schemas.microsoft.com/office/drawing/2014/main" id="{0F6DFA42-8379-4C78-9799-C39AE1A8125B}"/>
              </a:ext>
            </a:extLst>
          </p:cNvPr>
          <p:cNvSpPr/>
          <p:nvPr/>
        </p:nvSpPr>
        <p:spPr>
          <a:xfrm>
            <a:off x="3065965" y="4330236"/>
            <a:ext cx="2108269" cy="523220"/>
          </a:xfrm>
          <a:prstGeom prst="rect">
            <a:avLst/>
          </a:prstGeom>
        </p:spPr>
        <p:txBody>
          <a:bodyPr wrap="none">
            <a:spAutoFit/>
          </a:bodyPr>
          <a:lstStyle/>
          <a:p>
            <a:r>
              <a:rPr lang="ja-JP" altLang="en-US" sz="2800" dirty="0"/>
              <a:t>標本</a:t>
            </a:r>
            <a:r>
              <a:rPr lang="en-US" altLang="ja-JP" sz="2800" dirty="0"/>
              <a:t>(</a:t>
            </a:r>
            <a:r>
              <a:rPr lang="ja-JP" altLang="en-US" sz="2800" dirty="0"/>
              <a:t>データ</a:t>
            </a:r>
            <a:r>
              <a:rPr lang="en-US" altLang="ja-JP" sz="2800" dirty="0"/>
              <a:t>)</a:t>
            </a:r>
            <a:endParaRPr lang="ja-JP" altLang="en-US" sz="2800" dirty="0"/>
          </a:p>
        </p:txBody>
      </p:sp>
      <p:sp>
        <p:nvSpPr>
          <p:cNvPr id="10" name="正方形/長方形 9">
            <a:extLst>
              <a:ext uri="{FF2B5EF4-FFF2-40B4-BE49-F238E27FC236}">
                <a16:creationId xmlns:a16="http://schemas.microsoft.com/office/drawing/2014/main" id="{A6DC2A4B-3611-43E3-BAA5-364642269A98}"/>
              </a:ext>
            </a:extLst>
          </p:cNvPr>
          <p:cNvSpPr/>
          <p:nvPr/>
        </p:nvSpPr>
        <p:spPr>
          <a:xfrm>
            <a:off x="5930741" y="4291646"/>
            <a:ext cx="5432898" cy="954107"/>
          </a:xfrm>
          <a:prstGeom prst="rect">
            <a:avLst/>
          </a:prstGeom>
        </p:spPr>
        <p:txBody>
          <a:bodyPr wrap="none">
            <a:spAutoFit/>
          </a:bodyPr>
          <a:lstStyle/>
          <a:p>
            <a:r>
              <a:rPr lang="ja-JP" altLang="en-US" sz="2800" dirty="0"/>
              <a:t>推定</a:t>
            </a:r>
            <a:endParaRPr lang="en-US" altLang="ja-JP" sz="2800" dirty="0"/>
          </a:p>
          <a:p>
            <a:r>
              <a:rPr lang="ja-JP" altLang="en-US" sz="2800" dirty="0"/>
              <a:t>人間が理解できるように整理・要約</a:t>
            </a:r>
          </a:p>
        </p:txBody>
      </p:sp>
      <p:sp>
        <p:nvSpPr>
          <p:cNvPr id="11" name="正方形/長方形 10">
            <a:extLst>
              <a:ext uri="{FF2B5EF4-FFF2-40B4-BE49-F238E27FC236}">
                <a16:creationId xmlns:a16="http://schemas.microsoft.com/office/drawing/2014/main" id="{23D32CFE-55C8-40C4-B327-5E708FA4F825}"/>
              </a:ext>
            </a:extLst>
          </p:cNvPr>
          <p:cNvSpPr/>
          <p:nvPr/>
        </p:nvSpPr>
        <p:spPr>
          <a:xfrm>
            <a:off x="1094089" y="6259810"/>
            <a:ext cx="3567002" cy="461665"/>
          </a:xfrm>
          <a:prstGeom prst="rect">
            <a:avLst/>
          </a:prstGeom>
        </p:spPr>
        <p:txBody>
          <a:bodyPr wrap="none">
            <a:spAutoFit/>
          </a:bodyPr>
          <a:lstStyle/>
          <a:p>
            <a:r>
              <a:rPr lang="ja-JP" altLang="en-US" sz="2400" dirty="0"/>
              <a:t>ギャップを確率論で埋める</a:t>
            </a:r>
          </a:p>
        </p:txBody>
      </p:sp>
      <p:sp>
        <p:nvSpPr>
          <p:cNvPr id="12" name="正方形/長方形 11">
            <a:extLst>
              <a:ext uri="{FF2B5EF4-FFF2-40B4-BE49-F238E27FC236}">
                <a16:creationId xmlns:a16="http://schemas.microsoft.com/office/drawing/2014/main" id="{EB4BDC04-17C9-4E24-BE14-BCDF5A7B862D}"/>
              </a:ext>
            </a:extLst>
          </p:cNvPr>
          <p:cNvSpPr/>
          <p:nvPr/>
        </p:nvSpPr>
        <p:spPr>
          <a:xfrm>
            <a:off x="553097" y="2061619"/>
            <a:ext cx="2236510" cy="584775"/>
          </a:xfrm>
          <a:prstGeom prst="rect">
            <a:avLst/>
          </a:prstGeom>
        </p:spPr>
        <p:txBody>
          <a:bodyPr wrap="none">
            <a:spAutoFit/>
          </a:bodyPr>
          <a:lstStyle/>
          <a:p>
            <a:r>
              <a:rPr lang="ja-JP" altLang="en-US" sz="3200" dirty="0"/>
              <a:t>近代統計学</a:t>
            </a:r>
          </a:p>
        </p:txBody>
      </p:sp>
      <p:sp>
        <p:nvSpPr>
          <p:cNvPr id="13" name="スライド番号プレースホルダー 12">
            <a:extLst>
              <a:ext uri="{FF2B5EF4-FFF2-40B4-BE49-F238E27FC236}">
                <a16:creationId xmlns:a16="http://schemas.microsoft.com/office/drawing/2014/main" id="{C390BF26-F1CB-40AD-8F5E-EDCC25987C72}"/>
              </a:ext>
            </a:extLst>
          </p:cNvPr>
          <p:cNvSpPr>
            <a:spLocks noGrp="1"/>
          </p:cNvSpPr>
          <p:nvPr>
            <p:ph type="sldNum" sz="quarter" idx="12"/>
          </p:nvPr>
        </p:nvSpPr>
        <p:spPr/>
        <p:txBody>
          <a:bodyPr/>
          <a:lstStyle/>
          <a:p>
            <a:fld id="{C1A3DA74-9ABF-174E-BDDA-C7CF104DD124}" type="slidenum">
              <a:rPr kumimoji="1" lang="ja-JP" altLang="en-US" smtClean="0"/>
              <a:t>6</a:t>
            </a:fld>
            <a:endParaRPr kumimoji="1" lang="ja-JP" altLang="en-US"/>
          </a:p>
        </p:txBody>
      </p:sp>
    </p:spTree>
    <p:extLst>
      <p:ext uri="{BB962C8B-B14F-4D97-AF65-F5344CB8AC3E}">
        <p14:creationId xmlns:p14="http://schemas.microsoft.com/office/powerpoint/2010/main" val="2552975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BAFCBE-0F9D-4502-9402-83C5AFE3333B}"/>
              </a:ext>
            </a:extLst>
          </p:cNvPr>
          <p:cNvSpPr>
            <a:spLocks noGrp="1"/>
          </p:cNvSpPr>
          <p:nvPr>
            <p:ph type="title"/>
          </p:nvPr>
        </p:nvSpPr>
        <p:spPr/>
        <p:txBody>
          <a:bodyPr/>
          <a:lstStyle/>
          <a:p>
            <a:r>
              <a:rPr lang="en-US" altLang="ja-JP" dirty="0"/>
              <a:t>1.2. </a:t>
            </a:r>
            <a:r>
              <a:rPr lang="ja-JP" altLang="en-US" dirty="0"/>
              <a:t>統計学が目指すもの</a:t>
            </a:r>
            <a:endParaRPr kumimoji="1" lang="ja-JP" altLang="en-US" dirty="0"/>
          </a:p>
        </p:txBody>
      </p:sp>
      <p:sp>
        <p:nvSpPr>
          <p:cNvPr id="3" name="正方形/長方形 2">
            <a:extLst>
              <a:ext uri="{FF2B5EF4-FFF2-40B4-BE49-F238E27FC236}">
                <a16:creationId xmlns:a16="http://schemas.microsoft.com/office/drawing/2014/main" id="{DCD5E493-01CE-4CAB-92D4-76B15C53644A}"/>
              </a:ext>
            </a:extLst>
          </p:cNvPr>
          <p:cNvSpPr/>
          <p:nvPr/>
        </p:nvSpPr>
        <p:spPr>
          <a:xfrm>
            <a:off x="353495" y="2942232"/>
            <a:ext cx="6676828" cy="461665"/>
          </a:xfrm>
          <a:prstGeom prst="rect">
            <a:avLst/>
          </a:prstGeom>
        </p:spPr>
        <p:txBody>
          <a:bodyPr wrap="none">
            <a:spAutoFit/>
          </a:bodyPr>
          <a:lstStyle/>
          <a:p>
            <a:r>
              <a:rPr lang="ja-JP" altLang="en-US" sz="2400" dirty="0"/>
              <a:t>限られたデータから，正しい理解と知識を探る学問</a:t>
            </a:r>
          </a:p>
        </p:txBody>
      </p:sp>
      <p:sp>
        <p:nvSpPr>
          <p:cNvPr id="4" name="正方形/長方形 3">
            <a:extLst>
              <a:ext uri="{FF2B5EF4-FFF2-40B4-BE49-F238E27FC236}">
                <a16:creationId xmlns:a16="http://schemas.microsoft.com/office/drawing/2014/main" id="{5BEFD31C-4AF6-46B7-AB9F-C7965F7AC41C}"/>
              </a:ext>
            </a:extLst>
          </p:cNvPr>
          <p:cNvSpPr/>
          <p:nvPr/>
        </p:nvSpPr>
        <p:spPr>
          <a:xfrm>
            <a:off x="353495" y="3968128"/>
            <a:ext cx="5030544" cy="461665"/>
          </a:xfrm>
          <a:prstGeom prst="rect">
            <a:avLst/>
          </a:prstGeom>
        </p:spPr>
        <p:txBody>
          <a:bodyPr wrap="none">
            <a:spAutoFit/>
          </a:bodyPr>
          <a:lstStyle/>
          <a:p>
            <a:r>
              <a:rPr lang="ja-JP" altLang="en-US" sz="2400" dirty="0"/>
              <a:t>正しい理解？ ⇒ これを追求する学問</a:t>
            </a:r>
          </a:p>
        </p:txBody>
      </p:sp>
      <p:sp>
        <p:nvSpPr>
          <p:cNvPr id="5" name="正方形/長方形 4">
            <a:extLst>
              <a:ext uri="{FF2B5EF4-FFF2-40B4-BE49-F238E27FC236}">
                <a16:creationId xmlns:a16="http://schemas.microsoft.com/office/drawing/2014/main" id="{B20DB194-E797-4E64-91B2-36E175DECB51}"/>
              </a:ext>
            </a:extLst>
          </p:cNvPr>
          <p:cNvSpPr/>
          <p:nvPr/>
        </p:nvSpPr>
        <p:spPr>
          <a:xfrm>
            <a:off x="828632" y="4883249"/>
            <a:ext cx="7250703" cy="461665"/>
          </a:xfrm>
          <a:prstGeom prst="rect">
            <a:avLst/>
          </a:prstGeom>
        </p:spPr>
        <p:txBody>
          <a:bodyPr wrap="none">
            <a:spAutoFit/>
          </a:bodyPr>
          <a:lstStyle/>
          <a:p>
            <a:r>
              <a:rPr lang="ja-JP" altLang="en-US" sz="2400" dirty="0"/>
              <a:t>その手段として，数学（確率論）を使っていることは必然</a:t>
            </a:r>
          </a:p>
        </p:txBody>
      </p:sp>
      <p:sp>
        <p:nvSpPr>
          <p:cNvPr id="6" name="正方形/長方形 5">
            <a:extLst>
              <a:ext uri="{FF2B5EF4-FFF2-40B4-BE49-F238E27FC236}">
                <a16:creationId xmlns:a16="http://schemas.microsoft.com/office/drawing/2014/main" id="{6A34571D-DC9D-49D9-9037-AB2B070F62A3}"/>
              </a:ext>
            </a:extLst>
          </p:cNvPr>
          <p:cNvSpPr/>
          <p:nvPr/>
        </p:nvSpPr>
        <p:spPr>
          <a:xfrm>
            <a:off x="1195417" y="6002131"/>
            <a:ext cx="7667484" cy="461665"/>
          </a:xfrm>
          <a:prstGeom prst="rect">
            <a:avLst/>
          </a:prstGeom>
        </p:spPr>
        <p:txBody>
          <a:bodyPr wrap="none">
            <a:spAutoFit/>
          </a:bodyPr>
          <a:lstStyle/>
          <a:p>
            <a:r>
              <a:rPr lang="ja-JP" altLang="en-US" sz="2400" dirty="0"/>
              <a:t>「自然は，数学という言語で書かれた書物である」ガリレイ</a:t>
            </a:r>
          </a:p>
        </p:txBody>
      </p:sp>
      <p:sp>
        <p:nvSpPr>
          <p:cNvPr id="7" name="正方形/長方形 6">
            <a:extLst>
              <a:ext uri="{FF2B5EF4-FFF2-40B4-BE49-F238E27FC236}">
                <a16:creationId xmlns:a16="http://schemas.microsoft.com/office/drawing/2014/main" id="{BB2079AC-B415-41A8-A842-DF7D1554DCD8}"/>
              </a:ext>
            </a:extLst>
          </p:cNvPr>
          <p:cNvSpPr/>
          <p:nvPr/>
        </p:nvSpPr>
        <p:spPr>
          <a:xfrm>
            <a:off x="8862900" y="3737295"/>
            <a:ext cx="2746265" cy="584775"/>
          </a:xfrm>
          <a:prstGeom prst="rect">
            <a:avLst/>
          </a:prstGeom>
        </p:spPr>
        <p:txBody>
          <a:bodyPr wrap="none">
            <a:spAutoFit/>
          </a:bodyPr>
          <a:lstStyle/>
          <a:p>
            <a:r>
              <a:rPr lang="ja-JP" altLang="en-US" sz="3200" dirty="0"/>
              <a:t>データ ⇒ 知識</a:t>
            </a:r>
          </a:p>
        </p:txBody>
      </p:sp>
      <p:sp>
        <p:nvSpPr>
          <p:cNvPr id="8" name="正方形/長方形 7">
            <a:extLst>
              <a:ext uri="{FF2B5EF4-FFF2-40B4-BE49-F238E27FC236}">
                <a16:creationId xmlns:a16="http://schemas.microsoft.com/office/drawing/2014/main" id="{30C85128-5E32-4E14-80DF-4057CBF820F1}"/>
              </a:ext>
            </a:extLst>
          </p:cNvPr>
          <p:cNvSpPr/>
          <p:nvPr/>
        </p:nvSpPr>
        <p:spPr>
          <a:xfrm>
            <a:off x="439415" y="1710281"/>
            <a:ext cx="5285421" cy="461665"/>
          </a:xfrm>
          <a:prstGeom prst="rect">
            <a:avLst/>
          </a:prstGeom>
        </p:spPr>
        <p:txBody>
          <a:bodyPr wrap="none">
            <a:spAutoFit/>
          </a:bodyPr>
          <a:lstStyle/>
          <a:p>
            <a:r>
              <a:rPr lang="ja-JP" altLang="en-US" sz="2400" dirty="0"/>
              <a:t>人が扱うことができるデータの量は有限</a:t>
            </a:r>
          </a:p>
        </p:txBody>
      </p:sp>
      <p:sp>
        <p:nvSpPr>
          <p:cNvPr id="9" name="スライド番号プレースホルダー 8">
            <a:extLst>
              <a:ext uri="{FF2B5EF4-FFF2-40B4-BE49-F238E27FC236}">
                <a16:creationId xmlns:a16="http://schemas.microsoft.com/office/drawing/2014/main" id="{2120E523-72EC-4915-9DA4-5E8A9534EFC8}"/>
              </a:ext>
            </a:extLst>
          </p:cNvPr>
          <p:cNvSpPr>
            <a:spLocks noGrp="1"/>
          </p:cNvSpPr>
          <p:nvPr>
            <p:ph type="sldNum" sz="quarter" idx="12"/>
          </p:nvPr>
        </p:nvSpPr>
        <p:spPr/>
        <p:txBody>
          <a:bodyPr/>
          <a:lstStyle/>
          <a:p>
            <a:fld id="{C1A3DA74-9ABF-174E-BDDA-C7CF104DD124}" type="slidenum">
              <a:rPr kumimoji="1" lang="ja-JP" altLang="en-US" smtClean="0"/>
              <a:t>7</a:t>
            </a:fld>
            <a:endParaRPr kumimoji="1" lang="ja-JP" altLang="en-US"/>
          </a:p>
        </p:txBody>
      </p:sp>
    </p:spTree>
    <p:extLst>
      <p:ext uri="{BB962C8B-B14F-4D97-AF65-F5344CB8AC3E}">
        <p14:creationId xmlns:p14="http://schemas.microsoft.com/office/powerpoint/2010/main" val="2902204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2D3073-DFD7-7444-8150-837D76F6A0E5}"/>
              </a:ext>
            </a:extLst>
          </p:cNvPr>
          <p:cNvSpPr>
            <a:spLocks noGrp="1"/>
          </p:cNvSpPr>
          <p:nvPr>
            <p:ph type="title"/>
          </p:nvPr>
        </p:nvSpPr>
        <p:spPr/>
        <p:txBody>
          <a:bodyPr/>
          <a:lstStyle/>
          <a:p>
            <a:r>
              <a:rPr lang="en-US" altLang="ja-JP" dirty="0"/>
              <a:t>1.2. </a:t>
            </a:r>
            <a:r>
              <a:rPr lang="ja-JP" altLang="en-US" dirty="0"/>
              <a:t>統計学が目指すもの</a:t>
            </a:r>
            <a:endParaRPr kumimoji="1" lang="ja-JP" altLang="en-US" dirty="0"/>
          </a:p>
        </p:txBody>
      </p:sp>
      <p:sp>
        <p:nvSpPr>
          <p:cNvPr id="3" name="テキスト ボックス 2">
            <a:extLst>
              <a:ext uri="{FF2B5EF4-FFF2-40B4-BE49-F238E27FC236}">
                <a16:creationId xmlns:a16="http://schemas.microsoft.com/office/drawing/2014/main" id="{31FBDEC4-D7D7-FC44-A385-DC548B370979}"/>
              </a:ext>
            </a:extLst>
          </p:cNvPr>
          <p:cNvSpPr txBox="1"/>
          <p:nvPr/>
        </p:nvSpPr>
        <p:spPr>
          <a:xfrm>
            <a:off x="475989" y="3244334"/>
            <a:ext cx="4224233" cy="369332"/>
          </a:xfrm>
          <a:prstGeom prst="rect">
            <a:avLst/>
          </a:prstGeom>
          <a:noFill/>
        </p:spPr>
        <p:txBody>
          <a:bodyPr wrap="none" rtlCol="0">
            <a:spAutoFit/>
          </a:bodyPr>
          <a:lstStyle/>
          <a:p>
            <a:r>
              <a:rPr kumimoji="1" lang="ja-JP" altLang="en-US"/>
              <a:t>見るデータは同じ：模試の</a:t>
            </a:r>
            <a:r>
              <a:rPr kumimoji="1" lang="en-US" altLang="ja-JP" dirty="0"/>
              <a:t>1</a:t>
            </a:r>
            <a:r>
              <a:rPr kumimoji="1" lang="ja-JP" altLang="en-US"/>
              <a:t>人</a:t>
            </a:r>
            <a:r>
              <a:rPr kumimoji="1" lang="en-US" altLang="ja-JP" dirty="0"/>
              <a:t>1</a:t>
            </a:r>
            <a:r>
              <a:rPr kumimoji="1" lang="ja-JP" altLang="en-US"/>
              <a:t>人の点数</a:t>
            </a:r>
          </a:p>
        </p:txBody>
      </p:sp>
      <p:sp>
        <p:nvSpPr>
          <p:cNvPr id="4" name="テキスト ボックス 3">
            <a:extLst>
              <a:ext uri="{FF2B5EF4-FFF2-40B4-BE49-F238E27FC236}">
                <a16:creationId xmlns:a16="http://schemas.microsoft.com/office/drawing/2014/main" id="{6C712FE1-E2BA-A74A-A3F4-A05D6C195313}"/>
              </a:ext>
            </a:extLst>
          </p:cNvPr>
          <p:cNvSpPr txBox="1"/>
          <p:nvPr/>
        </p:nvSpPr>
        <p:spPr>
          <a:xfrm>
            <a:off x="876822" y="1740311"/>
            <a:ext cx="6066084" cy="369332"/>
          </a:xfrm>
          <a:prstGeom prst="rect">
            <a:avLst/>
          </a:prstGeom>
          <a:noFill/>
        </p:spPr>
        <p:txBody>
          <a:bodyPr wrap="none" rtlCol="0">
            <a:spAutoFit/>
          </a:bodyPr>
          <a:lstStyle/>
          <a:p>
            <a:r>
              <a:rPr kumimoji="1" lang="ja-JP" altLang="en-US" dirty="0"/>
              <a:t>事象から発生したデータを，正しく理解して知識に変換する例</a:t>
            </a:r>
          </a:p>
        </p:txBody>
      </p:sp>
      <p:sp>
        <p:nvSpPr>
          <p:cNvPr id="5" name="テキスト ボックス 4">
            <a:extLst>
              <a:ext uri="{FF2B5EF4-FFF2-40B4-BE49-F238E27FC236}">
                <a16:creationId xmlns:a16="http://schemas.microsoft.com/office/drawing/2014/main" id="{2505C56E-0620-694F-8BA5-DBEDE7F6C9BD}"/>
              </a:ext>
            </a:extLst>
          </p:cNvPr>
          <p:cNvSpPr txBox="1"/>
          <p:nvPr/>
        </p:nvSpPr>
        <p:spPr>
          <a:xfrm>
            <a:off x="1093945" y="4148192"/>
            <a:ext cx="2988319" cy="1200329"/>
          </a:xfrm>
          <a:prstGeom prst="rect">
            <a:avLst/>
          </a:prstGeom>
          <a:noFill/>
        </p:spPr>
        <p:txBody>
          <a:bodyPr wrap="none" rtlCol="0">
            <a:spAutoFit/>
          </a:bodyPr>
          <a:lstStyle/>
          <a:p>
            <a:r>
              <a:rPr kumimoji="1" lang="ja-JP" altLang="en-US"/>
              <a:t>クラス担任が獲得したい知識</a:t>
            </a:r>
            <a:endParaRPr kumimoji="1" lang="en-US" altLang="ja-JP" dirty="0"/>
          </a:p>
          <a:p>
            <a:r>
              <a:rPr lang="ja-JP" altLang="en-US"/>
              <a:t>・自身のクラスの傾向</a:t>
            </a:r>
            <a:endParaRPr lang="en-US" altLang="ja-JP" dirty="0"/>
          </a:p>
          <a:p>
            <a:r>
              <a:rPr kumimoji="1" lang="ja-JP" altLang="en-US"/>
              <a:t>・他クラスの傾向</a:t>
            </a:r>
            <a:endParaRPr kumimoji="1" lang="en-US" altLang="ja-JP" dirty="0"/>
          </a:p>
          <a:p>
            <a:r>
              <a:rPr kumimoji="1" lang="ja-JP" altLang="en-US"/>
              <a:t>・成績上位者と赤点の人</a:t>
            </a:r>
          </a:p>
        </p:txBody>
      </p:sp>
      <p:sp>
        <p:nvSpPr>
          <p:cNvPr id="6" name="テキスト ボックス 5">
            <a:extLst>
              <a:ext uri="{FF2B5EF4-FFF2-40B4-BE49-F238E27FC236}">
                <a16:creationId xmlns:a16="http://schemas.microsoft.com/office/drawing/2014/main" id="{37F8C06B-108F-594E-BBD1-6FB0B84B914B}"/>
              </a:ext>
            </a:extLst>
          </p:cNvPr>
          <p:cNvSpPr txBox="1"/>
          <p:nvPr/>
        </p:nvSpPr>
        <p:spPr>
          <a:xfrm>
            <a:off x="5108293" y="3942480"/>
            <a:ext cx="3158237" cy="1200329"/>
          </a:xfrm>
          <a:prstGeom prst="rect">
            <a:avLst/>
          </a:prstGeom>
          <a:noFill/>
        </p:spPr>
        <p:txBody>
          <a:bodyPr wrap="none" rtlCol="0">
            <a:spAutoFit/>
          </a:bodyPr>
          <a:lstStyle/>
          <a:p>
            <a:r>
              <a:rPr kumimoji="1" lang="ja-JP" altLang="en-US" dirty="0"/>
              <a:t>１生徒が獲得したい知識</a:t>
            </a:r>
            <a:endParaRPr kumimoji="1" lang="en-US" altLang="ja-JP" dirty="0"/>
          </a:p>
          <a:p>
            <a:r>
              <a:rPr lang="ja-JP" altLang="en-US" dirty="0"/>
              <a:t>・自分の点数</a:t>
            </a:r>
            <a:endParaRPr lang="en-US" altLang="ja-JP" dirty="0"/>
          </a:p>
          <a:p>
            <a:r>
              <a:rPr lang="ja-JP" altLang="en-US" dirty="0"/>
              <a:t>・他の友達の点数</a:t>
            </a:r>
            <a:endParaRPr lang="en-US" altLang="ja-JP" dirty="0"/>
          </a:p>
          <a:p>
            <a:r>
              <a:rPr kumimoji="1" lang="ja-JP" altLang="en-US" dirty="0"/>
              <a:t>・自分の順位やパーセント順位</a:t>
            </a:r>
          </a:p>
        </p:txBody>
      </p:sp>
      <p:sp>
        <p:nvSpPr>
          <p:cNvPr id="7" name="テキスト ボックス 6">
            <a:extLst>
              <a:ext uri="{FF2B5EF4-FFF2-40B4-BE49-F238E27FC236}">
                <a16:creationId xmlns:a16="http://schemas.microsoft.com/office/drawing/2014/main" id="{1D2D8471-89F4-4C4D-AA63-01B6DC51638B}"/>
              </a:ext>
            </a:extLst>
          </p:cNvPr>
          <p:cNvSpPr txBox="1"/>
          <p:nvPr/>
        </p:nvSpPr>
        <p:spPr>
          <a:xfrm>
            <a:off x="980704" y="2142935"/>
            <a:ext cx="6423553" cy="369332"/>
          </a:xfrm>
          <a:prstGeom prst="rect">
            <a:avLst/>
          </a:prstGeom>
          <a:noFill/>
        </p:spPr>
        <p:txBody>
          <a:bodyPr wrap="none" rtlCol="0">
            <a:spAutoFit/>
          </a:bodyPr>
          <a:lstStyle/>
          <a:p>
            <a:r>
              <a:rPr kumimoji="1" lang="ja-JP" altLang="en-US"/>
              <a:t>テスト実施した結果という事実に対してデータを介して理解をする</a:t>
            </a:r>
          </a:p>
        </p:txBody>
      </p:sp>
      <p:sp>
        <p:nvSpPr>
          <p:cNvPr id="8" name="テキスト ボックス 7">
            <a:extLst>
              <a:ext uri="{FF2B5EF4-FFF2-40B4-BE49-F238E27FC236}">
                <a16:creationId xmlns:a16="http://schemas.microsoft.com/office/drawing/2014/main" id="{6686CCAA-5846-4E1E-B3B6-6378EA633D8F}"/>
              </a:ext>
            </a:extLst>
          </p:cNvPr>
          <p:cNvSpPr txBox="1"/>
          <p:nvPr/>
        </p:nvSpPr>
        <p:spPr>
          <a:xfrm>
            <a:off x="7879976" y="2860506"/>
            <a:ext cx="3603811" cy="369332"/>
          </a:xfrm>
          <a:prstGeom prst="rect">
            <a:avLst/>
          </a:prstGeom>
          <a:noFill/>
        </p:spPr>
        <p:txBody>
          <a:bodyPr wrap="square" rtlCol="0">
            <a:spAutoFit/>
          </a:bodyPr>
          <a:lstStyle/>
          <a:p>
            <a:r>
              <a:rPr kumimoji="1" lang="en-US" altLang="ja-JP" dirty="0"/>
              <a:t>BI</a:t>
            </a:r>
            <a:r>
              <a:rPr kumimoji="1" lang="ja-JP" altLang="en-US" dirty="0"/>
              <a:t>ツールでやれる部分は，</a:t>
            </a:r>
          </a:p>
        </p:txBody>
      </p:sp>
      <p:sp>
        <p:nvSpPr>
          <p:cNvPr id="9" name="テキスト ボックス 8">
            <a:extLst>
              <a:ext uri="{FF2B5EF4-FFF2-40B4-BE49-F238E27FC236}">
                <a16:creationId xmlns:a16="http://schemas.microsoft.com/office/drawing/2014/main" id="{E1CBC7D1-8D18-4FB4-AAA2-B73FF77AA63E}"/>
              </a:ext>
            </a:extLst>
          </p:cNvPr>
          <p:cNvSpPr txBox="1"/>
          <p:nvPr/>
        </p:nvSpPr>
        <p:spPr>
          <a:xfrm>
            <a:off x="1900517" y="5698381"/>
            <a:ext cx="3603811" cy="646331"/>
          </a:xfrm>
          <a:prstGeom prst="rect">
            <a:avLst/>
          </a:prstGeom>
          <a:noFill/>
        </p:spPr>
        <p:txBody>
          <a:bodyPr wrap="square" rtlCol="0">
            <a:spAutoFit/>
          </a:bodyPr>
          <a:lstStyle/>
          <a:p>
            <a:r>
              <a:rPr kumimoji="1" lang="ja-JP" altLang="en-US" dirty="0"/>
              <a:t>受験が近くなったら，さらに深い知識を必要とするかもしれない</a:t>
            </a:r>
          </a:p>
        </p:txBody>
      </p:sp>
      <p:sp>
        <p:nvSpPr>
          <p:cNvPr id="10" name="スライド番号プレースホルダー 9">
            <a:extLst>
              <a:ext uri="{FF2B5EF4-FFF2-40B4-BE49-F238E27FC236}">
                <a16:creationId xmlns:a16="http://schemas.microsoft.com/office/drawing/2014/main" id="{93844D36-2A83-468E-ACF3-21BEC1DFFA81}"/>
              </a:ext>
            </a:extLst>
          </p:cNvPr>
          <p:cNvSpPr>
            <a:spLocks noGrp="1"/>
          </p:cNvSpPr>
          <p:nvPr>
            <p:ph type="sldNum" sz="quarter" idx="12"/>
          </p:nvPr>
        </p:nvSpPr>
        <p:spPr/>
        <p:txBody>
          <a:bodyPr/>
          <a:lstStyle/>
          <a:p>
            <a:fld id="{C1A3DA74-9ABF-174E-BDDA-C7CF104DD124}" type="slidenum">
              <a:rPr kumimoji="1" lang="ja-JP" altLang="en-US" smtClean="0"/>
              <a:t>8</a:t>
            </a:fld>
            <a:endParaRPr kumimoji="1" lang="ja-JP" altLang="en-US"/>
          </a:p>
        </p:txBody>
      </p:sp>
    </p:spTree>
    <p:extLst>
      <p:ext uri="{BB962C8B-B14F-4D97-AF65-F5344CB8AC3E}">
        <p14:creationId xmlns:p14="http://schemas.microsoft.com/office/powerpoint/2010/main" val="700232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5CD532-798D-F348-97D8-03D672954810}"/>
              </a:ext>
            </a:extLst>
          </p:cNvPr>
          <p:cNvSpPr>
            <a:spLocks noGrp="1"/>
          </p:cNvSpPr>
          <p:nvPr>
            <p:ph type="title"/>
          </p:nvPr>
        </p:nvSpPr>
        <p:spPr/>
        <p:txBody>
          <a:bodyPr/>
          <a:lstStyle/>
          <a:p>
            <a:r>
              <a:rPr lang="en-US" altLang="ja-JP" dirty="0"/>
              <a:t>1.3. </a:t>
            </a:r>
            <a:r>
              <a:rPr lang="ja-JP" altLang="en-US" dirty="0"/>
              <a:t>機械学習との比較</a:t>
            </a:r>
            <a:endParaRPr kumimoji="1" lang="ja-JP" altLang="en-US" dirty="0"/>
          </a:p>
        </p:txBody>
      </p:sp>
      <p:sp>
        <p:nvSpPr>
          <p:cNvPr id="3" name="正方形/長方形 2">
            <a:extLst>
              <a:ext uri="{FF2B5EF4-FFF2-40B4-BE49-F238E27FC236}">
                <a16:creationId xmlns:a16="http://schemas.microsoft.com/office/drawing/2014/main" id="{A527992F-7335-4FF5-9337-F2420EB9DFAB}"/>
              </a:ext>
            </a:extLst>
          </p:cNvPr>
          <p:cNvSpPr/>
          <p:nvPr/>
        </p:nvSpPr>
        <p:spPr>
          <a:xfrm>
            <a:off x="828632" y="4252905"/>
            <a:ext cx="5330305" cy="461665"/>
          </a:xfrm>
          <a:prstGeom prst="rect">
            <a:avLst/>
          </a:prstGeom>
        </p:spPr>
        <p:txBody>
          <a:bodyPr wrap="none">
            <a:spAutoFit/>
          </a:bodyPr>
          <a:lstStyle/>
          <a:p>
            <a:r>
              <a:rPr lang="ja-JP" altLang="en-US" sz="2400" dirty="0"/>
              <a:t>自然言語処理や画像処理はそれでいい</a:t>
            </a:r>
          </a:p>
        </p:txBody>
      </p:sp>
      <p:sp>
        <p:nvSpPr>
          <p:cNvPr id="4" name="正方形/長方形 3">
            <a:extLst>
              <a:ext uri="{FF2B5EF4-FFF2-40B4-BE49-F238E27FC236}">
                <a16:creationId xmlns:a16="http://schemas.microsoft.com/office/drawing/2014/main" id="{5774F0CE-8CE0-498F-B58F-9F1017D1787D}"/>
              </a:ext>
            </a:extLst>
          </p:cNvPr>
          <p:cNvSpPr/>
          <p:nvPr/>
        </p:nvSpPr>
        <p:spPr>
          <a:xfrm>
            <a:off x="4490715" y="3448897"/>
            <a:ext cx="5469767" cy="461665"/>
          </a:xfrm>
          <a:prstGeom prst="rect">
            <a:avLst/>
          </a:prstGeom>
        </p:spPr>
        <p:txBody>
          <a:bodyPr wrap="none">
            <a:spAutoFit/>
          </a:bodyPr>
          <a:lstStyle/>
          <a:p>
            <a:r>
              <a:rPr lang="ja-JP" altLang="en-US" sz="2400" dirty="0"/>
              <a:t>機械学習モデルの解釈はとてもたいへん</a:t>
            </a:r>
          </a:p>
        </p:txBody>
      </p:sp>
      <p:sp>
        <p:nvSpPr>
          <p:cNvPr id="5" name="正方形/長方形 4">
            <a:extLst>
              <a:ext uri="{FF2B5EF4-FFF2-40B4-BE49-F238E27FC236}">
                <a16:creationId xmlns:a16="http://schemas.microsoft.com/office/drawing/2014/main" id="{0304EE47-BB0F-45BE-A9D9-F269A72A2835}"/>
              </a:ext>
            </a:extLst>
          </p:cNvPr>
          <p:cNvSpPr/>
          <p:nvPr/>
        </p:nvSpPr>
        <p:spPr>
          <a:xfrm>
            <a:off x="1042049" y="2660303"/>
            <a:ext cx="5676554" cy="461665"/>
          </a:xfrm>
          <a:prstGeom prst="rect">
            <a:avLst/>
          </a:prstGeom>
        </p:spPr>
        <p:txBody>
          <a:bodyPr wrap="none">
            <a:spAutoFit/>
          </a:bodyPr>
          <a:lstStyle/>
          <a:p>
            <a:r>
              <a:rPr lang="ja-JP" altLang="en-US" sz="2400" dirty="0"/>
              <a:t>予測さえできれば，人間への理解は後回し</a:t>
            </a:r>
          </a:p>
        </p:txBody>
      </p:sp>
      <p:sp>
        <p:nvSpPr>
          <p:cNvPr id="6" name="正方形/長方形 5">
            <a:extLst>
              <a:ext uri="{FF2B5EF4-FFF2-40B4-BE49-F238E27FC236}">
                <a16:creationId xmlns:a16="http://schemas.microsoft.com/office/drawing/2014/main" id="{828B8351-6F5F-4745-BC08-3B29ECAB4269}"/>
              </a:ext>
            </a:extLst>
          </p:cNvPr>
          <p:cNvSpPr/>
          <p:nvPr/>
        </p:nvSpPr>
        <p:spPr>
          <a:xfrm>
            <a:off x="469440" y="1513086"/>
            <a:ext cx="6558206" cy="461665"/>
          </a:xfrm>
          <a:prstGeom prst="rect">
            <a:avLst/>
          </a:prstGeom>
        </p:spPr>
        <p:txBody>
          <a:bodyPr wrap="none">
            <a:spAutoFit/>
          </a:bodyPr>
          <a:lstStyle/>
          <a:p>
            <a:r>
              <a:rPr lang="ja-JP" altLang="en-US" sz="2400" dirty="0"/>
              <a:t>データを知識に変換する主体は人間ではなく機械</a:t>
            </a:r>
          </a:p>
        </p:txBody>
      </p:sp>
      <p:sp>
        <p:nvSpPr>
          <p:cNvPr id="7" name="正方形/長方形 6">
            <a:extLst>
              <a:ext uri="{FF2B5EF4-FFF2-40B4-BE49-F238E27FC236}">
                <a16:creationId xmlns:a16="http://schemas.microsoft.com/office/drawing/2014/main" id="{B7728004-6380-4328-BAE3-CF57E883E631}"/>
              </a:ext>
            </a:extLst>
          </p:cNvPr>
          <p:cNvSpPr/>
          <p:nvPr/>
        </p:nvSpPr>
        <p:spPr>
          <a:xfrm>
            <a:off x="828631" y="4883249"/>
            <a:ext cx="7562333" cy="830997"/>
          </a:xfrm>
          <a:prstGeom prst="rect">
            <a:avLst/>
          </a:prstGeom>
        </p:spPr>
        <p:txBody>
          <a:bodyPr wrap="square">
            <a:spAutoFit/>
          </a:bodyPr>
          <a:lstStyle/>
          <a:p>
            <a:r>
              <a:rPr lang="ja-JP" altLang="en-US" sz="2400" dirty="0"/>
              <a:t>逆に，人間への説明や理解を怠った統計的推論は貧弱な機械学習と言える</a:t>
            </a:r>
          </a:p>
        </p:txBody>
      </p:sp>
      <p:sp>
        <p:nvSpPr>
          <p:cNvPr id="8" name="スライド番号プレースホルダー 7">
            <a:extLst>
              <a:ext uri="{FF2B5EF4-FFF2-40B4-BE49-F238E27FC236}">
                <a16:creationId xmlns:a16="http://schemas.microsoft.com/office/drawing/2014/main" id="{7B784DE1-A566-4E59-85CD-9F974429C9CE}"/>
              </a:ext>
            </a:extLst>
          </p:cNvPr>
          <p:cNvSpPr>
            <a:spLocks noGrp="1"/>
          </p:cNvSpPr>
          <p:nvPr>
            <p:ph type="sldNum" sz="quarter" idx="12"/>
          </p:nvPr>
        </p:nvSpPr>
        <p:spPr/>
        <p:txBody>
          <a:bodyPr/>
          <a:lstStyle/>
          <a:p>
            <a:fld id="{C1A3DA74-9ABF-174E-BDDA-C7CF104DD124}" type="slidenum">
              <a:rPr kumimoji="1" lang="ja-JP" altLang="en-US" smtClean="0"/>
              <a:t>9</a:t>
            </a:fld>
            <a:endParaRPr kumimoji="1" lang="ja-JP" altLang="en-US"/>
          </a:p>
        </p:txBody>
      </p:sp>
    </p:spTree>
    <p:extLst>
      <p:ext uri="{BB962C8B-B14F-4D97-AF65-F5344CB8AC3E}">
        <p14:creationId xmlns:p14="http://schemas.microsoft.com/office/powerpoint/2010/main" val="3048389954"/>
      </p:ext>
    </p:extLst>
  </p:cSld>
  <p:clrMapOvr>
    <a:masterClrMapping/>
  </p:clrMapOvr>
</p:sld>
</file>

<file path=ppt/theme/theme1.xml><?xml version="1.0" encoding="utf-8"?>
<a:theme xmlns:a="http://schemas.openxmlformats.org/drawingml/2006/main" name="Office テーマ">
  <a:themeElements>
    <a:clrScheme name="自作定義">
      <a:dk1>
        <a:srgbClr val="FFFFFF"/>
      </a:dk1>
      <a:lt1>
        <a:srgbClr val="000000"/>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5" id="{3638D647-5826-6044-BD4C-485E1B30EC34}" vid="{B33C7609-2EA7-5B4A-84AD-F45F91580A68}"/>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テーマ</Template>
  <TotalTime>1772</TotalTime>
  <Words>846</Words>
  <Application>Microsoft Office PowerPoint</Application>
  <PresentationFormat>ワイド画面</PresentationFormat>
  <Paragraphs>148</Paragraphs>
  <Slides>17</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17</vt:i4>
      </vt:variant>
    </vt:vector>
  </HeadingPairs>
  <TitlesOfParts>
    <vt:vector size="20" baseType="lpstr">
      <vt:lpstr>游ゴシック</vt:lpstr>
      <vt:lpstr>Arial</vt:lpstr>
      <vt:lpstr>Office テーマ</vt:lpstr>
      <vt:lpstr>青年の主張</vt:lpstr>
      <vt:lpstr>統計学の価値を カスタマーサクセスに見出す</vt:lpstr>
      <vt:lpstr>目次</vt:lpstr>
      <vt:lpstr>1.1. 今日の統計学ができるまで</vt:lpstr>
      <vt:lpstr>1.1. 今日の統計学ができるまで</vt:lpstr>
      <vt:lpstr>1.1. 今日の統計学ができるまで</vt:lpstr>
      <vt:lpstr>1.2. 統計学が目指すもの</vt:lpstr>
      <vt:lpstr>1.2. 統計学が目指すもの</vt:lpstr>
      <vt:lpstr>1.3. 機械学習との比較</vt:lpstr>
      <vt:lpstr>1.3. 機械学習との比較</vt:lpstr>
      <vt:lpstr>2. BIツールと統計学</vt:lpstr>
      <vt:lpstr>2.1. データ活用とは</vt:lpstr>
      <vt:lpstr>2.2 統計学が生み出す価値</vt:lpstr>
      <vt:lpstr>PowerPoint プレゼンテーション</vt:lpstr>
      <vt:lpstr>PowerPoint プレゼンテーション</vt:lpstr>
      <vt:lpstr>3. 弁明</vt:lpstr>
      <vt:lpstr>メモ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青年の主張</dc:title>
  <dc:creator>Takeshima Yoshifumi</dc:creator>
  <cp:lastModifiedBy>武島 吉郁 (Yoshifumi Takeshima)</cp:lastModifiedBy>
  <cp:revision>21</cp:revision>
  <dcterms:created xsi:type="dcterms:W3CDTF">2020-01-05T16:09:07Z</dcterms:created>
  <dcterms:modified xsi:type="dcterms:W3CDTF">2020-01-07T04:36:44Z</dcterms:modified>
</cp:coreProperties>
</file>