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72" r:id="rId4"/>
    <p:sldId id="273" r:id="rId5"/>
    <p:sldId id="277" r:id="rId6"/>
    <p:sldId id="276" r:id="rId7"/>
    <p:sldId id="275" r:id="rId8"/>
    <p:sldId id="278" r:id="rId9"/>
    <p:sldId id="280" r:id="rId10"/>
    <p:sldId id="282" r:id="rId11"/>
    <p:sldId id="281" r:id="rId12"/>
    <p:sldId id="284" r:id="rId13"/>
    <p:sldId id="283" r:id="rId14"/>
    <p:sldId id="286" r:id="rId15"/>
    <p:sldId id="287" r:id="rId16"/>
    <p:sldId id="288" r:id="rId17"/>
    <p:sldId id="289" r:id="rId18"/>
    <p:sldId id="285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51"/>
  </p:normalViewPr>
  <p:slideViewPr>
    <p:cSldViewPr snapToGrid="0" snapToObjects="1">
      <p:cViewPr varScale="1">
        <p:scale>
          <a:sx n="64" d="100"/>
          <a:sy n="64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D4013-E168-4C41-9906-653249C63E90}" type="datetimeFigureOut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1CB5-37BD-457F-97DC-ACC2F59888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7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78FE5-3EE3-FB4F-94C1-E3103EDD1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69FF49-4312-D94F-83B6-8E3861462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4D926B-203B-D947-B1AE-7ED22FB0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AD6F0-2538-4CCA-83EE-0C0AA28EBE7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0C844-16D8-444C-9F8D-06D84ECE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411ECF-D8ED-BD41-A274-3141001B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46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F79226-AA96-5841-B492-42129583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97160A-4E51-A649-B823-D4BA99452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94F5-9435-2B40-A12D-D843155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A0A3-C3B1-425A-B6A6-578123433E3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49AAB-DF97-FF45-9736-830FC00C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30F07-71C6-F345-87FE-A8CF202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1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E757BC-B47B-C84E-BFF9-F5670C2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5B52EB-DBD1-DA44-8BE6-4F280279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FCFA-3F92-4488-B304-3DF9ED45063E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7A4B7-AAAD-8041-BE42-639208B8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1FCB06-F5F4-BA41-B17B-6A7BF24B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06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DF81C4-EEE0-FF4B-957B-6E41C8CF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1E15DF-D2E5-AC46-BFFF-C0F583E8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FA13-38CD-4320-94D7-2031AB8140E3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9F0F64-6CF3-EB46-B856-789C6ACA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9E5D62E-C403-3542-AC17-96FF351EE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4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8911E8-4DBD-E44A-86BF-D1D2632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AABD3A-5FC1-DF45-8B31-2FD1C7CC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67029-0EE7-6D43-8464-AAE88203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CADF-B401-42E7-A9C7-C04158A7D9DD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F7DC75-E858-684C-84FF-E58B10D8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04470E-D1C8-5846-8855-7D9B4A77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1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87D9C-2262-3A4E-9BC4-054E5356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B0D191-39A9-3340-BF4D-CCA7BCFE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FA297-1EB6-2A4F-A66F-3F092CB2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9884ED-3BA8-4C44-861D-BE1D2A51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B76C-1001-4A7A-8307-453DBB68B037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6E904F-8E6E-B74E-9377-B6F2951D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E8945D-4CF4-A14A-9E72-E82E04F0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01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C7574-F22E-1948-8335-D0D3F31F6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BFBE4F-51B2-0D43-9D6A-2A75343A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9646C-DD7C-5745-A23C-EED309CDF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F0856F-28AE-954B-ADDA-FB240E6BB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B98F39-AAF8-294B-8FF2-6BD9B2BFE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DF773-688C-4547-BEEE-9F73B69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BEDE-7659-4EC8-A615-A9C4DCE30B11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5AC5B3-85F0-A84E-A67B-1B90C465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6303F5-5D56-FF46-9880-7E6BA28C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2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320CE4-73DD-BC44-AEB2-ECA3D76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ACE9-AC0F-44D2-BA6F-B84D6255A741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A55497-1CB9-7146-A29E-12F2AC913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030473-5DD1-D445-9731-F159C7EF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57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8F337C-EC25-B147-A664-5A08600B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66249-FCF9-8147-9BFE-02C92134C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3CF9E1-4025-A04E-88CD-F387D63D4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9A7A36-683D-DA4C-B8BF-12BD77E4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01094-6C02-4281-91D6-E193700CC03C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EFD59-C617-C245-B2B4-8E14BFCD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F0E9FA-8C3E-5E43-8E95-077962B0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187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1F4286-11C7-EC42-A0FE-03F39C85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A3C768-E97A-4845-BDCD-A35F16C9E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4C7BE1-7D8D-634B-BAC8-DF84AAD3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C8194-5A8B-9544-A88F-B23D9E7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5B53-677D-4B92-A860-F93D8825F656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73BED1-D5B4-9E41-BB85-E8E5C91F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79C9AB-E4B1-7746-B3CA-94187A05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78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5846C-AB7F-5C46-BBB3-8A52797C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C09778-88D8-B041-ACCB-F7852BB74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E47865-2163-304D-9646-00D98C60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E231-1B5F-49B3-9439-3A0F1CE13C84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E794A-E1AC-6B4C-B61C-3ED14E95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8A1D49-446B-5B4E-BB23-AB903362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65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63000"/>
                    </a14:imgEffect>
                    <a14:imgEffect>
                      <a14:brightnessContrast bright="-85000" contrast="-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351CE7-657F-684D-893E-D975AB1E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801BDD-8DB8-3C49-9783-26EFE0BB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794" y="1587630"/>
            <a:ext cx="12030206" cy="527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AC4A52-9621-894D-9056-2D5878F5D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D98-D0A6-4F58-AF11-C5CFA26209C6}" type="datetime1">
              <a:rPr kumimoji="1" lang="ja-JP" altLang="en-US" smtClean="0"/>
              <a:t>2020/1/20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01715-AA9F-654A-9C14-B21AAC303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17911A-D177-F447-853B-A1FB1B995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3DA74-9ABF-174E-BDDA-C7CF104DD1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41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27CF56EC-D293-EA49-B1A2-C37F9D0CA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234" y="1533982"/>
            <a:ext cx="11323529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sz="5300" dirty="0"/>
              <a:t>統計学の観点から</a:t>
            </a:r>
            <a:br>
              <a:rPr kumimoji="1" lang="en-US" altLang="ja-JP" sz="5300" dirty="0"/>
            </a:br>
            <a:r>
              <a:rPr kumimoji="1" lang="en-US" altLang="ja-JP" sz="5300" dirty="0"/>
              <a:t>Data Empowerment</a:t>
            </a:r>
            <a:r>
              <a:rPr kumimoji="1" lang="ja-JP" altLang="en-US" sz="5300" dirty="0"/>
              <a:t>につ</a:t>
            </a:r>
            <a:r>
              <a:rPr kumimoji="1" lang="ja-JP" altLang="en-US" dirty="0"/>
              <a:t>いて議論する</a:t>
            </a:r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3D9C18C8-E4C7-0E4B-8ED2-7D978F3CE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6021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2020/01/20 </a:t>
            </a:r>
            <a:r>
              <a:rPr kumimoji="1" lang="en-US" altLang="ja-JP" dirty="0" err="1"/>
              <a:t>Wingarc</a:t>
            </a:r>
            <a:r>
              <a:rPr kumimoji="1" lang="en-US" altLang="ja-JP" dirty="0"/>
              <a:t> Library </a:t>
            </a:r>
            <a:r>
              <a:rPr kumimoji="1" lang="ja-JP" altLang="en-US" dirty="0"/>
              <a:t>勉強会</a:t>
            </a:r>
            <a:endParaRPr kumimoji="1" lang="en-US" altLang="ja-JP" dirty="0"/>
          </a:p>
          <a:p>
            <a:r>
              <a:rPr kumimoji="1" lang="en-US" altLang="ja-JP" dirty="0" err="1"/>
              <a:t>MotionBoard</a:t>
            </a:r>
            <a:r>
              <a:rPr kumimoji="1" lang="ja-JP" altLang="en-US" dirty="0"/>
              <a:t>開発部</a:t>
            </a:r>
            <a:r>
              <a:rPr lang="en-US" altLang="ja-JP" dirty="0"/>
              <a:t>  </a:t>
            </a:r>
            <a:r>
              <a:rPr kumimoji="1" lang="ja-JP" altLang="en-US" dirty="0"/>
              <a:t>武島</a:t>
            </a:r>
            <a:r>
              <a:rPr kumimoji="1" lang="en-US" altLang="ja-JP" dirty="0"/>
              <a:t> </a:t>
            </a:r>
            <a:r>
              <a:rPr kumimoji="1" lang="ja-JP" altLang="en-US" dirty="0"/>
              <a:t>吉郁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83CF6B-451C-4974-955F-96FFB225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0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B43D18F-04AF-46B9-B116-523B5C723BDC}"/>
              </a:ext>
            </a:extLst>
          </p:cNvPr>
          <p:cNvSpPr/>
          <p:nvPr/>
        </p:nvSpPr>
        <p:spPr>
          <a:xfrm>
            <a:off x="811161" y="1342104"/>
            <a:ext cx="4826049" cy="5150772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0A81999-A909-4BC3-AA1D-604A81EAA4A8}"/>
              </a:ext>
            </a:extLst>
          </p:cNvPr>
          <p:cNvSpPr/>
          <p:nvPr/>
        </p:nvSpPr>
        <p:spPr>
          <a:xfrm>
            <a:off x="6124705" y="1342104"/>
            <a:ext cx="5256134" cy="5154715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データ活用における統計学の役割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4817495" y="1623337"/>
            <a:ext cx="2023466" cy="2098048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4913151" y="2404154"/>
            <a:ext cx="18002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1039454" y="1623339"/>
            <a:ext cx="2023466" cy="2098048"/>
          </a:xfrm>
          <a:prstGeom prst="ellipse">
            <a:avLst/>
          </a:prstGeom>
          <a:solidFill>
            <a:schemeClr val="bg2">
              <a:lumMod val="1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948594" y="2379975"/>
            <a:ext cx="22051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9133265" y="1647517"/>
            <a:ext cx="2023466" cy="2098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9500081" y="2404154"/>
            <a:ext cx="12898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3537035" y="1994902"/>
            <a:ext cx="892243" cy="1354919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7533027" y="2019081"/>
            <a:ext cx="892243" cy="1354919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2CB5F97-9517-4688-AA03-2980EAE724F7}"/>
              </a:ext>
            </a:extLst>
          </p:cNvPr>
          <p:cNvSpPr/>
          <p:nvPr/>
        </p:nvSpPr>
        <p:spPr>
          <a:xfrm>
            <a:off x="1301975" y="4317322"/>
            <a:ext cx="29142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機械がやること</a:t>
            </a:r>
            <a:endParaRPr lang="en-US" altLang="ja-JP" sz="3200" b="1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B58024B-AA06-45A6-BEBC-7C3BA618915F}"/>
              </a:ext>
            </a:extLst>
          </p:cNvPr>
          <p:cNvSpPr/>
          <p:nvPr/>
        </p:nvSpPr>
        <p:spPr>
          <a:xfrm>
            <a:off x="6518611" y="4331415"/>
            <a:ext cx="2914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人間がやること</a:t>
            </a:r>
            <a:endParaRPr lang="en-US" altLang="ja-JP" sz="3200" b="1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B9037D4-4D17-4A51-BD43-748DE6D1C81F}"/>
              </a:ext>
            </a:extLst>
          </p:cNvPr>
          <p:cNvSpPr/>
          <p:nvPr/>
        </p:nvSpPr>
        <p:spPr>
          <a:xfrm>
            <a:off x="1508545" y="4920113"/>
            <a:ext cx="1904139" cy="122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記録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収集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言語化</a:t>
            </a:r>
            <a:endParaRPr lang="en-US" altLang="ja-JP" sz="2400" b="1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3DB32DF-E3DA-4D88-AAE4-954A992B6528}"/>
              </a:ext>
            </a:extLst>
          </p:cNvPr>
          <p:cNvSpPr/>
          <p:nvPr/>
        </p:nvSpPr>
        <p:spPr>
          <a:xfrm>
            <a:off x="6817110" y="4978435"/>
            <a:ext cx="29142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認知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解釈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理解</a:t>
            </a:r>
            <a:endParaRPr lang="en-US" altLang="ja-JP" sz="24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9F7ED79-BFFD-4DF8-BC0A-A5F2FFFD3E30}"/>
              </a:ext>
            </a:extLst>
          </p:cNvPr>
          <p:cNvSpPr/>
          <p:nvPr/>
        </p:nvSpPr>
        <p:spPr>
          <a:xfrm>
            <a:off x="3412684" y="5260050"/>
            <a:ext cx="2021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3200" b="1" dirty="0">
                <a:solidFill>
                  <a:schemeClr val="bg2">
                    <a:lumMod val="90000"/>
                  </a:schemeClr>
                </a:solidFill>
              </a:rPr>
              <a:t>BI</a:t>
            </a:r>
            <a:r>
              <a:rPr lang="ja-JP" altLang="en-US" sz="3200" b="1" dirty="0">
                <a:solidFill>
                  <a:schemeClr val="bg2">
                    <a:lumMod val="90000"/>
                  </a:schemeClr>
                </a:solidFill>
              </a:rPr>
              <a:t>ツール</a:t>
            </a:r>
            <a:endParaRPr lang="en-US" altLang="ja-JP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031EAAD-D165-47AA-B8B6-84F4BEF617FC}"/>
              </a:ext>
            </a:extLst>
          </p:cNvPr>
          <p:cNvSpPr/>
          <p:nvPr/>
        </p:nvSpPr>
        <p:spPr>
          <a:xfrm>
            <a:off x="8940562" y="5305310"/>
            <a:ext cx="1615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>
                <a:solidFill>
                  <a:schemeClr val="bg2">
                    <a:lumMod val="90000"/>
                  </a:schemeClr>
                </a:solidFill>
              </a:rPr>
              <a:t>統計学</a:t>
            </a:r>
            <a:endParaRPr lang="en-US" altLang="ja-JP" sz="32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カスタマーサクセス</a:t>
            </a:r>
            <a:r>
              <a:rPr lang="ja-JP" altLang="en-US" dirty="0"/>
              <a:t>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1935477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2361816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1888425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2314764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1935477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2361816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2190049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2190049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2142997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2142997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9516749-9CB1-4F99-A095-579C3952C0BD}"/>
              </a:ext>
            </a:extLst>
          </p:cNvPr>
          <p:cNvSpPr/>
          <p:nvPr/>
        </p:nvSpPr>
        <p:spPr>
          <a:xfrm>
            <a:off x="425835" y="3752215"/>
            <a:ext cx="2936797" cy="258959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D421B-02F0-49D8-9727-DCA9D0D283C0}"/>
              </a:ext>
            </a:extLst>
          </p:cNvPr>
          <p:cNvSpPr/>
          <p:nvPr/>
        </p:nvSpPr>
        <p:spPr>
          <a:xfrm>
            <a:off x="857983" y="3994384"/>
            <a:ext cx="22981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000" b="1" dirty="0">
                <a:solidFill>
                  <a:schemeClr val="bg2">
                    <a:lumMod val="90000"/>
                  </a:schemeClr>
                </a:solidFill>
              </a:rPr>
              <a:t>BI</a:t>
            </a:r>
            <a:r>
              <a:rPr lang="ja-JP" altLang="en-US" sz="4000" b="1" dirty="0">
                <a:solidFill>
                  <a:schemeClr val="bg2">
                    <a:lumMod val="90000"/>
                  </a:schemeClr>
                </a:solidFill>
              </a:rPr>
              <a:t>ツール</a:t>
            </a:r>
            <a:endParaRPr lang="en-US" altLang="ja-JP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3EC9948C-906C-4418-9966-E8B6AB4C646F}"/>
              </a:ext>
            </a:extLst>
          </p:cNvPr>
          <p:cNvSpPr/>
          <p:nvPr/>
        </p:nvSpPr>
        <p:spPr>
          <a:xfrm>
            <a:off x="6282812" y="3752215"/>
            <a:ext cx="5257783" cy="258959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8CB3BC9-40FA-4535-86A9-F6DB8384BF89}"/>
              </a:ext>
            </a:extLst>
          </p:cNvPr>
          <p:cNvSpPr/>
          <p:nvPr/>
        </p:nvSpPr>
        <p:spPr>
          <a:xfrm>
            <a:off x="6568114" y="3918717"/>
            <a:ext cx="44434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>
                <a:solidFill>
                  <a:schemeClr val="bg2">
                    <a:lumMod val="90000"/>
                  </a:schemeClr>
                </a:solidFill>
              </a:rPr>
              <a:t>お客さんがすること</a:t>
            </a:r>
            <a:endParaRPr lang="en-US" altLang="ja-JP" sz="40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14649E-53F3-4A21-91BD-FD7983852414}"/>
              </a:ext>
            </a:extLst>
          </p:cNvPr>
          <p:cNvSpPr/>
          <p:nvPr/>
        </p:nvSpPr>
        <p:spPr>
          <a:xfrm>
            <a:off x="7019136" y="4832062"/>
            <a:ext cx="3720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固有のドメイン知識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経営・経済学の分野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意思決定</a:t>
            </a:r>
            <a:endParaRPr lang="en-US" altLang="ja-JP" sz="2400" b="1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12C70C-488E-46C5-84A8-0D7BAAF0CB51}"/>
              </a:ext>
            </a:extLst>
          </p:cNvPr>
          <p:cNvSpPr/>
          <p:nvPr/>
        </p:nvSpPr>
        <p:spPr>
          <a:xfrm>
            <a:off x="587032" y="4832062"/>
            <a:ext cx="277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導入と定着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現象のデータ化</a:t>
            </a:r>
            <a:endParaRPr lang="en-US" altLang="ja-JP" sz="2400" b="1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DC426B2-DA09-4EEB-A252-435B976ECFD4}"/>
              </a:ext>
            </a:extLst>
          </p:cNvPr>
          <p:cNvSpPr/>
          <p:nvPr/>
        </p:nvSpPr>
        <p:spPr>
          <a:xfrm>
            <a:off x="3615154" y="4268282"/>
            <a:ext cx="229817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800" b="1" dirty="0">
                <a:solidFill>
                  <a:schemeClr val="bg2">
                    <a:lumMod val="90000"/>
                  </a:schemeClr>
                </a:solidFill>
              </a:rPr>
              <a:t>？</a:t>
            </a:r>
            <a:endParaRPr lang="en-US" altLang="ja-JP" sz="8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18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カスタマーサクセス</a:t>
            </a:r>
            <a:r>
              <a:rPr lang="ja-JP" altLang="en-US" dirty="0"/>
              <a:t>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1704686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2131025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1657634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2083973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1704686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2131025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1959258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1959258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1912206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1912206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9516749-9CB1-4F99-A095-579C3952C0BD}"/>
              </a:ext>
            </a:extLst>
          </p:cNvPr>
          <p:cNvSpPr/>
          <p:nvPr/>
        </p:nvSpPr>
        <p:spPr>
          <a:xfrm>
            <a:off x="425835" y="3372932"/>
            <a:ext cx="5430576" cy="2339877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0DD421B-02F0-49D8-9727-DCA9D0D283C0}"/>
              </a:ext>
            </a:extLst>
          </p:cNvPr>
          <p:cNvSpPr/>
          <p:nvPr/>
        </p:nvSpPr>
        <p:spPr>
          <a:xfrm>
            <a:off x="1337193" y="3398278"/>
            <a:ext cx="341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90000"/>
                  </a:schemeClr>
                </a:solidFill>
              </a:rPr>
              <a:t>自然科学</a:t>
            </a:r>
            <a:endParaRPr lang="en-US" altLang="ja-JP" sz="3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EA12C70C-488E-46C5-84A8-0D7BAAF0CB51}"/>
              </a:ext>
            </a:extLst>
          </p:cNvPr>
          <p:cNvSpPr/>
          <p:nvPr/>
        </p:nvSpPr>
        <p:spPr>
          <a:xfrm>
            <a:off x="1285246" y="4002450"/>
            <a:ext cx="399145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理工学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情報工学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データエンジニアリング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データサイエンス</a:t>
            </a:r>
            <a:endParaRPr lang="en-US" altLang="ja-JP" sz="2400" b="1" dirty="0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AF807DB2-5915-4961-8A4A-4EDBAF6E3DD8}"/>
              </a:ext>
            </a:extLst>
          </p:cNvPr>
          <p:cNvSpPr/>
          <p:nvPr/>
        </p:nvSpPr>
        <p:spPr>
          <a:xfrm>
            <a:off x="6167536" y="3374085"/>
            <a:ext cx="5373792" cy="2338724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3810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AEEDA21-AE4D-4B76-915D-3EB74BBFC6B4}"/>
              </a:ext>
            </a:extLst>
          </p:cNvPr>
          <p:cNvSpPr/>
          <p:nvPr/>
        </p:nvSpPr>
        <p:spPr>
          <a:xfrm>
            <a:off x="7148128" y="3407663"/>
            <a:ext cx="34126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90000"/>
                  </a:schemeClr>
                </a:solidFill>
              </a:rPr>
              <a:t>人文科学</a:t>
            </a:r>
            <a:endParaRPr lang="en-US" altLang="ja-JP" sz="3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520FA53-F076-493A-B9DB-1F27CE0B5836}"/>
              </a:ext>
            </a:extLst>
          </p:cNvPr>
          <p:cNvSpPr/>
          <p:nvPr/>
        </p:nvSpPr>
        <p:spPr>
          <a:xfrm>
            <a:off x="7731977" y="4013806"/>
            <a:ext cx="31747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経済学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経営学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400" b="1" dirty="0"/>
              <a:t>商学</a:t>
            </a:r>
            <a:endParaRPr lang="en-US" altLang="ja-JP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400" b="1" dirty="0"/>
              <a:t>OR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FE7C97-2731-4942-883F-2A2C4D2C9315}"/>
              </a:ext>
            </a:extLst>
          </p:cNvPr>
          <p:cNvSpPr/>
          <p:nvPr/>
        </p:nvSpPr>
        <p:spPr>
          <a:xfrm>
            <a:off x="2395336" y="5993803"/>
            <a:ext cx="72875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日本の文科省によって作られた文理の壁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47001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295C4F4-0712-4C8D-83D2-B2F649BD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12" y="1244620"/>
            <a:ext cx="6968176" cy="52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59E2020-417B-4348-8824-1817D83F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351423"/>
            <a:ext cx="73660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0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DEDF9-91C8-441B-90DB-396AEF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カスタマーサクセスの穴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F4AA845-B6BE-420F-9222-7D38CAE4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4D269DA-FA0D-4600-86BD-5398364F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79" y="1828800"/>
            <a:ext cx="9981641" cy="405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77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EB296D-CAEB-4D58-985C-3B616382208F}"/>
              </a:ext>
            </a:extLst>
          </p:cNvPr>
          <p:cNvSpPr/>
          <p:nvPr/>
        </p:nvSpPr>
        <p:spPr>
          <a:xfrm>
            <a:off x="3974116" y="3075057"/>
            <a:ext cx="43011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 dirty="0"/>
              <a:t>人類上司化計画？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5997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238D611-045D-46C9-971F-6921DD3BBE77}"/>
              </a:ext>
            </a:extLst>
          </p:cNvPr>
          <p:cNvSpPr/>
          <p:nvPr/>
        </p:nvSpPr>
        <p:spPr>
          <a:xfrm>
            <a:off x="2787171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3B6A733-92A2-424F-9689-A41970E85909}"/>
              </a:ext>
            </a:extLst>
          </p:cNvPr>
          <p:cNvSpPr/>
          <p:nvPr/>
        </p:nvSpPr>
        <p:spPr>
          <a:xfrm>
            <a:off x="2725348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A624556A-D8D5-4196-890A-98E070500A66}"/>
              </a:ext>
            </a:extLst>
          </p:cNvPr>
          <p:cNvSpPr/>
          <p:nvPr/>
        </p:nvSpPr>
        <p:spPr>
          <a:xfrm>
            <a:off x="223617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D000D5-D26F-4B37-9147-2278E7542080}"/>
              </a:ext>
            </a:extLst>
          </p:cNvPr>
          <p:cNvSpPr/>
          <p:nvPr/>
        </p:nvSpPr>
        <p:spPr>
          <a:xfrm>
            <a:off x="161794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2AA08CC-1C67-4A47-B3E8-3D6FD568CD45}"/>
              </a:ext>
            </a:extLst>
          </p:cNvPr>
          <p:cNvSpPr/>
          <p:nvPr/>
        </p:nvSpPr>
        <p:spPr>
          <a:xfrm>
            <a:off x="5350728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E9098-CA87-4A43-9087-BB262542EAF7}"/>
              </a:ext>
            </a:extLst>
          </p:cNvPr>
          <p:cNvSpPr/>
          <p:nvPr/>
        </p:nvSpPr>
        <p:spPr>
          <a:xfrm>
            <a:off x="5288905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E2529B23-3BDF-49DC-97B5-E2F3D7D5AA78}"/>
              </a:ext>
            </a:extLst>
          </p:cNvPr>
          <p:cNvSpPr/>
          <p:nvPr/>
        </p:nvSpPr>
        <p:spPr>
          <a:xfrm>
            <a:off x="7914282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E2A7E37-2DC5-47B3-AA16-B5F8597C8558}"/>
              </a:ext>
            </a:extLst>
          </p:cNvPr>
          <p:cNvSpPr/>
          <p:nvPr/>
        </p:nvSpPr>
        <p:spPr>
          <a:xfrm>
            <a:off x="7852459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871A2841-1B32-442A-9F8D-0B57F9888F83}"/>
              </a:ext>
            </a:extLst>
          </p:cNvPr>
          <p:cNvSpPr/>
          <p:nvPr/>
        </p:nvSpPr>
        <p:spPr>
          <a:xfrm>
            <a:off x="10416019" y="2946593"/>
            <a:ext cx="1376791" cy="143745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BD01D18-09E5-4264-B0BB-03875AB26D1E}"/>
              </a:ext>
            </a:extLst>
          </p:cNvPr>
          <p:cNvSpPr/>
          <p:nvPr/>
        </p:nvSpPr>
        <p:spPr>
          <a:xfrm>
            <a:off x="10354196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4F1A0185-E72D-4900-A7CF-3176A7D96B70}"/>
              </a:ext>
            </a:extLst>
          </p:cNvPr>
          <p:cNvSpPr/>
          <p:nvPr/>
        </p:nvSpPr>
        <p:spPr>
          <a:xfrm>
            <a:off x="9580909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0D6863CA-BBFF-4638-8F3D-8B88D7A2EBC1}"/>
              </a:ext>
            </a:extLst>
          </p:cNvPr>
          <p:cNvSpPr/>
          <p:nvPr/>
        </p:nvSpPr>
        <p:spPr>
          <a:xfrm>
            <a:off x="1900441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30907498-725A-44CD-A5E9-BDCEC3273931}"/>
              </a:ext>
            </a:extLst>
          </p:cNvPr>
          <p:cNvSpPr/>
          <p:nvPr/>
        </p:nvSpPr>
        <p:spPr>
          <a:xfrm>
            <a:off x="4460694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728CFC9-7C02-4CEA-A504-6028349CCB49}"/>
              </a:ext>
            </a:extLst>
          </p:cNvPr>
          <p:cNvSpPr/>
          <p:nvPr/>
        </p:nvSpPr>
        <p:spPr>
          <a:xfrm>
            <a:off x="7019136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DEF7140-A498-4071-A99E-A88C98CA6463}"/>
              </a:ext>
            </a:extLst>
          </p:cNvPr>
          <p:cNvSpPr/>
          <p:nvPr/>
        </p:nvSpPr>
        <p:spPr>
          <a:xfrm>
            <a:off x="2095546" y="5084519"/>
            <a:ext cx="800090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価値・パフォーマンスを最大化したい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405C430F-432E-42E7-BA8B-DC0B5D36DA5B}"/>
              </a:ext>
            </a:extLst>
          </p:cNvPr>
          <p:cNvCxnSpPr>
            <a:stCxn id="14" idx="4"/>
            <a:endCxn id="20" idx="3"/>
          </p:cNvCxnSpPr>
          <p:nvPr/>
        </p:nvCxnSpPr>
        <p:spPr>
          <a:xfrm rot="5400000">
            <a:off x="10073228" y="4407275"/>
            <a:ext cx="1054414" cy="1007961"/>
          </a:xfrm>
          <a:prstGeom prst="bentConnector2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6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79922-9392-4FD5-A339-21CA270D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ベンダーがすべきことは何か？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8A3BC9-3BCF-4070-97FF-FFA432E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3C02EA-9903-4952-92AB-570C0A9CD8CE}"/>
              </a:ext>
            </a:extLst>
          </p:cNvPr>
          <p:cNvSpPr/>
          <p:nvPr/>
        </p:nvSpPr>
        <p:spPr>
          <a:xfrm>
            <a:off x="1607136" y="2459667"/>
            <a:ext cx="854423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ソフトウェア側ができること</a:t>
            </a:r>
            <a:endParaRPr lang="en-US" altLang="ja-JP" sz="3200" dirty="0"/>
          </a:p>
          <a:p>
            <a:pPr marL="800100" lvl="1" indent="-342900">
              <a:buFont typeface="+mj-lt"/>
              <a:buAutoNum type="arabicPeriod"/>
            </a:pPr>
            <a:endParaRPr lang="ja-JP" altLang="en-US" sz="32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カスタマーサクセス側ができること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3200" dirty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3200" dirty="0"/>
              <a:t>ユーザー側ができること</a:t>
            </a:r>
          </a:p>
        </p:txBody>
      </p:sp>
    </p:spTree>
    <p:extLst>
      <p:ext uri="{BB962C8B-B14F-4D97-AF65-F5344CB8AC3E}">
        <p14:creationId xmlns:p14="http://schemas.microsoft.com/office/powerpoint/2010/main" val="79977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99E1F-9A5C-694A-AFAA-8519403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4FE993-86C9-7540-9D77-674FBDCEB0B4}"/>
              </a:ext>
            </a:extLst>
          </p:cNvPr>
          <p:cNvSpPr txBox="1"/>
          <p:nvPr/>
        </p:nvSpPr>
        <p:spPr>
          <a:xfrm>
            <a:off x="620945" y="1383852"/>
            <a:ext cx="9422707" cy="524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統計学とは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今日の統計学ができるまで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統計学が目指すもの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機械学習との比較</a:t>
            </a:r>
            <a:endParaRPr lang="en-US" altLang="ja-JP" sz="2400" dirty="0"/>
          </a:p>
          <a:p>
            <a:pPr lvl="1"/>
            <a:endParaRPr lang="ja-JP" altLang="en-US" sz="11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データ活用と統計学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データ活用とは</a:t>
            </a:r>
            <a:r>
              <a:rPr lang="en-US" altLang="ja-JP" sz="2400" dirty="0"/>
              <a:t>(Data Empowerment)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データ活用における統計学の役割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カスタマーサクセスの穴</a:t>
            </a:r>
            <a:endParaRPr lang="en-US" altLang="ja-JP" sz="2400" dirty="0"/>
          </a:p>
          <a:p>
            <a:pPr lvl="1"/>
            <a:endParaRPr lang="ja-JP" altLang="en-US" sz="1100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sz="3200" dirty="0"/>
              <a:t>議題：</a:t>
            </a:r>
            <a:r>
              <a:rPr lang="en-US" altLang="ja-JP" sz="3200" dirty="0"/>
              <a:t>BI</a:t>
            </a:r>
            <a:r>
              <a:rPr lang="ja-JP" altLang="en-US" sz="3200" dirty="0"/>
              <a:t>ツールのベンダーがすべきことはなにか？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ソフトウェア側ができること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カスタマーサクセス側ができること</a:t>
            </a: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2400" dirty="0"/>
              <a:t>ユーザー側ができること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221576-7F8D-4A1D-A375-A7797646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83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0F93EF-EDE3-480E-AF45-B164BB1E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今日の統計学ができるまで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2E826EE-F9C6-4AA9-ACBA-B50514D4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C5EA09-4F7A-4576-AAAE-124005A3C65E}"/>
              </a:ext>
            </a:extLst>
          </p:cNvPr>
          <p:cNvSpPr/>
          <p:nvPr/>
        </p:nvSpPr>
        <p:spPr>
          <a:xfrm>
            <a:off x="6096000" y="2747545"/>
            <a:ext cx="373211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ボードゲームの確率論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国政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流行った病による死亡率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生物学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心理学・社会学</a:t>
            </a:r>
            <a:endParaRPr lang="en-US" altLang="ja-JP" sz="2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740BFAE-08E3-4FE1-B964-DDA7097903DF}"/>
              </a:ext>
            </a:extLst>
          </p:cNvPr>
          <p:cNvSpPr/>
          <p:nvPr/>
        </p:nvSpPr>
        <p:spPr>
          <a:xfrm>
            <a:off x="372168" y="6069163"/>
            <a:ext cx="11505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u="sng" dirty="0"/>
              <a:t>現象の法則性に対する人間のあくなき関心が統計学を生み出した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B7E42E-640C-4CFC-8566-E1E2BB5F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59444" y="2066918"/>
            <a:ext cx="3392567" cy="339256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28323E0-9713-43BF-9491-E9732B1EDC1B}"/>
              </a:ext>
            </a:extLst>
          </p:cNvPr>
          <p:cNvSpPr/>
          <p:nvPr/>
        </p:nvSpPr>
        <p:spPr>
          <a:xfrm>
            <a:off x="458273" y="1462265"/>
            <a:ext cx="6239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小さな支流たちが</a:t>
            </a:r>
            <a:r>
              <a:rPr lang="en-US" altLang="ja-JP" sz="2800" dirty="0"/>
              <a:t>2</a:t>
            </a:r>
            <a:r>
              <a:rPr lang="ja-JP" altLang="en-US" sz="2800" dirty="0"/>
              <a:t>世紀以上かけて合流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BB868F-1B7B-4955-BB0F-57CF75C28D25}"/>
              </a:ext>
            </a:extLst>
          </p:cNvPr>
          <p:cNvSpPr/>
          <p:nvPr/>
        </p:nvSpPr>
        <p:spPr>
          <a:xfrm>
            <a:off x="2203942" y="5459485"/>
            <a:ext cx="18822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図はイメージです</a:t>
            </a:r>
          </a:p>
        </p:txBody>
      </p:sp>
    </p:spTree>
    <p:extLst>
      <p:ext uri="{BB962C8B-B14F-4D97-AF65-F5344CB8AC3E}">
        <p14:creationId xmlns:p14="http://schemas.microsoft.com/office/powerpoint/2010/main" val="411144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F5731A-0E70-47DA-B9E1-7EEE6873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今日の統計学ができるまで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94EC497-A72B-41E1-B624-C77E67E1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1A3DA74-9ABF-174E-BDDA-C7CF104DD12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AC180E-0F73-4210-9A39-F8637397CA89}"/>
              </a:ext>
            </a:extLst>
          </p:cNvPr>
          <p:cNvSpPr/>
          <p:nvPr/>
        </p:nvSpPr>
        <p:spPr>
          <a:xfrm>
            <a:off x="870669" y="4443984"/>
            <a:ext cx="112550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400" b="1" dirty="0"/>
              <a:t>記述統計学             近代統計学（統計的推論）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D918896-8791-4744-A849-EC82023583EB}"/>
              </a:ext>
            </a:extLst>
          </p:cNvPr>
          <p:cNvSpPr/>
          <p:nvPr/>
        </p:nvSpPr>
        <p:spPr>
          <a:xfrm>
            <a:off x="5251792" y="5509032"/>
            <a:ext cx="68648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記述統計の上積みから，確率論を応用して目の前のデータの背後にある真実に迫る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A0C9CA-B2D6-421D-9ECC-F41E619738B6}"/>
              </a:ext>
            </a:extLst>
          </p:cNvPr>
          <p:cNvSpPr/>
          <p:nvPr/>
        </p:nvSpPr>
        <p:spPr>
          <a:xfrm>
            <a:off x="465089" y="5509033"/>
            <a:ext cx="39382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目の前の事象を可能な限り調べて，規則性を見出す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5BD5AC1-D596-4F65-ADED-095437BB0175}"/>
              </a:ext>
            </a:extLst>
          </p:cNvPr>
          <p:cNvSpPr/>
          <p:nvPr/>
        </p:nvSpPr>
        <p:spPr>
          <a:xfrm>
            <a:off x="4508652" y="4443984"/>
            <a:ext cx="752168" cy="707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D8ED075-D111-443D-A237-8CD6B4B6E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473" y="1601578"/>
            <a:ext cx="3832679" cy="273762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F120F6AE-CE43-4975-93DC-DDC8FF41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69" y="1584736"/>
            <a:ext cx="3299309" cy="27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2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7524A-5DB3-4B84-92ED-46CF04D6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統計学が目指すもの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854510D-D9DB-41CD-976D-620F4EF1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E937B97-6F17-4295-A02F-EC85B9F7630F}"/>
              </a:ext>
            </a:extLst>
          </p:cNvPr>
          <p:cNvSpPr/>
          <p:nvPr/>
        </p:nvSpPr>
        <p:spPr>
          <a:xfrm>
            <a:off x="-2310676" y="1445921"/>
            <a:ext cx="5383350" cy="4555807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5B8843-6054-4BC4-A2B0-048A17E288C9}"/>
              </a:ext>
            </a:extLst>
          </p:cNvPr>
          <p:cNvSpPr/>
          <p:nvPr/>
        </p:nvSpPr>
        <p:spPr>
          <a:xfrm>
            <a:off x="161794" y="2351150"/>
            <a:ext cx="22308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/>
              <a:t>母集団</a:t>
            </a:r>
            <a:r>
              <a:rPr lang="en-US" altLang="ja-JP" sz="4400" b="1" dirty="0"/>
              <a:t> </a:t>
            </a:r>
            <a:r>
              <a:rPr lang="ja-JP" altLang="en-US" sz="6600" b="1" dirty="0"/>
              <a:t>∞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ECF9F0F-EA9F-423C-8AA0-F58254B14299}"/>
              </a:ext>
            </a:extLst>
          </p:cNvPr>
          <p:cNvSpPr/>
          <p:nvPr/>
        </p:nvSpPr>
        <p:spPr>
          <a:xfrm>
            <a:off x="283714" y="4031184"/>
            <a:ext cx="23375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自然法則</a:t>
            </a:r>
            <a:endParaRPr lang="en-US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b="1" dirty="0"/>
              <a:t>ノイズ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138F6FD4-E239-420E-944D-AA7226E8AEBC}"/>
              </a:ext>
            </a:extLst>
          </p:cNvPr>
          <p:cNvSpPr/>
          <p:nvPr/>
        </p:nvSpPr>
        <p:spPr>
          <a:xfrm>
            <a:off x="3524070" y="3061045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28569FA5-FCB5-4839-BA7A-104F85A63CA1}"/>
              </a:ext>
            </a:extLst>
          </p:cNvPr>
          <p:cNvSpPr/>
          <p:nvPr/>
        </p:nvSpPr>
        <p:spPr>
          <a:xfrm>
            <a:off x="5373956" y="2909385"/>
            <a:ext cx="1697445" cy="164705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222A631-5E71-45A8-A2CD-B72CD109DB1C}"/>
              </a:ext>
            </a:extLst>
          </p:cNvPr>
          <p:cNvSpPr/>
          <p:nvPr/>
        </p:nvSpPr>
        <p:spPr>
          <a:xfrm>
            <a:off x="5312955" y="3339105"/>
            <a:ext cx="184988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b="1" dirty="0"/>
              <a:t>標本</a:t>
            </a:r>
            <a:endParaRPr lang="en-US" altLang="ja-JP" sz="4400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0CC9A2A-8704-4CB8-9861-90566042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846" y="2846523"/>
            <a:ext cx="1579114" cy="1772780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EDC1AC6E-36A5-4495-90BD-921954403928}"/>
              </a:ext>
            </a:extLst>
          </p:cNvPr>
          <p:cNvSpPr/>
          <p:nvPr/>
        </p:nvSpPr>
        <p:spPr>
          <a:xfrm>
            <a:off x="7650521" y="3070131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EEEC290-5438-42DD-B22A-148C3688B27A}"/>
              </a:ext>
            </a:extLst>
          </p:cNvPr>
          <p:cNvSpPr/>
          <p:nvPr/>
        </p:nvSpPr>
        <p:spPr>
          <a:xfrm>
            <a:off x="6481173" y="4982399"/>
            <a:ext cx="3639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/>
              <a:t>純法則に対する理解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FF9B5FA-C217-4834-ACC6-6D6EE7C3E192}"/>
              </a:ext>
            </a:extLst>
          </p:cNvPr>
          <p:cNvSpPr/>
          <p:nvPr/>
        </p:nvSpPr>
        <p:spPr>
          <a:xfrm>
            <a:off x="3524069" y="4982399"/>
            <a:ext cx="13012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800" b="1" dirty="0"/>
              <a:t>収集</a:t>
            </a:r>
          </a:p>
        </p:txBody>
      </p:sp>
    </p:spTree>
    <p:extLst>
      <p:ext uri="{BB962C8B-B14F-4D97-AF65-F5344CB8AC3E}">
        <p14:creationId xmlns:p14="http://schemas.microsoft.com/office/powerpoint/2010/main" val="50381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33B4C-09EA-40EC-B92E-26A07D88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94" y="136525"/>
            <a:ext cx="11925822" cy="1325563"/>
          </a:xfrm>
        </p:spPr>
        <p:txBody>
          <a:bodyPr/>
          <a:lstStyle/>
          <a:p>
            <a:r>
              <a:rPr kumimoji="1" lang="ja-JP" altLang="en-US" dirty="0"/>
              <a:t>統計学が目指すもの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08BAB28-1BB0-4E73-A351-64BB0A14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2BE2A54-66E0-45E8-A796-D48A1DA142BE}"/>
              </a:ext>
            </a:extLst>
          </p:cNvPr>
          <p:cNvSpPr/>
          <p:nvPr/>
        </p:nvSpPr>
        <p:spPr>
          <a:xfrm>
            <a:off x="3423812" y="1501439"/>
            <a:ext cx="549701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6000" dirty="0"/>
              <a:t>データ        知識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7117495-2CF6-486A-ABEC-DB2EE94B4516}"/>
              </a:ext>
            </a:extLst>
          </p:cNvPr>
          <p:cNvSpPr/>
          <p:nvPr/>
        </p:nvSpPr>
        <p:spPr>
          <a:xfrm>
            <a:off x="6096000" y="1655327"/>
            <a:ext cx="752168" cy="707886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9B85698-9333-432B-9CAE-37EB4B1AA97C}"/>
              </a:ext>
            </a:extLst>
          </p:cNvPr>
          <p:cNvSpPr/>
          <p:nvPr/>
        </p:nvSpPr>
        <p:spPr>
          <a:xfrm>
            <a:off x="2230198" y="5682513"/>
            <a:ext cx="7731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u="sng" dirty="0"/>
              <a:t>限られたデータから，正しい理解を探る学問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90FA7A1-79EA-4CDD-A6D7-DE5DAD0EA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37" y="2772534"/>
            <a:ext cx="2595563" cy="2584027"/>
          </a:xfrm>
          <a:prstGeom prst="rect">
            <a:avLst/>
          </a:prstGeom>
        </p:spPr>
      </p:pic>
      <p:sp>
        <p:nvSpPr>
          <p:cNvPr id="11" name="吹き出し: 円形 10">
            <a:extLst>
              <a:ext uri="{FF2B5EF4-FFF2-40B4-BE49-F238E27FC236}">
                <a16:creationId xmlns:a16="http://schemas.microsoft.com/office/drawing/2014/main" id="{F0993414-2BC3-42FF-A4CF-19BA9D3BD081}"/>
              </a:ext>
            </a:extLst>
          </p:cNvPr>
          <p:cNvSpPr/>
          <p:nvPr/>
        </p:nvSpPr>
        <p:spPr>
          <a:xfrm>
            <a:off x="1051560" y="3081312"/>
            <a:ext cx="6638674" cy="1792339"/>
          </a:xfrm>
          <a:prstGeom prst="wedgeEllipseCallout">
            <a:avLst>
              <a:gd name="adj1" fmla="val 46246"/>
              <a:gd name="adj2" fmla="val 571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自然は，数学という言語で書かれた書物である</a:t>
            </a:r>
          </a:p>
        </p:txBody>
      </p:sp>
    </p:spTree>
    <p:extLst>
      <p:ext uri="{BB962C8B-B14F-4D97-AF65-F5344CB8AC3E}">
        <p14:creationId xmlns:p14="http://schemas.microsoft.com/office/powerpoint/2010/main" val="46834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7B891-8400-4B79-BAEA-0E668771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機械学習との比較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7087B5-6AAF-4561-BAE5-D7B96B67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6778A83-8902-4025-91FB-BFAEB123EA95}"/>
              </a:ext>
            </a:extLst>
          </p:cNvPr>
          <p:cNvSpPr/>
          <p:nvPr/>
        </p:nvSpPr>
        <p:spPr>
          <a:xfrm>
            <a:off x="770799" y="2360608"/>
            <a:ext cx="895309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データを理解する主体は人間ではなく機械</a:t>
            </a:r>
            <a:endParaRPr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出力の精度さえよければ人間への理解は後回し</a:t>
            </a:r>
            <a:endParaRPr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32A714-E97E-47FF-B994-DAA91D97353D}"/>
              </a:ext>
            </a:extLst>
          </p:cNvPr>
          <p:cNvSpPr/>
          <p:nvPr/>
        </p:nvSpPr>
        <p:spPr>
          <a:xfrm>
            <a:off x="393240" y="1680017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機械学習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112C014-0176-4C76-9ECC-46D144061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82" y="3578612"/>
            <a:ext cx="2299835" cy="2299835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25599B-07A9-4FE8-A4E5-FB93BF278367}"/>
              </a:ext>
            </a:extLst>
          </p:cNvPr>
          <p:cNvSpPr/>
          <p:nvPr/>
        </p:nvSpPr>
        <p:spPr>
          <a:xfrm>
            <a:off x="4315556" y="6019233"/>
            <a:ext cx="3618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道具としては優秀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0049E9A-02D2-487C-AB59-617697C67DA2}"/>
              </a:ext>
            </a:extLst>
          </p:cNvPr>
          <p:cNvSpPr/>
          <p:nvPr/>
        </p:nvSpPr>
        <p:spPr>
          <a:xfrm>
            <a:off x="847404" y="4043495"/>
            <a:ext cx="1697445" cy="164705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C443B12-3F27-478E-80E4-2220E32EB413}"/>
              </a:ext>
            </a:extLst>
          </p:cNvPr>
          <p:cNvSpPr/>
          <p:nvPr/>
        </p:nvSpPr>
        <p:spPr>
          <a:xfrm>
            <a:off x="709589" y="4513080"/>
            <a:ext cx="18498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000" b="1" dirty="0"/>
              <a:t>データ</a:t>
            </a:r>
            <a:endParaRPr lang="en-US" altLang="ja-JP" sz="4000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AB808C0-9ED3-44AF-9B65-D89C384B7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776" y="4043495"/>
            <a:ext cx="1579114" cy="1772780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</p:pic>
      <p:sp>
        <p:nvSpPr>
          <p:cNvPr id="13" name="矢印: 右 12">
            <a:extLst>
              <a:ext uri="{FF2B5EF4-FFF2-40B4-BE49-F238E27FC236}">
                <a16:creationId xmlns:a16="http://schemas.microsoft.com/office/drawing/2014/main" id="{8E0B6C61-D6B9-4743-B7C4-B2372522FDBD}"/>
              </a:ext>
            </a:extLst>
          </p:cNvPr>
          <p:cNvSpPr/>
          <p:nvPr/>
        </p:nvSpPr>
        <p:spPr>
          <a:xfrm>
            <a:off x="3102176" y="4204241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7CC7EEA-7BDD-4CA4-BEA8-6BC1483AED7B}"/>
              </a:ext>
            </a:extLst>
          </p:cNvPr>
          <p:cNvSpPr/>
          <p:nvPr/>
        </p:nvSpPr>
        <p:spPr>
          <a:xfrm>
            <a:off x="7803244" y="4321202"/>
            <a:ext cx="1301205" cy="1325564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3B7A3FE-9C31-47BB-8B29-775EB86D1733}"/>
              </a:ext>
            </a:extLst>
          </p:cNvPr>
          <p:cNvSpPr/>
          <p:nvPr/>
        </p:nvSpPr>
        <p:spPr>
          <a:xfrm>
            <a:off x="8002440" y="37138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出力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AF1FBCB-58C9-4837-8F41-F115E3FAC119}"/>
              </a:ext>
            </a:extLst>
          </p:cNvPr>
          <p:cNvSpPr/>
          <p:nvPr/>
        </p:nvSpPr>
        <p:spPr>
          <a:xfrm>
            <a:off x="3294060" y="371384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入力</a:t>
            </a:r>
          </a:p>
        </p:txBody>
      </p:sp>
    </p:spTree>
    <p:extLst>
      <p:ext uri="{BB962C8B-B14F-4D97-AF65-F5344CB8AC3E}">
        <p14:creationId xmlns:p14="http://schemas.microsoft.com/office/powerpoint/2010/main" val="3783673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4851079" y="2225628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071692" y="3166710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16BDA949-31A8-441F-AF23-12BA0AB804BC}"/>
              </a:ext>
            </a:extLst>
          </p:cNvPr>
          <p:cNvSpPr/>
          <p:nvPr/>
        </p:nvSpPr>
        <p:spPr>
          <a:xfrm>
            <a:off x="7664964" y="2964846"/>
            <a:ext cx="850392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F453837-7A3D-408D-91E5-EC81E3B2CB45}"/>
              </a:ext>
            </a:extLst>
          </p:cNvPr>
          <p:cNvSpPr/>
          <p:nvPr/>
        </p:nvSpPr>
        <p:spPr>
          <a:xfrm>
            <a:off x="3676643" y="2964846"/>
            <a:ext cx="850392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7367641-84C1-43CC-8454-206A83557D2E}"/>
              </a:ext>
            </a:extLst>
          </p:cNvPr>
          <p:cNvSpPr/>
          <p:nvPr/>
        </p:nvSpPr>
        <p:spPr>
          <a:xfrm>
            <a:off x="862758" y="2262995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787FDC1-0670-48B1-A6D5-3473E2C1AF9B}"/>
              </a:ext>
            </a:extLst>
          </p:cNvPr>
          <p:cNvSpPr/>
          <p:nvPr/>
        </p:nvSpPr>
        <p:spPr>
          <a:xfrm>
            <a:off x="9048334" y="3100319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360F12F-82EB-4D7D-BED9-411B59C0273B}"/>
              </a:ext>
            </a:extLst>
          </p:cNvPr>
          <p:cNvSpPr/>
          <p:nvPr/>
        </p:nvSpPr>
        <p:spPr>
          <a:xfrm>
            <a:off x="8839401" y="2195531"/>
            <a:ext cx="2489841" cy="2466938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97B76F-D697-49F8-8FD2-AEE95C7B0844}"/>
              </a:ext>
            </a:extLst>
          </p:cNvPr>
          <p:cNvSpPr/>
          <p:nvPr/>
        </p:nvSpPr>
        <p:spPr>
          <a:xfrm>
            <a:off x="5060012" y="3166710"/>
            <a:ext cx="2071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認知・判断</a:t>
            </a:r>
            <a:endParaRPr lang="en-US" altLang="ja-JP" sz="3200" b="1" dirty="0"/>
          </a:p>
        </p:txBody>
      </p:sp>
    </p:spTree>
    <p:extLst>
      <p:ext uri="{BB962C8B-B14F-4D97-AF65-F5344CB8AC3E}">
        <p14:creationId xmlns:p14="http://schemas.microsoft.com/office/powerpoint/2010/main" val="238622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03359B-6E6D-4394-8EB9-9848A249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データ活用とは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26B6FEF-63D2-447D-9BC0-21AE7BE9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3DA74-9ABF-174E-BDDA-C7CF104DD12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7331C4-7750-4AF1-A767-668CB80706B1}"/>
              </a:ext>
            </a:extLst>
          </p:cNvPr>
          <p:cNvSpPr/>
          <p:nvPr/>
        </p:nvSpPr>
        <p:spPr>
          <a:xfrm>
            <a:off x="2787171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DAAAC8-9F84-43DB-8EFA-E27DB0FC042C}"/>
              </a:ext>
            </a:extLst>
          </p:cNvPr>
          <p:cNvSpPr/>
          <p:nvPr/>
        </p:nvSpPr>
        <p:spPr>
          <a:xfrm>
            <a:off x="2725348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データ</a:t>
            </a:r>
            <a:endParaRPr lang="en-US" altLang="ja-JP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C1012AD-F695-461E-AE05-1A50ED5E4100}"/>
              </a:ext>
            </a:extLst>
          </p:cNvPr>
          <p:cNvSpPr/>
          <p:nvPr/>
        </p:nvSpPr>
        <p:spPr>
          <a:xfrm>
            <a:off x="223617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8825CD-533D-4317-82FE-D348934E6836}"/>
              </a:ext>
            </a:extLst>
          </p:cNvPr>
          <p:cNvSpPr/>
          <p:nvPr/>
        </p:nvSpPr>
        <p:spPr>
          <a:xfrm>
            <a:off x="161794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現象</a:t>
            </a:r>
            <a:endParaRPr lang="en-US" altLang="ja-JP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43A6F5-3DBD-4B60-9013-A7B213ECB6C1}"/>
              </a:ext>
            </a:extLst>
          </p:cNvPr>
          <p:cNvSpPr/>
          <p:nvPr/>
        </p:nvSpPr>
        <p:spPr>
          <a:xfrm>
            <a:off x="5350728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74A1CD2-A50C-4A79-84B7-71A21683B853}"/>
              </a:ext>
            </a:extLst>
          </p:cNvPr>
          <p:cNvSpPr/>
          <p:nvPr/>
        </p:nvSpPr>
        <p:spPr>
          <a:xfrm>
            <a:off x="5288905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知識</a:t>
            </a:r>
            <a:endParaRPr lang="en-US" altLang="ja-JP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19DB087-26FE-42C9-8CF7-9467027F10C8}"/>
              </a:ext>
            </a:extLst>
          </p:cNvPr>
          <p:cNvSpPr/>
          <p:nvPr/>
        </p:nvSpPr>
        <p:spPr>
          <a:xfrm>
            <a:off x="7914282" y="2899541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8B7FA58-7B76-439F-B1B0-290AAE39C8D3}"/>
              </a:ext>
            </a:extLst>
          </p:cNvPr>
          <p:cNvSpPr/>
          <p:nvPr/>
        </p:nvSpPr>
        <p:spPr>
          <a:xfrm>
            <a:off x="7852459" y="3325880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知恵</a:t>
            </a:r>
            <a:endParaRPr lang="en-US" altLang="ja-JP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4E78ABA-E57E-41DB-B659-9B916EE5F4EF}"/>
              </a:ext>
            </a:extLst>
          </p:cNvPr>
          <p:cNvSpPr/>
          <p:nvPr/>
        </p:nvSpPr>
        <p:spPr>
          <a:xfrm>
            <a:off x="10416019" y="2946593"/>
            <a:ext cx="1376791" cy="1437455"/>
          </a:xfrm>
          <a:prstGeom prst="ellips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2FB0C7-94F2-4E7C-8234-E063513DDED4}"/>
              </a:ext>
            </a:extLst>
          </p:cNvPr>
          <p:cNvSpPr/>
          <p:nvPr/>
        </p:nvSpPr>
        <p:spPr>
          <a:xfrm>
            <a:off x="10354196" y="3372932"/>
            <a:ext cx="150043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3200" b="1" dirty="0"/>
              <a:t>行動</a:t>
            </a:r>
            <a:endParaRPr lang="en-US" altLang="ja-JP" sz="3200" b="1" dirty="0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9E233D60-3C55-470B-9D31-9046C07696F4}"/>
              </a:ext>
            </a:extLst>
          </p:cNvPr>
          <p:cNvSpPr/>
          <p:nvPr/>
        </p:nvSpPr>
        <p:spPr>
          <a:xfrm>
            <a:off x="9580909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3BC25A25-B5DC-4E24-B526-411BFC3CC824}"/>
              </a:ext>
            </a:extLst>
          </p:cNvPr>
          <p:cNvSpPr/>
          <p:nvPr/>
        </p:nvSpPr>
        <p:spPr>
          <a:xfrm>
            <a:off x="1900441" y="3201165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D50CD0D6-97E8-4393-9521-9FCE12D2F301}"/>
              </a:ext>
            </a:extLst>
          </p:cNvPr>
          <p:cNvSpPr/>
          <p:nvPr/>
        </p:nvSpPr>
        <p:spPr>
          <a:xfrm>
            <a:off x="4460694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7073BEB-347B-406E-B762-7F4BA0DD55BB}"/>
              </a:ext>
            </a:extLst>
          </p:cNvPr>
          <p:cNvSpPr/>
          <p:nvPr/>
        </p:nvSpPr>
        <p:spPr>
          <a:xfrm>
            <a:off x="7019136" y="3154113"/>
            <a:ext cx="607093" cy="928308"/>
          </a:xfrm>
          <a:prstGeom prst="rightArrow">
            <a:avLst/>
          </a:prstGeom>
          <a:noFill/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044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自作定義">
      <a:dk1>
        <a:srgbClr val="FFFFFF"/>
      </a:dk1>
      <a:lt1>
        <a:srgbClr val="000000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5" id="{3638D647-5826-6044-BD4C-485E1B30EC34}" vid="{B33C7609-2EA7-5B4A-84AD-F45F91580A6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1991</TotalTime>
  <Words>445</Words>
  <Application>Microsoft Office PowerPoint</Application>
  <PresentationFormat>ワイド画面</PresentationFormat>
  <Paragraphs>141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游ゴシック</vt:lpstr>
      <vt:lpstr>Arial</vt:lpstr>
      <vt:lpstr>Office テーマ</vt:lpstr>
      <vt:lpstr>統計学の観点から Data Empowermentについて議論する</vt:lpstr>
      <vt:lpstr>目次</vt:lpstr>
      <vt:lpstr>今日の統計学ができるまで</vt:lpstr>
      <vt:lpstr>今日の統計学ができるまで</vt:lpstr>
      <vt:lpstr>統計学が目指すもの</vt:lpstr>
      <vt:lpstr>統計学が目指すもの</vt:lpstr>
      <vt:lpstr>機械学習との比較</vt:lpstr>
      <vt:lpstr>データ活用とは</vt:lpstr>
      <vt:lpstr>データ活用とは</vt:lpstr>
      <vt:lpstr>データ活用における統計学の役割</vt:lpstr>
      <vt:lpstr>カスタマーサクセスの穴</vt:lpstr>
      <vt:lpstr>カスタマーサクセスの穴</vt:lpstr>
      <vt:lpstr>カスタマーサクセスの穴</vt:lpstr>
      <vt:lpstr>カスタマーサクセスの穴</vt:lpstr>
      <vt:lpstr>カスタマーサクセスの穴</vt:lpstr>
      <vt:lpstr>ベンダーがすべきことは何か？</vt:lpstr>
      <vt:lpstr>ベンダーがすべきことは何か？</vt:lpstr>
      <vt:lpstr>ベンダーがすべきことは何か？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青年の主張</dc:title>
  <dc:creator>Takeshima Yoshifumi</dc:creator>
  <cp:lastModifiedBy>武島 吉郁 (Yoshifumi Takeshima)</cp:lastModifiedBy>
  <cp:revision>50</cp:revision>
  <dcterms:created xsi:type="dcterms:W3CDTF">2020-01-05T16:09:07Z</dcterms:created>
  <dcterms:modified xsi:type="dcterms:W3CDTF">2020-01-20T06:02:51Z</dcterms:modified>
</cp:coreProperties>
</file>