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323" r:id="rId7"/>
    <p:sldId id="324" r:id="rId8"/>
    <p:sldId id="325" r:id="rId9"/>
    <p:sldId id="326" r:id="rId10"/>
    <p:sldId id="328" r:id="rId11"/>
    <p:sldId id="329" r:id="rId12"/>
    <p:sldId id="330" r:id="rId13"/>
    <p:sldId id="331" r:id="rId14"/>
    <p:sldId id="32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82186" autoAdjust="0"/>
  </p:normalViewPr>
  <p:slideViewPr>
    <p:cSldViewPr snapToGrid="0" snapToObjects="1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B168-95BD-490F-9552-ABD7EF41C397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9063-2651-40A2-9747-5C49D0B27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9063-2651-40A2-9747-5C49D0B271B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93762-871D-014B-8CD1-8E47C7E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AD5-6918-ED4D-BEAA-41759457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1E0BA-D221-8F42-95B7-BB574F9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99F1F-1743-3F46-9061-6F34E02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CD35A-F9D3-1D47-A552-B7543BD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2E733-3AFE-4A4F-8279-BC494A0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F2515-C144-6F47-8ACD-BC152D69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9D633-CCE2-8141-8D52-C6AEF41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1A05E-A06D-B844-8EB2-FF2CBAC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0DCAA-4CA4-D542-AFF8-C8DD5C7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CBC37-48EA-2443-A788-B8F8EB59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9193-F217-3B4F-8607-2ECDC020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506D6-0F1A-354F-AF14-65B9BCA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8D556-3EF9-064A-B501-9453BFF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393D-DF0E-BF44-97DA-243FF44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ABB6-6B1B-CD45-9DD0-847A60F9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36525"/>
            <a:ext cx="11936506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425D6-3A16-F74E-9389-B22DA352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2093388" cy="5301316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8B40C-31BE-AE4B-B9C3-2873F21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C35D6-A4E3-CE41-8395-3E116F0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7C986-81BC-914F-A563-7CB38C0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319"/>
            <a:ext cx="2743200" cy="365125"/>
          </a:xfrm>
        </p:spPr>
        <p:txBody>
          <a:bodyPr/>
          <a:lstStyle>
            <a:lvl1pPr>
              <a:defRPr sz="1800" b="0">
                <a:effectLst/>
              </a:defRPr>
            </a:lvl1pPr>
          </a:lstStyle>
          <a:p>
            <a:fld id="{928CDACD-8AC7-5946-ACE9-7A1E04C250C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0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C6F8-14CC-914B-A766-0D472A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11A71-8914-C045-9B53-848433E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1A700-C68E-2D44-BF20-9F593BB0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C36-7589-6947-86BD-78C986E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ED5B-E687-EC44-AF45-B475212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285DC-DD4C-6442-BCCA-E2770ED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C30B6-8FF1-0042-93CE-83946EDD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0B061-FEC9-F24B-89A5-15330951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A131F-3557-9C47-BE87-B732F0D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C5A4A-CE94-6245-9176-AF0364A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337FC-4CD5-524A-9BC7-1B0C196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BDCB-12A5-F14D-A145-8941970E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2D5F-7AD1-874F-BE3B-C4B0C8D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E6D28-A612-874D-9B38-E8786206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8161A-08EE-0B45-A16C-7A860A86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9A493-E344-5D4D-B66D-3046E88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CF0A8-D5FD-6442-9875-7FFE353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5D7FB-D388-8F4B-97C2-7027ED58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F822-130D-A14C-8141-E3E5362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432B4-B8A3-C348-AC10-2CF44FC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F168DE-E0C9-B640-908A-AE4E4E8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8FFC4-6935-5D4E-A5A0-9D77C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B6D85-6676-1643-A148-279A7D9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663B42-4FAF-9445-BD09-35EAB2E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C69F2D-247C-4443-805F-90DAEE3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F005A-D731-AA48-97EE-8553741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0126B-697A-ED4C-BC95-C96A476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612E0-771B-8E47-BD44-72140AF2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3165AD-6FA1-3C43-A1FB-B4763C42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7B177-B9B5-0843-9E34-1E9EA152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4B6F9-1519-2D41-9EF6-E13D302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5B60A-868D-0D4B-95FA-45C67DE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491F2-6ECC-2143-8A79-5862171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3E21A-0419-0E4F-908A-7FCAA65C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6D8E5-130C-3743-8723-995B1965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C64B-3CA3-AC41-8B6A-A97A2F3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2987-4E8A-7A4C-BDCE-CF83119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4221-CEDF-E841-B0FC-8EC3C20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29B08-7CEF-4840-B17D-D9E7B10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A01D1-C810-F64B-ADAA-4574CD0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905A-43DE-1A4E-85FF-62AB2243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4A92-735E-BB4D-8C01-8917F1EF5381}" type="datetimeFigureOut">
              <a:rPr kumimoji="1" lang="ja-JP" altLang="en-US" smtClean="0"/>
              <a:t>2019/10/18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473E1-88C4-7245-ABB5-2DE13745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EE11-42F7-A94C-A4FE-2E042272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2.JPG"/><Relationship Id="rId7" Type="http://schemas.openxmlformats.org/officeDocument/2006/relationships/image" Target="../media/image1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BE43A-25FC-4F46-8590-F52F019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sz="16600" dirty="0"/>
              <a:t>Statistics 2</a:t>
            </a:r>
            <a:endParaRPr kumimoji="1" lang="ja-JP" altLang="en-US" sz="16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5B17A1-2212-F246-957C-46D68DA1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4423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F1C7B-2880-4C4F-9B56-D7101EDDC553}"/>
              </a:ext>
            </a:extLst>
          </p:cNvPr>
          <p:cNvSpPr/>
          <p:nvPr/>
        </p:nvSpPr>
        <p:spPr>
          <a:xfrm>
            <a:off x="0" y="4848225"/>
            <a:ext cx="12192000" cy="200977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60FE6F-382E-4873-ACC4-0C34D6C3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4">
                      <a:txBody>
                        <a:bodyPr/>
                        <a:lstStyle/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r>
                            <a:rPr kumimoji="1" lang="ja-JP" altLang="en-US" sz="2000" dirty="0"/>
                            <a:t>データ</a:t>
                          </a:r>
                          <a:endParaRPr kumimoji="1" lang="en-US" altLang="ja-JP" sz="2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6849" r="-44387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6849" r="-352632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6849" r="-220958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6849" r="-7826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6849" r="-1250" b="-4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96240">
                    <a:tc row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8159" r="-495882" b="-29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120000" r="-443871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120000" r="-220958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120000" r="-1250" b="-4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220000" r="-443871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220000" r="-220958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220000" r="-1250" b="-3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315152" r="-44387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474" t="-315152" r="-352632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315152" r="-220958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1594" t="-315152" r="-7826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49288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0323" t="-338272" r="-44387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6228" t="-338272" r="-220958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32500" t="-338272" r="-1250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546154" r="-44387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546154" r="-3526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546154" r="-2209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546154" r="-7826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546154" r="-125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/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7AD87C-1D99-4BE6-9AD1-C5F734B83918}"/>
              </a:ext>
            </a:extLst>
          </p:cNvPr>
          <p:cNvSpPr txBox="1"/>
          <p:nvPr/>
        </p:nvSpPr>
        <p:spPr>
          <a:xfrm>
            <a:off x="98612" y="5001680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</a:rPr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067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/>
                            <a:t>の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ja-JP" altLang="en-US" sz="2400" dirty="0"/>
                            <a:t>番目のデータ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sz="2400" smtClean="0">
                                  <a:latin typeface="Cambria Math" panose="02040503050406030204" pitchFamily="18" charset="0"/>
                                </a:rPr>
                                <m:t>での</m:t>
                              </m:r>
                              <m:r>
                                <a:rPr lang="ja-JP" altLang="en-US" sz="2400">
                                  <a:latin typeface="Cambria Math" panose="02040503050406030204" pitchFamily="18" charset="0"/>
                                </a:rPr>
                                <m:t>繰り返しの数</m:t>
                              </m:r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59119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altLang="en-US" sz="2400" dirty="0"/>
                            <a:t>水準に固有な平均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429687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11740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40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24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140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8661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59560" b="-4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b="-4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8496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59560" b="-3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00000" b="-3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66478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74545" r="-5956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74545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314583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410309" b="-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031B66-8858-45EA-A6B3-E73E1E423441}"/>
              </a:ext>
            </a:extLst>
          </p:cNvPr>
          <p:cNvSpPr/>
          <p:nvPr/>
        </p:nvSpPr>
        <p:spPr>
          <a:xfrm>
            <a:off x="2508437" y="54149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誤差項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/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水準の効果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ja-JP" altLang="en-US" sz="2400" b="1" i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  <a:blipFill>
                <a:blip r:embed="rId5"/>
                <a:stretch>
                  <a:fillRect l="-33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/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  <a:blipFill>
                <a:blip r:embed="rId6"/>
                <a:stretch>
                  <a:fillRect l="-21359" t="-12166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/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/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/>
                  <a:t>水準の効果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それ以外の誤差</a:t>
                </a: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  <a:blipFill>
                <a:blip r:embed="rId8"/>
                <a:stretch>
                  <a:fillRect l="-1207" t="-6061" r="-54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08954E-DA12-4F1F-88E7-6DA5EE318358}"/>
              </a:ext>
            </a:extLst>
          </p:cNvPr>
          <p:cNvSpPr txBox="1"/>
          <p:nvPr/>
        </p:nvSpPr>
        <p:spPr>
          <a:xfrm>
            <a:off x="493364" y="1291336"/>
            <a:ext cx="46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データをモデル化して捉える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A7199026-18BD-4870-AD41-9C7F6CFB0D7C}"/>
              </a:ext>
            </a:extLst>
          </p:cNvPr>
          <p:cNvSpPr/>
          <p:nvPr/>
        </p:nvSpPr>
        <p:spPr>
          <a:xfrm rot="5400000">
            <a:off x="105220" y="1313175"/>
            <a:ext cx="428625" cy="34766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3E619E0-4109-448D-8B6F-1E26C7A647CC}"/>
              </a:ext>
            </a:extLst>
          </p:cNvPr>
          <p:cNvSpPr/>
          <p:nvPr/>
        </p:nvSpPr>
        <p:spPr>
          <a:xfrm rot="16200000">
            <a:off x="5872815" y="5510549"/>
            <a:ext cx="1182750" cy="46959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93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208425D-E8C4-4E4F-943A-9DA8DB2D0ED0}"/>
              </a:ext>
            </a:extLst>
          </p:cNvPr>
          <p:cNvSpPr/>
          <p:nvPr/>
        </p:nvSpPr>
        <p:spPr>
          <a:xfrm>
            <a:off x="98612" y="1266052"/>
            <a:ext cx="8170791" cy="2576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5CD2F7-3171-4CE8-9A78-67732AD8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帰無仮説</a:t>
                </a:r>
                <a:r>
                  <a:rPr lang="ja-JP" altLang="en-US" dirty="0"/>
                  <a:t>「因子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のすべての水準の平均が等しい」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  <a:blipFill>
                <a:blip r:embed="rId3"/>
                <a:stretch>
                  <a:fillRect l="-1532" t="-29870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/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/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125735-587A-48CE-9F54-941805744A17}"/>
              </a:ext>
            </a:extLst>
          </p:cNvPr>
          <p:cNvSpPr txBox="1"/>
          <p:nvPr/>
        </p:nvSpPr>
        <p:spPr>
          <a:xfrm>
            <a:off x="205068" y="1488542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検定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000" dirty="0"/>
                  <a:t>各水準の繰り返し数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/>
                  <a:t>が一定でないとき</a:t>
                </a:r>
              </a:p>
            </p:txBody>
          </p:sp>
        </mc:Choice>
        <mc:Fallback xmlns="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  <a:blipFill>
                <a:blip r:embed="rId6"/>
                <a:stretch>
                  <a:fillRect l="-1155" t="-1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3FCE9F-9342-46B1-86C1-DE3B4574DD85}"/>
              </a:ext>
            </a:extLst>
          </p:cNvPr>
          <p:cNvSpPr/>
          <p:nvPr/>
        </p:nvSpPr>
        <p:spPr>
          <a:xfrm>
            <a:off x="5181168" y="4095650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一定のとき ➡ 一般線形モデル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/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3200" dirty="0"/>
                            <m:t>水準の</m:t>
                          </m:r>
                          <m:r>
                            <a:rPr lang="ja-JP" altLang="en-US" sz="3200" i="1" dirty="0" smtClean="0">
                              <a:latin typeface="Cambria Math" panose="02040503050406030204" pitchFamily="18" charset="0"/>
                            </a:rPr>
                            <m:t>効果</m:t>
                          </m:r>
                          <m:r>
                            <m:rPr>
                              <m:nor/>
                            </m:rPr>
                            <a:rPr lang="ja-JP" altLang="en-US" sz="3200" dirty="0"/>
                            <m:t>量</m:t>
                          </m:r>
                        </m:num>
                        <m:den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各水準内の</m:t>
                          </m:r>
                          <m:r>
                            <a:rPr lang="ja-JP" altLang="en-US" sz="3200" b="1" i="1" smtClean="0">
                              <a:latin typeface="Cambria Math" panose="02040503050406030204" pitchFamily="18" charset="0"/>
                            </a:rPr>
                            <m:t>誤差</m:t>
                          </m:r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量</m:t>
                          </m:r>
                        </m:den>
                      </m:f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3CB17D-0ECC-4361-ADBD-097214886010}"/>
              </a:ext>
            </a:extLst>
          </p:cNvPr>
          <p:cNvSpPr txBox="1"/>
          <p:nvPr/>
        </p:nvSpPr>
        <p:spPr>
          <a:xfrm>
            <a:off x="76386" y="5951752"/>
            <a:ext cx="81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総誤差量 </a:t>
            </a:r>
            <a:r>
              <a:rPr kumimoji="1" lang="en-US" altLang="ja-JP" sz="2800" b="1" dirty="0"/>
              <a:t>= </a:t>
            </a:r>
            <a:r>
              <a:rPr kumimoji="1" lang="ja-JP" altLang="en-US" sz="2800" b="1" dirty="0"/>
              <a:t>水準の効果量 </a:t>
            </a:r>
            <a:r>
              <a:rPr kumimoji="1" lang="en-US" altLang="ja-JP" sz="2800" b="1" dirty="0"/>
              <a:t>+ </a:t>
            </a:r>
            <a:r>
              <a:rPr kumimoji="1" lang="ja-JP" altLang="en-US" sz="2800" b="1" dirty="0"/>
              <a:t>各水準内の誤差量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/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/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水準の効果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それ以外の誤差</a:t>
                </a:r>
                <a:endParaRPr lang="ja-JP" altLang="en-US" sz="2000" b="1" dirty="0"/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  <a:blipFill>
                <a:blip r:embed="rId9"/>
                <a:stretch>
                  <a:fillRect l="-1096" t="-6061" r="-548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5EE885-E6E7-4945-866F-5E8808DD73C8}"/>
              </a:ext>
            </a:extLst>
          </p:cNvPr>
          <p:cNvSpPr/>
          <p:nvPr/>
        </p:nvSpPr>
        <p:spPr>
          <a:xfrm>
            <a:off x="8954140" y="48635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こいつを評価する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/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水準の効果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/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水準の平均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6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6BB7EDC-C5C3-40E8-A9B3-213D9ECA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5" t="10373" r="8167"/>
          <a:stretch/>
        </p:blipFill>
        <p:spPr>
          <a:xfrm>
            <a:off x="2864805" y="2154191"/>
            <a:ext cx="6462390" cy="45557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67419F8-6FE4-4CF0-B03B-63335C09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ADF22-E984-4940-BD6C-76243E6A8DE2}"/>
              </a:ext>
            </a:extLst>
          </p:cNvPr>
          <p:cNvSpPr txBox="1"/>
          <p:nvPr/>
        </p:nvSpPr>
        <p:spPr>
          <a:xfrm>
            <a:off x="333347" y="1496811"/>
            <a:ext cx="8917143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総誤差量</a:t>
            </a:r>
            <a:r>
              <a:rPr kumimoji="1" lang="en-US" altLang="ja-JP" sz="3200" b="1" dirty="0"/>
              <a:t>=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水準の効果量 </a:t>
            </a:r>
            <a:r>
              <a:rPr kumimoji="1" lang="en-US" altLang="ja-JP" sz="3200" b="1" dirty="0"/>
              <a:t>+ 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各水準内の誤差量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B216B4-77BE-4601-84E8-55839E1E0C70}"/>
              </a:ext>
            </a:extLst>
          </p:cNvPr>
          <p:cNvCxnSpPr>
            <a:cxnSpLocks/>
          </p:cNvCxnSpPr>
          <p:nvPr/>
        </p:nvCxnSpPr>
        <p:spPr>
          <a:xfrm>
            <a:off x="2604303" y="2338821"/>
            <a:ext cx="0" cy="356789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B369F0-D220-407A-9930-FCE4D576F00D}"/>
              </a:ext>
            </a:extLst>
          </p:cNvPr>
          <p:cNvCxnSpPr>
            <a:cxnSpLocks/>
          </p:cNvCxnSpPr>
          <p:nvPr/>
        </p:nvCxnSpPr>
        <p:spPr>
          <a:xfrm>
            <a:off x="5418881" y="4247066"/>
            <a:ext cx="0" cy="16451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EF8351-E233-4607-AEBD-0C57A622021D}"/>
              </a:ext>
            </a:extLst>
          </p:cNvPr>
          <p:cNvCxnSpPr>
            <a:cxnSpLocks/>
          </p:cNvCxnSpPr>
          <p:nvPr/>
        </p:nvCxnSpPr>
        <p:spPr>
          <a:xfrm>
            <a:off x="6917802" y="2385121"/>
            <a:ext cx="0" cy="26322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44C968-446A-4A3F-AB0C-FCB3C616F9F0}"/>
              </a:ext>
            </a:extLst>
          </p:cNvPr>
          <p:cNvCxnSpPr>
            <a:cxnSpLocks/>
          </p:cNvCxnSpPr>
          <p:nvPr/>
        </p:nvCxnSpPr>
        <p:spPr>
          <a:xfrm>
            <a:off x="8415572" y="3507128"/>
            <a:ext cx="0" cy="2122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DDD3AEA-58A9-485C-86BF-8210DC964CDD}"/>
              </a:ext>
            </a:extLst>
          </p:cNvPr>
          <p:cNvCxnSpPr>
            <a:cxnSpLocks/>
          </p:cNvCxnSpPr>
          <p:nvPr/>
        </p:nvCxnSpPr>
        <p:spPr>
          <a:xfrm>
            <a:off x="4944318" y="4367062"/>
            <a:ext cx="0" cy="7025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8B4C91-D1DA-4856-B003-F4350EE9FFEC}"/>
              </a:ext>
            </a:extLst>
          </p:cNvPr>
          <p:cNvCxnSpPr>
            <a:cxnSpLocks/>
          </p:cNvCxnSpPr>
          <p:nvPr/>
        </p:nvCxnSpPr>
        <p:spPr>
          <a:xfrm>
            <a:off x="6508830" y="3601957"/>
            <a:ext cx="0" cy="7488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9152F0A-C7C8-42DD-BC91-B60089B0FA56}"/>
              </a:ext>
            </a:extLst>
          </p:cNvPr>
          <p:cNvCxnSpPr>
            <a:cxnSpLocks/>
          </p:cNvCxnSpPr>
          <p:nvPr/>
        </p:nvCxnSpPr>
        <p:spPr>
          <a:xfrm>
            <a:off x="8154365" y="4377615"/>
            <a:ext cx="0" cy="2834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1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E49B8-5939-4BD0-B9A5-65B7BED7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19D80E-2509-424F-9CE4-E5199C6415BB}"/>
              </a:ext>
            </a:extLst>
          </p:cNvPr>
          <p:cNvSpPr txBox="1"/>
          <p:nvPr/>
        </p:nvSpPr>
        <p:spPr>
          <a:xfrm>
            <a:off x="3939188" y="1447396"/>
            <a:ext cx="393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各</a:t>
            </a:r>
            <a:r>
              <a:rPr kumimoji="1" lang="ja-JP" altLang="en-US" sz="2400" b="1" dirty="0"/>
              <a:t>水準内の変動の大きさ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198F98-D34A-4574-98A7-D2797A89D2EF}"/>
              </a:ext>
            </a:extLst>
          </p:cNvPr>
          <p:cNvSpPr txBox="1"/>
          <p:nvPr/>
        </p:nvSpPr>
        <p:spPr>
          <a:xfrm>
            <a:off x="98612" y="1452442"/>
            <a:ext cx="311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全体の</a:t>
            </a:r>
            <a:r>
              <a:rPr kumimoji="1" lang="ja-JP" altLang="en-US" sz="2400" b="1" dirty="0"/>
              <a:t>変動の大きさ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467E8-D3D2-4B56-BA5C-BA46E2BBA407}"/>
              </a:ext>
            </a:extLst>
          </p:cNvPr>
          <p:cNvSpPr txBox="1"/>
          <p:nvPr/>
        </p:nvSpPr>
        <p:spPr>
          <a:xfrm>
            <a:off x="7799882" y="1444421"/>
            <a:ext cx="489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水準の効果による変動の大きさ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/>
              <p:nvPr/>
            </p:nvSpPr>
            <p:spPr>
              <a:xfrm>
                <a:off x="3960138" y="1848544"/>
                <a:ext cx="36211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138" y="1848544"/>
                <a:ext cx="3621184" cy="1094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/>
              <p:nvPr/>
            </p:nvSpPr>
            <p:spPr>
              <a:xfrm>
                <a:off x="137194" y="1929657"/>
                <a:ext cx="36043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1929657"/>
                <a:ext cx="3604384" cy="109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/>
              <p:nvPr/>
            </p:nvSpPr>
            <p:spPr>
              <a:xfrm>
                <a:off x="7820832" y="1762885"/>
                <a:ext cx="330269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832" y="1762885"/>
                <a:ext cx="3302699" cy="1045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/>
              <p:nvPr/>
            </p:nvSpPr>
            <p:spPr>
              <a:xfrm>
                <a:off x="1140550" y="3564112"/>
                <a:ext cx="34120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4400" dirty="0"/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50" y="3564112"/>
                <a:ext cx="3412088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2AE1C6EF-52E9-4253-BDC0-85750174A5FF}"/>
              </a:ext>
            </a:extLst>
          </p:cNvPr>
          <p:cNvSpPr/>
          <p:nvPr/>
        </p:nvSpPr>
        <p:spPr>
          <a:xfrm>
            <a:off x="347240" y="3500595"/>
            <a:ext cx="694481" cy="8964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37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E00D-8C94-274D-BF29-95C74C4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確率過程論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1591-F071-8D41-8F2C-1B6F3FBC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確率過程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ランダムウォーク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58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185B-606D-E14B-987B-3997B39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17F64-B558-234B-A68A-61B637E2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 </a:t>
            </a:r>
            <a:r>
              <a:rPr kumimoji="1" lang="ja-JP" altLang="en-US" dirty="0"/>
              <a:t>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最尤法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ANOVA</a:t>
            </a:r>
          </a:p>
          <a:p>
            <a:pPr marL="0" indent="0">
              <a:buNone/>
            </a:pPr>
            <a:r>
              <a:rPr lang="en-US" altLang="ja-JP" sz="2000" dirty="0"/>
              <a:t>7.3 </a:t>
            </a:r>
            <a:r>
              <a:rPr lang="ja-JP" altLang="en-US" sz="2000" dirty="0"/>
              <a:t>一般化線形モデル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1800" dirty="0"/>
              <a:t>7.3.1 </a:t>
            </a:r>
            <a:r>
              <a:rPr lang="ja-JP" altLang="en-US" sz="1800" dirty="0"/>
              <a:t>ロジスティック回帰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7.3.2 </a:t>
            </a:r>
            <a:r>
              <a:rPr lang="ja-JP" altLang="en-US" sz="1800" dirty="0"/>
              <a:t>ポアソン回帰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dirty="0"/>
              <a:t>ベイズ決定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確率過程論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カーネル密度推定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0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CBB3-5031-D342-ADCA-CDEE015C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76F24-49B7-9748-B43F-57671A06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kumimoji="1" lang="ja-JP" altLang="en-US"/>
              <a:t>線形モデルとは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1.2 </a:t>
            </a:r>
            <a:r>
              <a:rPr lang="ja-JP" altLang="en-US"/>
              <a:t>行列とベクトルによるモデル表現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1.3 </a:t>
            </a:r>
            <a:r>
              <a:rPr kumimoji="1" lang="ja-JP" altLang="en-US"/>
              <a:t>最小二乗法</a:t>
            </a:r>
          </a:p>
        </p:txBody>
      </p:sp>
    </p:spTree>
    <p:extLst>
      <p:ext uri="{BB962C8B-B14F-4D97-AF65-F5344CB8AC3E}">
        <p14:creationId xmlns:p14="http://schemas.microsoft.com/office/powerpoint/2010/main" val="28017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39A3-D3A2-A34C-9D08-7E13395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879BE-84D3-C74D-9644-9BB6619F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DE96-995E-F340-900D-AFD3537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FE09-11F3-CA42-9AC3-9D9CBBE7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0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7DDCF-7A86-4AD7-8666-8BDED525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0E9075-4AC5-4D2D-8743-AD331D99B485}"/>
              </a:ext>
            </a:extLst>
          </p:cNvPr>
          <p:cNvSpPr txBox="1"/>
          <p:nvPr/>
        </p:nvSpPr>
        <p:spPr>
          <a:xfrm>
            <a:off x="-45617" y="1551870"/>
            <a:ext cx="28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blipFill>
                <a:blip r:embed="rId4"/>
                <a:stretch>
                  <a:fillRect l="-9231" t="-2174" r="-1000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930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8BE1C2-7B2A-42E1-AD06-A1288891B19C}"/>
              </a:ext>
            </a:extLst>
          </p:cNvPr>
          <p:cNvSpPr txBox="1"/>
          <p:nvPr/>
        </p:nvSpPr>
        <p:spPr>
          <a:xfrm>
            <a:off x="6427726" y="879796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係数項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E53396-24AB-48F2-BD9F-0D04A65B2CB4}"/>
              </a:ext>
            </a:extLst>
          </p:cNvPr>
          <p:cNvSpPr/>
          <p:nvPr/>
        </p:nvSpPr>
        <p:spPr>
          <a:xfrm>
            <a:off x="7407321" y="177197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5A9C15D-9F44-4386-9E8E-B7FF608318EF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8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9B32-3AB5-4022-90DD-32C3191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25132"/>
            <a:ext cx="11936506" cy="1325563"/>
          </a:xfrm>
        </p:spPr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A38643-4BE0-49AF-8F33-F2801BFD3A80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12695-BF0F-447A-B18B-025667C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2BE07C-1D51-4A06-8AEA-062EC1B2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7F4C2-8454-4573-A669-1D7EE22531A8}"/>
              </a:ext>
            </a:extLst>
          </p:cNvPr>
          <p:cNvSpPr txBox="1"/>
          <p:nvPr/>
        </p:nvSpPr>
        <p:spPr>
          <a:xfrm>
            <a:off x="9025677" y="5192553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3600" b="1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b="1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l-GR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𝜯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l-GR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𝜯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/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/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/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/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kumimoji="1" lang="ja-JP" altLang="en-US" sz="2400" dirty="0">
                    <a:solidFill>
                      <a:schemeClr val="bg2">
                        <a:lumMod val="25000"/>
                      </a:schemeClr>
                    </a:solidFill>
                  </a:rPr>
                  <a:t>以外の定数項をまとめ</a:t>
                </a:r>
                <a:r>
                  <a:rPr lang="ja-JP" altLang="en-US" sz="2400" dirty="0">
                    <a:solidFill>
                      <a:schemeClr val="bg2">
                        <a:lumMod val="25000"/>
                      </a:schemeClr>
                    </a:solidFill>
                  </a:rPr>
                  <a:t>ておく</a:t>
                </a:r>
                <a:endParaRPr kumimoji="1"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2284" t="-5882" r="-2030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D811A8-3917-4232-96B3-06B2D3CAE77D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5643EC-16E5-4D12-AC4F-7D066B815627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F52847C-80D1-4D5F-98F5-9D6147613114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5FDF-ABAB-7E48-9F1B-AEC731B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B8586-3118-E047-B10E-F19891FC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 dirty="0" err="1"/>
                  <a:t>つ</a:t>
                </a:r>
                <a:r>
                  <a:rPr kumimoji="1" lang="ja-JP" altLang="en-US" dirty="0" err="1"/>
                  <a:t>の</a:t>
                </a:r>
                <a:r>
                  <a:rPr kumimoji="1" lang="ja-JP" altLang="en-US" dirty="0"/>
                  <a:t>母集団の平均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の比較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  <a:blipFill>
                <a:blip r:embed="rId2"/>
                <a:stretch>
                  <a:fillRect l="-1738" t="-19737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3</a:t>
                </a:r>
                <a:r>
                  <a:rPr lang="ja-JP" altLang="en-US" dirty="0"/>
                  <a:t>つ以上の母集団平均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dirty="0"/>
                  <a:t>の比較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  <a:blipFill>
                <a:blip r:embed="rId3"/>
                <a:stretch>
                  <a:fillRect l="-1456" t="-15385" r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/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/>
                  <a:t>２集団の母平均の差の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検定</a:t>
                </a:r>
                <a:r>
                  <a:rPr lang="en-US" altLang="ja-JP" sz="2000" dirty="0"/>
                  <a:t>(</a:t>
                </a:r>
                <a:r>
                  <a:rPr lang="en-US" altLang="ja-JP" sz="2000" dirty="0" err="1"/>
                  <a:t>e.x</a:t>
                </a:r>
                <a:r>
                  <a:rPr lang="en-US" altLang="ja-JP" sz="2000" dirty="0"/>
                  <a:t>.</a:t>
                </a:r>
                <a:r>
                  <a:rPr lang="ja-JP" altLang="en-US" sz="2000" dirty="0"/>
                  <a:t>ウェルチの検定</a:t>
                </a:r>
                <a:r>
                  <a:rPr lang="en-US" altLang="ja-JP" sz="2000" dirty="0"/>
                  <a:t> )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  <a:blipFill>
                <a:blip r:embed="rId4"/>
                <a:stretch>
                  <a:fillRect l="-1149" t="-6061" r="-10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FB2B4E-4058-45C9-8DD4-D5505FBE1744}"/>
              </a:ext>
            </a:extLst>
          </p:cNvPr>
          <p:cNvSpPr/>
          <p:nvPr/>
        </p:nvSpPr>
        <p:spPr>
          <a:xfrm>
            <a:off x="908050" y="2990009"/>
            <a:ext cx="4791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/>
              <a:t>分散分析</a:t>
            </a:r>
            <a:r>
              <a:rPr lang="en-US" altLang="ja-JP" sz="2400" b="1" dirty="0"/>
              <a:t>(Analysis Of </a:t>
            </a:r>
            <a:r>
              <a:rPr lang="en-US" altLang="ja-JP" sz="2400" b="1" dirty="0" err="1"/>
              <a:t>VAriance</a:t>
            </a:r>
            <a:r>
              <a:rPr lang="en-US" altLang="ja-JP" sz="2400" b="1" dirty="0"/>
              <a:t>)</a:t>
            </a:r>
            <a:endParaRPr lang="ja-JP" altLang="en-US" sz="24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1827F8E-A172-4B57-B777-552F3B234E55}"/>
              </a:ext>
            </a:extLst>
          </p:cNvPr>
          <p:cNvSpPr/>
          <p:nvPr/>
        </p:nvSpPr>
        <p:spPr>
          <a:xfrm>
            <a:off x="514350" y="1931040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2AC9D4F-8C78-48BB-96E0-583244B595A9}"/>
              </a:ext>
            </a:extLst>
          </p:cNvPr>
          <p:cNvSpPr/>
          <p:nvPr/>
        </p:nvSpPr>
        <p:spPr>
          <a:xfrm>
            <a:off x="514350" y="2959409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8E3C69-7493-4E9C-BE3A-979F24BE6E8C}"/>
              </a:ext>
            </a:extLst>
          </p:cNvPr>
          <p:cNvSpPr txBox="1"/>
          <p:nvPr/>
        </p:nvSpPr>
        <p:spPr>
          <a:xfrm>
            <a:off x="5443056" y="3382965"/>
            <a:ext cx="2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 (</a:t>
            </a:r>
            <a:r>
              <a:rPr lang="ja-JP" altLang="en-US" b="1" dirty="0"/>
              <a:t>化学反応の反応条件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(50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(5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b="0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kumimoji="1" lang="ja-JP" altLang="en-US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℃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(65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9341" t="-6849" r="-471978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14045" t="-6849" r="-382584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6667" t="-6849" r="-249231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11570" t="-6849" r="-100826" b="-59726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65760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/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因子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  <a:blipFill>
                <a:blip r:embed="rId6"/>
                <a:stretch>
                  <a:fillRect l="-324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26E79C4F-19DC-46E3-8AA4-F5C6A7658C4F}"/>
              </a:ext>
            </a:extLst>
          </p:cNvPr>
          <p:cNvSpPr/>
          <p:nvPr/>
        </p:nvSpPr>
        <p:spPr>
          <a:xfrm rot="5400000">
            <a:off x="2897376" y="3836698"/>
            <a:ext cx="341801" cy="29381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579</Words>
  <Application>Microsoft Office PowerPoint</Application>
  <PresentationFormat>ワイド画面</PresentationFormat>
  <Paragraphs>170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Cambria Math</vt:lpstr>
      <vt:lpstr>Office テーマ</vt:lpstr>
      <vt:lpstr>Statistics 2</vt:lpstr>
      <vt:lpstr>目次</vt:lpstr>
      <vt:lpstr>1. 線形モデル</vt:lpstr>
      <vt:lpstr>PowerPoint プレゼンテーション</vt:lpstr>
      <vt:lpstr>PowerPoint プレゼンテーション</vt:lpstr>
      <vt:lpstr>1.3 最小二乗法</vt:lpstr>
      <vt:lpstr>1.3 最小二乗法</vt:lpstr>
      <vt:lpstr>PowerPoint プレゼンテーション</vt:lpstr>
      <vt:lpstr>ANOVA</vt:lpstr>
      <vt:lpstr>ANOVA</vt:lpstr>
      <vt:lpstr>ANOVA</vt:lpstr>
      <vt:lpstr>ANOVA</vt:lpstr>
      <vt:lpstr>ANOVA</vt:lpstr>
      <vt:lpstr>確率過程論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2</dc:title>
  <dc:creator>Takeshima Yoshifumi</dc:creator>
  <cp:lastModifiedBy>武島 吉郁 (Yoshifumi Takeshima)</cp:lastModifiedBy>
  <cp:revision>34</cp:revision>
  <dcterms:created xsi:type="dcterms:W3CDTF">2019-10-13T10:09:14Z</dcterms:created>
  <dcterms:modified xsi:type="dcterms:W3CDTF">2019-10-18T00:02:26Z</dcterms:modified>
</cp:coreProperties>
</file>