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4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59CA4-4134-4804-8190-6E910C85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809D07-E091-482E-90B4-E7EB10AD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08D26-958B-449C-836A-D2DB728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10C65-ED3C-488D-A72B-B4D9618B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FD93-13AC-4472-913B-A10DA28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FF530-714E-4821-9850-779B6DEA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B34FC-F436-44A0-B241-3D727F7A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D61BD-CCBF-4C73-A2BC-17E2D5CB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0922A-FE87-4AAA-9B3F-DF32C85A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5D8A9-A90C-4CA7-8D35-71B1850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E5D0AD-E332-4D80-91BC-273570BB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7C785-50AA-4DFA-AFA7-D014F87F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3DEAC-5729-42AC-A605-541A8503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41B0F-EFA2-42A8-B43C-D952C90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9117-4C88-430D-A616-52F680FC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61AE1-0C35-440B-9B8A-A43404C4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DD401-8832-49C3-880E-E96A683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9F968-949A-4002-9CF7-16D9C44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82678-40D8-41F3-9B30-DA1739DC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DC078-8724-48C5-83AD-2E4D081B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4C9F5-2A2E-4463-84A2-7EAEABF3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F0E3A-63B6-4028-94B4-CE6DA03C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E54F8-91C6-4A16-8A0E-371C1CF0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4CE12B-7AA7-4892-8B43-6FE1B4A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4E883-B109-4A4C-901D-92AA770A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729C4-0C53-4B54-9FD0-B87BFA6E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3955-859B-4DD4-8236-CC1F733B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5CA69-746D-466A-9A94-6A290545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09A42-E832-4B8E-878D-9CD12DF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E7E16-7603-4DAF-B47E-0E33591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687AD8-601E-4E6A-92F5-4199307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ABDC-EF8F-4BDF-BD7C-D4CD859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B9484-0ED6-4707-A4BD-C439407B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033D2-4D41-41A3-A9CB-8C8D7AEA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52F0A6-127F-40FA-A4FF-6B56387D6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01498E-4A45-4CE8-B922-87E5BCC5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B2E4E4-50B5-421C-A919-67FD513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ADB7BA-5518-4249-A84C-BA14C266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761E0A-1B45-4DBC-A7A3-B26B13E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6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BE762-F5C4-4E04-B91C-BCBBE28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BCD7FE-FF5E-475D-89E9-F8B7D04A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700007-0E2A-4BC6-A5E2-4C011C48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2F8AD3-D8D4-4E45-BCDE-F2A2032F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6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26028B-3A8E-45D7-BFCA-CCF60E93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6A193C-20F8-441C-AAC9-61EAD88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4EA1D8-0A5B-4999-B1A9-F1632045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3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81DFF-7D20-4E18-A5C4-A12BFA4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E53C2-80D6-4EEE-BF87-6746C05C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0699-508E-4DD4-A04A-16B30827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52FA2-74EA-42E0-AD03-6E607800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68617-045C-4CBB-82E3-FE7FD48C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D2EB4-4205-452E-B5C0-F2FBC7E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9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9E233-3328-4906-A89F-2E30AA6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0E1F3-440B-4F26-B418-F6FA7334A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55994-5C43-41FA-860A-E33E3B56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A55F21-F5FB-4A83-A3ED-17C7E67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A5E799-F191-44FE-BEF1-F6B23559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D56A52-52D7-435E-AFF4-CEA0E230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3588-FF56-4B34-86AB-D60A54A1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33860-0EC3-4A70-807E-9AA3BDD4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950DD-6B9D-411E-BB79-54D60343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4993-EA4D-4CF9-A73F-F1EAD087F599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4FE6F-9AE4-4ACB-B20B-302422643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D59FB-5508-4732-8B30-2B362452A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13F9-4289-4DC2-8CE5-40791CB2B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57F4E-E5E5-4862-903A-2BD7811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フローチャート: 判断 3">
            <a:extLst>
              <a:ext uri="{FF2B5EF4-FFF2-40B4-BE49-F238E27FC236}">
                <a16:creationId xmlns:a16="http://schemas.microsoft.com/office/drawing/2014/main" id="{BB13D5F3-F8EC-420A-9F69-282FDEBD8536}"/>
              </a:ext>
            </a:extLst>
          </p:cNvPr>
          <p:cNvSpPr/>
          <p:nvPr/>
        </p:nvSpPr>
        <p:spPr>
          <a:xfrm>
            <a:off x="941520" y="2585243"/>
            <a:ext cx="2223037" cy="21858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83B6C-7FD4-4DF3-8BFD-AAAD7993B285}"/>
              </a:ext>
            </a:extLst>
          </p:cNvPr>
          <p:cNvCxnSpPr>
            <a:cxnSpLocks/>
          </p:cNvCxnSpPr>
          <p:nvPr/>
        </p:nvCxnSpPr>
        <p:spPr>
          <a:xfrm>
            <a:off x="609167" y="3678187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65C500A-C259-4695-8672-1DF5FACD3C5C}"/>
              </a:ext>
            </a:extLst>
          </p:cNvPr>
          <p:cNvCxnSpPr>
            <a:cxnSpLocks/>
          </p:cNvCxnSpPr>
          <p:nvPr/>
        </p:nvCxnSpPr>
        <p:spPr>
          <a:xfrm flipV="1">
            <a:off x="2049899" y="2255298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F07CC2A-826E-4271-83B0-09314B30CA37}"/>
              </a:ext>
            </a:extLst>
          </p:cNvPr>
          <p:cNvGrpSpPr/>
          <p:nvPr/>
        </p:nvGrpSpPr>
        <p:grpSpPr>
          <a:xfrm rot="19800000">
            <a:off x="2575394" y="3247339"/>
            <a:ext cx="405349" cy="655544"/>
            <a:chOff x="7688712" y="2002262"/>
            <a:chExt cx="405349" cy="65554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548B189-8A03-4823-8180-1AE73880F538}"/>
                </a:ext>
              </a:extLst>
            </p:cNvPr>
            <p:cNvSpPr/>
            <p:nvPr/>
          </p:nvSpPr>
          <p:spPr>
            <a:xfrm>
              <a:off x="7688712" y="2252457"/>
              <a:ext cx="405349" cy="4053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自機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AE85066-11ED-4E2E-996D-7A31670DA23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20700000" flipV="1">
              <a:off x="7858448" y="2002262"/>
              <a:ext cx="65878" cy="2458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C26D13-12B7-496E-93DB-DD5DF28C7E40}"/>
              </a:ext>
            </a:extLst>
          </p:cNvPr>
          <p:cNvSpPr/>
          <p:nvPr/>
        </p:nvSpPr>
        <p:spPr>
          <a:xfrm>
            <a:off x="4454147" y="2745492"/>
            <a:ext cx="1480008" cy="932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50E1E77-9569-4817-B10F-83C67E462F82}"/>
              </a:ext>
            </a:extLst>
          </p:cNvPr>
          <p:cNvSpPr/>
          <p:nvPr/>
        </p:nvSpPr>
        <p:spPr>
          <a:xfrm>
            <a:off x="4859414" y="2876904"/>
            <a:ext cx="226243" cy="2262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5E87A5-C916-449D-A7A9-F96680B83B49}"/>
              </a:ext>
            </a:extLst>
          </p:cNvPr>
          <p:cNvGrpSpPr/>
          <p:nvPr/>
        </p:nvGrpSpPr>
        <p:grpSpPr>
          <a:xfrm>
            <a:off x="1847224" y="2777925"/>
            <a:ext cx="405349" cy="650450"/>
            <a:chOff x="7334057" y="1097662"/>
            <a:chExt cx="405349" cy="65045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F3E8BE-9DC7-4BD8-A617-E7E8E417826C}"/>
                </a:ext>
              </a:extLst>
            </p:cNvPr>
            <p:cNvSpPr/>
            <p:nvPr/>
          </p:nvSpPr>
          <p:spPr>
            <a:xfrm>
              <a:off x="7334057" y="1097662"/>
              <a:ext cx="405349" cy="4053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敵機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1024E28-DB4A-4930-A2FF-097114ED0E8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36731" y="1493581"/>
              <a:ext cx="1" cy="25453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0DF00E7-DFE3-4F10-849E-379323518108}"/>
              </a:ext>
            </a:extLst>
          </p:cNvPr>
          <p:cNvCxnSpPr>
            <a:cxnSpLocks/>
          </p:cNvCxnSpPr>
          <p:nvPr/>
        </p:nvCxnSpPr>
        <p:spPr>
          <a:xfrm>
            <a:off x="4212077" y="2745492"/>
            <a:ext cx="2416519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6367E09-025F-464A-8290-2C4EBEE61DDF}"/>
              </a:ext>
            </a:extLst>
          </p:cNvPr>
          <p:cNvCxnSpPr>
            <a:cxnSpLocks/>
          </p:cNvCxnSpPr>
          <p:nvPr/>
        </p:nvCxnSpPr>
        <p:spPr>
          <a:xfrm>
            <a:off x="4454147" y="2371070"/>
            <a:ext cx="0" cy="168056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591933-97F1-45BA-9440-2384D6D272DF}"/>
              </a:ext>
            </a:extLst>
          </p:cNvPr>
          <p:cNvSpPr txBox="1"/>
          <p:nvPr/>
        </p:nvSpPr>
        <p:spPr>
          <a:xfrm>
            <a:off x="565630" y="3360041"/>
            <a:ext cx="113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9F369-00E1-4636-80AE-6C76B7AC82BA}"/>
              </a:ext>
            </a:extLst>
          </p:cNvPr>
          <p:cNvSpPr txBox="1"/>
          <p:nvPr/>
        </p:nvSpPr>
        <p:spPr>
          <a:xfrm>
            <a:off x="6310110" y="2446743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D50382-07D4-45EA-A678-5815833169BC}"/>
              </a:ext>
            </a:extLst>
          </p:cNvPr>
          <p:cNvSpPr txBox="1"/>
          <p:nvPr/>
        </p:nvSpPr>
        <p:spPr>
          <a:xfrm>
            <a:off x="4212077" y="4061068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C0B5D3-53BC-42CE-A814-0B981301C974}"/>
              </a:ext>
            </a:extLst>
          </p:cNvPr>
          <p:cNvSpPr txBox="1"/>
          <p:nvPr/>
        </p:nvSpPr>
        <p:spPr>
          <a:xfrm>
            <a:off x="2140607" y="2149171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0A82B2-0037-47F1-997C-5F3536AB1ABF}"/>
              </a:ext>
            </a:extLst>
          </p:cNvPr>
          <p:cNvSpPr txBox="1"/>
          <p:nvPr/>
        </p:nvSpPr>
        <p:spPr>
          <a:xfrm>
            <a:off x="8633302" y="2929636"/>
            <a:ext cx="9313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 err="1"/>
              <a:t>enemy_θ</a:t>
            </a:r>
            <a:endParaRPr kumimoji="1" lang="en-US" altLang="ja-JP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AF49AA-BF9E-44BB-93CE-211DC8D5B449}"/>
              </a:ext>
            </a:extLst>
          </p:cNvPr>
          <p:cNvSpPr txBox="1"/>
          <p:nvPr/>
        </p:nvSpPr>
        <p:spPr>
          <a:xfrm>
            <a:off x="651100" y="3720609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48764E-5B67-4414-BFA7-7CF06B3EDAC0}"/>
              </a:ext>
            </a:extLst>
          </p:cNvPr>
          <p:cNvSpPr txBox="1"/>
          <p:nvPr/>
        </p:nvSpPr>
        <p:spPr>
          <a:xfrm>
            <a:off x="3123217" y="3720609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F1D5ECA-5508-4561-BFAC-12FCA426EB86}"/>
              </a:ext>
            </a:extLst>
          </p:cNvPr>
          <p:cNvSpPr txBox="1"/>
          <p:nvPr/>
        </p:nvSpPr>
        <p:spPr>
          <a:xfrm>
            <a:off x="2182662" y="2439792"/>
            <a:ext cx="209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1.7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5C04ED-0424-4EE8-8104-15C22CDDB455}"/>
              </a:ext>
            </a:extLst>
          </p:cNvPr>
          <p:cNvSpPr txBox="1"/>
          <p:nvPr/>
        </p:nvSpPr>
        <p:spPr>
          <a:xfrm>
            <a:off x="1891339" y="3712323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51DA43-EC2D-4CF7-BA80-6253AFD3A672}"/>
              </a:ext>
            </a:extLst>
          </p:cNvPr>
          <p:cNvSpPr txBox="1"/>
          <p:nvPr/>
        </p:nvSpPr>
        <p:spPr>
          <a:xfrm>
            <a:off x="4281472" y="2504846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/>
              <a:t>0</a:t>
            </a:r>
            <a:endParaRPr kumimoji="1" lang="en-US" altLang="ja-JP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EB1AE42-4651-4D01-BA98-6BBDC2FC333B}"/>
              </a:ext>
            </a:extLst>
          </p:cNvPr>
          <p:cNvCxnSpPr>
            <a:cxnSpLocks/>
          </p:cNvCxnSpPr>
          <p:nvPr/>
        </p:nvCxnSpPr>
        <p:spPr>
          <a:xfrm rot="5400000">
            <a:off x="2034005" y="3347897"/>
            <a:ext cx="14281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CDA7A9B7-84D5-425C-9E79-DCD3E267DC61}"/>
              </a:ext>
            </a:extLst>
          </p:cNvPr>
          <p:cNvSpPr/>
          <p:nvPr/>
        </p:nvSpPr>
        <p:spPr>
          <a:xfrm>
            <a:off x="2614009" y="3368379"/>
            <a:ext cx="308191" cy="315776"/>
          </a:xfrm>
          <a:prstGeom prst="arc">
            <a:avLst>
              <a:gd name="adj1" fmla="val 13631571"/>
              <a:gd name="adj2" fmla="val 16326346"/>
            </a:avLst>
          </a:prstGeom>
          <a:ln>
            <a:solidFill>
              <a:schemeClr val="tx1"/>
            </a:solidFill>
            <a:head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A4DFE3-EDB9-4892-9FA7-939FB89F3902}"/>
              </a:ext>
            </a:extLst>
          </p:cNvPr>
          <p:cNvSpPr txBox="1"/>
          <p:nvPr/>
        </p:nvSpPr>
        <p:spPr>
          <a:xfrm>
            <a:off x="2065048" y="4771131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-1.7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DFF4E07-E15F-4507-A79C-38BAF73E49EC}"/>
              </a:ext>
            </a:extLst>
          </p:cNvPr>
          <p:cNvSpPr txBox="1"/>
          <p:nvPr/>
        </p:nvSpPr>
        <p:spPr>
          <a:xfrm>
            <a:off x="4494029" y="3713119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480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98C43E-55FC-40A4-81EF-5B8CB6B61D5B}"/>
              </a:ext>
            </a:extLst>
          </p:cNvPr>
          <p:cNvSpPr txBox="1"/>
          <p:nvPr/>
        </p:nvSpPr>
        <p:spPr>
          <a:xfrm>
            <a:off x="5765685" y="2549951"/>
            <a:ext cx="2548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dirty="0"/>
              <a:t>640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9B4D7A-6247-4E84-A4D8-C881458BD587}"/>
              </a:ext>
            </a:extLst>
          </p:cNvPr>
          <p:cNvSpPr txBox="1"/>
          <p:nvPr/>
        </p:nvSpPr>
        <p:spPr>
          <a:xfrm>
            <a:off x="4087496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カメラ映像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0EF52B-D698-4F76-9E76-087BE77217D8}"/>
              </a:ext>
            </a:extLst>
          </p:cNvPr>
          <p:cNvSpPr txBox="1"/>
          <p:nvPr/>
        </p:nvSpPr>
        <p:spPr>
          <a:xfrm>
            <a:off x="522354" y="200831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世界座標系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00A6D25-C942-4CC5-BBCA-32DE7BAF8693}"/>
              </a:ext>
            </a:extLst>
          </p:cNvPr>
          <p:cNvCxnSpPr>
            <a:cxnSpLocks/>
          </p:cNvCxnSpPr>
          <p:nvPr/>
        </p:nvCxnSpPr>
        <p:spPr>
          <a:xfrm>
            <a:off x="7045297" y="3679569"/>
            <a:ext cx="286889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6DA644-2520-472A-9C3B-25A8B6B290E6}"/>
              </a:ext>
            </a:extLst>
          </p:cNvPr>
          <p:cNvCxnSpPr>
            <a:cxnSpLocks/>
          </p:cNvCxnSpPr>
          <p:nvPr/>
        </p:nvCxnSpPr>
        <p:spPr>
          <a:xfrm flipV="1">
            <a:off x="8486029" y="2256680"/>
            <a:ext cx="0" cy="285396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369FEC-C436-412E-B219-BC353D689181}"/>
              </a:ext>
            </a:extLst>
          </p:cNvPr>
          <p:cNvSpPr txBox="1"/>
          <p:nvPr/>
        </p:nvSpPr>
        <p:spPr>
          <a:xfrm>
            <a:off x="9827156" y="3436839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78A274-2B4D-4362-9ECC-B8A87EF676FB}"/>
              </a:ext>
            </a:extLst>
          </p:cNvPr>
          <p:cNvSpPr txBox="1"/>
          <p:nvPr/>
        </p:nvSpPr>
        <p:spPr>
          <a:xfrm>
            <a:off x="8576737" y="2225969"/>
            <a:ext cx="123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v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2CF759-3721-4950-8D5E-BAD6B8667BA1}"/>
              </a:ext>
            </a:extLst>
          </p:cNvPr>
          <p:cNvSpPr txBox="1"/>
          <p:nvPr/>
        </p:nvSpPr>
        <p:spPr>
          <a:xfrm>
            <a:off x="8316491" y="3814985"/>
            <a:ext cx="1271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9F3104-7097-42BF-B359-65F395D381DB}"/>
              </a:ext>
            </a:extLst>
          </p:cNvPr>
          <p:cNvSpPr txBox="1"/>
          <p:nvPr/>
        </p:nvSpPr>
        <p:spPr>
          <a:xfrm>
            <a:off x="6958484" y="2009696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自機から見た座標系</a:t>
            </a:r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281F1271-1F0F-40BE-B43A-5A370DFA808B}"/>
              </a:ext>
            </a:extLst>
          </p:cNvPr>
          <p:cNvSpPr/>
          <p:nvPr/>
        </p:nvSpPr>
        <p:spPr>
          <a:xfrm>
            <a:off x="7873084" y="3113640"/>
            <a:ext cx="1089184" cy="1107962"/>
          </a:xfrm>
          <a:prstGeom prst="arc">
            <a:avLst>
              <a:gd name="adj1" fmla="val 15339120"/>
              <a:gd name="adj2" fmla="val 16712652"/>
            </a:avLst>
          </a:prstGeom>
          <a:ln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78E969-435C-4782-965A-AC2DABA8B37A}"/>
              </a:ext>
            </a:extLst>
          </p:cNvPr>
          <p:cNvSpPr txBox="1"/>
          <p:nvPr/>
        </p:nvSpPr>
        <p:spPr>
          <a:xfrm>
            <a:off x="8512197" y="2534202"/>
            <a:ext cx="19412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en-US" altLang="ja-JP" sz="1600" dirty="0" err="1"/>
              <a:t>enemy_u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enemy_v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953E0C-41EE-4314-9D3F-0C4B8C4F0DF0}"/>
              </a:ext>
            </a:extLst>
          </p:cNvPr>
          <p:cNvSpPr txBox="1"/>
          <p:nvPr/>
        </p:nvSpPr>
        <p:spPr>
          <a:xfrm>
            <a:off x="2313849" y="2823696"/>
            <a:ext cx="1449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enemy_x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enemy_y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76B546A-53D7-4CDF-BACD-E4E29C3839A8}"/>
              </a:ext>
            </a:extLst>
          </p:cNvPr>
          <p:cNvSpPr txBox="1"/>
          <p:nvPr/>
        </p:nvSpPr>
        <p:spPr>
          <a:xfrm>
            <a:off x="2819976" y="3912583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my_x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my_y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F36D74-37B7-4210-A325-92AAE165F006}"/>
              </a:ext>
            </a:extLst>
          </p:cNvPr>
          <p:cNvSpPr txBox="1"/>
          <p:nvPr/>
        </p:nvSpPr>
        <p:spPr>
          <a:xfrm>
            <a:off x="4711084" y="3121566"/>
            <a:ext cx="12727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200" dirty="0"/>
              <a:t>(</a:t>
            </a:r>
            <a:r>
              <a:rPr lang="en-US" altLang="ja-JP" sz="1200" dirty="0" err="1"/>
              <a:t>circle_x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circle_y</a:t>
            </a:r>
            <a:r>
              <a:rPr lang="en-US" altLang="ja-JP" sz="1200" dirty="0"/>
              <a:t>)</a:t>
            </a:r>
            <a:endParaRPr kumimoji="1" lang="en-US" altLang="ja-JP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BDD5ED9-C9DA-473F-A870-552D46A2E3E5}"/>
              </a:ext>
            </a:extLst>
          </p:cNvPr>
          <p:cNvSpPr txBox="1"/>
          <p:nvPr/>
        </p:nvSpPr>
        <p:spPr>
          <a:xfrm>
            <a:off x="10153970" y="3140989"/>
            <a:ext cx="19749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en-US" altLang="ja-JP" sz="1400" dirty="0" err="1"/>
              <a:t>enemy_θ</a:t>
            </a:r>
            <a:r>
              <a:rPr lang="ja-JP" altLang="en-US" sz="1400" dirty="0"/>
              <a:t>は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/>
              <a:t>v</a:t>
            </a:r>
            <a:r>
              <a:rPr kumimoji="1" lang="ja-JP" altLang="en-US" sz="1400" dirty="0"/>
              <a:t>軸方向を</a:t>
            </a:r>
            <a:r>
              <a:rPr kumimoji="1" lang="en-US" altLang="ja-JP" sz="1400" dirty="0"/>
              <a:t>0</a:t>
            </a:r>
            <a:r>
              <a:rPr kumimoji="1" lang="ja-JP" altLang="en-US" sz="1400" dirty="0"/>
              <a:t>とし</a:t>
            </a:r>
            <a:endParaRPr kumimoji="1" lang="en-US" altLang="ja-JP" sz="1400" dirty="0"/>
          </a:p>
          <a:p>
            <a:r>
              <a:rPr lang="ja-JP" altLang="en-US" sz="1400" dirty="0"/>
              <a:t>　反時計周りをプラス、</a:t>
            </a:r>
            <a:endParaRPr lang="en-US" altLang="ja-JP" sz="1400" dirty="0"/>
          </a:p>
          <a:p>
            <a:r>
              <a:rPr kumimoji="1" lang="ja-JP" altLang="en-US" sz="1400" dirty="0"/>
              <a:t>　時計回りをマイナス</a:t>
            </a:r>
            <a:endParaRPr kumimoji="1" lang="en-US" altLang="ja-JP" sz="1400" dirty="0"/>
          </a:p>
          <a:p>
            <a:r>
              <a:rPr lang="ja-JP" altLang="en-US" sz="1400" dirty="0"/>
              <a:t>　とする</a:t>
            </a:r>
            <a:endParaRPr kumimoji="1"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C471FE-FB3A-4145-85EB-0835B1F4F7E1}"/>
              </a:ext>
            </a:extLst>
          </p:cNvPr>
          <p:cNvSpPr txBox="1"/>
          <p:nvPr/>
        </p:nvSpPr>
        <p:spPr>
          <a:xfrm>
            <a:off x="537257" y="5385416"/>
            <a:ext cx="64536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my_x</a:t>
            </a:r>
            <a:r>
              <a:rPr lang="en-US" altLang="ja-JP" dirty="0"/>
              <a:t>, </a:t>
            </a:r>
            <a:r>
              <a:rPr lang="en-US" altLang="ja-JP" dirty="0" err="1"/>
              <a:t>my_y</a:t>
            </a:r>
            <a:r>
              <a:rPr lang="en-US" altLang="ja-JP" dirty="0"/>
              <a:t>, </a:t>
            </a:r>
            <a:r>
              <a:rPr lang="en-US" altLang="ja-JP" dirty="0" err="1"/>
              <a:t>my_az</a:t>
            </a:r>
            <a:r>
              <a:rPr lang="en-US" altLang="ja-JP" dirty="0"/>
              <a:t>, </a:t>
            </a:r>
            <a:r>
              <a:rPr kumimoji="1" lang="en-US" altLang="ja-JP" dirty="0" err="1"/>
              <a:t>circle_x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circle_y</a:t>
            </a:r>
            <a:r>
              <a:rPr kumimoji="1" lang="ja-JP" altLang="en-US" dirty="0"/>
              <a:t>が与えられたとき、</a:t>
            </a:r>
            <a:endParaRPr kumimoji="1" lang="en-US" altLang="ja-JP" dirty="0"/>
          </a:p>
          <a:p>
            <a:r>
              <a:rPr lang="en-US" altLang="ja-JP" dirty="0" err="1"/>
              <a:t>enemy_u</a:t>
            </a:r>
            <a:r>
              <a:rPr lang="en-US" altLang="ja-JP" dirty="0"/>
              <a:t>, 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enemy_θ</a:t>
            </a:r>
            <a:r>
              <a:rPr lang="en-US" altLang="ja-JP" dirty="0"/>
              <a:t>, </a:t>
            </a:r>
            <a:r>
              <a:rPr lang="en-US" altLang="ja-JP" dirty="0" err="1"/>
              <a:t>enemy_x</a:t>
            </a:r>
            <a:r>
              <a:rPr lang="en-US" altLang="ja-JP" dirty="0"/>
              <a:t>, </a:t>
            </a:r>
            <a:r>
              <a:rPr lang="en-US" altLang="ja-JP" dirty="0" err="1"/>
              <a:t>enemy_y</a:t>
            </a:r>
            <a:r>
              <a:rPr lang="ja-JP" altLang="en-US" dirty="0"/>
              <a:t>を推定する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8D9063-8811-4CB4-AA7D-334C862852CA}"/>
              </a:ext>
            </a:extLst>
          </p:cNvPr>
          <p:cNvSpPr txBox="1"/>
          <p:nvPr/>
        </p:nvSpPr>
        <p:spPr>
          <a:xfrm>
            <a:off x="2666245" y="3177631"/>
            <a:ext cx="40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100" dirty="0" err="1"/>
              <a:t>my_az</a:t>
            </a:r>
            <a:endParaRPr kumimoji="1" lang="en-US" altLang="ja-JP" sz="11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EB1AE42-4651-4D01-BA98-6BBDC2FC333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997230" y="2286695"/>
            <a:ext cx="499515" cy="1391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 rot="1800000">
            <a:off x="6703453" y="2231197"/>
            <a:ext cx="2223037" cy="2185888"/>
            <a:chOff x="5700720" y="-122840"/>
            <a:chExt cx="2223037" cy="2185888"/>
          </a:xfrm>
        </p:grpSpPr>
        <p:sp>
          <p:nvSpPr>
            <p:cNvPr id="73" name="フローチャート: 判断 72">
              <a:extLst>
                <a:ext uri="{FF2B5EF4-FFF2-40B4-BE49-F238E27FC236}">
                  <a16:creationId xmlns:a16="http://schemas.microsoft.com/office/drawing/2014/main" id="{BB13D5F3-F8EC-420A-9F69-282FDEBD8536}"/>
                </a:ext>
              </a:extLst>
            </p:cNvPr>
            <p:cNvSpPr/>
            <p:nvPr/>
          </p:nvSpPr>
          <p:spPr>
            <a:xfrm>
              <a:off x="5700720" y="-122840"/>
              <a:ext cx="2223037" cy="218588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8F07CC2A-826E-4271-83B0-09314B30CA37}"/>
                </a:ext>
              </a:extLst>
            </p:cNvPr>
            <p:cNvGrpSpPr/>
            <p:nvPr/>
          </p:nvGrpSpPr>
          <p:grpSpPr>
            <a:xfrm rot="19800000">
              <a:off x="7334594" y="539256"/>
              <a:ext cx="405349" cy="655544"/>
              <a:chOff x="7688712" y="2002262"/>
              <a:chExt cx="405349" cy="655544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5548B189-8A03-4823-8180-1AE73880F538}"/>
                  </a:ext>
                </a:extLst>
              </p:cNvPr>
              <p:cNvSpPr/>
              <p:nvPr/>
            </p:nvSpPr>
            <p:spPr>
              <a:xfrm>
                <a:off x="7688712" y="2252457"/>
                <a:ext cx="405349" cy="4053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自機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9AE85066-11ED-4E2E-996D-7A31670DA23F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rot="20700000" flipV="1">
                <a:off x="7858448" y="2002262"/>
                <a:ext cx="65878" cy="2458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725E87A5-C916-449D-A7A9-F96680B83B49}"/>
                </a:ext>
              </a:extLst>
            </p:cNvPr>
            <p:cNvGrpSpPr/>
            <p:nvPr/>
          </p:nvGrpSpPr>
          <p:grpSpPr>
            <a:xfrm>
              <a:off x="6606424" y="69842"/>
              <a:ext cx="405349" cy="650450"/>
              <a:chOff x="7334057" y="1097662"/>
              <a:chExt cx="405349" cy="650450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56F3E8BE-9DC7-4BD8-A617-E7E8E417826C}"/>
                  </a:ext>
                </a:extLst>
              </p:cNvPr>
              <p:cNvSpPr/>
              <p:nvPr/>
            </p:nvSpPr>
            <p:spPr>
              <a:xfrm>
                <a:off x="7334057" y="1097662"/>
                <a:ext cx="405349" cy="40534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敵機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61024E28-DB4A-4930-A2FF-097114ED0E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7536731" y="1493581"/>
                <a:ext cx="1" cy="2545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943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FF7F-755D-4D2E-B772-AAAFE88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推定式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1073039" y="1524217"/>
            <a:ext cx="407162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endParaRPr lang="en-US" altLang="ja-JP" dirty="0"/>
          </a:p>
          <a:p>
            <a:r>
              <a:rPr lang="en-US" altLang="ja-JP" dirty="0"/>
              <a:t> = </a:t>
            </a:r>
            <a:r>
              <a:rPr lang="en-US" altLang="ja-JP" dirty="0" err="1" smtClean="0"/>
              <a:t>arcsin</a:t>
            </a:r>
            <a:r>
              <a:rPr lang="en-US" altLang="ja-JP" dirty="0" smtClean="0"/>
              <a:t>(-0.00143584 * </a:t>
            </a:r>
            <a:r>
              <a:rPr lang="en-US" altLang="ja-JP" dirty="0" err="1" smtClean="0"/>
              <a:t>circle_x</a:t>
            </a:r>
            <a:endParaRPr lang="en-US" altLang="ja-JP" dirty="0" smtClean="0"/>
          </a:p>
          <a:p>
            <a:r>
              <a:rPr lang="en-US" altLang="ja-JP" dirty="0" smtClean="0"/>
              <a:t>              + 0.4458366274811388) [rad]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1073039" y="2467229"/>
            <a:ext cx="41004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enemy_u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enemy_v</a:t>
            </a:r>
            <a:r>
              <a:rPr lang="en-US" altLang="ja-JP" dirty="0" smtClean="0"/>
              <a:t> </a:t>
            </a:r>
            <a:r>
              <a:rPr lang="en-US" altLang="ja-JP" dirty="0" smtClean="0"/>
              <a:t>* </a:t>
            </a:r>
            <a:r>
              <a:rPr lang="en-US" altLang="ja-JP" dirty="0" smtClean="0"/>
              <a:t>tan(</a:t>
            </a:r>
            <a:r>
              <a:rPr lang="en-US" altLang="ja-JP" dirty="0" err="1" smtClean="0"/>
              <a:t>enemy_θ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186082-22E0-4C33-B4D2-587200767D30}"/>
              </a:ext>
            </a:extLst>
          </p:cNvPr>
          <p:cNvSpPr txBox="1"/>
          <p:nvPr/>
        </p:nvSpPr>
        <p:spPr>
          <a:xfrm>
            <a:off x="1073039" y="2974874"/>
            <a:ext cx="3350276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enemy_v</a:t>
            </a:r>
            <a:endParaRPr lang="en-US" altLang="ja-JP" dirty="0"/>
          </a:p>
          <a:p>
            <a:r>
              <a:rPr lang="en-US" altLang="ja-JP" dirty="0"/>
              <a:t> = 4.58779425e-09 * circle_y^4</a:t>
            </a:r>
          </a:p>
          <a:p>
            <a:r>
              <a:rPr lang="en-US" altLang="ja-JP" dirty="0"/>
              <a:t>  - 1.14983273e-06 * circle_y^3</a:t>
            </a:r>
          </a:p>
          <a:p>
            <a:r>
              <a:rPr lang="en-US" altLang="ja-JP" dirty="0"/>
              <a:t>  + 1.21335973e-04 * circle_y^2</a:t>
            </a:r>
          </a:p>
          <a:p>
            <a:r>
              <a:rPr lang="en-US" altLang="ja-JP" dirty="0"/>
              <a:t>  - 7.94065667e-04 * </a:t>
            </a:r>
            <a:r>
              <a:rPr lang="en-US" altLang="ja-JP" dirty="0" err="1"/>
              <a:t>circle_y</a:t>
            </a:r>
            <a:endParaRPr lang="en-US" altLang="ja-JP" dirty="0"/>
          </a:p>
          <a:p>
            <a:r>
              <a:rPr lang="en-US" altLang="ja-JP" dirty="0"/>
              <a:t>  + 0.5704722921109504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/>
              <p:nvPr/>
            </p:nvSpPr>
            <p:spPr>
              <a:xfrm>
                <a:off x="948583" y="5999254"/>
                <a:ext cx="3176702" cy="51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8D68CC-876D-416F-A1BF-D219CCEC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999254"/>
                <a:ext cx="3176702" cy="514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/>
              <p:nvPr/>
            </p:nvSpPr>
            <p:spPr>
              <a:xfrm>
                <a:off x="948583" y="4814393"/>
                <a:ext cx="3689728" cy="520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𝑒𝑛𝑒𝑚𝑦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4814393"/>
                <a:ext cx="3689728" cy="520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/>
              <p:nvPr/>
            </p:nvSpPr>
            <p:spPr>
              <a:xfrm>
                <a:off x="4799537" y="4839240"/>
                <a:ext cx="1186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035DCC1-52BA-4F7E-B7AD-B2B0DD05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37" y="4839240"/>
                <a:ext cx="1186287" cy="276999"/>
              </a:xfrm>
              <a:prstGeom prst="rect">
                <a:avLst/>
              </a:prstGeom>
              <a:blipFill>
                <a:blip r:embed="rId4"/>
                <a:stretch>
                  <a:fillRect l="-5641" r="-153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5985824" y="3324442"/>
            <a:ext cx="253755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enemy_u</a:t>
            </a:r>
            <a:endParaRPr lang="en-US" altLang="ja-JP" dirty="0"/>
          </a:p>
          <a:p>
            <a:r>
              <a:rPr lang="en-US" altLang="ja-JP" dirty="0"/>
              <a:t> = 0.0015265 * </a:t>
            </a:r>
            <a:r>
              <a:rPr lang="en-US" altLang="ja-JP" dirty="0" err="1"/>
              <a:t>circle_x</a:t>
            </a:r>
            <a:endParaRPr lang="en-US" altLang="ja-JP" dirty="0"/>
          </a:p>
          <a:p>
            <a:r>
              <a:rPr lang="en-US" altLang="ja-JP" dirty="0"/>
              <a:t>  - 0.4779004613771278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5985824" y="4267453"/>
            <a:ext cx="6094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r>
              <a:rPr lang="en-US" altLang="ja-JP" dirty="0"/>
              <a:t> = np.arctan2(</a:t>
            </a:r>
            <a:r>
              <a:rPr lang="en-US" altLang="ja-JP" dirty="0" err="1"/>
              <a:t>enemy_v</a:t>
            </a:r>
            <a:r>
              <a:rPr lang="en-US" altLang="ja-JP" dirty="0"/>
              <a:t>, </a:t>
            </a:r>
            <a:r>
              <a:rPr lang="en-US" altLang="ja-JP" dirty="0" err="1"/>
              <a:t>enemy_u</a:t>
            </a:r>
            <a:r>
              <a:rPr lang="en-US" altLang="ja-JP" dirty="0"/>
              <a:t>) - π/2 [rad]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41384" y="3048000"/>
            <a:ext cx="6339057" cy="1695403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/>
              <a:t>↑の</a:t>
            </a:r>
            <a:r>
              <a:rPr lang="ja-JP" altLang="en-US" dirty="0"/>
              <a:t>方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enemy_θ</a:t>
            </a:r>
            <a:r>
              <a:rPr lang="ja-JP" altLang="en-US" dirty="0" smtClean="0"/>
              <a:t>の誤差が安定している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2FE81B-92B8-4646-9F74-26CD3BC4D62E}"/>
              </a:ext>
            </a:extLst>
          </p:cNvPr>
          <p:cNvSpPr txBox="1"/>
          <p:nvPr/>
        </p:nvSpPr>
        <p:spPr>
          <a:xfrm>
            <a:off x="5985824" y="1524217"/>
            <a:ext cx="31739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enemy_θ</a:t>
            </a:r>
            <a:endParaRPr lang="en-US" altLang="ja-JP" dirty="0"/>
          </a:p>
          <a:p>
            <a:r>
              <a:rPr lang="en-US" altLang="ja-JP" dirty="0"/>
              <a:t> = </a:t>
            </a:r>
            <a:r>
              <a:rPr lang="en-US" altLang="ja-JP" dirty="0" smtClean="0"/>
              <a:t>-</a:t>
            </a:r>
            <a:r>
              <a:rPr lang="en-US" altLang="ja-JP" dirty="0"/>
              <a:t>0.08390354 * </a:t>
            </a:r>
            <a:r>
              <a:rPr lang="en-US" altLang="ja-JP" dirty="0" err="1"/>
              <a:t>circle_x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en-US" altLang="ja-JP" dirty="0" smtClean="0"/>
              <a:t>+ 26.03749234111076 [</a:t>
            </a:r>
            <a:r>
              <a:rPr lang="en-US" altLang="ja-JP" dirty="0" err="1" smtClean="0"/>
              <a:t>deg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193705-06C1-48FA-927A-F93001A190E0}"/>
              </a:ext>
            </a:extLst>
          </p:cNvPr>
          <p:cNvSpPr txBox="1"/>
          <p:nvPr/>
        </p:nvSpPr>
        <p:spPr>
          <a:xfrm>
            <a:off x="5985824" y="2467229"/>
            <a:ext cx="41004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enemy_u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enemy_v</a:t>
            </a:r>
            <a:r>
              <a:rPr lang="en-US" altLang="ja-JP" dirty="0" smtClean="0"/>
              <a:t> </a:t>
            </a:r>
            <a:r>
              <a:rPr lang="en-US" altLang="ja-JP" dirty="0" smtClean="0"/>
              <a:t>* tan(</a:t>
            </a:r>
            <a:r>
              <a:rPr lang="en-US" altLang="ja-JP" dirty="0" err="1" smtClean="0"/>
              <a:t>enemy_θ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/>
              <p:nvPr/>
            </p:nvSpPr>
            <p:spPr>
              <a:xfrm>
                <a:off x="948583" y="5409613"/>
                <a:ext cx="1491819" cy="51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A168067-1340-4FEC-B902-00969FEF2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5409613"/>
                <a:ext cx="1491819" cy="5147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5741384" y="1175071"/>
            <a:ext cx="6339057" cy="1695403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/>
              <a:t>←の</a:t>
            </a:r>
            <a:r>
              <a:rPr lang="ja-JP" altLang="en-US" dirty="0"/>
              <a:t>方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enemy_θ</a:t>
            </a:r>
            <a:r>
              <a:rPr lang="ja-JP" altLang="en-US" dirty="0" smtClean="0"/>
              <a:t>の誤差が安定している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196</Words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問題</vt:lpstr>
      <vt:lpstr>推定式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2019-08-14T06:04:43Z</dcterms:created>
  <dcterms:modified xsi:type="dcterms:W3CDTF">2019-08-23T12:41:50Z</dcterms:modified>
</cp:coreProperties>
</file>