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57" d="100"/>
          <a:sy n="57" d="100"/>
        </p:scale>
        <p:origin x="1829" y="72"/>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D5D2FDF-E454-4A33-B2AF-F685677C4C2F}" type="datetimeFigureOut">
              <a:rPr kumimoji="1" lang="ja-JP" altLang="en-US" smtClean="0"/>
              <a:t>2018/1/29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6F5F70-41A2-4779-957B-08B2D1578BEF}" type="slidenum">
              <a:rPr kumimoji="1" lang="ja-JP" altLang="en-US" smtClean="0"/>
              <a:t>‹#›</a:t>
            </a:fld>
            <a:endParaRPr kumimoji="1" lang="ja-JP" altLang="en-US"/>
          </a:p>
        </p:txBody>
      </p:sp>
    </p:spTree>
    <p:extLst>
      <p:ext uri="{BB962C8B-B14F-4D97-AF65-F5344CB8AC3E}">
        <p14:creationId xmlns:p14="http://schemas.microsoft.com/office/powerpoint/2010/main" val="2604073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D5D2FDF-E454-4A33-B2AF-F685677C4C2F}" type="datetimeFigureOut">
              <a:rPr kumimoji="1" lang="ja-JP" altLang="en-US" smtClean="0"/>
              <a:t>2018/1/29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6F5F70-41A2-4779-957B-08B2D1578BEF}" type="slidenum">
              <a:rPr kumimoji="1" lang="ja-JP" altLang="en-US" smtClean="0"/>
              <a:t>‹#›</a:t>
            </a:fld>
            <a:endParaRPr kumimoji="1" lang="ja-JP" altLang="en-US"/>
          </a:p>
        </p:txBody>
      </p:sp>
    </p:spTree>
    <p:extLst>
      <p:ext uri="{BB962C8B-B14F-4D97-AF65-F5344CB8AC3E}">
        <p14:creationId xmlns:p14="http://schemas.microsoft.com/office/powerpoint/2010/main" val="396519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D5D2FDF-E454-4A33-B2AF-F685677C4C2F}" type="datetimeFigureOut">
              <a:rPr kumimoji="1" lang="ja-JP" altLang="en-US" smtClean="0"/>
              <a:t>2018/1/29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6F5F70-41A2-4779-957B-08B2D1578BEF}" type="slidenum">
              <a:rPr kumimoji="1" lang="ja-JP" altLang="en-US" smtClean="0"/>
              <a:t>‹#›</a:t>
            </a:fld>
            <a:endParaRPr kumimoji="1" lang="ja-JP" altLang="en-US"/>
          </a:p>
        </p:txBody>
      </p:sp>
    </p:spTree>
    <p:extLst>
      <p:ext uri="{BB962C8B-B14F-4D97-AF65-F5344CB8AC3E}">
        <p14:creationId xmlns:p14="http://schemas.microsoft.com/office/powerpoint/2010/main" val="1064535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D5D2FDF-E454-4A33-B2AF-F685677C4C2F}" type="datetimeFigureOut">
              <a:rPr kumimoji="1" lang="ja-JP" altLang="en-US" smtClean="0"/>
              <a:t>2018/1/29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6F5F70-41A2-4779-957B-08B2D1578BEF}" type="slidenum">
              <a:rPr kumimoji="1" lang="ja-JP" altLang="en-US" smtClean="0"/>
              <a:t>‹#›</a:t>
            </a:fld>
            <a:endParaRPr kumimoji="1" lang="ja-JP" altLang="en-US"/>
          </a:p>
        </p:txBody>
      </p:sp>
    </p:spTree>
    <p:extLst>
      <p:ext uri="{BB962C8B-B14F-4D97-AF65-F5344CB8AC3E}">
        <p14:creationId xmlns:p14="http://schemas.microsoft.com/office/powerpoint/2010/main" val="832129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D5D2FDF-E454-4A33-B2AF-F685677C4C2F}" type="datetimeFigureOut">
              <a:rPr kumimoji="1" lang="ja-JP" altLang="en-US" smtClean="0"/>
              <a:t>2018/1/29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6F5F70-41A2-4779-957B-08B2D1578BEF}" type="slidenum">
              <a:rPr kumimoji="1" lang="ja-JP" altLang="en-US" smtClean="0"/>
              <a:t>‹#›</a:t>
            </a:fld>
            <a:endParaRPr kumimoji="1" lang="ja-JP" altLang="en-US"/>
          </a:p>
        </p:txBody>
      </p:sp>
    </p:spTree>
    <p:extLst>
      <p:ext uri="{BB962C8B-B14F-4D97-AF65-F5344CB8AC3E}">
        <p14:creationId xmlns:p14="http://schemas.microsoft.com/office/powerpoint/2010/main" val="722406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D5D2FDF-E454-4A33-B2AF-F685677C4C2F}" type="datetimeFigureOut">
              <a:rPr kumimoji="1" lang="ja-JP" altLang="en-US" smtClean="0"/>
              <a:t>2018/1/29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B6F5F70-41A2-4779-957B-08B2D1578BEF}" type="slidenum">
              <a:rPr kumimoji="1" lang="ja-JP" altLang="en-US" smtClean="0"/>
              <a:t>‹#›</a:t>
            </a:fld>
            <a:endParaRPr kumimoji="1" lang="ja-JP" altLang="en-US"/>
          </a:p>
        </p:txBody>
      </p:sp>
    </p:spTree>
    <p:extLst>
      <p:ext uri="{BB962C8B-B14F-4D97-AF65-F5344CB8AC3E}">
        <p14:creationId xmlns:p14="http://schemas.microsoft.com/office/powerpoint/2010/main" val="337870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D5D2FDF-E454-4A33-B2AF-F685677C4C2F}" type="datetimeFigureOut">
              <a:rPr kumimoji="1" lang="ja-JP" altLang="en-US" smtClean="0"/>
              <a:t>2018/1/29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B6F5F70-41A2-4779-957B-08B2D1578BEF}" type="slidenum">
              <a:rPr kumimoji="1" lang="ja-JP" altLang="en-US" smtClean="0"/>
              <a:t>‹#›</a:t>
            </a:fld>
            <a:endParaRPr kumimoji="1" lang="ja-JP" altLang="en-US"/>
          </a:p>
        </p:txBody>
      </p:sp>
    </p:spTree>
    <p:extLst>
      <p:ext uri="{BB962C8B-B14F-4D97-AF65-F5344CB8AC3E}">
        <p14:creationId xmlns:p14="http://schemas.microsoft.com/office/powerpoint/2010/main" val="1016408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D5D2FDF-E454-4A33-B2AF-F685677C4C2F}" type="datetimeFigureOut">
              <a:rPr kumimoji="1" lang="ja-JP" altLang="en-US" smtClean="0"/>
              <a:t>2018/1/29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B6F5F70-41A2-4779-957B-08B2D1578BEF}" type="slidenum">
              <a:rPr kumimoji="1" lang="ja-JP" altLang="en-US" smtClean="0"/>
              <a:t>‹#›</a:t>
            </a:fld>
            <a:endParaRPr kumimoji="1" lang="ja-JP" altLang="en-US"/>
          </a:p>
        </p:txBody>
      </p:sp>
    </p:spTree>
    <p:extLst>
      <p:ext uri="{BB962C8B-B14F-4D97-AF65-F5344CB8AC3E}">
        <p14:creationId xmlns:p14="http://schemas.microsoft.com/office/powerpoint/2010/main" val="1142402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5D2FDF-E454-4A33-B2AF-F685677C4C2F}" type="datetimeFigureOut">
              <a:rPr kumimoji="1" lang="ja-JP" altLang="en-US" smtClean="0"/>
              <a:t>2018/1/29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B6F5F70-41A2-4779-957B-08B2D1578BEF}" type="slidenum">
              <a:rPr kumimoji="1" lang="ja-JP" altLang="en-US" smtClean="0"/>
              <a:t>‹#›</a:t>
            </a:fld>
            <a:endParaRPr kumimoji="1" lang="ja-JP" altLang="en-US"/>
          </a:p>
        </p:txBody>
      </p:sp>
    </p:spTree>
    <p:extLst>
      <p:ext uri="{BB962C8B-B14F-4D97-AF65-F5344CB8AC3E}">
        <p14:creationId xmlns:p14="http://schemas.microsoft.com/office/powerpoint/2010/main" val="148064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D5D2FDF-E454-4A33-B2AF-F685677C4C2F}" type="datetimeFigureOut">
              <a:rPr kumimoji="1" lang="ja-JP" altLang="en-US" smtClean="0"/>
              <a:t>2018/1/29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B6F5F70-41A2-4779-957B-08B2D1578BEF}" type="slidenum">
              <a:rPr kumimoji="1" lang="ja-JP" altLang="en-US" smtClean="0"/>
              <a:t>‹#›</a:t>
            </a:fld>
            <a:endParaRPr kumimoji="1" lang="ja-JP" altLang="en-US"/>
          </a:p>
        </p:txBody>
      </p:sp>
    </p:spTree>
    <p:extLst>
      <p:ext uri="{BB962C8B-B14F-4D97-AF65-F5344CB8AC3E}">
        <p14:creationId xmlns:p14="http://schemas.microsoft.com/office/powerpoint/2010/main" val="2777101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D5D2FDF-E454-4A33-B2AF-F685677C4C2F}" type="datetimeFigureOut">
              <a:rPr kumimoji="1" lang="ja-JP" altLang="en-US" smtClean="0"/>
              <a:t>2018/1/29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B6F5F70-41A2-4779-957B-08B2D1578BEF}" type="slidenum">
              <a:rPr kumimoji="1" lang="ja-JP" altLang="en-US" smtClean="0"/>
              <a:t>‹#›</a:t>
            </a:fld>
            <a:endParaRPr kumimoji="1" lang="ja-JP" altLang="en-US"/>
          </a:p>
        </p:txBody>
      </p:sp>
    </p:spTree>
    <p:extLst>
      <p:ext uri="{BB962C8B-B14F-4D97-AF65-F5344CB8AC3E}">
        <p14:creationId xmlns:p14="http://schemas.microsoft.com/office/powerpoint/2010/main" val="2952362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2D5D2FDF-E454-4A33-B2AF-F685677C4C2F}" type="datetimeFigureOut">
              <a:rPr kumimoji="1" lang="ja-JP" altLang="en-US" smtClean="0"/>
              <a:t>2018/1/29</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8B6F5F70-41A2-4779-957B-08B2D1578BEF}" type="slidenum">
              <a:rPr kumimoji="1" lang="ja-JP" altLang="en-US" smtClean="0"/>
              <a:t>‹#›</a:t>
            </a:fld>
            <a:endParaRPr kumimoji="1" lang="ja-JP" altLang="en-US"/>
          </a:p>
        </p:txBody>
      </p:sp>
    </p:spTree>
    <p:extLst>
      <p:ext uri="{BB962C8B-B14F-4D97-AF65-F5344CB8AC3E}">
        <p14:creationId xmlns:p14="http://schemas.microsoft.com/office/powerpoint/2010/main" val="29547615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289C821-F829-4724-B057-EA805415DD4D}"/>
              </a:ext>
            </a:extLst>
          </p:cNvPr>
          <p:cNvSpPr txBox="1"/>
          <p:nvPr/>
        </p:nvSpPr>
        <p:spPr>
          <a:xfrm>
            <a:off x="151279" y="134470"/>
            <a:ext cx="6410886" cy="9233297"/>
          </a:xfrm>
          <a:prstGeom prst="rect">
            <a:avLst/>
          </a:prstGeom>
          <a:noFill/>
        </p:spPr>
        <p:txBody>
          <a:bodyPr wrap="square" rtlCol="0">
            <a:spAutoFit/>
          </a:bodyPr>
          <a:lstStyle/>
          <a:p>
            <a:r>
              <a:rPr kumimoji="1" lang="en-US" altLang="ja-JP" dirty="0">
                <a:latin typeface="HG丸ｺﾞｼｯｸM-PRO" panose="020F0600000000000000" pitchFamily="50" charset="-128"/>
                <a:ea typeface="HG丸ｺﾞｼｯｸM-PRO" panose="020F0600000000000000" pitchFamily="50" charset="-128"/>
              </a:rPr>
              <a:t>JavaScript</a:t>
            </a:r>
          </a:p>
          <a:p>
            <a:endParaRPr kumimoji="1"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a:t>
            </a:r>
            <a:r>
              <a:rPr kumimoji="1" lang="ja-JP" altLang="en-US" dirty="0">
                <a:latin typeface="HG丸ｺﾞｼｯｸM-PRO" panose="020F0600000000000000" pitchFamily="50" charset="-128"/>
                <a:ea typeface="HG丸ｺﾞｼｯｸM-PRO" panose="020F0600000000000000" pitchFamily="50" charset="-128"/>
              </a:rPr>
              <a:t>課題１</a:t>
            </a:r>
            <a:r>
              <a:rPr kumimoji="1" lang="en-US" altLang="ja-JP" dirty="0">
                <a:latin typeface="HG丸ｺﾞｼｯｸM-PRO" panose="020F0600000000000000" pitchFamily="50" charset="-128"/>
                <a:ea typeface="HG丸ｺﾞｼｯｸM-PRO" panose="020F0600000000000000" pitchFamily="50" charset="-128"/>
              </a:rPr>
              <a:t>】</a:t>
            </a:r>
            <a:r>
              <a:rPr kumimoji="1" lang="ja-JP" altLang="en-US" dirty="0">
                <a:latin typeface="HG丸ｺﾞｼｯｸM-PRO" panose="020F0600000000000000" pitchFamily="50" charset="-128"/>
                <a:ea typeface="HG丸ｺﾞｼｯｸM-PRO" panose="020F0600000000000000" pitchFamily="50" charset="-128"/>
              </a:rPr>
              <a:t>次のプログラムを入力し、動作を確認しなさい。</a:t>
            </a:r>
            <a:endParaRPr kumimoji="1"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　画面は次のとおり。</a:t>
            </a:r>
            <a:endParaRPr kumimoji="1"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a:t>
            </a:r>
            <a:r>
              <a:rPr kumimoji="1" lang="ja-JP" altLang="en-US" dirty="0">
                <a:latin typeface="HG丸ｺﾞｼｯｸM-PRO" panose="020F0600000000000000" pitchFamily="50" charset="-128"/>
                <a:ea typeface="HG丸ｺﾞｼｯｸM-PRO" panose="020F0600000000000000" pitchFamily="50" charset="-128"/>
              </a:rPr>
              <a:t>課題２</a:t>
            </a:r>
            <a:r>
              <a:rPr kumimoji="1" lang="en-US" altLang="ja-JP" dirty="0">
                <a:latin typeface="HG丸ｺﾞｼｯｸM-PRO" panose="020F0600000000000000" pitchFamily="50" charset="-128"/>
                <a:ea typeface="HG丸ｺﾞｼｯｸM-PRO" panose="020F0600000000000000" pitchFamily="50" charset="-128"/>
              </a:rPr>
              <a:t>】</a:t>
            </a:r>
            <a:r>
              <a:rPr kumimoji="1" lang="ja-JP" altLang="en-US" dirty="0">
                <a:latin typeface="HG丸ｺﾞｼｯｸM-PRO" panose="020F0600000000000000" pitchFamily="50" charset="-128"/>
                <a:ea typeface="HG丸ｺﾞｼｯｸM-PRO" panose="020F0600000000000000" pitchFamily="50" charset="-128"/>
              </a:rPr>
              <a:t>次の</a:t>
            </a:r>
            <a:r>
              <a:rPr kumimoji="1" lang="en-US" altLang="ja-JP" dirty="0">
                <a:latin typeface="HG丸ｺﾞｼｯｸM-PRO" panose="020F0600000000000000" pitchFamily="50" charset="-128"/>
                <a:ea typeface="HG丸ｺﾞｼｯｸM-PRO" panose="020F0600000000000000" pitchFamily="50" charset="-128"/>
              </a:rPr>
              <a:t>JavaScript</a:t>
            </a:r>
            <a:r>
              <a:rPr kumimoji="1" lang="ja-JP" altLang="en-US" dirty="0">
                <a:latin typeface="HG丸ｺﾞｼｯｸM-PRO" panose="020F0600000000000000" pitchFamily="50" charset="-128"/>
                <a:ea typeface="HG丸ｺﾞｼｯｸM-PRO" panose="020F0600000000000000" pitchFamily="50" charset="-128"/>
              </a:rPr>
              <a:t>のコードを入力しなさい。</a:t>
            </a:r>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　　テキストボックスの入力に対して、何も入力しなくても、　　</a:t>
            </a:r>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　</a:t>
            </a:r>
            <a:r>
              <a:rPr kumimoji="1" lang="en-US" altLang="ja-JP" dirty="0">
                <a:latin typeface="HG丸ｺﾞｼｯｸM-PRO" panose="020F0600000000000000" pitchFamily="50" charset="-128"/>
                <a:ea typeface="HG丸ｺﾞｼｯｸM-PRO" panose="020F0600000000000000" pitchFamily="50" charset="-128"/>
              </a:rPr>
              <a:t>45</a:t>
            </a:r>
            <a:r>
              <a:rPr kumimoji="1" lang="ja-JP" altLang="en-US" dirty="0">
                <a:latin typeface="HG丸ｺﾞｼｯｸM-PRO" panose="020F0600000000000000" pitchFamily="50" charset="-128"/>
                <a:ea typeface="HG丸ｺﾞｼｯｸM-PRO" panose="020F0600000000000000" pitchFamily="50" charset="-128"/>
              </a:rPr>
              <a:t>を表示する</a:t>
            </a:r>
            <a:endParaRPr kumimoji="1"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a:t>
            </a:r>
            <a:r>
              <a:rPr kumimoji="1" lang="ja-JP" altLang="en-US" dirty="0">
                <a:latin typeface="HG丸ｺﾞｼｯｸM-PRO" panose="020F0600000000000000" pitchFamily="50" charset="-128"/>
                <a:ea typeface="HG丸ｺﾞｼｯｸM-PRO" panose="020F0600000000000000" pitchFamily="50" charset="-128"/>
              </a:rPr>
              <a:t>課題３</a:t>
            </a:r>
            <a:r>
              <a:rPr kumimoji="1" lang="en-US" altLang="ja-JP" dirty="0">
                <a:latin typeface="HG丸ｺﾞｼｯｸM-PRO" panose="020F0600000000000000" pitchFamily="50" charset="-128"/>
                <a:ea typeface="HG丸ｺﾞｼｯｸM-PRO" panose="020F0600000000000000" pitchFamily="50" charset="-128"/>
              </a:rPr>
              <a:t>】</a:t>
            </a:r>
            <a:r>
              <a:rPr kumimoji="1" lang="ja-JP" altLang="en-US" dirty="0">
                <a:latin typeface="HG丸ｺﾞｼｯｸM-PRO" panose="020F0600000000000000" pitchFamily="50" charset="-128"/>
                <a:ea typeface="HG丸ｺﾞｼｯｸM-PRO" panose="020F0600000000000000" pitchFamily="50" charset="-128"/>
              </a:rPr>
              <a:t>テキストボックスに入力された数字までの合計を取るようにプログラムを改造しなさい。</a:t>
            </a:r>
            <a:endParaRPr kumimoji="1"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p:txBody>
      </p:sp>
      <p:pic>
        <p:nvPicPr>
          <p:cNvPr id="6" name="図 5" descr="画面の領域">
            <a:extLst>
              <a:ext uri="{FF2B5EF4-FFF2-40B4-BE49-F238E27FC236}">
                <a16:creationId xmlns:a16="http://schemas.microsoft.com/office/drawing/2014/main" id="{961CD4C6-2AA6-4A95-99C4-79E205440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0" y="1228234"/>
            <a:ext cx="4435224" cy="3886537"/>
          </a:xfrm>
          <a:prstGeom prst="rect">
            <a:avLst/>
          </a:prstGeom>
        </p:spPr>
      </p:pic>
      <p:pic>
        <p:nvPicPr>
          <p:cNvPr id="8" name="図 7" descr="画面の領域">
            <a:extLst>
              <a:ext uri="{FF2B5EF4-FFF2-40B4-BE49-F238E27FC236}">
                <a16:creationId xmlns:a16="http://schemas.microsoft.com/office/drawing/2014/main" id="{2D8E3DEF-AC4B-4362-A2CE-8BA79746A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50" y="5640979"/>
            <a:ext cx="5212532" cy="1447925"/>
          </a:xfrm>
          <a:prstGeom prst="rect">
            <a:avLst/>
          </a:prstGeom>
        </p:spPr>
      </p:pic>
    </p:spTree>
    <p:extLst>
      <p:ext uri="{BB962C8B-B14F-4D97-AF65-F5344CB8AC3E}">
        <p14:creationId xmlns:p14="http://schemas.microsoft.com/office/powerpoint/2010/main" val="3991547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画面の領域">
            <a:extLst>
              <a:ext uri="{FF2B5EF4-FFF2-40B4-BE49-F238E27FC236}">
                <a16:creationId xmlns:a16="http://schemas.microsoft.com/office/drawing/2014/main" id="{D5885819-7E19-4D0C-9EF0-5B993F3F6A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460" y="153116"/>
            <a:ext cx="6447079" cy="3696020"/>
          </a:xfrm>
          <a:prstGeom prst="rect">
            <a:avLst/>
          </a:prstGeom>
        </p:spPr>
      </p:pic>
      <p:sp>
        <p:nvSpPr>
          <p:cNvPr id="3" name="テキスト ボックス 2">
            <a:extLst>
              <a:ext uri="{FF2B5EF4-FFF2-40B4-BE49-F238E27FC236}">
                <a16:creationId xmlns:a16="http://schemas.microsoft.com/office/drawing/2014/main" id="{E9BA5B8F-9036-45D2-B6F8-93C6DC88F207}"/>
              </a:ext>
            </a:extLst>
          </p:cNvPr>
          <p:cNvSpPr txBox="1"/>
          <p:nvPr/>
        </p:nvSpPr>
        <p:spPr>
          <a:xfrm>
            <a:off x="205460" y="4087906"/>
            <a:ext cx="6447079" cy="3416320"/>
          </a:xfrm>
          <a:prstGeom prst="rect">
            <a:avLst/>
          </a:prstGeom>
          <a:noFill/>
        </p:spPr>
        <p:txBody>
          <a:bodyPr wrap="square" rtlCol="0">
            <a:spAutoFit/>
          </a:bodyPr>
          <a:lstStyle/>
          <a:p>
            <a:r>
              <a:rPr kumimoji="1" lang="en-US" altLang="ja-JP" dirty="0">
                <a:latin typeface="HG丸ｺﾞｼｯｸM-PRO" panose="020F0600000000000000" pitchFamily="50" charset="-128"/>
                <a:ea typeface="HG丸ｺﾞｼｯｸM-PRO" panose="020F0600000000000000" pitchFamily="50" charset="-128"/>
              </a:rPr>
              <a:t>【JavaScript</a:t>
            </a:r>
            <a:r>
              <a:rPr kumimoji="1" lang="ja-JP" altLang="en-US" dirty="0">
                <a:latin typeface="HG丸ｺﾞｼｯｸM-PRO" panose="020F0600000000000000" pitchFamily="50" charset="-128"/>
                <a:ea typeface="HG丸ｺﾞｼｯｸM-PRO" panose="020F0600000000000000" pitchFamily="50" charset="-128"/>
              </a:rPr>
              <a:t>の解説</a:t>
            </a:r>
            <a:r>
              <a:rPr kumimoji="1" lang="en-US" altLang="ja-JP" dirty="0">
                <a:latin typeface="HG丸ｺﾞｼｯｸM-PRO" panose="020F0600000000000000" pitchFamily="50" charset="-128"/>
                <a:ea typeface="HG丸ｺﾞｼｯｸM-PRO" panose="020F0600000000000000" pitchFamily="50" charset="-128"/>
              </a:rPr>
              <a:t>】</a:t>
            </a:r>
          </a:p>
          <a:p>
            <a:endParaRPr kumimoji="1"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8</a:t>
            </a:r>
            <a:r>
              <a:rPr kumimoji="1" lang="ja-JP" altLang="en-US" dirty="0">
                <a:latin typeface="HG丸ｺﾞｼｯｸM-PRO" panose="020F0600000000000000" pitchFamily="50" charset="-128"/>
                <a:ea typeface="HG丸ｺﾞｼｯｸM-PRO" panose="020F0600000000000000" pitchFamily="50" charset="-128"/>
              </a:rPr>
              <a:t>行目は、クリックされたボタンの、</a:t>
            </a:r>
            <a:r>
              <a:rPr kumimoji="1" lang="en-US" altLang="ja-JP" dirty="0" err="1">
                <a:latin typeface="HG丸ｺﾞｼｯｸM-PRO" panose="020F0600000000000000" pitchFamily="50" charset="-128"/>
                <a:ea typeface="HG丸ｺﾞｼｯｸM-PRO" panose="020F0600000000000000" pitchFamily="50" charset="-128"/>
              </a:rPr>
              <a:t>onclick</a:t>
            </a:r>
            <a:r>
              <a:rPr kumimoji="1" lang="ja-JP" altLang="en-US" dirty="0">
                <a:latin typeface="HG丸ｺﾞｼｯｸM-PRO" panose="020F0600000000000000" pitchFamily="50" charset="-128"/>
                <a:ea typeface="HG丸ｺﾞｼｯｸM-PRO" panose="020F0600000000000000" pitchFamily="50" charset="-128"/>
              </a:rPr>
              <a:t>イベントハンドラで呼び出されるプログラムのながれについてである。</a:t>
            </a:r>
            <a:endParaRPr kumimoji="1"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１２行目は、変数ｉが１０より小さいときに、繰り返すという制御文である。　</a:t>
            </a:r>
            <a:r>
              <a:rPr kumimoji="1" lang="en-US" altLang="ja-JP" dirty="0">
                <a:latin typeface="HG丸ｺﾞｼｯｸM-PRO" panose="020F0600000000000000" pitchFamily="50" charset="-128"/>
                <a:ea typeface="HG丸ｺﾞｼｯｸM-PRO" panose="020F0600000000000000" pitchFamily="50" charset="-128"/>
              </a:rPr>
              <a:t>for()</a:t>
            </a:r>
            <a:r>
              <a:rPr kumimoji="1" lang="ja-JP" altLang="en-US" dirty="0">
                <a:latin typeface="HG丸ｺﾞｼｯｸM-PRO" panose="020F0600000000000000" pitchFamily="50" charset="-128"/>
                <a:ea typeface="HG丸ｺﾞｼｯｸM-PRO" panose="020F0600000000000000" pitchFamily="50" charset="-128"/>
              </a:rPr>
              <a:t>の繰り返し条件に該当する</a:t>
            </a:r>
            <a:endParaRPr kumimoji="1"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13</a:t>
            </a:r>
            <a:r>
              <a:rPr kumimoji="1" lang="ja-JP" altLang="en-US" dirty="0">
                <a:latin typeface="HG丸ｺﾞｼｯｸM-PRO" panose="020F0600000000000000" pitchFamily="50" charset="-128"/>
                <a:ea typeface="HG丸ｺﾞｼｯｸM-PRO" panose="020F0600000000000000" pitchFamily="50" charset="-128"/>
              </a:rPr>
              <a:t>行目は、変数</a:t>
            </a:r>
            <a:r>
              <a:rPr kumimoji="1" lang="en-US" altLang="ja-JP" dirty="0" err="1">
                <a:latin typeface="HG丸ｺﾞｼｯｸM-PRO" panose="020F0600000000000000" pitchFamily="50" charset="-128"/>
                <a:ea typeface="HG丸ｺﾞｼｯｸM-PRO" panose="020F0600000000000000" pitchFamily="50" charset="-128"/>
              </a:rPr>
              <a:t>goukei</a:t>
            </a:r>
            <a:r>
              <a:rPr kumimoji="1" lang="ja-JP" altLang="en-US" dirty="0">
                <a:latin typeface="HG丸ｺﾞｼｯｸM-PRO" panose="020F0600000000000000" pitchFamily="50" charset="-128"/>
                <a:ea typeface="HG丸ｺﾞｼｯｸM-PRO" panose="020F0600000000000000" pitchFamily="50" charset="-128"/>
              </a:rPr>
              <a:t>に、変数ｉを加えている。</a:t>
            </a:r>
            <a:endParaRPr kumimoji="1"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14</a:t>
            </a:r>
            <a:r>
              <a:rPr kumimoji="1" lang="ja-JP" altLang="en-US" dirty="0">
                <a:latin typeface="HG丸ｺﾞｼｯｸM-PRO" panose="020F0600000000000000" pitchFamily="50" charset="-128"/>
                <a:ea typeface="HG丸ｺﾞｼｯｸM-PRO" panose="020F0600000000000000" pitchFamily="50" charset="-128"/>
              </a:rPr>
              <a:t>行目は、変数の中の数字を一つ増やしている。</a:t>
            </a:r>
            <a:endParaRPr kumimoji="1"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a:t>
            </a:r>
            <a:r>
              <a:rPr kumimoji="1" lang="ja-JP" altLang="en-US">
                <a:latin typeface="HG丸ｺﾞｼｯｸM-PRO" panose="020F0600000000000000" pitchFamily="50" charset="-128"/>
                <a:ea typeface="HG丸ｺﾞｼｯｸM-PRO" panose="020F0600000000000000" pitchFamily="50" charset="-128"/>
              </a:rPr>
              <a:t>流れ図では、「ループ端」を使う。</a:t>
            </a:r>
            <a:endParaRPr kumimoji="1"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8917543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TotalTime>
  <Words>63</Words>
  <Application>Microsoft Office PowerPoint</Application>
  <PresentationFormat>A4 210 x 297 mm</PresentationFormat>
  <Paragraphs>40</Paragraphs>
  <Slides>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vt:i4>
      </vt:variant>
    </vt:vector>
  </HeadingPairs>
  <TitlesOfParts>
    <vt:vector size="9" baseType="lpstr">
      <vt:lpstr>HG丸ｺﾞｼｯｸM-PRO</vt:lpstr>
      <vt:lpstr>游ゴシック</vt:lpstr>
      <vt:lpstr>游ゴシック Light</vt:lpstr>
      <vt:lpstr>Arial</vt:lpstr>
      <vt:lpstr>Calibri</vt:lpstr>
      <vt:lpstr>Calibri Light</vt:lpstr>
      <vt:lpstr>Office テーマ</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植田吉祥</dc:creator>
  <cp:lastModifiedBy>植田吉祥</cp:lastModifiedBy>
  <cp:revision>2</cp:revision>
  <dcterms:created xsi:type="dcterms:W3CDTF">2018-01-28T15:57:55Z</dcterms:created>
  <dcterms:modified xsi:type="dcterms:W3CDTF">2018-01-28T16:10:50Z</dcterms:modified>
</cp:coreProperties>
</file>