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1" r:id="rId3"/>
    <p:sldId id="286" r:id="rId4"/>
    <p:sldId id="257" r:id="rId5"/>
    <p:sldId id="285" r:id="rId6"/>
    <p:sldId id="282" r:id="rId7"/>
    <p:sldId id="283" r:id="rId8"/>
    <p:sldId id="264" r:id="rId9"/>
    <p:sldId id="287" r:id="rId10"/>
    <p:sldId id="284" r:id="rId11"/>
    <p:sldId id="288" r:id="rId12"/>
    <p:sldId id="265" r:id="rId13"/>
    <p:sldId id="260" r:id="rId14"/>
    <p:sldId id="259" r:id="rId15"/>
    <p:sldId id="261" r:id="rId16"/>
    <p:sldId id="262" r:id="rId17"/>
    <p:sldId id="263" r:id="rId18"/>
    <p:sldId id="278" r:id="rId19"/>
    <p:sldId id="279" r:id="rId20"/>
    <p:sldId id="266" r:id="rId21"/>
    <p:sldId id="267" r:id="rId22"/>
    <p:sldId id="268" r:id="rId23"/>
    <p:sldId id="274" r:id="rId24"/>
    <p:sldId id="270" r:id="rId25"/>
    <p:sldId id="271" r:id="rId26"/>
    <p:sldId id="273" r:id="rId27"/>
    <p:sldId id="258" r:id="rId28"/>
    <p:sldId id="277" r:id="rId29"/>
    <p:sldId id="272" r:id="rId30"/>
    <p:sldId id="275" r:id="rId31"/>
    <p:sldId id="276" r:id="rId3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D2000E4-EB06-4B51-97E6-4E1F222E75EF}">
          <p14:sldIdLst>
            <p14:sldId id="256"/>
            <p14:sldId id="281"/>
            <p14:sldId id="286"/>
            <p14:sldId id="257"/>
            <p14:sldId id="285"/>
            <p14:sldId id="282"/>
            <p14:sldId id="283"/>
            <p14:sldId id="264"/>
            <p14:sldId id="287"/>
            <p14:sldId id="284"/>
            <p14:sldId id="288"/>
          </p14:sldIdLst>
        </p14:section>
        <p14:section name="タイトルなしのセクション" id="{B3D920F1-7EDC-47B8-8167-D1AE14591E27}">
          <p14:sldIdLst>
            <p14:sldId id="265"/>
            <p14:sldId id="260"/>
            <p14:sldId id="259"/>
            <p14:sldId id="261"/>
            <p14:sldId id="262"/>
            <p14:sldId id="263"/>
            <p14:sldId id="278"/>
            <p14:sldId id="279"/>
            <p14:sldId id="266"/>
            <p14:sldId id="267"/>
          </p14:sldIdLst>
        </p14:section>
        <p14:section name="タイトルなしのセクション" id="{088C8658-5CFD-445F-87BD-0917CD9629BF}">
          <p14:sldIdLst>
            <p14:sldId id="268"/>
          </p14:sldIdLst>
        </p14:section>
        <p14:section name="タイトルなしのセクション" id="{F3F94779-3944-450F-BA9A-E7FC644D27D9}">
          <p14:sldIdLst>
            <p14:sldId id="274"/>
            <p14:sldId id="270"/>
            <p14:sldId id="271"/>
            <p14:sldId id="273"/>
            <p14:sldId id="258"/>
            <p14:sldId id="277"/>
          </p14:sldIdLst>
        </p14:section>
        <p14:section name="進学" id="{1CA2F55A-6A3B-47AA-915B-C81198C48DF3}">
          <p14:sldIdLst>
            <p14:sldId id="272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49" autoAdjust="0"/>
  </p:normalViewPr>
  <p:slideViewPr>
    <p:cSldViewPr>
      <p:cViewPr varScale="1">
        <p:scale>
          <a:sx n="71" d="100"/>
          <a:sy n="71" d="100"/>
        </p:scale>
        <p:origin x="8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B405B-8A25-4685-9FC9-601887725D96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kumimoji="1" lang="ja-JP" altLang="en-US"/>
        </a:p>
      </dgm:t>
    </dgm:pt>
    <dgm:pt modelId="{92FCAB4D-4109-4C6F-B880-FBF77599DA90}">
      <dgm:prSet phldrT="[テキスト]"/>
      <dgm:spPr/>
      <dgm:t>
        <a:bodyPr/>
        <a:lstStyle/>
        <a:p>
          <a:r>
            <a:rPr kumimoji="1" lang="ja-JP" altLang="en-US" dirty="0"/>
            <a:t>学校から求人の情報開示</a:t>
          </a:r>
        </a:p>
      </dgm:t>
    </dgm:pt>
    <dgm:pt modelId="{236F8875-DBAB-4052-9026-1C635AE60E56}" type="parTrans" cxnId="{BC65C05C-32AC-4391-8CB9-9747A3EF604F}">
      <dgm:prSet/>
      <dgm:spPr/>
      <dgm:t>
        <a:bodyPr/>
        <a:lstStyle/>
        <a:p>
          <a:endParaRPr kumimoji="1" lang="ja-JP" altLang="en-US"/>
        </a:p>
      </dgm:t>
    </dgm:pt>
    <dgm:pt modelId="{A5BFF0CF-3C15-4D9C-AD7D-3E0F0C5CDA23}" type="sibTrans" cxnId="{BC65C05C-32AC-4391-8CB9-9747A3EF604F}">
      <dgm:prSet/>
      <dgm:spPr/>
      <dgm:t>
        <a:bodyPr/>
        <a:lstStyle/>
        <a:p>
          <a:endParaRPr kumimoji="1" lang="ja-JP" altLang="en-US"/>
        </a:p>
      </dgm:t>
    </dgm:pt>
    <dgm:pt modelId="{4833C442-FFE7-4B34-BC4A-B05CA11C9A37}">
      <dgm:prSet phldrT="[テキスト]"/>
      <dgm:spPr/>
      <dgm:t>
        <a:bodyPr/>
        <a:lstStyle/>
        <a:p>
          <a:r>
            <a:rPr kumimoji="1" lang="ja-JP" altLang="en-US" dirty="0"/>
            <a:t>学生からの応募</a:t>
          </a:r>
        </a:p>
      </dgm:t>
    </dgm:pt>
    <dgm:pt modelId="{F1E7D28A-D4E0-41FB-BE7D-B5BCB9E2E899}" type="parTrans" cxnId="{9E0C8EF6-EEAA-4300-8A64-2B3FD8AE9DEF}">
      <dgm:prSet/>
      <dgm:spPr/>
      <dgm:t>
        <a:bodyPr/>
        <a:lstStyle/>
        <a:p>
          <a:endParaRPr kumimoji="1" lang="ja-JP" altLang="en-US"/>
        </a:p>
      </dgm:t>
    </dgm:pt>
    <dgm:pt modelId="{04159054-689E-4BC8-BFFE-AE0955EB4DC1}" type="sibTrans" cxnId="{9E0C8EF6-EEAA-4300-8A64-2B3FD8AE9DEF}">
      <dgm:prSet/>
      <dgm:spPr/>
      <dgm:t>
        <a:bodyPr/>
        <a:lstStyle/>
        <a:p>
          <a:endParaRPr kumimoji="1" lang="ja-JP" altLang="en-US"/>
        </a:p>
      </dgm:t>
    </dgm:pt>
    <dgm:pt modelId="{3BEA818A-5E6B-46A2-B6CD-0C63578F117B}">
      <dgm:prSet phldrT="[テキスト]"/>
      <dgm:spPr/>
      <dgm:t>
        <a:bodyPr/>
        <a:lstStyle/>
        <a:p>
          <a:r>
            <a:rPr kumimoji="1" lang="ja-JP" altLang="en-US" dirty="0"/>
            <a:t>証明書類の発行</a:t>
          </a:r>
        </a:p>
      </dgm:t>
    </dgm:pt>
    <dgm:pt modelId="{6C9FBFC3-ABE9-4381-9FCC-27535468BE1B}" type="parTrans" cxnId="{E206DF16-0916-462A-B58F-57A852EC3590}">
      <dgm:prSet/>
      <dgm:spPr/>
      <dgm:t>
        <a:bodyPr/>
        <a:lstStyle/>
        <a:p>
          <a:endParaRPr kumimoji="1" lang="ja-JP" altLang="en-US"/>
        </a:p>
      </dgm:t>
    </dgm:pt>
    <dgm:pt modelId="{C3DE57DE-6666-41D1-BF60-FA3D5390E5FD}" type="sibTrans" cxnId="{E206DF16-0916-462A-B58F-57A852EC3590}">
      <dgm:prSet/>
      <dgm:spPr/>
      <dgm:t>
        <a:bodyPr/>
        <a:lstStyle/>
        <a:p>
          <a:endParaRPr kumimoji="1" lang="ja-JP" altLang="en-US"/>
        </a:p>
      </dgm:t>
    </dgm:pt>
    <dgm:pt modelId="{3E6CE5FF-53EC-4806-AF77-0730F9BD50D9}">
      <dgm:prSet phldrT="[テキスト]"/>
      <dgm:spPr/>
      <dgm:t>
        <a:bodyPr/>
        <a:lstStyle/>
        <a:p>
          <a:r>
            <a:rPr kumimoji="1" lang="ja-JP" altLang="en-US" dirty="0"/>
            <a:t>履歴書の作成</a:t>
          </a:r>
        </a:p>
      </dgm:t>
    </dgm:pt>
    <dgm:pt modelId="{256A9FBD-C240-46A6-ABA1-35F41627F70F}" type="parTrans" cxnId="{5D787296-4B24-4815-911B-9ADEAABC2C53}">
      <dgm:prSet/>
      <dgm:spPr/>
      <dgm:t>
        <a:bodyPr/>
        <a:lstStyle/>
        <a:p>
          <a:endParaRPr kumimoji="1" lang="ja-JP" altLang="en-US"/>
        </a:p>
      </dgm:t>
    </dgm:pt>
    <dgm:pt modelId="{3AA515D8-1A6E-42B6-AC38-1F9E716BCF7F}" type="sibTrans" cxnId="{5D787296-4B24-4815-911B-9ADEAABC2C53}">
      <dgm:prSet/>
      <dgm:spPr/>
      <dgm:t>
        <a:bodyPr/>
        <a:lstStyle/>
        <a:p>
          <a:endParaRPr kumimoji="1" lang="ja-JP" altLang="en-US"/>
        </a:p>
      </dgm:t>
    </dgm:pt>
    <dgm:pt modelId="{5881CDD1-7EF1-4F9E-8F9B-125121C80EAD}" type="pres">
      <dgm:prSet presAssocID="{AC2B405B-8A25-4685-9FC9-601887725D96}" presName="outerComposite" presStyleCnt="0">
        <dgm:presLayoutVars>
          <dgm:chMax val="5"/>
          <dgm:dir/>
          <dgm:resizeHandles val="exact"/>
        </dgm:presLayoutVars>
      </dgm:prSet>
      <dgm:spPr/>
    </dgm:pt>
    <dgm:pt modelId="{17304CC7-9E50-49B9-99CC-FEE7D9109275}" type="pres">
      <dgm:prSet presAssocID="{AC2B405B-8A25-4685-9FC9-601887725D96}" presName="dummyMaxCanvas" presStyleCnt="0">
        <dgm:presLayoutVars/>
      </dgm:prSet>
      <dgm:spPr/>
    </dgm:pt>
    <dgm:pt modelId="{25148D5B-C3F8-4971-936A-5DCE491A61DE}" type="pres">
      <dgm:prSet presAssocID="{AC2B405B-8A25-4685-9FC9-601887725D96}" presName="FourNodes_1" presStyleLbl="node1" presStyleIdx="0" presStyleCnt="4">
        <dgm:presLayoutVars>
          <dgm:bulletEnabled val="1"/>
        </dgm:presLayoutVars>
      </dgm:prSet>
      <dgm:spPr/>
    </dgm:pt>
    <dgm:pt modelId="{E204418A-6185-4066-AB3D-258AF1899E15}" type="pres">
      <dgm:prSet presAssocID="{AC2B405B-8A25-4685-9FC9-601887725D96}" presName="FourNodes_2" presStyleLbl="node1" presStyleIdx="1" presStyleCnt="4">
        <dgm:presLayoutVars>
          <dgm:bulletEnabled val="1"/>
        </dgm:presLayoutVars>
      </dgm:prSet>
      <dgm:spPr/>
    </dgm:pt>
    <dgm:pt modelId="{758F0373-1C71-4F08-AD21-DD9E23882529}" type="pres">
      <dgm:prSet presAssocID="{AC2B405B-8A25-4685-9FC9-601887725D96}" presName="FourNodes_3" presStyleLbl="node1" presStyleIdx="2" presStyleCnt="4">
        <dgm:presLayoutVars>
          <dgm:bulletEnabled val="1"/>
        </dgm:presLayoutVars>
      </dgm:prSet>
      <dgm:spPr/>
    </dgm:pt>
    <dgm:pt modelId="{E0E184F5-4957-41D9-83C0-D36E00E33A94}" type="pres">
      <dgm:prSet presAssocID="{AC2B405B-8A25-4685-9FC9-601887725D96}" presName="FourNodes_4" presStyleLbl="node1" presStyleIdx="3" presStyleCnt="4">
        <dgm:presLayoutVars>
          <dgm:bulletEnabled val="1"/>
        </dgm:presLayoutVars>
      </dgm:prSet>
      <dgm:spPr/>
    </dgm:pt>
    <dgm:pt modelId="{771588B4-8D0C-448F-85DC-5B44EBCC6B2B}" type="pres">
      <dgm:prSet presAssocID="{AC2B405B-8A25-4685-9FC9-601887725D96}" presName="FourConn_1-2" presStyleLbl="fgAccFollowNode1" presStyleIdx="0" presStyleCnt="3">
        <dgm:presLayoutVars>
          <dgm:bulletEnabled val="1"/>
        </dgm:presLayoutVars>
      </dgm:prSet>
      <dgm:spPr/>
    </dgm:pt>
    <dgm:pt modelId="{5A6F7F42-3620-490A-9EFB-0691ECC4E1B9}" type="pres">
      <dgm:prSet presAssocID="{AC2B405B-8A25-4685-9FC9-601887725D96}" presName="FourConn_2-3" presStyleLbl="fgAccFollowNode1" presStyleIdx="1" presStyleCnt="3">
        <dgm:presLayoutVars>
          <dgm:bulletEnabled val="1"/>
        </dgm:presLayoutVars>
      </dgm:prSet>
      <dgm:spPr/>
    </dgm:pt>
    <dgm:pt modelId="{FDB5C2FA-22EA-456E-91F7-D4AEF8F07FF4}" type="pres">
      <dgm:prSet presAssocID="{AC2B405B-8A25-4685-9FC9-601887725D96}" presName="FourConn_3-4" presStyleLbl="fgAccFollowNode1" presStyleIdx="2" presStyleCnt="3">
        <dgm:presLayoutVars>
          <dgm:bulletEnabled val="1"/>
        </dgm:presLayoutVars>
      </dgm:prSet>
      <dgm:spPr/>
    </dgm:pt>
    <dgm:pt modelId="{2CCB0F12-BA22-433E-8012-2363C73B97B9}" type="pres">
      <dgm:prSet presAssocID="{AC2B405B-8A25-4685-9FC9-601887725D96}" presName="FourNodes_1_text" presStyleLbl="node1" presStyleIdx="3" presStyleCnt="4">
        <dgm:presLayoutVars>
          <dgm:bulletEnabled val="1"/>
        </dgm:presLayoutVars>
      </dgm:prSet>
      <dgm:spPr/>
    </dgm:pt>
    <dgm:pt modelId="{D79641F9-10A5-4D0B-92D1-3C8FB317EC5F}" type="pres">
      <dgm:prSet presAssocID="{AC2B405B-8A25-4685-9FC9-601887725D96}" presName="FourNodes_2_text" presStyleLbl="node1" presStyleIdx="3" presStyleCnt="4">
        <dgm:presLayoutVars>
          <dgm:bulletEnabled val="1"/>
        </dgm:presLayoutVars>
      </dgm:prSet>
      <dgm:spPr/>
    </dgm:pt>
    <dgm:pt modelId="{BB08EA9A-9614-4396-9FBF-3C2FE8E9BCEA}" type="pres">
      <dgm:prSet presAssocID="{AC2B405B-8A25-4685-9FC9-601887725D96}" presName="FourNodes_3_text" presStyleLbl="node1" presStyleIdx="3" presStyleCnt="4">
        <dgm:presLayoutVars>
          <dgm:bulletEnabled val="1"/>
        </dgm:presLayoutVars>
      </dgm:prSet>
      <dgm:spPr/>
    </dgm:pt>
    <dgm:pt modelId="{4B3BCA42-8232-4F11-B89F-1A923173DCA9}" type="pres">
      <dgm:prSet presAssocID="{AC2B405B-8A25-4685-9FC9-601887725D9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7DB0E09-BFB5-4109-AD16-9C7F6F8A3B0D}" type="presOf" srcId="{3BEA818A-5E6B-46A2-B6CD-0C63578F117B}" destId="{BB08EA9A-9614-4396-9FBF-3C2FE8E9BCEA}" srcOrd="1" destOrd="0" presId="urn:microsoft.com/office/officeart/2005/8/layout/vProcess5"/>
    <dgm:cxn modelId="{7FD6BE15-B7A7-4FFC-A56C-FE754CD8F855}" type="presOf" srcId="{04159054-689E-4BC8-BFFE-AE0955EB4DC1}" destId="{5A6F7F42-3620-490A-9EFB-0691ECC4E1B9}" srcOrd="0" destOrd="0" presId="urn:microsoft.com/office/officeart/2005/8/layout/vProcess5"/>
    <dgm:cxn modelId="{E206DF16-0916-462A-B58F-57A852EC3590}" srcId="{AC2B405B-8A25-4685-9FC9-601887725D96}" destId="{3BEA818A-5E6B-46A2-B6CD-0C63578F117B}" srcOrd="2" destOrd="0" parTransId="{6C9FBFC3-ABE9-4381-9FCC-27535468BE1B}" sibTransId="{C3DE57DE-6666-41D1-BF60-FA3D5390E5FD}"/>
    <dgm:cxn modelId="{5EEE6C2F-12C1-47CA-BAD8-41C737929D2F}" type="presOf" srcId="{4833C442-FFE7-4B34-BC4A-B05CA11C9A37}" destId="{D79641F9-10A5-4D0B-92D1-3C8FB317EC5F}" srcOrd="1" destOrd="0" presId="urn:microsoft.com/office/officeart/2005/8/layout/vProcess5"/>
    <dgm:cxn modelId="{BC65C05C-32AC-4391-8CB9-9747A3EF604F}" srcId="{AC2B405B-8A25-4685-9FC9-601887725D96}" destId="{92FCAB4D-4109-4C6F-B880-FBF77599DA90}" srcOrd="0" destOrd="0" parTransId="{236F8875-DBAB-4052-9026-1C635AE60E56}" sibTransId="{A5BFF0CF-3C15-4D9C-AD7D-3E0F0C5CDA23}"/>
    <dgm:cxn modelId="{50128841-541D-4A23-AF19-40379D8D8B21}" type="presOf" srcId="{3BEA818A-5E6B-46A2-B6CD-0C63578F117B}" destId="{758F0373-1C71-4F08-AD21-DD9E23882529}" srcOrd="0" destOrd="0" presId="urn:microsoft.com/office/officeart/2005/8/layout/vProcess5"/>
    <dgm:cxn modelId="{61464C43-17AA-409B-A88D-A9B6DE7B7137}" type="presOf" srcId="{92FCAB4D-4109-4C6F-B880-FBF77599DA90}" destId="{25148D5B-C3F8-4971-936A-5DCE491A61DE}" srcOrd="0" destOrd="0" presId="urn:microsoft.com/office/officeart/2005/8/layout/vProcess5"/>
    <dgm:cxn modelId="{BB094644-0FFC-4806-8E9E-B69A941BD229}" type="presOf" srcId="{3E6CE5FF-53EC-4806-AF77-0730F9BD50D9}" destId="{E0E184F5-4957-41D9-83C0-D36E00E33A94}" srcOrd="0" destOrd="0" presId="urn:microsoft.com/office/officeart/2005/8/layout/vProcess5"/>
    <dgm:cxn modelId="{13F7E87A-B7C2-495A-8723-CD319830DA22}" type="presOf" srcId="{AC2B405B-8A25-4685-9FC9-601887725D96}" destId="{5881CDD1-7EF1-4F9E-8F9B-125121C80EAD}" srcOrd="0" destOrd="0" presId="urn:microsoft.com/office/officeart/2005/8/layout/vProcess5"/>
    <dgm:cxn modelId="{21C1DE80-1C49-49C2-A958-D030BCAA0310}" type="presOf" srcId="{C3DE57DE-6666-41D1-BF60-FA3D5390E5FD}" destId="{FDB5C2FA-22EA-456E-91F7-D4AEF8F07FF4}" srcOrd="0" destOrd="0" presId="urn:microsoft.com/office/officeart/2005/8/layout/vProcess5"/>
    <dgm:cxn modelId="{57AF5682-5BE6-42EB-8705-1157C24D6EAA}" type="presOf" srcId="{4833C442-FFE7-4B34-BC4A-B05CA11C9A37}" destId="{E204418A-6185-4066-AB3D-258AF1899E15}" srcOrd="0" destOrd="0" presId="urn:microsoft.com/office/officeart/2005/8/layout/vProcess5"/>
    <dgm:cxn modelId="{5D787296-4B24-4815-911B-9ADEAABC2C53}" srcId="{AC2B405B-8A25-4685-9FC9-601887725D96}" destId="{3E6CE5FF-53EC-4806-AF77-0730F9BD50D9}" srcOrd="3" destOrd="0" parTransId="{256A9FBD-C240-46A6-ABA1-35F41627F70F}" sibTransId="{3AA515D8-1A6E-42B6-AC38-1F9E716BCF7F}"/>
    <dgm:cxn modelId="{16AA9896-8589-4351-B76A-C902E9433EBA}" type="presOf" srcId="{A5BFF0CF-3C15-4D9C-AD7D-3E0F0C5CDA23}" destId="{771588B4-8D0C-448F-85DC-5B44EBCC6B2B}" srcOrd="0" destOrd="0" presId="urn:microsoft.com/office/officeart/2005/8/layout/vProcess5"/>
    <dgm:cxn modelId="{14E6AA9D-57D8-4D33-91D5-F01194D9CF94}" type="presOf" srcId="{92FCAB4D-4109-4C6F-B880-FBF77599DA90}" destId="{2CCB0F12-BA22-433E-8012-2363C73B97B9}" srcOrd="1" destOrd="0" presId="urn:microsoft.com/office/officeart/2005/8/layout/vProcess5"/>
    <dgm:cxn modelId="{884461D5-F6D9-44BB-AEAC-97F10C985747}" type="presOf" srcId="{3E6CE5FF-53EC-4806-AF77-0730F9BD50D9}" destId="{4B3BCA42-8232-4F11-B89F-1A923173DCA9}" srcOrd="1" destOrd="0" presId="urn:microsoft.com/office/officeart/2005/8/layout/vProcess5"/>
    <dgm:cxn modelId="{9E0C8EF6-EEAA-4300-8A64-2B3FD8AE9DEF}" srcId="{AC2B405B-8A25-4685-9FC9-601887725D96}" destId="{4833C442-FFE7-4B34-BC4A-B05CA11C9A37}" srcOrd="1" destOrd="0" parTransId="{F1E7D28A-D4E0-41FB-BE7D-B5BCB9E2E899}" sibTransId="{04159054-689E-4BC8-BFFE-AE0955EB4DC1}"/>
    <dgm:cxn modelId="{F6A04C9B-1642-4B10-8425-7F91669756D1}" type="presParOf" srcId="{5881CDD1-7EF1-4F9E-8F9B-125121C80EAD}" destId="{17304CC7-9E50-49B9-99CC-FEE7D9109275}" srcOrd="0" destOrd="0" presId="urn:microsoft.com/office/officeart/2005/8/layout/vProcess5"/>
    <dgm:cxn modelId="{ABF552BC-AB39-44D1-8034-4FD3A7119E8C}" type="presParOf" srcId="{5881CDD1-7EF1-4F9E-8F9B-125121C80EAD}" destId="{25148D5B-C3F8-4971-936A-5DCE491A61DE}" srcOrd="1" destOrd="0" presId="urn:microsoft.com/office/officeart/2005/8/layout/vProcess5"/>
    <dgm:cxn modelId="{0E3FC168-4574-472D-9D35-60C95F37FEF5}" type="presParOf" srcId="{5881CDD1-7EF1-4F9E-8F9B-125121C80EAD}" destId="{E204418A-6185-4066-AB3D-258AF1899E15}" srcOrd="2" destOrd="0" presId="urn:microsoft.com/office/officeart/2005/8/layout/vProcess5"/>
    <dgm:cxn modelId="{AF78D223-AA52-4C24-9625-74B8EF0E2C20}" type="presParOf" srcId="{5881CDD1-7EF1-4F9E-8F9B-125121C80EAD}" destId="{758F0373-1C71-4F08-AD21-DD9E23882529}" srcOrd="3" destOrd="0" presId="urn:microsoft.com/office/officeart/2005/8/layout/vProcess5"/>
    <dgm:cxn modelId="{AF150B6D-1ECD-4A44-9278-E133371E1B7A}" type="presParOf" srcId="{5881CDD1-7EF1-4F9E-8F9B-125121C80EAD}" destId="{E0E184F5-4957-41D9-83C0-D36E00E33A94}" srcOrd="4" destOrd="0" presId="urn:microsoft.com/office/officeart/2005/8/layout/vProcess5"/>
    <dgm:cxn modelId="{4074645C-78BD-4640-8101-D45F81E7C109}" type="presParOf" srcId="{5881CDD1-7EF1-4F9E-8F9B-125121C80EAD}" destId="{771588B4-8D0C-448F-85DC-5B44EBCC6B2B}" srcOrd="5" destOrd="0" presId="urn:microsoft.com/office/officeart/2005/8/layout/vProcess5"/>
    <dgm:cxn modelId="{F32D4433-BB63-4F3C-B1E9-5CA9336F29F0}" type="presParOf" srcId="{5881CDD1-7EF1-4F9E-8F9B-125121C80EAD}" destId="{5A6F7F42-3620-490A-9EFB-0691ECC4E1B9}" srcOrd="6" destOrd="0" presId="urn:microsoft.com/office/officeart/2005/8/layout/vProcess5"/>
    <dgm:cxn modelId="{A8A976C2-DC36-4B43-ACEC-84C9AC911B92}" type="presParOf" srcId="{5881CDD1-7EF1-4F9E-8F9B-125121C80EAD}" destId="{FDB5C2FA-22EA-456E-91F7-D4AEF8F07FF4}" srcOrd="7" destOrd="0" presId="urn:microsoft.com/office/officeart/2005/8/layout/vProcess5"/>
    <dgm:cxn modelId="{6079FEE5-6712-4763-AD6B-84706FB2083A}" type="presParOf" srcId="{5881CDD1-7EF1-4F9E-8F9B-125121C80EAD}" destId="{2CCB0F12-BA22-433E-8012-2363C73B97B9}" srcOrd="8" destOrd="0" presId="urn:microsoft.com/office/officeart/2005/8/layout/vProcess5"/>
    <dgm:cxn modelId="{A1800305-008A-4FFC-B754-768CA50A3655}" type="presParOf" srcId="{5881CDD1-7EF1-4F9E-8F9B-125121C80EAD}" destId="{D79641F9-10A5-4D0B-92D1-3C8FB317EC5F}" srcOrd="9" destOrd="0" presId="urn:microsoft.com/office/officeart/2005/8/layout/vProcess5"/>
    <dgm:cxn modelId="{C4497FB3-6D04-44A4-8E88-4FAF7376DDD0}" type="presParOf" srcId="{5881CDD1-7EF1-4F9E-8F9B-125121C80EAD}" destId="{BB08EA9A-9614-4396-9FBF-3C2FE8E9BCEA}" srcOrd="10" destOrd="0" presId="urn:microsoft.com/office/officeart/2005/8/layout/vProcess5"/>
    <dgm:cxn modelId="{5BDA4B86-3340-40B6-B872-D5F6D13FA3F6}" type="presParOf" srcId="{5881CDD1-7EF1-4F9E-8F9B-125121C80EAD}" destId="{4B3BCA42-8232-4F11-B89F-1A923173DC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48D5B-C3F8-4971-936A-5DCE491A61DE}">
      <dsp:nvSpPr>
        <dsp:cNvPr id="0" name=""/>
        <dsp:cNvSpPr/>
      </dsp:nvSpPr>
      <dsp:spPr>
        <a:xfrm>
          <a:off x="0" y="0"/>
          <a:ext cx="5491539" cy="842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kern="1200" dirty="0"/>
            <a:t>学校から求人の情報開示</a:t>
          </a:r>
        </a:p>
      </dsp:txBody>
      <dsp:txXfrm>
        <a:off x="24671" y="24671"/>
        <a:ext cx="4511427" cy="792983"/>
      </dsp:txXfrm>
    </dsp:sp>
    <dsp:sp modelId="{E204418A-6185-4066-AB3D-258AF1899E15}">
      <dsp:nvSpPr>
        <dsp:cNvPr id="0" name=""/>
        <dsp:cNvSpPr/>
      </dsp:nvSpPr>
      <dsp:spPr>
        <a:xfrm>
          <a:off x="459916" y="995475"/>
          <a:ext cx="5491539" cy="842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kern="1200" dirty="0"/>
            <a:t>学生からの応募</a:t>
          </a:r>
        </a:p>
      </dsp:txBody>
      <dsp:txXfrm>
        <a:off x="484587" y="1020146"/>
        <a:ext cx="4434769" cy="792983"/>
      </dsp:txXfrm>
    </dsp:sp>
    <dsp:sp modelId="{758F0373-1C71-4F08-AD21-DD9E23882529}">
      <dsp:nvSpPr>
        <dsp:cNvPr id="0" name=""/>
        <dsp:cNvSpPr/>
      </dsp:nvSpPr>
      <dsp:spPr>
        <a:xfrm>
          <a:off x="912968" y="1990951"/>
          <a:ext cx="5491539" cy="842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kern="1200" dirty="0"/>
            <a:t>証明書類の発行</a:t>
          </a:r>
        </a:p>
      </dsp:txBody>
      <dsp:txXfrm>
        <a:off x="937639" y="2015622"/>
        <a:ext cx="4441633" cy="792983"/>
      </dsp:txXfrm>
    </dsp:sp>
    <dsp:sp modelId="{E0E184F5-4957-41D9-83C0-D36E00E33A94}">
      <dsp:nvSpPr>
        <dsp:cNvPr id="0" name=""/>
        <dsp:cNvSpPr/>
      </dsp:nvSpPr>
      <dsp:spPr>
        <a:xfrm>
          <a:off x="1372884" y="2986426"/>
          <a:ext cx="5491539" cy="842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kern="1200" dirty="0"/>
            <a:t>履歴書の作成</a:t>
          </a:r>
        </a:p>
      </dsp:txBody>
      <dsp:txXfrm>
        <a:off x="1397555" y="3011097"/>
        <a:ext cx="4434769" cy="792983"/>
      </dsp:txXfrm>
    </dsp:sp>
    <dsp:sp modelId="{771588B4-8D0C-448F-85DC-5B44EBCC6B2B}">
      <dsp:nvSpPr>
        <dsp:cNvPr id="0" name=""/>
        <dsp:cNvSpPr/>
      </dsp:nvSpPr>
      <dsp:spPr>
        <a:xfrm>
          <a:off x="4944027" y="645144"/>
          <a:ext cx="547511" cy="54751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/>
        </a:p>
      </dsp:txBody>
      <dsp:txXfrm>
        <a:off x="5067217" y="645144"/>
        <a:ext cx="301131" cy="412002"/>
      </dsp:txXfrm>
    </dsp:sp>
    <dsp:sp modelId="{5A6F7F42-3620-490A-9EFB-0691ECC4E1B9}">
      <dsp:nvSpPr>
        <dsp:cNvPr id="0" name=""/>
        <dsp:cNvSpPr/>
      </dsp:nvSpPr>
      <dsp:spPr>
        <a:xfrm>
          <a:off x="5403944" y="1640620"/>
          <a:ext cx="547511" cy="54751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/>
        </a:p>
      </dsp:txBody>
      <dsp:txXfrm>
        <a:off x="5527134" y="1640620"/>
        <a:ext cx="301131" cy="412002"/>
      </dsp:txXfrm>
    </dsp:sp>
    <dsp:sp modelId="{FDB5C2FA-22EA-456E-91F7-D4AEF8F07FF4}">
      <dsp:nvSpPr>
        <dsp:cNvPr id="0" name=""/>
        <dsp:cNvSpPr/>
      </dsp:nvSpPr>
      <dsp:spPr>
        <a:xfrm>
          <a:off x="5856996" y="2636095"/>
          <a:ext cx="547511" cy="54751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/>
        </a:p>
      </dsp:txBody>
      <dsp:txXfrm>
        <a:off x="5980186" y="2636095"/>
        <a:ext cx="301131" cy="412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63C6-416F-4F6D-9AA8-D599296D1EFA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6E00B-AB8D-4EA7-B6FA-126965F64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652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B848-51EE-41C4-9BC1-9271389BA10F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6C3B6-21C1-4ADD-9223-BCF91227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・あいさつ</a:t>
            </a:r>
            <a:endParaRPr kumimoji="1" lang="en-US" altLang="ja-JP" dirty="0"/>
          </a:p>
          <a:p>
            <a:r>
              <a:rPr kumimoji="1" lang="ja-JP" altLang="en-US" dirty="0"/>
              <a:t>　訪問した会社、学校に来られた面接の人など、自分が入りたい会社の人とどこで会うかわからない。</a:t>
            </a:r>
            <a:endParaRPr kumimoji="1" lang="en-US" altLang="ja-JP" dirty="0"/>
          </a:p>
          <a:p>
            <a:r>
              <a:rPr kumimoji="1" lang="ja-JP" altLang="en-US" dirty="0"/>
              <a:t>　人間の印象は、初対面で８０％決定し、その後変わる為にはものすごい努力が必要になる。　⇒理解させる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・えが</a:t>
            </a:r>
            <a:r>
              <a:rPr kumimoji="1" lang="ja-JP" altLang="en-US" dirty="0" err="1"/>
              <a:t>お</a:t>
            </a:r>
            <a:endParaRPr kumimoji="1" lang="en-US" altLang="ja-JP" dirty="0"/>
          </a:p>
          <a:p>
            <a:r>
              <a:rPr kumimoji="1" lang="ja-JP" altLang="en-US" dirty="0"/>
              <a:t>　苦手な人もいる。</a:t>
            </a:r>
            <a:endParaRPr kumimoji="1" lang="en-US" altLang="ja-JP" dirty="0"/>
          </a:p>
          <a:p>
            <a:r>
              <a:rPr kumimoji="1" lang="ja-JP" altLang="en-US" dirty="0"/>
              <a:t>　だけど、最初から距離を取ると、話せない。</a:t>
            </a:r>
            <a:endParaRPr kumimoji="1" lang="en-US" altLang="ja-JP" dirty="0"/>
          </a:p>
          <a:p>
            <a:r>
              <a:rPr kumimoji="1" lang="ja-JP" altLang="en-US" dirty="0"/>
              <a:t>　面接で、誰と話しやすいかをグループワークで考えさせる。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ex)</a:t>
            </a:r>
            <a:r>
              <a:rPr kumimoji="1" lang="ja-JP" altLang="en-US" dirty="0"/>
              <a:t>先生の中で誰が話しやすかったか。それはなぜ？など。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・自己中心的なことが、集団面接でデメリットになる事を理解させる。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6C3B6-21C1-4ADD-9223-BCF9122763F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8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86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7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18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458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39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1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24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1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2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27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17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4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4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55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5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82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5DC78-06A6-4530-A362-5F3B4A25C8EC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3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講義資料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専門学校コンピュータ教育学院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大橋校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708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休みについて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日本の会社の休みは、指定された休みの日だけ。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自分勝手に休みをとるのは、ペナルティの対象になる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9728" lvl="0" indent="0">
              <a:buNone/>
            </a:pP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⇒「長期休暇」は、ない。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9728" lvl="0" indent="0">
              <a:buNone/>
            </a:pP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⇒「自分の都合で休み」は、ない</a:t>
            </a:r>
          </a:p>
          <a:p>
            <a:pPr lvl="0"/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休暇について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指定休　　　日本では、</a:t>
            </a:r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110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日前後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有休　　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10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F64D2-42DC-402B-A89E-0BDEA02D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帰国のリスク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70F9BF-5DF5-4F92-8604-2B6637E5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就職後の帰国については、ほぼできない。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⇒日本で、</a:t>
            </a:r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週間以上の連続休暇は「ない」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就職前の帰国について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⇒就職試験を受ける機会が減ります。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（　・帰国前は試験が受けれない。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・帰国中も受けれない。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・帰国中の申し込みもできない　）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内定後の帰国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会社と連絡が取れない場合、ビザ更新ができないことがある。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37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学校が就職を紹介する求人を「学校求人」という。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学校求人については、キャンセルができません。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88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学校推薦（推薦書）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出席率８５％以上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成績の平均３．５以上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評価点２（４４点がない事）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日本語能力認定試験</a:t>
            </a:r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N1</a:t>
            </a:r>
            <a:r>
              <a:rPr kumimoji="1" lang="ja-JP" altLang="en-US" baseline="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N2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に合格している事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素行に問題が無い事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 algn="r">
              <a:buNone/>
            </a:pP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学則</a:t>
            </a:r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2016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年度版より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14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学内求人の基準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学校求人に応募する上での基準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出席率９０％以上であること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学費の支払いについて遅延がないこと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成績「不可」を出していないこと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0" indent="0">
              <a:buFont typeface="+mj-lt"/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以上の条件をクリアできないときには、</a:t>
            </a:r>
            <a:endParaRPr kumimoji="1" lang="en-US" altLang="ja-JP" dirty="0"/>
          </a:p>
          <a:p>
            <a:pPr marL="0" indent="0">
              <a:buFont typeface="+mj-lt"/>
              <a:buNone/>
            </a:pPr>
            <a:r>
              <a:rPr kumimoji="1" lang="ja-JP" altLang="en-US" dirty="0"/>
              <a:t>　　学内求人への応募は不可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⇒母国の学歴＋日本語学校の学歴で就職</a:t>
            </a: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母国で高校卒業までだと就職できない。</a:t>
            </a:r>
          </a:p>
        </p:txBody>
      </p:sp>
    </p:spTree>
    <p:extLst>
      <p:ext uri="{BB962C8B-B14F-4D97-AF65-F5344CB8AC3E}">
        <p14:creationId xmlns:p14="http://schemas.microsoft.com/office/powerpoint/2010/main" val="350662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学校求人応募の流れ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応募から試験まで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59FF6FFB-7481-4239-948A-F9114C85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266363"/>
              </p:ext>
            </p:extLst>
          </p:nvPr>
        </p:nvGraphicFramePr>
        <p:xfrm>
          <a:off x="1524000" y="2768600"/>
          <a:ext cx="6864424" cy="382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6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学校求人応募の流れ（２）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内定後の処理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月以降に就労ビザの申請を、内定企業と行う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就労ビザの取得が、働く条件となっている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企業アンケートなど記入項目もよく届くので注意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33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就職の応募時に注意する事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個人で受験する企業と合わせて、学内求人を辞退することにならないか？</a:t>
            </a:r>
            <a:br>
              <a:rPr kumimoji="1" lang="en-US" altLang="ja-JP" dirty="0"/>
            </a:br>
            <a:r>
              <a:rPr kumimoji="1" lang="ja-JP" altLang="en-US" dirty="0"/>
              <a:t>⇒学内求人の辞退は、始末書＋今後の就職情報の提供停止</a:t>
            </a:r>
            <a:endParaRPr kumimoji="1" lang="en-US" altLang="ja-JP" dirty="0"/>
          </a:p>
          <a:p>
            <a:r>
              <a:rPr lang="ja-JP" altLang="en-US" dirty="0"/>
              <a:t>出席が低い学生については、そのままで卒業できない可能性が高いため、卒業見込み証明書は出ません。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050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早期出社について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早期出社はできない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就労開始は、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年次卒業式以後に設定すること。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卒業式以前の就労は、留学ビザの資格外活動の観点から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NG</a:t>
            </a: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就職応募時に担任に相談する事。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5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証明書の発行期間・条件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入社試験で必要になる証明書の発行期間は最短</a:t>
            </a:r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週間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事前に、受験時期を考慮し早めに申し込むこと。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2016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年に、「明日ほしい」などの例があったが、原則応じない。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90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就職指導週間スケジュール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555972"/>
              </p:ext>
            </p:extLst>
          </p:nvPr>
        </p:nvGraphicFramePr>
        <p:xfrm>
          <a:off x="593725" y="2193925"/>
          <a:ext cx="7956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 marL="88405" marR="8840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２９日</a:t>
                      </a:r>
                    </a:p>
                  </a:txBody>
                  <a:tcPr marL="88405" marR="8840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３０日</a:t>
                      </a:r>
                    </a:p>
                  </a:txBody>
                  <a:tcPr marL="88405" marR="8840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３１日</a:t>
                      </a:r>
                    </a:p>
                  </a:txBody>
                  <a:tcPr marL="88405" marR="884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１時限目</a:t>
                      </a:r>
                    </a:p>
                  </a:txBody>
                  <a:tcPr marL="88405" marR="88405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概要（講義）</a:t>
                      </a:r>
                    </a:p>
                  </a:txBody>
                  <a:tcPr marL="88405" marR="88405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概要（講義）</a:t>
                      </a:r>
                    </a:p>
                  </a:txBody>
                  <a:tcPr marL="88405" marR="88405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面接について</a:t>
                      </a:r>
                    </a:p>
                  </a:txBody>
                  <a:tcPr marL="88405" marR="8840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２時限目</a:t>
                      </a:r>
                    </a:p>
                  </a:txBody>
                  <a:tcPr marL="88405" marR="88405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３時限目</a:t>
                      </a:r>
                      <a:endParaRPr kumimoji="1" lang="en-US" altLang="ja-JP" dirty="0"/>
                    </a:p>
                  </a:txBody>
                  <a:tcPr marL="88405" marR="88405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履歴書指導</a:t>
                      </a:r>
                    </a:p>
                  </a:txBody>
                  <a:tcPr marL="88405" marR="88405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履歴書指導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就職志願表作成</a:t>
                      </a:r>
                    </a:p>
                  </a:txBody>
                  <a:tcPr marL="88405" marR="88405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服装指導</a:t>
                      </a:r>
                    </a:p>
                  </a:txBody>
                  <a:tcPr marL="88405" marR="8840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４時限目</a:t>
                      </a:r>
                      <a:endParaRPr kumimoji="1" lang="en-US" altLang="ja-JP" dirty="0"/>
                    </a:p>
                  </a:txBody>
                  <a:tcPr marL="88405" marR="88405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テキスト プレースホルダー 4"/>
          <p:cNvSpPr>
            <a:spLocks noGrp="1"/>
          </p:cNvSpPr>
          <p:nvPr>
            <p:ph type="body" idx="4294967295"/>
          </p:nvPr>
        </p:nvSpPr>
        <p:spPr>
          <a:xfrm>
            <a:off x="914400" y="4365625"/>
            <a:ext cx="8229600" cy="1644650"/>
          </a:xfrm>
        </p:spPr>
        <p:txBody>
          <a:bodyPr>
            <a:normAutofit/>
          </a:bodyPr>
          <a:lstStyle/>
          <a:p>
            <a:r>
              <a:rPr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31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日はスーツ着用にて出校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日は</a:t>
            </a:r>
            <a: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2018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年度の最初の説明会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名称：留学生就職説明会</a:t>
            </a:r>
            <a:b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場所：ホテルレオパレス博多　３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7698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書類の記入の仕方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証明書の申込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就職証明書発行願いは、次のことに気を付けて書くこと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在留期限の日付を書く</a:t>
            </a:r>
            <a:br>
              <a:rPr kumimoji="1" lang="en-US" altLang="ja-JP" dirty="0"/>
            </a:b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担任の名前を漢字で書く（ひらがなでかかない）</a:t>
            </a:r>
            <a:br>
              <a:rPr kumimoji="1" lang="en-US" altLang="ja-JP" dirty="0"/>
            </a:b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書類の提出先を正しく書く。</a:t>
            </a:r>
            <a:br>
              <a:rPr kumimoji="1" lang="en-US" altLang="ja-JP" dirty="0"/>
            </a:br>
            <a:r>
              <a:rPr kumimoji="1" lang="ja-JP" altLang="en-US" dirty="0"/>
              <a:t>「株式会社</a:t>
            </a:r>
            <a:r>
              <a:rPr kumimoji="1" lang="en-US" altLang="ja-JP" dirty="0"/>
              <a:t>ABC</a:t>
            </a:r>
            <a:r>
              <a:rPr kumimoji="1" lang="ja-JP" altLang="en-US" dirty="0"/>
              <a:t>」と「</a:t>
            </a:r>
            <a:r>
              <a:rPr kumimoji="1" lang="en-US" altLang="ja-JP" dirty="0"/>
              <a:t>ABC</a:t>
            </a:r>
            <a:r>
              <a:rPr kumimoji="1" lang="ja-JP" altLang="en-US" dirty="0"/>
              <a:t>株式会社」は別の会社です。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必要な書類を書くこと。</a:t>
            </a:r>
          </a:p>
        </p:txBody>
      </p:sp>
    </p:spTree>
    <p:extLst>
      <p:ext uri="{BB962C8B-B14F-4D97-AF65-F5344CB8AC3E}">
        <p14:creationId xmlns:p14="http://schemas.microsoft.com/office/powerpoint/2010/main" val="230850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書類の記入の仕方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就職申込票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24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書類の記入の仕方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履歴書の記入について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33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服装・持ち物について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4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男子の服装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42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br>
              <a:rPr kumimoji="1"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女子の服装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214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42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特定活動ビザ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768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進学について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C6DFD-2C6E-4EC4-B600-7BB1F9C2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日本の会社が必要としている人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8F3AC-CC5F-4F60-9F0D-4ED1FDAD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日本人とコミュニケーションが取れる人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日本語がきちんと使える人</a:t>
            </a:r>
            <a:br>
              <a:rPr kumimoji="1" lang="en-US" altLang="ja-JP" dirty="0"/>
            </a:br>
            <a:r>
              <a:rPr kumimoji="1" lang="ja-JP" altLang="en-US" dirty="0"/>
              <a:t>⇒面接で、きちんと受け答えができる。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kumimoji="1" lang="ja-JP" altLang="en-US" dirty="0"/>
              <a:t>日本語がきちんと読み書きできる人</a:t>
            </a:r>
            <a:br>
              <a:rPr kumimoji="1" lang="en-US" altLang="ja-JP" dirty="0"/>
            </a:br>
            <a:r>
              <a:rPr kumimoji="1" lang="ja-JP" altLang="en-US" dirty="0"/>
              <a:t>⇒資格で判断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日本のマナーがわかる人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3223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受験上有利になる資格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0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担任推薦について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09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就職・進学ともに、意識を変える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就職は、待っていては決まらない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就職は、受け身では決まらない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11480" lvl="1" indent="0">
              <a:buNone/>
            </a:pP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⇒学生気分を抜くこと。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履歴書をきちんと書けるようになる。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履歴書を書くために必要な知識をつける。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自分の経歴と勉強した内容の整理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11480" lvl="1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⇒日本での就職は、最初に準備が必要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43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F656F-2563-46AC-BF10-9C56A76F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0BA91-013E-412D-8388-9AC335F1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就職に必要な知識を持つ</a:t>
            </a:r>
            <a:endParaRPr kumimoji="1" lang="en-US" altLang="ja-JP" baseline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baseline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就職は日本の基準（自分の国の基準ではない）</a:t>
            </a:r>
            <a:endParaRPr kumimoji="1" lang="en-US" altLang="ja-JP" baseline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書類作成の知識を学ぶ</a:t>
            </a:r>
            <a:endParaRPr kumimoji="1" lang="en-US" altLang="ja-JP" baseline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提出する書類の不備は不合格</a:t>
            </a:r>
            <a:endParaRPr lang="en-US" altLang="ja-JP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8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就職指導週間の約束事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「あいさつ」をする。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挨拶は、声をかけやすくする。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「笑顔（えがお）」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はなしかけやすい人＝面接で有利につながる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自己中心的な行動は慎む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周りの人の妨害行為になる。</a:t>
            </a:r>
            <a:br>
              <a:rPr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・スマホでゲーム（人の話を聞かない）</a:t>
            </a:r>
            <a:b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・遅刻・私語・中抜け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11480" lvl="1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⇒</a:t>
            </a: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面接で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不利に働く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77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就職指導週間の約束（２）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ルールは守る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質問時は挙手で行う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人の話しているときに質問をかぶせない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提出物の納期</a:t>
            </a:r>
            <a:r>
              <a:rPr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課題提出</a:t>
            </a:r>
            <a:r>
              <a:rPr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遅刻・欠席時の連絡</a:t>
            </a:r>
            <a:br>
              <a:rPr lang="en-US" altLang="ja-JP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大橋校へ電話：</a:t>
            </a:r>
            <a:r>
              <a:rPr lang="en-US" altLang="ja-JP" baseline="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092-512-7879</a:t>
            </a:r>
          </a:p>
          <a:p>
            <a:pPr lvl="1"/>
            <a:endParaRPr lang="en-US" altLang="ja-JP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トラブル時の連絡を必ず行う。</a:t>
            </a:r>
            <a:br>
              <a:rPr lang="en-US" altLang="ja-JP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試験会場につかないなどのトラブル時には</a:t>
            </a:r>
            <a:br>
              <a:rPr lang="en-US" altLang="ja-JP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必ず連絡を。</a:t>
            </a:r>
            <a:endParaRPr lang="en-US" altLang="ja-JP" baseline="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27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就職の意識について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日本企業への就職して成功できるかは、日本の会社がどう考えているかを理解すること。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時間・約束・休みについての考え方が違う。</a:t>
            </a:r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9728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⇒</a:t>
            </a:r>
            <a:r>
              <a:rPr kumimoji="1"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アルバイトと同じ気持ちでは、就職できない。</a:t>
            </a:r>
          </a:p>
          <a:p>
            <a:endParaRPr kumimoji="1"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34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62528-B06B-478D-9DFC-2B1246A7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E171E3-7723-49AC-B5C2-98B3335F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日本での時間は、作業が始められる時間のこと</a:t>
            </a:r>
            <a:endParaRPr kumimoji="1" lang="en-US" altLang="ja-JP" dirty="0"/>
          </a:p>
          <a:p>
            <a:r>
              <a:rPr kumimoji="1" lang="ja-JP" altLang="en-US" dirty="0"/>
              <a:t>さらに、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分前には作業開始ができるようにする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国によって開始時間の受け取り方が変わる。</a:t>
            </a:r>
            <a:br>
              <a:rPr kumimoji="1" lang="en-US" altLang="ja-JP" dirty="0"/>
            </a:br>
            <a:r>
              <a:rPr kumimoji="1" lang="ja-JP" altLang="en-US" dirty="0"/>
              <a:t>日本の中での仕事の取り掛かり方に合わせること。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出社時間　９：００の場合には？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2006199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TM04033937[[fn=飛行機雲]]</Template>
  <TotalTime>133</TotalTime>
  <Words>707</Words>
  <Application>Microsoft Office PowerPoint</Application>
  <PresentationFormat>画面に合わせる (4:3)</PresentationFormat>
  <Paragraphs>154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ＭＳ Ｐゴシック</vt:lpstr>
      <vt:lpstr>ＭＳ ゴシック</vt:lpstr>
      <vt:lpstr>Arial</vt:lpstr>
      <vt:lpstr>Calibri</vt:lpstr>
      <vt:lpstr>Century Gothic</vt:lpstr>
      <vt:lpstr>飛行機雲</vt:lpstr>
      <vt:lpstr>就職指導週間 講義資料</vt:lpstr>
      <vt:lpstr>就職指導週間スケジュール</vt:lpstr>
      <vt:lpstr>日本の会社が必要としている人</vt:lpstr>
      <vt:lpstr>就職指導週間の目的</vt:lpstr>
      <vt:lpstr>PowerPoint プレゼンテーション</vt:lpstr>
      <vt:lpstr>就職指導週間の約束事</vt:lpstr>
      <vt:lpstr>就職指導週間の約束（２）</vt:lpstr>
      <vt:lpstr>就職の意識について</vt:lpstr>
      <vt:lpstr>時間について</vt:lpstr>
      <vt:lpstr>休みについて</vt:lpstr>
      <vt:lpstr>帰国のリスク</vt:lpstr>
      <vt:lpstr>学校求人とは</vt:lpstr>
      <vt:lpstr>学校推薦（推薦書）</vt:lpstr>
      <vt:lpstr>学内求人の基準</vt:lpstr>
      <vt:lpstr>学校求人応募の流れ</vt:lpstr>
      <vt:lpstr>学校求人応募の流れ（２）</vt:lpstr>
      <vt:lpstr>就職の応募時に注意する事</vt:lpstr>
      <vt:lpstr>早期出社について</vt:lpstr>
      <vt:lpstr>証明書の発行期間・条件</vt:lpstr>
      <vt:lpstr>書類の記入の仕方 証明書の申込</vt:lpstr>
      <vt:lpstr>書類の記入の仕方 就職申込票</vt:lpstr>
      <vt:lpstr>書類の記入の仕方 履歴書の記入について</vt:lpstr>
      <vt:lpstr>就職の身だしなみ 服装・持ち物について</vt:lpstr>
      <vt:lpstr>就職の身だしなみ 男子の服装</vt:lpstr>
      <vt:lpstr>就職の身だしなみ 女子の服装</vt:lpstr>
      <vt:lpstr>就職の身だしなみ</vt:lpstr>
      <vt:lpstr>特定活動ビザ</vt:lpstr>
      <vt:lpstr>PowerPoint プレゼンテーション</vt:lpstr>
      <vt:lpstr>進学について</vt:lpstr>
      <vt:lpstr>受験上有利になる資格</vt:lpstr>
      <vt:lpstr>担任推薦について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就職指導週間 講義資料</dc:title>
  <dc:creator>ueda</dc:creator>
  <cp:lastModifiedBy>植田吉祥</cp:lastModifiedBy>
  <cp:revision>17</cp:revision>
  <cp:lastPrinted>2018-01-27T01:36:29Z</cp:lastPrinted>
  <dcterms:created xsi:type="dcterms:W3CDTF">2018-01-26T23:26:24Z</dcterms:created>
  <dcterms:modified xsi:type="dcterms:W3CDTF">2018-01-28T15:49:04Z</dcterms:modified>
</cp:coreProperties>
</file>