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3" r:id="rId10"/>
    <p:sldId id="265" r:id="rId11"/>
    <p:sldId id="262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ticatticattic:Dropbox:dev:titanium:storeTest: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ticatticattic:Dropbox:dev:titanium:storeTest: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ticatticattic:Dropbox:dev:titanium:storeTest: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ticatticattic:Dropbox:dev:titanium:storeTest: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SQLite</c:v>
                </c:pt>
              </c:strCache>
            </c:strRef>
          </c:tx>
          <c:marker>
            <c:symbol val="none"/>
          </c:marker>
          <c:val>
            <c:numRef>
              <c:f>Sheet1!$C$3:$E$3</c:f>
              <c:numCache>
                <c:formatCode>General</c:formatCode>
                <c:ptCount val="3"/>
                <c:pt idx="0">
                  <c:v>58.0</c:v>
                </c:pt>
                <c:pt idx="1">
                  <c:v>245.0</c:v>
                </c:pt>
                <c:pt idx="2">
                  <c:v>1969.0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jsrel</c:v>
                </c:pt>
              </c:strCache>
            </c:strRef>
          </c:tx>
          <c:marker>
            <c:symbol val="none"/>
          </c:marker>
          <c:val>
            <c:numRef>
              <c:f>Sheet1!$C$4:$E$4</c:f>
              <c:numCache>
                <c:formatCode>General</c:formatCode>
                <c:ptCount val="3"/>
                <c:pt idx="0">
                  <c:v>73.0</c:v>
                </c:pt>
                <c:pt idx="1">
                  <c:v>366.0</c:v>
                </c:pt>
                <c:pt idx="2">
                  <c:v>2446.0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Sheet1!$B$5</c:f>
              <c:strCache>
                <c:ptCount val="1"/>
                <c:pt idx="0">
                  <c:v>taffy</c:v>
                </c:pt>
              </c:strCache>
            </c:strRef>
          </c:tx>
          <c:marker>
            <c:symbol val="none"/>
          </c:marker>
          <c:val>
            <c:numRef>
              <c:f>Sheet1!$C$5:$E$5</c:f>
              <c:numCache>
                <c:formatCode>General</c:formatCode>
                <c:ptCount val="3"/>
                <c:pt idx="0">
                  <c:v>40.0</c:v>
                </c:pt>
                <c:pt idx="1">
                  <c:v>320.0</c:v>
                </c:pt>
                <c:pt idx="2">
                  <c:v>2828.0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027048"/>
        <c:axId val="2043043992"/>
      </c:lineChart>
      <c:catAx>
        <c:axId val="2070027048"/>
        <c:scaling>
          <c:orientation val="minMax"/>
        </c:scaling>
        <c:delete val="1"/>
        <c:axPos val="b"/>
        <c:majorTickMark val="out"/>
        <c:minorTickMark val="none"/>
        <c:tickLblPos val="nextTo"/>
        <c:crossAx val="2043043992"/>
        <c:crosses val="autoZero"/>
        <c:auto val="1"/>
        <c:lblAlgn val="ctr"/>
        <c:lblOffset val="100"/>
        <c:noMultiLvlLbl val="0"/>
      </c:catAx>
      <c:valAx>
        <c:axId val="2043043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0027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SQLite</c:v>
                </c:pt>
              </c:strCache>
            </c:strRef>
          </c:tx>
          <c:marker>
            <c:symbol val="none"/>
          </c:marker>
          <c:val>
            <c:numRef>
              <c:f>Sheet1!$C$9:$E$9</c:f>
              <c:numCache>
                <c:formatCode>General</c:formatCode>
                <c:ptCount val="3"/>
                <c:pt idx="0">
                  <c:v>29.0</c:v>
                </c:pt>
                <c:pt idx="1">
                  <c:v>145.0</c:v>
                </c:pt>
                <c:pt idx="2">
                  <c:v>1117.0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Sheet1!$B$10</c:f>
              <c:strCache>
                <c:ptCount val="1"/>
                <c:pt idx="0">
                  <c:v>jsrel</c:v>
                </c:pt>
              </c:strCache>
            </c:strRef>
          </c:tx>
          <c:marker>
            <c:symbol val="none"/>
          </c:marker>
          <c:val>
            <c:numRef>
              <c:f>Sheet1!$C$10:$E$10</c:f>
              <c:numCache>
                <c:formatCode>General</c:formatCode>
                <c:ptCount val="3"/>
                <c:pt idx="0">
                  <c:v>41.0</c:v>
                </c:pt>
                <c:pt idx="1">
                  <c:v>251.0</c:v>
                </c:pt>
                <c:pt idx="2">
                  <c:v>2260.0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Sheet1!$B$11</c:f>
              <c:strCache>
                <c:ptCount val="1"/>
                <c:pt idx="0">
                  <c:v>taffy</c:v>
                </c:pt>
              </c:strCache>
            </c:strRef>
          </c:tx>
          <c:marker>
            <c:symbol val="none"/>
          </c:marker>
          <c:val>
            <c:numRef>
              <c:f>Sheet1!$C$11:$E$11</c:f>
              <c:numCache>
                <c:formatCode>General</c:formatCode>
                <c:ptCount val="3"/>
                <c:pt idx="0">
                  <c:v>59.0</c:v>
                </c:pt>
                <c:pt idx="1">
                  <c:v>156.0</c:v>
                </c:pt>
                <c:pt idx="2">
                  <c:v>1595.0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142920"/>
        <c:axId val="2069386440"/>
      </c:lineChart>
      <c:catAx>
        <c:axId val="2087142920"/>
        <c:scaling>
          <c:orientation val="minMax"/>
        </c:scaling>
        <c:delete val="1"/>
        <c:axPos val="b"/>
        <c:majorTickMark val="out"/>
        <c:minorTickMark val="none"/>
        <c:tickLblPos val="nextTo"/>
        <c:crossAx val="2069386440"/>
        <c:crosses val="autoZero"/>
        <c:auto val="1"/>
        <c:lblAlgn val="ctr"/>
        <c:lblOffset val="100"/>
        <c:noMultiLvlLbl val="0"/>
      </c:catAx>
      <c:valAx>
        <c:axId val="2069386440"/>
        <c:scaling>
          <c:orientation val="minMax"/>
          <c:max val="3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7142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SQLite</c:v>
                </c:pt>
              </c:strCache>
            </c:strRef>
          </c:tx>
          <c:marker>
            <c:symbol val="none"/>
          </c:marker>
          <c:val>
            <c:numRef>
              <c:f>Sheet1!$H$3:$J$3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68.0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Sheet1!$G$4</c:f>
              <c:strCache>
                <c:ptCount val="1"/>
                <c:pt idx="0">
                  <c:v>jsrel</c:v>
                </c:pt>
              </c:strCache>
            </c:strRef>
          </c:tx>
          <c:marker>
            <c:symbol val="none"/>
          </c:marker>
          <c:val>
            <c:numRef>
              <c:f>Sheet1!$H$4:$J$4</c:f>
              <c:numCache>
                <c:formatCode>General</c:formatCode>
                <c:ptCount val="3"/>
                <c:pt idx="0">
                  <c:v>9.0</c:v>
                </c:pt>
                <c:pt idx="1">
                  <c:v>56.0</c:v>
                </c:pt>
                <c:pt idx="2">
                  <c:v>438.0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Sheet1!$G$5</c:f>
              <c:strCache>
                <c:ptCount val="1"/>
                <c:pt idx="0">
                  <c:v>taffy</c:v>
                </c:pt>
              </c:strCache>
            </c:strRef>
          </c:tx>
          <c:marker>
            <c:symbol val="none"/>
          </c:marker>
          <c:val>
            <c:numRef>
              <c:f>Sheet1!$H$5:$J$5</c:f>
              <c:numCache>
                <c:formatCode>General</c:formatCode>
                <c:ptCount val="3"/>
                <c:pt idx="0">
                  <c:v>23.0</c:v>
                </c:pt>
                <c:pt idx="1">
                  <c:v>229.0</c:v>
                </c:pt>
                <c:pt idx="2">
                  <c:v>3351.0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717480"/>
        <c:axId val="2133720456"/>
      </c:lineChart>
      <c:catAx>
        <c:axId val="2133717480"/>
        <c:scaling>
          <c:orientation val="minMax"/>
        </c:scaling>
        <c:delete val="1"/>
        <c:axPos val="b"/>
        <c:majorTickMark val="out"/>
        <c:minorTickMark val="none"/>
        <c:tickLblPos val="nextTo"/>
        <c:crossAx val="2133720456"/>
        <c:crosses val="autoZero"/>
        <c:auto val="1"/>
        <c:lblAlgn val="ctr"/>
        <c:lblOffset val="100"/>
        <c:noMultiLvlLbl val="0"/>
      </c:catAx>
      <c:valAx>
        <c:axId val="2133720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717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Sheet1!$G$9</c:f>
              <c:strCache>
                <c:ptCount val="1"/>
                <c:pt idx="0">
                  <c:v>SQLite</c:v>
                </c:pt>
              </c:strCache>
            </c:strRef>
          </c:tx>
          <c:marker>
            <c:symbol val="none"/>
          </c:marker>
          <c:val>
            <c:numRef>
              <c:f>Sheet1!$H$9:$J$9</c:f>
              <c:numCache>
                <c:formatCode>General</c:formatCode>
                <c:ptCount val="3"/>
                <c:pt idx="0">
                  <c:v>2.0</c:v>
                </c:pt>
                <c:pt idx="1">
                  <c:v>5.0</c:v>
                </c:pt>
                <c:pt idx="2">
                  <c:v>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jsrel</c:v>
                </c:pt>
              </c:strCache>
            </c:strRef>
          </c:tx>
          <c:marker>
            <c:symbol val="none"/>
          </c:marker>
          <c:val>
            <c:numRef>
              <c:f>Sheet1!$H$10:$J$10</c:f>
              <c:numCache>
                <c:formatCode>General</c:formatCode>
                <c:ptCount val="3"/>
                <c:pt idx="0">
                  <c:v>4.0</c:v>
                </c:pt>
                <c:pt idx="1">
                  <c:v>47.0</c:v>
                </c:pt>
                <c:pt idx="2">
                  <c:v>289.0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Sheet1!$G$11</c:f>
              <c:strCache>
                <c:ptCount val="1"/>
                <c:pt idx="0">
                  <c:v>taffy</c:v>
                </c:pt>
              </c:strCache>
            </c:strRef>
          </c:tx>
          <c:marker>
            <c:symbol val="none"/>
          </c:marker>
          <c:val>
            <c:numRef>
              <c:f>Sheet1!$H$11:$J$11</c:f>
              <c:numCache>
                <c:formatCode>General</c:formatCode>
                <c:ptCount val="3"/>
                <c:pt idx="0">
                  <c:v>21.0</c:v>
                </c:pt>
                <c:pt idx="1">
                  <c:v>189.0</c:v>
                </c:pt>
                <c:pt idx="2">
                  <c:v>3203.0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578840"/>
        <c:axId val="2070816104"/>
      </c:lineChart>
      <c:catAx>
        <c:axId val="2133578840"/>
        <c:scaling>
          <c:orientation val="minMax"/>
        </c:scaling>
        <c:delete val="1"/>
        <c:axPos val="b"/>
        <c:majorTickMark val="out"/>
        <c:minorTickMark val="none"/>
        <c:tickLblPos val="nextTo"/>
        <c:crossAx val="2070816104"/>
        <c:crosses val="autoZero"/>
        <c:auto val="1"/>
        <c:lblAlgn val="ctr"/>
        <c:lblOffset val="100"/>
        <c:noMultiLvlLbl val="0"/>
      </c:catAx>
      <c:valAx>
        <c:axId val="2070816104"/>
        <c:scaling>
          <c:orientation val="minMax"/>
          <c:max val="4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578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5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2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44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6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4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3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0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54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B80D-9222-F348-B27D-22E48AAE5107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58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oshikazuOota/storeT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Titanium</a:t>
            </a:r>
            <a:r>
              <a:rPr kumimoji="1" lang="ja-JP" altLang="en-US" dirty="0" smtClean="0"/>
              <a:t>で使えるデータ管理ライブラリ比較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Nextis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大田 義和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53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BEGIN-COMMIT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    </a:t>
            </a:r>
            <a:r>
              <a:rPr lang="en-US" altLang="ja-JP" sz="2000" dirty="0" err="1">
                <a:solidFill>
                  <a:srgbClr val="FF0000"/>
                </a:solidFill>
              </a:rPr>
              <a:t>db.execute</a:t>
            </a:r>
            <a:r>
              <a:rPr lang="en-US" altLang="ja-JP" sz="2000" dirty="0">
                <a:solidFill>
                  <a:srgbClr val="FF0000"/>
                </a:solidFill>
              </a:rPr>
              <a:t>('BEGIN');</a:t>
            </a:r>
          </a:p>
          <a:p>
            <a:pPr marL="0" indent="0">
              <a:buNone/>
            </a:pPr>
            <a:r>
              <a:rPr lang="en-US" altLang="ja-JP" sz="2000" dirty="0"/>
              <a:t>    for (</a:t>
            </a:r>
            <a:r>
              <a:rPr lang="en-US" altLang="ja-JP" sz="2000" dirty="0" err="1"/>
              <a:t>var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= 0 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number 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++){</a:t>
            </a:r>
          </a:p>
          <a:p>
            <a:pPr marL="0" indent="0">
              <a:buNone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db.execute</a:t>
            </a:r>
            <a:r>
              <a:rPr lang="en-US" altLang="ja-JP" sz="2000" dirty="0"/>
              <a:t>('INSERT INTO </a:t>
            </a:r>
            <a:r>
              <a:rPr lang="en-US" altLang="ja-JP" sz="2000" dirty="0" err="1"/>
              <a:t>DATABASETEST</a:t>
            </a:r>
            <a:r>
              <a:rPr lang="en-US" altLang="ja-JP" sz="2000" dirty="0"/>
              <a:t> (ID, VALUE) </a:t>
            </a:r>
            <a:r>
              <a:rPr lang="en-US" altLang="ja-JP" sz="2000" dirty="0" smtClean="0"/>
              <a:t>  VALUES</a:t>
            </a:r>
            <a:r>
              <a:rPr lang="en-US" altLang="ja-JP" sz="2000" dirty="0"/>
              <a:t>(?,?)',</a:t>
            </a:r>
          </a:p>
          <a:p>
            <a:pPr marL="0" indent="0">
              <a:buNone/>
            </a:pPr>
            <a:r>
              <a:rPr lang="en-US" altLang="ja-JP" sz="2000" dirty="0"/>
              <a:t>           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</a:t>
            </a:r>
          </a:p>
          <a:p>
            <a:pPr marL="0" indent="0">
              <a:buNone/>
            </a:pPr>
            <a:r>
              <a:rPr lang="en-US" altLang="ja-JP" sz="2000" dirty="0"/>
              <a:t>            require('/lib/</a:t>
            </a:r>
            <a:r>
              <a:rPr lang="en-US" altLang="ja-JP" sz="2000" dirty="0" err="1"/>
              <a:t>intRandom</a:t>
            </a:r>
            <a:r>
              <a:rPr lang="en-US" altLang="ja-JP" sz="2000" dirty="0"/>
              <a:t>').</a:t>
            </a:r>
            <a:r>
              <a:rPr lang="en-US" altLang="ja-JP" sz="2000" dirty="0" err="1"/>
              <a:t>createIntRandom</a:t>
            </a:r>
            <a:r>
              <a:rPr lang="en-US" altLang="ja-JP" sz="2000" dirty="0"/>
              <a:t>(number)</a:t>
            </a:r>
          </a:p>
          <a:p>
            <a:pPr marL="0" indent="0">
              <a:buNone/>
            </a:pPr>
            <a:r>
              <a:rPr lang="en-US" altLang="ja-JP" sz="2000" dirty="0"/>
              <a:t>        );</a:t>
            </a:r>
          </a:p>
          <a:p>
            <a:pPr marL="0" indent="0">
              <a:buNone/>
            </a:pPr>
            <a:r>
              <a:rPr lang="en-US" altLang="ja-JP" sz="2000" dirty="0"/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    </a:t>
            </a:r>
            <a:r>
              <a:rPr lang="en-US" altLang="ja-JP" sz="2000" dirty="0" err="1">
                <a:solidFill>
                  <a:srgbClr val="FF0000"/>
                </a:solidFill>
              </a:rPr>
              <a:t>db.execute</a:t>
            </a:r>
            <a:r>
              <a:rPr lang="en-US" altLang="ja-JP" sz="2000" dirty="0">
                <a:solidFill>
                  <a:srgbClr val="FF0000"/>
                </a:solidFill>
              </a:rPr>
              <a:t>('COMMIT');</a:t>
            </a:r>
          </a:p>
          <a:p>
            <a:pPr marL="0" indent="0">
              <a:buNone/>
            </a:pPr>
            <a:r>
              <a:rPr lang="en-US" altLang="ja-JP" sz="2000" dirty="0"/>
              <a:t>    </a:t>
            </a:r>
            <a:r>
              <a:rPr lang="en-US" altLang="ja-JP" sz="2000" dirty="0" err="1"/>
              <a:t>db.close</a:t>
            </a:r>
            <a:r>
              <a:rPr lang="en-US" altLang="ja-JP" sz="2000" dirty="0"/>
              <a:t>();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255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それぞれ使い分けの指針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SQLite</a:t>
            </a:r>
          </a:p>
          <a:p>
            <a:pPr marL="457200" lvl="1" indent="0">
              <a:buNone/>
            </a:pPr>
            <a:r>
              <a:rPr lang="ja-JP" altLang="en-US" dirty="0" smtClean="0"/>
              <a:t>特別な理由がなければ、おすすめ。データの永続化などを考える必要がなく、お手軽でソートが爆速</a:t>
            </a:r>
            <a:endParaRPr lang="en-US" altLang="ja-JP" dirty="0" smtClean="0"/>
          </a:p>
          <a:p>
            <a:r>
              <a:rPr lang="en-US" altLang="ja-JP" dirty="0" err="1" smtClean="0"/>
              <a:t>jsrel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SQL</a:t>
            </a:r>
            <a:r>
              <a:rPr lang="ja-JP" altLang="en-US" dirty="0" smtClean="0"/>
              <a:t>的処理を</a:t>
            </a:r>
            <a:r>
              <a:rPr lang="en-US" altLang="ja-JP" dirty="0" err="1" smtClean="0"/>
              <a:t>JS</a:t>
            </a:r>
            <a:r>
              <a:rPr lang="ja-JP" altLang="en-US" dirty="0" smtClean="0"/>
              <a:t>との親和性高く実行出来る。また、</a:t>
            </a:r>
            <a:r>
              <a:rPr lang="en-US" altLang="ja-JP" dirty="0" err="1" smtClean="0"/>
              <a:t>toSQL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でデータを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出力出来る。しかし、初心者向きではない</a:t>
            </a:r>
            <a:endParaRPr kumimoji="1" lang="en-US" altLang="ja-JP" dirty="0"/>
          </a:p>
          <a:p>
            <a:r>
              <a:rPr lang="en-US" altLang="ja-JP" dirty="0" err="1" smtClean="0"/>
              <a:t>taffyDB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err="1" smtClean="0"/>
              <a:t>jsonDB</a:t>
            </a:r>
            <a:r>
              <a:rPr lang="ja-JP" altLang="en-US" dirty="0" smtClean="0"/>
              <a:t>を使うなら大体これで事足りると思われる。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しかし、大量データの処理は苦手っぽい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60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詳しくはソースで！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https://github.com/YoshikazuOota/</a:t>
            </a:r>
            <a:r>
              <a:rPr lang="en-US" altLang="ja-JP" dirty="0" smtClean="0">
                <a:hlinkClick r:id="rId2"/>
              </a:rPr>
              <a:t>storeTest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* </a:t>
            </a:r>
            <a:r>
              <a:rPr lang="en-US" altLang="ja-JP" dirty="0" err="1" smtClean="0"/>
              <a:t>jsrel</a:t>
            </a:r>
            <a:r>
              <a:rPr lang="ja-JP" altLang="en-US" dirty="0" smtClean="0"/>
              <a:t>のベンチテストのみアプリを一度落とす必要があります。</a:t>
            </a:r>
            <a:r>
              <a:rPr lang="en-US" altLang="ja-JP" dirty="0" smtClean="0"/>
              <a:t> </a:t>
            </a:r>
            <a:r>
              <a:rPr lang="ja-JP" altLang="en-US" dirty="0" smtClean="0"/>
              <a:t>ごめんなさい。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9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データ管理系ライブラリの下記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つをベンチマークしてみました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SQLite</a:t>
            </a:r>
          </a:p>
          <a:p>
            <a:pPr lvl="1"/>
            <a:r>
              <a:rPr lang="en-US" altLang="ja-JP" dirty="0" err="1" smtClean="0"/>
              <a:t>jsrel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taffyDB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3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軽量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エンジン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Titanium</a:t>
            </a:r>
            <a:r>
              <a:rPr kumimoji="1" lang="ja-JP" altLang="en-US" dirty="0" smtClean="0"/>
              <a:t>ならデフォルトで使えるライブラリ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おなじみの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JS</a:t>
            </a:r>
            <a:r>
              <a:rPr lang="ja-JP" altLang="en-US" dirty="0" smtClean="0"/>
              <a:t>の中で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文を書くのでソースが汚くなる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insert</a:t>
            </a:r>
            <a:r>
              <a:rPr lang="ja-JP" altLang="en-US" dirty="0" smtClean="0"/>
              <a:t>するたびに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が発生するので遅くなりやすい</a:t>
            </a:r>
            <a:r>
              <a:rPr lang="en-US" altLang="ja-JP" dirty="0"/>
              <a:t> </a:t>
            </a:r>
            <a:r>
              <a:rPr lang="en-US" altLang="ja-JP" dirty="0" smtClean="0"/>
              <a:t>(*</a:t>
            </a:r>
            <a:r>
              <a:rPr lang="ja-JP" altLang="en-US" dirty="0" smtClean="0"/>
              <a:t>これは後述する方法で改善可能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23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jsrel</a:t>
            </a:r>
            <a:r>
              <a:rPr kumimoji="1" lang="en-US" altLang="ja-JP" dirty="0" smtClean="0"/>
              <a:t> (@</a:t>
            </a:r>
            <a:r>
              <a:rPr kumimoji="1" lang="en-US" altLang="ja-JP" dirty="0" err="1" smtClean="0"/>
              <a:t>shinout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との親和性がある</a:t>
            </a:r>
            <a:r>
              <a:rPr lang="en-US" altLang="ja-JP" dirty="0" err="1" smtClean="0"/>
              <a:t>JsonDB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SQL</a:t>
            </a:r>
            <a:r>
              <a:rPr lang="ja-JP" altLang="en-US" dirty="0" smtClean="0"/>
              <a:t>同様の処理を </a:t>
            </a:r>
            <a:r>
              <a:rPr lang="en-US" altLang="ja-JP" dirty="0" err="1" smtClean="0"/>
              <a:t>js</a:t>
            </a:r>
            <a:r>
              <a:rPr lang="ja-JP" altLang="en-US" dirty="0" smtClean="0"/>
              <a:t>っぽく処理できる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基本オンメモリ駆動で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ファイル出力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使用するためには少しソース修正が必要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基本てきには自己解決する能力が必要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93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TaffyDB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それなりに有名な</a:t>
            </a:r>
            <a:r>
              <a:rPr lang="en-US" altLang="ja-JP" dirty="0" err="1" smtClean="0"/>
              <a:t>JsonDB</a:t>
            </a:r>
            <a:endParaRPr lang="en-US" altLang="ja-JP" dirty="0" smtClean="0"/>
          </a:p>
          <a:p>
            <a:r>
              <a:rPr lang="ja-JP" altLang="en-US" dirty="0" smtClean="0"/>
              <a:t>メリット</a:t>
            </a:r>
            <a:endParaRPr lang="en-US" altLang="ja-JP" dirty="0"/>
          </a:p>
          <a:p>
            <a:pPr lvl="1"/>
            <a:r>
              <a:rPr lang="en-US" altLang="ja-JP" dirty="0" err="1" smtClean="0"/>
              <a:t>JS</a:t>
            </a:r>
            <a:r>
              <a:rPr lang="ja-JP" altLang="en-US" dirty="0" smtClean="0"/>
              <a:t>との親和性が高い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基本オンメモリ駆動で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ファイル出力可能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ユーザが</a:t>
            </a:r>
            <a:r>
              <a:rPr lang="ja-JP" altLang="en-US" dirty="0" smtClean="0"/>
              <a:t>多い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SQLite, </a:t>
            </a:r>
            <a:r>
              <a:rPr lang="en-US" altLang="ja-JP" dirty="0" err="1" smtClean="0"/>
              <a:t>jsrel</a:t>
            </a:r>
            <a:r>
              <a:rPr lang="ja-JP" altLang="en-US" dirty="0" smtClean="0"/>
              <a:t>に比べるとそれほど速くない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110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ベンチマーク条件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件のデータを書き込み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 </a:t>
            </a:r>
            <a:r>
              <a:rPr lang="ja-JP" altLang="en-US" dirty="0" smtClean="0"/>
              <a:t>ファイル出力</a:t>
            </a:r>
            <a:endParaRPr lang="en-US" altLang="ja-JP" dirty="0" smtClean="0"/>
          </a:p>
          <a:p>
            <a:pPr marL="514350" indent="-514350">
              <a:buAutoNum type="arabicPeriod"/>
            </a:pP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 dirty="0" smtClean="0"/>
              <a:t>ファイルからデータロード</a:t>
            </a:r>
            <a:r>
              <a:rPr lang="en-US" altLang="ja-JP" dirty="0" smtClean="0"/>
              <a:t> -&gt; </a:t>
            </a:r>
            <a:r>
              <a:rPr lang="ja-JP" altLang="en-US" dirty="0" smtClean="0"/>
              <a:t>ソート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484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ベンチマーク結果</a:t>
            </a:r>
            <a:r>
              <a:rPr kumimoji="1" lang="en-US" altLang="ja-JP" dirty="0" smtClean="0"/>
              <a:t> (write)</a:t>
            </a:r>
            <a:endParaRPr kumimoji="1" lang="ja-JP" altLang="en-US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/>
        </p:nvGraphicFramePr>
        <p:xfrm>
          <a:off x="4718050" y="204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409149"/>
              </p:ext>
            </p:extLst>
          </p:nvPr>
        </p:nvGraphicFramePr>
        <p:xfrm>
          <a:off x="139370" y="207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701252" y="17007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iPhone5s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12706" y="1700768"/>
            <a:ext cx="153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Nexus 5(2014)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1976" y="475154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0636" y="476125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45128" y="4770969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46754" y="482300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55414" y="483271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49906" y="4842429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14765" y="4751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件数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19543" y="485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件数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8821" y="1700768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9969" y="1702114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42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ベンチマーク結果</a:t>
            </a:r>
            <a:r>
              <a:rPr kumimoji="1" lang="en-US" altLang="ja-JP" dirty="0" smtClean="0"/>
              <a:t> (read)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01252" y="17007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iPhone5s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12706" y="1700768"/>
            <a:ext cx="153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Nexus 5(2014)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1976" y="475154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0636" y="476125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45128" y="4770969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46754" y="482300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55414" y="483271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49906" y="4842429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14765" y="4751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件数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19543" y="485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件数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8821" y="1700768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9969" y="1702114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graphicFrame>
        <p:nvGraphicFramePr>
          <p:cNvPr id="22" name="グラフ 21"/>
          <p:cNvGraphicFramePr>
            <a:graphicFrameLocks/>
          </p:cNvGraphicFramePr>
          <p:nvPr/>
        </p:nvGraphicFramePr>
        <p:xfrm>
          <a:off x="4692650" y="204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087727"/>
              </p:ext>
            </p:extLst>
          </p:nvPr>
        </p:nvGraphicFramePr>
        <p:xfrm>
          <a:off x="207583" y="207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43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SQLite</a:t>
            </a:r>
            <a:r>
              <a:rPr kumimoji="1" lang="ja-JP" altLang="en-US" dirty="0" smtClean="0"/>
              <a:t>の小技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通常は</a:t>
            </a:r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 処理毎に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の書き換えが発生するため、オンメモリの</a:t>
            </a:r>
            <a:r>
              <a:rPr kumimoji="1" lang="en-US" altLang="ja-JP" dirty="0" err="1" smtClean="0"/>
              <a:t>JsonDB</a:t>
            </a:r>
            <a:r>
              <a:rPr kumimoji="1" lang="ja-JP" altLang="en-US" dirty="0" smtClean="0"/>
              <a:t>系よりパフォーマンスが落ちる</a:t>
            </a:r>
            <a:endParaRPr kumimoji="1" lang="en-US" altLang="ja-JP" dirty="0" smtClean="0"/>
          </a:p>
          <a:p>
            <a:r>
              <a:rPr lang="ja-JP" altLang="en-US" dirty="0" smtClean="0"/>
              <a:t>しかし、</a:t>
            </a:r>
            <a:r>
              <a:rPr lang="en-US" altLang="ja-JP" dirty="0" smtClean="0"/>
              <a:t> BEGIN-COMMIT</a:t>
            </a:r>
            <a:r>
              <a:rPr lang="ja-JP" altLang="en-US" dirty="0" smtClean="0"/>
              <a:t>を使うと</a:t>
            </a:r>
            <a:r>
              <a:rPr lang="ja-JP" altLang="ja-JP" dirty="0"/>
              <a:t> 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への書き込みが一括で行われる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と思われる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ので、高速に処理出来る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80918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477</Words>
  <Application>Microsoft Macintosh PowerPoint</Application>
  <PresentationFormat>画面に合わせる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Titaniumで使えるデータ管理ライブラリ比較</vt:lpstr>
      <vt:lpstr>概要</vt:lpstr>
      <vt:lpstr>SQLite</vt:lpstr>
      <vt:lpstr>jsrel (@shinout)</vt:lpstr>
      <vt:lpstr>TaffyDB</vt:lpstr>
      <vt:lpstr>ベンチマーク条件</vt:lpstr>
      <vt:lpstr>ベンチマーク結果 (write)</vt:lpstr>
      <vt:lpstr>ベンチマーク結果 (read)</vt:lpstr>
      <vt:lpstr>SQLiteの小技</vt:lpstr>
      <vt:lpstr>BEGIN-COMMIT例</vt:lpstr>
      <vt:lpstr>それぞれ使い分けの指針</vt:lpstr>
      <vt:lpstr>詳しくはソースで！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Titaniumで使えるデータ管理ライブラリ比較</dc:title>
  <dc:creator>義和 大田</dc:creator>
  <cp:lastModifiedBy>義和 大田</cp:lastModifiedBy>
  <cp:revision>7</cp:revision>
  <dcterms:created xsi:type="dcterms:W3CDTF">2014-03-17T13:44:29Z</dcterms:created>
  <dcterms:modified xsi:type="dcterms:W3CDTF">2014-03-19T09:04:24Z</dcterms:modified>
</cp:coreProperties>
</file>