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タイトル&amp;サブタイトル">
    <p:bg>
      <p:bgPr>
        <a:solidFill>
          <a:srgbClr val="222222"/>
        </a:solidFill>
      </p:bgPr>
    </p:bg>
    <p:spTree>
      <p:nvGrpSpPr>
        <p:cNvPr id="1" name=""/>
        <p:cNvGrpSpPr/>
        <p:nvPr/>
      </p:nvGrpSpPr>
      <p:grpSpPr>
        <a:xfrm>
          <a:off x="0" y="0"/>
          <a:ext cx="0" cy="0"/>
          <a:chOff x="0" y="0"/>
          <a:chExt cx="0" cy="0"/>
        </a:xfrm>
      </p:grpSpPr>
      <p:sp>
        <p:nvSpPr>
          <p:cNvPr id="12" name="線"/>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13"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14" name="本文レベル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15"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bg>
      <p:bgPr>
        <a:solidFill>
          <a:srgbClr val="222222"/>
        </a:solidFill>
      </p:bgPr>
    </p:bg>
    <p:spTree>
      <p:nvGrpSpPr>
        <p:cNvPr id="1" name=""/>
        <p:cNvGrpSpPr/>
        <p:nvPr/>
      </p:nvGrpSpPr>
      <p:grpSpPr>
        <a:xfrm>
          <a:off x="0" y="0"/>
          <a:ext cx="0" cy="0"/>
          <a:chOff x="0" y="0"/>
          <a:chExt cx="0" cy="0"/>
        </a:xfrm>
      </p:grpSpPr>
      <p:sp>
        <p:nvSpPr>
          <p:cNvPr id="102"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10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10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画像（3点）">
    <p:bg>
      <p:bgPr>
        <a:solidFill>
          <a:srgbClr val="222222"/>
        </a:solidFill>
      </p:bgPr>
    </p:bg>
    <p:spTree>
      <p:nvGrpSpPr>
        <p:cNvPr id="1" name=""/>
        <p:cNvGrpSpPr/>
        <p:nvPr/>
      </p:nvGrpSpPr>
      <p:grpSpPr>
        <a:xfrm>
          <a:off x="0" y="0"/>
          <a:ext cx="0" cy="0"/>
          <a:chOff x="0" y="0"/>
          <a:chExt cx="0" cy="0"/>
        </a:xfrm>
      </p:grpSpPr>
      <p:sp>
        <p:nvSpPr>
          <p:cNvPr id="111" name="イメージ"/>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イメージ"/>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イメージ"/>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bg>
      <p:bgPr>
        <a:solidFill>
          <a:srgbClr val="222222"/>
        </a:solidFill>
      </p:bgPr>
    </p:bg>
    <p:spTree>
      <p:nvGrpSpPr>
        <p:cNvPr id="1" name=""/>
        <p:cNvGrpSpPr/>
        <p:nvPr/>
      </p:nvGrpSpPr>
      <p:grpSpPr>
        <a:xfrm>
          <a:off x="0" y="0"/>
          <a:ext cx="0" cy="0"/>
          <a:chOff x="0" y="0"/>
          <a:chExt cx="0" cy="0"/>
        </a:xfrm>
      </p:grpSpPr>
      <p:sp>
        <p:nvSpPr>
          <p:cNvPr id="121" name="コールアウト"/>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ここに引用を入力します。"/>
          <p:cNvSpPr txBox="1"/>
          <p:nvPr>
            <p:ph type="body" sz="half" idx="13"/>
          </p:nvPr>
        </p:nvSpPr>
        <p:spPr>
          <a:xfrm>
            <a:off x="889000" y="2908300"/>
            <a:ext cx="11226800" cy="284734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ここに引用を入力します。</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テキスト"/>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1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引用（代替）">
    <p:bg>
      <p:bgPr>
        <a:solidFill>
          <a:schemeClr val="accent1"/>
        </a:solidFill>
      </p:bgPr>
    </p:bg>
    <p:spTree>
      <p:nvGrpSpPr>
        <p:cNvPr id="1" name=""/>
        <p:cNvGrpSpPr/>
        <p:nvPr/>
      </p:nvGrpSpPr>
      <p:grpSpPr>
        <a:xfrm>
          <a:off x="0" y="0"/>
          <a:ext cx="0" cy="0"/>
          <a:chOff x="0" y="0"/>
          <a:chExt cx="0" cy="0"/>
        </a:xfrm>
      </p:grpSpPr>
      <p:sp>
        <p:nvSpPr>
          <p:cNvPr id="132" name="ここに引用を入力します。"/>
          <p:cNvSpPr txBox="1"/>
          <p:nvPr>
            <p:ph type="body" sz="half" idx="13"/>
          </p:nvPr>
        </p:nvSpPr>
        <p:spPr>
          <a:xfrm>
            <a:off x="5892800" y="2641600"/>
            <a:ext cx="6705600" cy="439928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ここに引用を入力します。</a:t>
            </a:r>
          </a:p>
        </p:txBody>
      </p:sp>
      <p:sp>
        <p:nvSpPr>
          <p:cNvPr id="133" name="イメージ"/>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写真">
    <p:bg>
      <p:bgPr>
        <a:solidFill>
          <a:srgbClr val="222222"/>
        </a:solidFill>
      </p:bgPr>
    </p:bg>
    <p:spTree>
      <p:nvGrpSpPr>
        <p:cNvPr id="1" name=""/>
        <p:cNvGrpSpPr/>
        <p:nvPr/>
      </p:nvGrpSpPr>
      <p:grpSpPr>
        <a:xfrm>
          <a:off x="0" y="0"/>
          <a:ext cx="0" cy="0"/>
          <a:chOff x="0" y="0"/>
          <a:chExt cx="0" cy="0"/>
        </a:xfrm>
      </p:grpSpPr>
      <p:sp>
        <p:nvSpPr>
          <p:cNvPr id="142" name="イメージ"/>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bg>
      <p:bgPr>
        <a:solidFill>
          <a:srgbClr val="222222"/>
        </a:solidFill>
      </p:bgPr>
    </p:bg>
    <p:spTree>
      <p:nvGrpSpPr>
        <p:cNvPr id="1" name=""/>
        <p:cNvGrpSpPr/>
        <p:nvPr/>
      </p:nvGrpSpPr>
      <p:grpSpPr>
        <a:xfrm>
          <a:off x="0" y="0"/>
          <a:ext cx="0" cy="0"/>
          <a:chOff x="0" y="0"/>
          <a:chExt cx="0" cy="0"/>
        </a:xfrm>
      </p:grpSpPr>
      <p:sp>
        <p:nvSpPr>
          <p:cNvPr id="15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代替）">
    <p:spTree>
      <p:nvGrpSpPr>
        <p:cNvPr id="1" name=""/>
        <p:cNvGrpSpPr/>
        <p:nvPr/>
      </p:nvGrpSpPr>
      <p:grpSpPr>
        <a:xfrm>
          <a:off x="0" y="0"/>
          <a:ext cx="0" cy="0"/>
          <a:chOff x="0" y="0"/>
          <a:chExt cx="0" cy="0"/>
        </a:xfrm>
      </p:grpSpPr>
      <p:sp>
        <p:nvSpPr>
          <p:cNvPr id="15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画像（横長）">
    <p:bg>
      <p:bgPr>
        <a:solidFill>
          <a:srgbClr val="222222"/>
        </a:solidFill>
      </p:bgPr>
    </p:bg>
    <p:spTree>
      <p:nvGrpSpPr>
        <p:cNvPr id="1" name=""/>
        <p:cNvGrpSpPr/>
        <p:nvPr/>
      </p:nvGrpSpPr>
      <p:grpSpPr>
        <a:xfrm>
          <a:off x="0" y="0"/>
          <a:ext cx="0" cy="0"/>
          <a:chOff x="0" y="0"/>
          <a:chExt cx="0" cy="0"/>
        </a:xfrm>
      </p:grpSpPr>
      <p:sp>
        <p:nvSpPr>
          <p:cNvPr id="22" name="イメージ"/>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線"/>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ヒラギノ角ゴ ProN W3"/>
                <a:ea typeface="ヒラギノ角ゴ ProN W3"/>
                <a:cs typeface="ヒラギノ角ゴ ProN W3"/>
                <a:sym typeface="ヒラギノ角ゴ ProN W3"/>
              </a:defRPr>
            </a:pPr>
          </a:p>
        </p:txBody>
      </p:sp>
      <p:sp>
        <p:nvSpPr>
          <p:cNvPr id="24"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25" name="本文レベル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26"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タイトル&amp;サブタイトル（代替）">
    <p:spTree>
      <p:nvGrpSpPr>
        <p:cNvPr id="1" name=""/>
        <p:cNvGrpSpPr/>
        <p:nvPr/>
      </p:nvGrpSpPr>
      <p:grpSpPr>
        <a:xfrm>
          <a:off x="0" y="0"/>
          <a:ext cx="0" cy="0"/>
          <a:chOff x="0" y="0"/>
          <a:chExt cx="0" cy="0"/>
        </a:xfrm>
      </p:grpSpPr>
      <p:sp>
        <p:nvSpPr>
          <p:cNvPr id="33" name="線"/>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34"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35" name="本文レベル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36" name="スライド番号"/>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タイトル（中央）">
    <p:bg>
      <p:bgPr>
        <a:solidFill>
          <a:srgbClr val="222222"/>
        </a:solidFill>
      </p:bgPr>
    </p:bg>
    <p:spTree>
      <p:nvGrpSpPr>
        <p:cNvPr id="1" name=""/>
        <p:cNvGrpSpPr/>
        <p:nvPr/>
      </p:nvGrpSpPr>
      <p:grpSpPr>
        <a:xfrm>
          <a:off x="0" y="0"/>
          <a:ext cx="0" cy="0"/>
          <a:chOff x="0" y="0"/>
          <a:chExt cx="0" cy="0"/>
        </a:xfrm>
      </p:grpSpPr>
      <p:sp>
        <p:nvSpPr>
          <p:cNvPr id="43" name="タイトルテキスト"/>
          <p:cNvSpPr txBox="1"/>
          <p:nvPr>
            <p:ph type="title"/>
          </p:nvPr>
        </p:nvSpPr>
        <p:spPr>
          <a:xfrm>
            <a:off x="406400" y="4038600"/>
            <a:ext cx="12192000" cy="4521200"/>
          </a:xfrm>
          <a:prstGeom prst="rect">
            <a:avLst/>
          </a:prstGeom>
        </p:spPr>
        <p:txBody>
          <a:bodyPr/>
          <a:lstStyle>
            <a:lvl1pPr>
              <a:spcBef>
                <a:spcPts val="0"/>
              </a:spcBef>
              <a:defRPr sz="17000"/>
            </a:lvl1pPr>
          </a:lstStyle>
          <a:p>
            <a:pPr/>
            <a:r>
              <a:t>タイトルテキスト</a:t>
            </a:r>
          </a:p>
        </p:txBody>
      </p:sp>
      <p:sp>
        <p:nvSpPr>
          <p:cNvPr id="44"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画像（縦長）">
    <p:bg>
      <p:bgPr>
        <a:solidFill>
          <a:srgbClr val="222222"/>
        </a:solidFill>
      </p:bgPr>
    </p:bg>
    <p:spTree>
      <p:nvGrpSpPr>
        <p:cNvPr id="1" name=""/>
        <p:cNvGrpSpPr/>
        <p:nvPr/>
      </p:nvGrpSpPr>
      <p:grpSpPr>
        <a:xfrm>
          <a:off x="0" y="0"/>
          <a:ext cx="0" cy="0"/>
          <a:chOff x="0" y="0"/>
          <a:chExt cx="0" cy="0"/>
        </a:xfrm>
      </p:grpSpPr>
      <p:sp>
        <p:nvSpPr>
          <p:cNvPr id="51" name="線"/>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52" name="イメージ"/>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タイトルテキスト"/>
          <p:cNvSpPr txBox="1"/>
          <p:nvPr>
            <p:ph type="title"/>
          </p:nvPr>
        </p:nvSpPr>
        <p:spPr>
          <a:xfrm>
            <a:off x="5892800" y="6426200"/>
            <a:ext cx="6705600" cy="2705100"/>
          </a:xfrm>
          <a:prstGeom prst="rect">
            <a:avLst/>
          </a:prstGeom>
        </p:spPr>
        <p:txBody>
          <a:bodyPr/>
          <a:lstStyle>
            <a:lvl1pPr>
              <a:spcBef>
                <a:spcPts val="0"/>
              </a:spcBef>
              <a:defRPr sz="17000"/>
            </a:lvl1pPr>
          </a:lstStyle>
          <a:p>
            <a:pPr/>
            <a:r>
              <a:t>タイトルテキスト</a:t>
            </a:r>
          </a:p>
        </p:txBody>
      </p:sp>
      <p:sp>
        <p:nvSpPr>
          <p:cNvPr id="54" name="本文レベル1…"/>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55"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上）">
    <p:spTree>
      <p:nvGrpSpPr>
        <p:cNvPr id="1" name=""/>
        <p:cNvGrpSpPr/>
        <p:nvPr/>
      </p:nvGrpSpPr>
      <p:grpSpPr>
        <a:xfrm>
          <a:off x="0" y="0"/>
          <a:ext cx="0" cy="0"/>
          <a:chOff x="0" y="0"/>
          <a:chExt cx="0" cy="0"/>
        </a:xfrm>
      </p:grpSpPr>
      <p:sp>
        <p:nvSpPr>
          <p:cNvPr id="62"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63" name="タイトルテキスト"/>
          <p:cNvSpPr txBox="1"/>
          <p:nvPr>
            <p:ph type="title"/>
          </p:nvPr>
        </p:nvSpPr>
        <p:spPr>
          <a:prstGeom prst="rect">
            <a:avLst/>
          </a:prstGeom>
        </p:spPr>
        <p:txBody>
          <a:bodyPr/>
          <a:lstStyle/>
          <a:p>
            <a:pPr/>
            <a:r>
              <a:t>タイトルテキスト</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bg>
      <p:bgPr>
        <a:solidFill>
          <a:srgbClr val="222222"/>
        </a:solidFill>
      </p:bgPr>
    </p:bg>
    <p:spTree>
      <p:nvGrpSpPr>
        <p:cNvPr id="1" name=""/>
        <p:cNvGrpSpPr/>
        <p:nvPr/>
      </p:nvGrpSpPr>
      <p:grpSpPr>
        <a:xfrm>
          <a:off x="0" y="0"/>
          <a:ext cx="0" cy="0"/>
          <a:chOff x="0" y="0"/>
          <a:chExt cx="0" cy="0"/>
        </a:xfrm>
      </p:grpSpPr>
      <p:sp>
        <p:nvSpPr>
          <p:cNvPr id="7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72" name="タイトルテキスト"/>
          <p:cNvSpPr txBox="1"/>
          <p:nvPr>
            <p:ph type="title"/>
          </p:nvPr>
        </p:nvSpPr>
        <p:spPr>
          <a:prstGeom prst="rect">
            <a:avLst/>
          </a:prstGeom>
        </p:spPr>
        <p:txBody>
          <a:bodyPr/>
          <a:lstStyle/>
          <a:p>
            <a:pPr/>
            <a:r>
              <a:t>タイトルテキスト</a:t>
            </a:r>
          </a:p>
        </p:txBody>
      </p:sp>
      <p:sp>
        <p:nvSpPr>
          <p:cNvPr id="7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7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代替）">
    <p:spTree>
      <p:nvGrpSpPr>
        <p:cNvPr id="1" name=""/>
        <p:cNvGrpSpPr/>
        <p:nvPr/>
      </p:nvGrpSpPr>
      <p:grpSpPr>
        <a:xfrm>
          <a:off x="0" y="0"/>
          <a:ext cx="0" cy="0"/>
          <a:chOff x="0" y="0"/>
          <a:chExt cx="0" cy="0"/>
        </a:xfrm>
      </p:grpSpPr>
      <p:sp>
        <p:nvSpPr>
          <p:cNvPr id="8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82" name="タイトルテキスト"/>
          <p:cNvSpPr txBox="1"/>
          <p:nvPr>
            <p:ph type="title"/>
          </p:nvPr>
        </p:nvSpPr>
        <p:spPr>
          <a:prstGeom prst="rect">
            <a:avLst/>
          </a:prstGeom>
        </p:spPr>
        <p:txBody>
          <a:bodyPr/>
          <a:lstStyle/>
          <a:p>
            <a:pPr/>
            <a:r>
              <a:t>タイトルテキスト</a:t>
            </a:r>
          </a:p>
        </p:txBody>
      </p:sp>
      <p:sp>
        <p:nvSpPr>
          <p:cNvPr id="8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8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bg>
      <p:bgPr>
        <a:solidFill>
          <a:srgbClr val="222222"/>
        </a:solidFill>
      </p:bgPr>
    </p:bg>
    <p:spTree>
      <p:nvGrpSpPr>
        <p:cNvPr id="1" name=""/>
        <p:cNvGrpSpPr/>
        <p:nvPr/>
      </p:nvGrpSpPr>
      <p:grpSpPr>
        <a:xfrm>
          <a:off x="0" y="0"/>
          <a:ext cx="0" cy="0"/>
          <a:chOff x="0" y="0"/>
          <a:chExt cx="0" cy="0"/>
        </a:xfrm>
      </p:grpSpPr>
      <p:sp>
        <p:nvSpPr>
          <p:cNvPr id="9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92" name="イメージ"/>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タイトルテキスト"/>
          <p:cNvSpPr txBox="1"/>
          <p:nvPr>
            <p:ph type="title"/>
          </p:nvPr>
        </p:nvSpPr>
        <p:spPr>
          <a:xfrm>
            <a:off x="406400" y="1536700"/>
            <a:ext cx="6299200" cy="723900"/>
          </a:xfrm>
          <a:prstGeom prst="rect">
            <a:avLst/>
          </a:prstGeom>
        </p:spPr>
        <p:txBody>
          <a:bodyPr/>
          <a:lstStyle/>
          <a:p>
            <a:pPr/>
            <a:r>
              <a:t>タイトルテキスト</a:t>
            </a:r>
          </a:p>
        </p:txBody>
      </p:sp>
      <p:sp>
        <p:nvSpPr>
          <p:cNvPr id="94" name="本文レベル1…"/>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本文レベル1</a:t>
            </a:r>
          </a:p>
          <a:p>
            <a:pPr lvl="1"/>
            <a:r>
              <a:t>本文レベル2</a:t>
            </a:r>
          </a:p>
          <a:p>
            <a:pPr lvl="2"/>
            <a:r>
              <a:t>本文レベル3</a:t>
            </a:r>
          </a:p>
          <a:p>
            <a:pPr lvl="3"/>
            <a:r>
              <a:t>本文レベル4</a:t>
            </a:r>
          </a:p>
          <a:p>
            <a:pPr lvl="4"/>
            <a:r>
              <a:t>本文レベル5</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線"/>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3" name="タイトルテキスト"/>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タイトルテキスト</a:t>
            </a:r>
          </a:p>
        </p:txBody>
      </p:sp>
      <p:sp>
        <p:nvSpPr>
          <p:cNvPr id="4" name="本文レベル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5" name="スライド番号"/>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png"/><Relationship Id="rId3" Type="http://schemas.openxmlformats.org/officeDocument/2006/relationships/image" Target="../media/image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 Id="rId3"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 Id="rId3" Type="http://schemas.openxmlformats.org/officeDocument/2006/relationships/image" Target="../media/image9.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Evaluating the design"/>
          <p:cNvSpPr txBox="1"/>
          <p:nvPr>
            <p:ph type="ctrTitle"/>
          </p:nvPr>
        </p:nvSpPr>
        <p:spPr>
          <a:xfrm>
            <a:off x="406400" y="3962400"/>
            <a:ext cx="12192000" cy="1571080"/>
          </a:xfrm>
          <a:prstGeom prst="rect">
            <a:avLst/>
          </a:prstGeom>
        </p:spPr>
        <p:txBody>
          <a:bodyPr/>
          <a:lstStyle>
            <a:lvl1pPr algn="r" defTabSz="397256">
              <a:defRPr sz="11560"/>
            </a:lvl1pPr>
          </a:lstStyle>
          <a:p>
            <a:pPr/>
            <a:r>
              <a:t>Evaluating the design</a:t>
            </a:r>
          </a:p>
        </p:txBody>
      </p:sp>
      <p:sp>
        <p:nvSpPr>
          <p:cNvPr id="167" name="情報科学科計算機科学コース 09B17023…"/>
          <p:cNvSpPr txBox="1"/>
          <p:nvPr>
            <p:ph type="subTitle" sz="quarter" idx="1"/>
          </p:nvPr>
        </p:nvSpPr>
        <p:spPr>
          <a:xfrm>
            <a:off x="406400" y="6634271"/>
            <a:ext cx="12192000" cy="1392129"/>
          </a:xfrm>
          <a:prstGeom prst="rect">
            <a:avLst/>
          </a:prstGeom>
        </p:spPr>
        <p:txBody>
          <a:bodyPr/>
          <a:lstStyle/>
          <a:p>
            <a:pPr defTabSz="362204">
              <a:spcBef>
                <a:spcPts val="1400"/>
              </a:spcBef>
              <a:defRPr sz="3348"/>
            </a:pPr>
            <a:r>
              <a:t>情報科学科計算機科学コース　09B17023</a:t>
            </a:r>
          </a:p>
          <a:p>
            <a:pPr lvl="2" algn="r" defTabSz="362204">
              <a:spcBef>
                <a:spcPts val="1400"/>
              </a:spcBef>
              <a:defRPr sz="3348"/>
            </a:pPr>
            <a:r>
              <a:t>化田 晃平</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4.0 概要"/>
          <p:cNvSpPr txBox="1"/>
          <p:nvPr>
            <p:ph type="body" idx="13"/>
          </p:nvPr>
        </p:nvSpPr>
        <p:spPr>
          <a:prstGeom prst="rect">
            <a:avLst/>
          </a:prstGeom>
        </p:spPr>
        <p:txBody>
          <a:bodyPr/>
          <a:lstStyle/>
          <a:p>
            <a:pPr/>
            <a:r>
              <a:t>4.0 概要</a:t>
            </a:r>
          </a:p>
        </p:txBody>
      </p:sp>
      <p:sp>
        <p:nvSpPr>
          <p:cNvPr id="211" name="Design Harmony"/>
          <p:cNvSpPr txBox="1"/>
          <p:nvPr>
            <p:ph type="title"/>
          </p:nvPr>
        </p:nvSpPr>
        <p:spPr>
          <a:xfrm>
            <a:off x="406400" y="1694038"/>
            <a:ext cx="12192000" cy="807096"/>
          </a:xfrm>
          <a:prstGeom prst="rect">
            <a:avLst/>
          </a:prstGeom>
        </p:spPr>
        <p:txBody>
          <a:bodyPr/>
          <a:lstStyle>
            <a:lvl1pPr defTabSz="549148">
              <a:spcBef>
                <a:spcPts val="2600"/>
              </a:spcBef>
              <a:defRPr sz="5640"/>
            </a:lvl1pPr>
          </a:lstStyle>
          <a:p>
            <a:pPr/>
            <a:r>
              <a:t>Design Harmony </a:t>
            </a:r>
          </a:p>
        </p:txBody>
      </p:sp>
      <p:sp>
        <p:nvSpPr>
          <p:cNvPr id="212" name="1. Identity Harmony（アイデンティティの調和）…"/>
          <p:cNvSpPr txBox="1"/>
          <p:nvPr>
            <p:ph type="body" idx="1"/>
          </p:nvPr>
        </p:nvSpPr>
        <p:spPr>
          <a:xfrm>
            <a:off x="406400" y="2635250"/>
            <a:ext cx="12192000" cy="6108700"/>
          </a:xfrm>
          <a:prstGeom prst="rect">
            <a:avLst/>
          </a:prstGeom>
        </p:spPr>
        <p:txBody>
          <a:bodyPr/>
          <a:lstStyle/>
          <a:p>
            <a:pPr/>
            <a:r>
              <a:t>1. Identity Harmony（アイデンティティの調和）</a:t>
            </a:r>
          </a:p>
          <a:p>
            <a:pPr/>
          </a:p>
          <a:p>
            <a:pPr/>
            <a:r>
              <a:t>2. Collaboration Harmony（コラボレーションの調和）</a:t>
            </a:r>
          </a:p>
          <a:p>
            <a:pPr/>
          </a:p>
          <a:p>
            <a:pPr/>
            <a:r>
              <a:t>3. Classification Harmony（類別の調和）</a:t>
            </a:r>
          </a:p>
        </p:txBody>
      </p:sp>
      <p:sp>
        <p:nvSpPr>
          <p:cNvPr id="213" name="・ システム内のエンティティが存在している意味…"/>
          <p:cNvSpPr/>
          <p:nvPr/>
        </p:nvSpPr>
        <p:spPr>
          <a:xfrm>
            <a:off x="1399282" y="3315492"/>
            <a:ext cx="10587236" cy="11538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 </a:t>
            </a:r>
            <a:r>
              <a:rPr>
                <a:solidFill>
                  <a:schemeClr val="accent1"/>
                </a:solidFill>
              </a:rPr>
              <a:t>システム内のエンティティが存在している意味</a:t>
            </a:r>
          </a:p>
          <a:p>
            <a:pPr>
              <a:lnSpc>
                <a:spcPct val="80000"/>
              </a:lnSpc>
              <a:spcBef>
                <a:spcPts val="0"/>
              </a:spcBef>
              <a:defRPr cap="all" sz="2400">
                <a:latin typeface="Avenir Next"/>
                <a:ea typeface="Avenir Next"/>
                <a:cs typeface="Avenir Next"/>
                <a:sym typeface="Avenir Next"/>
              </a:defRPr>
            </a:pPr>
            <a:r>
              <a:t>（そのエンティティは何をしているのか？ 働きすぎ？働いていない？)</a:t>
            </a:r>
          </a:p>
        </p:txBody>
      </p:sp>
      <p:sp>
        <p:nvSpPr>
          <p:cNvPr id="214" name="・あらゆるエンティティが他のエンティティと共同作業している…"/>
          <p:cNvSpPr/>
          <p:nvPr/>
        </p:nvSpPr>
        <p:spPr>
          <a:xfrm>
            <a:off x="1399282" y="5373242"/>
            <a:ext cx="10587236" cy="13442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a:t>
            </a:r>
            <a:r>
              <a:rPr>
                <a:solidFill>
                  <a:schemeClr val="accent1"/>
                </a:solidFill>
              </a:rPr>
              <a:t>あらゆるエンティティが他のエンティティと共同作業している</a:t>
            </a:r>
          </a:p>
          <a:p>
            <a:pPr>
              <a:lnSpc>
                <a:spcPct val="80000"/>
              </a:lnSpc>
              <a:spcBef>
                <a:spcPts val="0"/>
              </a:spcBef>
              <a:defRPr cap="all" sz="2400">
                <a:latin typeface="Avenir Next"/>
                <a:ea typeface="Avenir Next"/>
                <a:cs typeface="Avenir Next"/>
                <a:sym typeface="Avenir Next"/>
              </a:defRPr>
            </a:pPr>
            <a:r>
              <a:t>（すべてのタスクを自分でこなしている？他のエンティティをどのように</a:t>
            </a:r>
          </a:p>
          <a:p>
            <a:pPr>
              <a:lnSpc>
                <a:spcPct val="80000"/>
              </a:lnSpc>
              <a:spcBef>
                <a:spcPts val="0"/>
              </a:spcBef>
              <a:defRPr cap="all" sz="2400">
                <a:latin typeface="Avenir Next"/>
                <a:ea typeface="Avenir Next"/>
                <a:cs typeface="Avenir Next"/>
                <a:sym typeface="Avenir Next"/>
              </a:defRPr>
            </a:pPr>
            <a:r>
              <a:t>　使っている？）</a:t>
            </a:r>
          </a:p>
          <a:p>
            <a:pPr>
              <a:lnSpc>
                <a:spcPct val="80000"/>
              </a:lnSpc>
              <a:spcBef>
                <a:spcPts val="0"/>
              </a:spcBef>
              <a:defRPr cap="all" sz="2400">
                <a:latin typeface="Avenir Next"/>
                <a:ea typeface="Avenir Next"/>
                <a:cs typeface="Avenir Next"/>
                <a:sym typeface="Avenir Next"/>
              </a:defRPr>
            </a:pPr>
            <a:r>
              <a:t>）</a:t>
            </a:r>
          </a:p>
        </p:txBody>
      </p:sp>
      <p:sp>
        <p:nvSpPr>
          <p:cNvPr id="215" name="・ 継承の側面で、前の2つの調和の要素を兼ね備えている…"/>
          <p:cNvSpPr/>
          <p:nvPr/>
        </p:nvSpPr>
        <p:spPr>
          <a:xfrm>
            <a:off x="1399282" y="7506452"/>
            <a:ext cx="10587236" cy="19345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 </a:t>
            </a:r>
            <a:r>
              <a:rPr>
                <a:solidFill>
                  <a:schemeClr val="accent1"/>
                </a:solidFill>
              </a:rPr>
              <a:t>継承の側面で、前の2つの調和の要素を兼ね備えている</a:t>
            </a:r>
            <a:endParaRPr>
              <a:solidFill>
                <a:schemeClr val="accent1"/>
              </a:solidFill>
            </a:endParaRPr>
          </a:p>
          <a:p>
            <a:pPr>
              <a:lnSpc>
                <a:spcPct val="80000"/>
              </a:lnSpc>
              <a:spcBef>
                <a:spcPts val="0"/>
              </a:spcBef>
              <a:defRPr cap="all" sz="2400">
                <a:latin typeface="Avenir Next"/>
                <a:ea typeface="Avenir Next"/>
                <a:cs typeface="Avenir Next"/>
                <a:sym typeface="Avenir Next"/>
              </a:defRPr>
            </a:pPr>
            <a:r>
              <a:t>（サブクラスは継承元の機能をすべて使っている？それとも無視しているも</a:t>
            </a:r>
          </a:p>
          <a:p>
            <a:pPr>
              <a:lnSpc>
                <a:spcPct val="80000"/>
              </a:lnSpc>
              <a:spcBef>
                <a:spcPts val="0"/>
              </a:spcBef>
              <a:defRPr cap="all" sz="2400">
                <a:latin typeface="Avenir Next"/>
                <a:ea typeface="Avenir Next"/>
                <a:cs typeface="Avenir Next"/>
                <a:sym typeface="Avenir Next"/>
              </a:defRPr>
            </a:pPr>
            <a:r>
              <a:t>　のがある？）</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4.0 概要"/>
          <p:cNvSpPr txBox="1"/>
          <p:nvPr>
            <p:ph type="body" idx="13"/>
          </p:nvPr>
        </p:nvSpPr>
        <p:spPr>
          <a:prstGeom prst="rect">
            <a:avLst/>
          </a:prstGeom>
        </p:spPr>
        <p:txBody>
          <a:bodyPr/>
          <a:lstStyle/>
          <a:p>
            <a:pPr/>
            <a:r>
              <a:t>4.0 概要</a:t>
            </a:r>
          </a:p>
        </p:txBody>
      </p:sp>
      <p:sp>
        <p:nvSpPr>
          <p:cNvPr id="218" name="Design Harmony"/>
          <p:cNvSpPr txBox="1"/>
          <p:nvPr>
            <p:ph type="title"/>
          </p:nvPr>
        </p:nvSpPr>
        <p:spPr>
          <a:xfrm>
            <a:off x="406400" y="1694038"/>
            <a:ext cx="12192000" cy="807096"/>
          </a:xfrm>
          <a:prstGeom prst="rect">
            <a:avLst/>
          </a:prstGeom>
        </p:spPr>
        <p:txBody>
          <a:bodyPr/>
          <a:lstStyle>
            <a:lvl1pPr defTabSz="549148">
              <a:spcBef>
                <a:spcPts val="2600"/>
              </a:spcBef>
              <a:defRPr sz="5640"/>
            </a:lvl1pPr>
          </a:lstStyle>
          <a:p>
            <a:pPr/>
            <a:r>
              <a:t>Design Harmony </a:t>
            </a:r>
          </a:p>
        </p:txBody>
      </p:sp>
      <p:sp>
        <p:nvSpPr>
          <p:cNvPr id="219" name="システム内のすべてのエンティティはそれ自身、共同作業するエンティティ、そして継承関係にあるものと調和がとれていなければならない。"/>
          <p:cNvSpPr txBox="1"/>
          <p:nvPr>
            <p:ph type="body" sz="half" idx="1"/>
          </p:nvPr>
        </p:nvSpPr>
        <p:spPr>
          <a:xfrm>
            <a:off x="406400" y="4057650"/>
            <a:ext cx="12192000" cy="2189957"/>
          </a:xfrm>
          <a:prstGeom prst="rect">
            <a:avLst/>
          </a:prstGeom>
        </p:spPr>
        <p:txBody>
          <a:bodyPr/>
          <a:lstStyle/>
          <a:p>
            <a:pPr/>
            <a:r>
              <a:t>システム内のすべてのエンティティはそれ自身、共同作業するエンティティ、そして継承関係にあるものと調和がとれていなければならない。</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Evaluating the design"/>
          <p:cNvSpPr txBox="1"/>
          <p:nvPr>
            <p:ph type="body" idx="13"/>
          </p:nvPr>
        </p:nvSpPr>
        <p:spPr>
          <a:prstGeom prst="rect">
            <a:avLst/>
          </a:prstGeom>
        </p:spPr>
        <p:txBody>
          <a:bodyPr/>
          <a:lstStyle/>
          <a:p>
            <a:pPr/>
            <a:r>
              <a:t>Evaluating the design</a:t>
            </a:r>
          </a:p>
        </p:txBody>
      </p:sp>
      <p:sp>
        <p:nvSpPr>
          <p:cNvPr id="222" name="目次"/>
          <p:cNvSpPr txBox="1"/>
          <p:nvPr>
            <p:ph type="title"/>
          </p:nvPr>
        </p:nvSpPr>
        <p:spPr>
          <a:prstGeom prst="rect">
            <a:avLst/>
          </a:prstGeom>
        </p:spPr>
        <p:txBody>
          <a:bodyPr/>
          <a:lstStyle>
            <a:lvl1pPr defTabSz="473201">
              <a:spcBef>
                <a:spcPts val="2200"/>
              </a:spcBef>
              <a:defRPr sz="4860"/>
            </a:lvl1pPr>
          </a:lstStyle>
          <a:p>
            <a:pPr/>
            <a:r>
              <a:t>目次</a:t>
            </a:r>
          </a:p>
        </p:txBody>
      </p:sp>
      <p:sp>
        <p:nvSpPr>
          <p:cNvPr id="223" name="4.0 概要…"/>
          <p:cNvSpPr txBox="1"/>
          <p:nvPr>
            <p:ph type="body" idx="1"/>
          </p:nvPr>
        </p:nvSpPr>
        <p:spPr>
          <a:xfrm>
            <a:off x="1117600" y="3326821"/>
            <a:ext cx="12192000" cy="5593739"/>
          </a:xfrm>
          <a:prstGeom prst="rect">
            <a:avLst/>
          </a:prstGeom>
        </p:spPr>
        <p:txBody>
          <a:bodyPr/>
          <a:lstStyle/>
          <a:p>
            <a:pPr>
              <a:defRPr sz="4000"/>
            </a:pPr>
            <a:r>
              <a:t>4.0</a:t>
            </a:r>
            <a:r>
              <a:rPr>
                <a:solidFill>
                  <a:schemeClr val="accent5"/>
                </a:solidFill>
              </a:rPr>
              <a:t> </a:t>
            </a:r>
            <a:r>
              <a:t>概要</a:t>
            </a:r>
          </a:p>
          <a:p>
            <a:pPr>
              <a:defRPr sz="4000"/>
            </a:pPr>
            <a:r>
              <a:t>4.1 Detection Strategies</a:t>
            </a:r>
          </a:p>
          <a:p>
            <a:pPr>
              <a:defRPr sz="4000"/>
            </a:pPr>
            <a:r>
              <a:t>4.2 The Class Blueprint</a:t>
            </a:r>
          </a:p>
          <a:p>
            <a:pPr>
              <a:defRPr sz="4000"/>
            </a:pPr>
            <a:r>
              <a:t>4.3 結論と見通し</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4.1 Detection strategies（検出方法）"/>
          <p:cNvSpPr txBox="1"/>
          <p:nvPr>
            <p:ph type="body" idx="13"/>
          </p:nvPr>
        </p:nvSpPr>
        <p:spPr>
          <a:prstGeom prst="rect">
            <a:avLst/>
          </a:prstGeom>
        </p:spPr>
        <p:txBody>
          <a:bodyPr/>
          <a:lstStyle/>
          <a:p>
            <a:pPr/>
            <a:r>
              <a:t>4.1 Detection strategies（検出方法）</a:t>
            </a:r>
          </a:p>
        </p:txBody>
      </p:sp>
      <p:sp>
        <p:nvSpPr>
          <p:cNvPr id="226" name="検出方法における原則"/>
          <p:cNvSpPr txBox="1"/>
          <p:nvPr>
            <p:ph type="title"/>
          </p:nvPr>
        </p:nvSpPr>
        <p:spPr>
          <a:xfrm>
            <a:off x="406400" y="1694038"/>
            <a:ext cx="12192000" cy="807096"/>
          </a:xfrm>
          <a:prstGeom prst="rect">
            <a:avLst/>
          </a:prstGeom>
        </p:spPr>
        <p:txBody>
          <a:bodyPr/>
          <a:lstStyle>
            <a:lvl1pPr defTabSz="531622">
              <a:spcBef>
                <a:spcPts val="2500"/>
              </a:spcBef>
              <a:defRPr sz="5460"/>
            </a:lvl1pPr>
          </a:lstStyle>
          <a:p>
            <a:pPr/>
            <a:r>
              <a:t>検出方法における原則</a:t>
            </a:r>
          </a:p>
        </p:txBody>
      </p:sp>
      <p:sp>
        <p:nvSpPr>
          <p:cNvPr id="227" name="メトリクスは関連情報を提供するために組み合わせて使わなければならない…"/>
          <p:cNvSpPr txBox="1"/>
          <p:nvPr>
            <p:ph type="body" idx="1"/>
          </p:nvPr>
        </p:nvSpPr>
        <p:spPr>
          <a:xfrm>
            <a:off x="406399" y="3958902"/>
            <a:ext cx="12192001" cy="4299596"/>
          </a:xfrm>
          <a:prstGeom prst="rect">
            <a:avLst/>
          </a:prstGeom>
        </p:spPr>
        <p:txBody>
          <a:bodyPr/>
          <a:lstStyle/>
          <a:p>
            <a:pPr/>
            <a:r>
              <a:t>メトリクスは関連情報を提供するために組み合わせて使わなければならない</a:t>
            </a:r>
          </a:p>
          <a:p>
            <a:pPr/>
            <a:r>
              <a:t>機構はエンジニアにより抽象的なレベルでメトリクスを作用させる方法を提供するために</a:t>
            </a:r>
            <a:r>
              <a:rPr>
                <a:solidFill>
                  <a:schemeClr val="accent1"/>
                </a:solidFill>
              </a:rPr>
              <a:t>DETECTION STRATEGY</a:t>
            </a:r>
            <a:r>
              <a:t>を定義</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4.1 Detection strategies（検出方法）"/>
          <p:cNvSpPr txBox="1"/>
          <p:nvPr>
            <p:ph type="body" idx="13"/>
          </p:nvPr>
        </p:nvSpPr>
        <p:spPr>
          <a:prstGeom prst="rect">
            <a:avLst/>
          </a:prstGeom>
        </p:spPr>
        <p:txBody>
          <a:bodyPr/>
          <a:lstStyle/>
          <a:p>
            <a:pPr/>
            <a:r>
              <a:t>4.1 Detection strategies（検出方法）</a:t>
            </a:r>
          </a:p>
        </p:txBody>
      </p:sp>
      <p:sp>
        <p:nvSpPr>
          <p:cNvPr id="230" name="DETECTION STRATEGY の定義"/>
          <p:cNvSpPr txBox="1"/>
          <p:nvPr>
            <p:ph type="title"/>
          </p:nvPr>
        </p:nvSpPr>
        <p:spPr>
          <a:xfrm>
            <a:off x="406400" y="1694038"/>
            <a:ext cx="12192000" cy="807096"/>
          </a:xfrm>
          <a:prstGeom prst="rect">
            <a:avLst/>
          </a:prstGeom>
        </p:spPr>
        <p:txBody>
          <a:bodyPr/>
          <a:lstStyle>
            <a:lvl1pPr defTabSz="455675">
              <a:spcBef>
                <a:spcPts val="2100"/>
              </a:spcBef>
              <a:defRPr sz="4680"/>
            </a:lvl1pPr>
          </a:lstStyle>
          <a:p>
            <a:pPr/>
            <a:r>
              <a:t>DETECTION STRATEGY の定義</a:t>
            </a:r>
          </a:p>
        </p:txBody>
      </p:sp>
      <p:sp>
        <p:nvSpPr>
          <p:cNvPr id="231" name="定義: Detection Strategyはメトリクスに基づき、ソースコー            ド内での特定の性質を持つ設計のフラグメントを検出する…"/>
          <p:cNvSpPr txBox="1"/>
          <p:nvPr>
            <p:ph type="body" idx="1"/>
          </p:nvPr>
        </p:nvSpPr>
        <p:spPr>
          <a:xfrm>
            <a:off x="406400" y="3280772"/>
            <a:ext cx="12192000" cy="5382204"/>
          </a:xfrm>
          <a:prstGeom prst="rect">
            <a:avLst/>
          </a:prstGeom>
        </p:spPr>
        <p:txBody>
          <a:bodyPr/>
          <a:lstStyle/>
          <a:p>
            <a:pPr marL="440055" indent="-440055" defTabSz="578358">
              <a:spcBef>
                <a:spcPts val="2700"/>
              </a:spcBef>
              <a:defRPr sz="3366">
                <a:solidFill>
                  <a:schemeClr val="accent3">
                    <a:hueOff val="1971429"/>
                    <a:satOff val="-6114"/>
                    <a:lumOff val="-25490"/>
                  </a:schemeClr>
                </a:solidFill>
              </a:defRPr>
            </a:pPr>
            <a:r>
              <a:t>定義: Detection Strategyはメトリクスに基づき、ソースコー            ド内での特定の性質を持つ設計のフラグメントを検出する</a:t>
            </a:r>
          </a:p>
          <a:p>
            <a:pPr marL="440055" indent="-440055" defTabSz="578358">
              <a:spcBef>
                <a:spcPts val="2700"/>
              </a:spcBef>
              <a:defRPr sz="3366"/>
            </a:pPr>
            <a:r>
              <a:t>目的: 設計規則とその違反を定量化できるようにする</a:t>
            </a:r>
          </a:p>
          <a:p>
            <a:pPr marL="440055" indent="-440055" defTabSz="578358">
              <a:spcBef>
                <a:spcPts val="2700"/>
              </a:spcBef>
              <a:defRPr sz="3366"/>
            </a:pPr>
          </a:p>
          <a:p>
            <a:pPr marL="440055" indent="-440055" defTabSz="578358">
              <a:spcBef>
                <a:spcPts val="2700"/>
              </a:spcBef>
              <a:defRPr sz="3366"/>
            </a:pPr>
            <a:r>
              <a:t>Detection Strategyでのメトリクスの使用は</a:t>
            </a:r>
            <a:r>
              <a:rPr>
                <a:solidFill>
                  <a:schemeClr val="accent1"/>
                </a:solidFill>
              </a:rPr>
              <a:t>フィルタリング(Filtering)</a:t>
            </a:r>
            <a:r>
              <a:t>と</a:t>
            </a:r>
            <a:r>
              <a:rPr>
                <a:solidFill>
                  <a:schemeClr val="accent1"/>
                </a:solidFill>
              </a:rPr>
              <a:t>構成(Composition)</a:t>
            </a:r>
            <a:r>
              <a:t>のメカニズムを基にしている</a:t>
            </a:r>
          </a:p>
        </p:txBody>
      </p:sp>
      <p:sp>
        <p:nvSpPr>
          <p:cNvPr id="232" name="・特定の設計問題によって影響される要素を発見する"/>
          <p:cNvSpPr/>
          <p:nvPr/>
        </p:nvSpPr>
        <p:spPr>
          <a:xfrm>
            <a:off x="1785231" y="6103292"/>
            <a:ext cx="10587237" cy="45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80000"/>
              </a:lnSpc>
              <a:spcBef>
                <a:spcPts val="0"/>
              </a:spcBef>
              <a:defRPr cap="all" sz="2400">
                <a:latin typeface="Avenir Next"/>
                <a:ea typeface="Avenir Next"/>
                <a:cs typeface="Avenir Next"/>
                <a:sym typeface="Avenir Next"/>
              </a:defRPr>
            </a:lvl1pPr>
          </a:lstStyle>
          <a:p>
            <a:pPr/>
            <a:r>
              <a:t>・特定の設計問題によって影響される要素を発見する</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4.1 Detection strategies（検出方法）"/>
          <p:cNvSpPr txBox="1"/>
          <p:nvPr>
            <p:ph type="body" idx="13"/>
          </p:nvPr>
        </p:nvSpPr>
        <p:spPr>
          <a:prstGeom prst="rect">
            <a:avLst/>
          </a:prstGeom>
        </p:spPr>
        <p:txBody>
          <a:bodyPr/>
          <a:lstStyle/>
          <a:p>
            <a:pPr/>
            <a:r>
              <a:t>4.1 Detection strategies（検出方法）</a:t>
            </a:r>
          </a:p>
        </p:txBody>
      </p:sp>
      <p:sp>
        <p:nvSpPr>
          <p:cNvPr id="235" name="Filtering（フィルタリング）"/>
          <p:cNvSpPr txBox="1"/>
          <p:nvPr>
            <p:ph type="title"/>
          </p:nvPr>
        </p:nvSpPr>
        <p:spPr>
          <a:xfrm>
            <a:off x="406400" y="1694038"/>
            <a:ext cx="12192000" cy="807096"/>
          </a:xfrm>
          <a:prstGeom prst="rect">
            <a:avLst/>
          </a:prstGeom>
        </p:spPr>
        <p:txBody>
          <a:bodyPr/>
          <a:lstStyle>
            <a:lvl1pPr defTabSz="455675">
              <a:spcBef>
                <a:spcPts val="2100"/>
              </a:spcBef>
              <a:defRPr sz="4680"/>
            </a:lvl1pPr>
          </a:lstStyle>
          <a:p>
            <a:pPr/>
            <a:r>
              <a:t>Filtering（フィルタリング）</a:t>
            </a:r>
          </a:p>
        </p:txBody>
      </p:sp>
      <p:sp>
        <p:nvSpPr>
          <p:cNvPr id="236" name="鍵となる問題: 特別な性質を持つ値を保持するように初期データセットを減らすこと…"/>
          <p:cNvSpPr txBox="1"/>
          <p:nvPr>
            <p:ph type="body" idx="1"/>
          </p:nvPr>
        </p:nvSpPr>
        <p:spPr>
          <a:xfrm>
            <a:off x="406400" y="3189049"/>
            <a:ext cx="12192000" cy="5570125"/>
          </a:xfrm>
          <a:prstGeom prst="rect">
            <a:avLst/>
          </a:prstGeom>
        </p:spPr>
        <p:txBody>
          <a:bodyPr/>
          <a:lstStyle/>
          <a:p>
            <a:pPr/>
            <a:r>
              <a:rPr>
                <a:solidFill>
                  <a:srgbClr val="000000"/>
                </a:solidFill>
              </a:rPr>
              <a:t>鍵となる問題: </a:t>
            </a:r>
            <a:r>
              <a:t>特別な性質を持つ値を保持するように初期データセットを減らすこと</a:t>
            </a:r>
          </a:p>
          <a:p>
            <a:pPr/>
            <a:r>
              <a:rPr>
                <a:solidFill>
                  <a:srgbClr val="000000"/>
                </a:solidFill>
              </a:rPr>
              <a:t>目的: </a:t>
            </a:r>
            <a:r>
              <a:t>メトリックによって得た特別な性質を持つ設計の要素のみが維持される</a:t>
            </a:r>
          </a:p>
          <a:p>
            <a:pPr/>
            <a:r>
              <a:t>どう私たちが結果のデータセットの制限を設定するかでフィルタが統計的に判断された絶対的閾値になるか相対的閾値になるかが決まる</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4.1 Detection strategies（検出方法）"/>
          <p:cNvSpPr txBox="1"/>
          <p:nvPr>
            <p:ph type="body" idx="13"/>
          </p:nvPr>
        </p:nvSpPr>
        <p:spPr>
          <a:prstGeom prst="rect">
            <a:avLst/>
          </a:prstGeom>
        </p:spPr>
        <p:txBody>
          <a:bodyPr/>
          <a:lstStyle/>
          <a:p>
            <a:pPr/>
            <a:r>
              <a:t>4.1 Detection strategies（検出方法）</a:t>
            </a:r>
          </a:p>
        </p:txBody>
      </p:sp>
      <p:sp>
        <p:nvSpPr>
          <p:cNvPr id="239" name="Statistical filters(統計的フィルタ)"/>
          <p:cNvSpPr txBox="1"/>
          <p:nvPr>
            <p:ph type="title"/>
          </p:nvPr>
        </p:nvSpPr>
        <p:spPr>
          <a:xfrm>
            <a:off x="406400" y="1694038"/>
            <a:ext cx="12192000" cy="807096"/>
          </a:xfrm>
          <a:prstGeom prst="rect">
            <a:avLst/>
          </a:prstGeom>
        </p:spPr>
        <p:txBody>
          <a:bodyPr/>
          <a:lstStyle>
            <a:lvl1pPr defTabSz="455675">
              <a:spcBef>
                <a:spcPts val="2100"/>
              </a:spcBef>
              <a:defRPr sz="4680"/>
            </a:lvl1pPr>
          </a:lstStyle>
          <a:p>
            <a:pPr/>
            <a:r>
              <a:t>Statistical filters(統計的フィルタ)</a:t>
            </a:r>
          </a:p>
        </p:txBody>
      </p:sp>
      <p:sp>
        <p:nvSpPr>
          <p:cNvPr id="240" name="アプローチ: 統計的規則に則った検出するための統計的手法をとる…"/>
          <p:cNvSpPr txBox="1"/>
          <p:nvPr>
            <p:ph type="body" idx="1"/>
          </p:nvPr>
        </p:nvSpPr>
        <p:spPr>
          <a:xfrm>
            <a:off x="406400" y="3872137"/>
            <a:ext cx="12192000" cy="4480637"/>
          </a:xfrm>
          <a:prstGeom prst="rect">
            <a:avLst/>
          </a:prstGeom>
        </p:spPr>
        <p:txBody>
          <a:bodyPr/>
          <a:lstStyle/>
          <a:p>
            <a:pPr/>
            <a:r>
              <a:rPr>
                <a:solidFill>
                  <a:srgbClr val="000000"/>
                </a:solidFill>
              </a:rPr>
              <a:t>アプローチ: </a:t>
            </a:r>
            <a:r>
              <a:t>統計的規則に則った検出するための統計的手法をとる</a:t>
            </a:r>
          </a:p>
          <a:p>
            <a:pPr/>
            <a:r>
              <a:rPr>
                <a:solidFill>
                  <a:srgbClr val="000000"/>
                </a:solidFill>
              </a:rPr>
              <a:t>利点: </a:t>
            </a:r>
            <a:r>
              <a:t>明示的に閾値を特定する必要がない</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4.1 Detection strategies（検出方法）"/>
          <p:cNvSpPr txBox="1"/>
          <p:nvPr>
            <p:ph type="body" idx="13"/>
          </p:nvPr>
        </p:nvSpPr>
        <p:spPr>
          <a:prstGeom prst="rect">
            <a:avLst/>
          </a:prstGeom>
        </p:spPr>
        <p:txBody>
          <a:bodyPr/>
          <a:lstStyle/>
          <a:p>
            <a:pPr/>
            <a:r>
              <a:t>4.1 Detection strategies（検出方法）</a:t>
            </a:r>
          </a:p>
        </p:txBody>
      </p:sp>
      <p:sp>
        <p:nvSpPr>
          <p:cNvPr id="243" name="Statistical filters(統計的フィルタ)"/>
          <p:cNvSpPr txBox="1"/>
          <p:nvPr>
            <p:ph type="title"/>
          </p:nvPr>
        </p:nvSpPr>
        <p:spPr>
          <a:xfrm>
            <a:off x="406400" y="1694038"/>
            <a:ext cx="12192000" cy="807096"/>
          </a:xfrm>
          <a:prstGeom prst="rect">
            <a:avLst/>
          </a:prstGeom>
        </p:spPr>
        <p:txBody>
          <a:bodyPr/>
          <a:lstStyle>
            <a:lvl1pPr defTabSz="455675">
              <a:spcBef>
                <a:spcPts val="2100"/>
              </a:spcBef>
              <a:defRPr sz="4680"/>
            </a:lvl1pPr>
          </a:lstStyle>
          <a:p>
            <a:pPr/>
            <a:r>
              <a:t>Statistical filters(統計的フィルタ)</a:t>
            </a:r>
          </a:p>
        </p:txBody>
      </p:sp>
      <p:sp>
        <p:nvSpPr>
          <p:cNvPr id="244" name="Ex) box-plot (箱ひげ図）技術"/>
          <p:cNvSpPr txBox="1"/>
          <p:nvPr>
            <p:ph type="body" sz="quarter" idx="1"/>
          </p:nvPr>
        </p:nvSpPr>
        <p:spPr>
          <a:xfrm>
            <a:off x="406399" y="2621849"/>
            <a:ext cx="12192001" cy="601911"/>
          </a:xfrm>
          <a:prstGeom prst="rect">
            <a:avLst/>
          </a:prstGeom>
        </p:spPr>
        <p:txBody>
          <a:bodyPr/>
          <a:lstStyle>
            <a:lvl1pPr marL="373379" indent="-373379" defTabSz="490727">
              <a:spcBef>
                <a:spcPts val="2300"/>
              </a:spcBef>
              <a:defRPr sz="2856"/>
            </a:lvl1pPr>
          </a:lstStyle>
          <a:p>
            <a:pPr/>
            <a:r>
              <a:t>Ex) box-plot (箱ひげ図）技術</a:t>
            </a:r>
          </a:p>
        </p:txBody>
      </p:sp>
      <p:pic>
        <p:nvPicPr>
          <p:cNvPr id="245" name="スクリーンショット 2019-05-17 2.16.41.png" descr="スクリーンショット 2019-05-17 2.16.41.png"/>
          <p:cNvPicPr>
            <a:picLocks noChangeAspect="1"/>
          </p:cNvPicPr>
          <p:nvPr/>
        </p:nvPicPr>
        <p:blipFill>
          <a:blip r:embed="rId2">
            <a:extLst/>
          </a:blip>
          <a:stretch>
            <a:fillRect/>
          </a:stretch>
        </p:blipFill>
        <p:spPr>
          <a:xfrm>
            <a:off x="3304020" y="3344475"/>
            <a:ext cx="5905098" cy="2685089"/>
          </a:xfrm>
          <a:prstGeom prst="rect">
            <a:avLst/>
          </a:prstGeom>
          <a:ln w="12700">
            <a:miter lim="400000"/>
          </a:ln>
        </p:spPr>
      </p:pic>
      <p:sp>
        <p:nvSpPr>
          <p:cNvPr id="246" name="・外れ値の検知は分析の中央値から判断…"/>
          <p:cNvSpPr/>
          <p:nvPr/>
        </p:nvSpPr>
        <p:spPr>
          <a:xfrm>
            <a:off x="962950" y="6587737"/>
            <a:ext cx="10587237" cy="2685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・外れ値の検知は分析の中央値から判断</a:t>
            </a:r>
          </a:p>
          <a:p>
            <a:pPr>
              <a:lnSpc>
                <a:spcPct val="80000"/>
              </a:lnSpc>
              <a:spcBef>
                <a:spcPts val="0"/>
              </a:spcBef>
              <a:defRPr cap="all" sz="2400">
                <a:latin typeface="Avenir Next"/>
                <a:ea typeface="Avenir Next"/>
                <a:cs typeface="Avenir Next"/>
                <a:sym typeface="Avenir Next"/>
              </a:defRPr>
            </a:pPr>
            <a:r>
              <a:t>　　→ 中央値から、上限と下限の閾値が計算される</a:t>
            </a:r>
          </a:p>
          <a:p>
            <a:pPr>
              <a:lnSpc>
                <a:spcPct val="80000"/>
              </a:lnSpc>
              <a:spcBef>
                <a:spcPts val="0"/>
              </a:spcBef>
              <a:defRPr cap="all" sz="2400">
                <a:latin typeface="Avenir Next"/>
                <a:ea typeface="Avenir Next"/>
                <a:cs typeface="Avenir Next"/>
                <a:sym typeface="Avenir Next"/>
              </a:defRPr>
            </a:pPr>
            <a:r>
              <a:t>　　　（第一四分位数、第三四分位数）</a:t>
            </a:r>
          </a:p>
          <a:p>
            <a:pPr>
              <a:lnSpc>
                <a:spcPct val="80000"/>
              </a:lnSpc>
              <a:spcBef>
                <a:spcPts val="0"/>
              </a:spcBef>
              <a:defRPr cap="all" sz="2400">
                <a:latin typeface="Avenir Next"/>
                <a:ea typeface="Avenir Next"/>
                <a:cs typeface="Avenir Next"/>
                <a:sym typeface="Avenir Next"/>
              </a:defRPr>
            </a:pPr>
            <a:r>
              <a:t>　　→図4.1の公式に基づいて暗黙的に再び計算され、最終的に棄却域を越え　　</a:t>
            </a:r>
          </a:p>
          <a:p>
            <a:pPr>
              <a:lnSpc>
                <a:spcPct val="80000"/>
              </a:lnSpc>
              <a:spcBef>
                <a:spcPts val="0"/>
              </a:spcBef>
              <a:defRPr cap="all" sz="2400">
                <a:latin typeface="Avenir Next"/>
                <a:ea typeface="Avenir Next"/>
                <a:cs typeface="Avenir Next"/>
                <a:sym typeface="Avenir Next"/>
              </a:defRPr>
            </a:pPr>
            <a:r>
              <a:t>　　　れば外れ値とみなされれる</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4.1 Detection strategies（検出方法）"/>
          <p:cNvSpPr txBox="1"/>
          <p:nvPr>
            <p:ph type="body" idx="13"/>
          </p:nvPr>
        </p:nvSpPr>
        <p:spPr>
          <a:prstGeom prst="rect">
            <a:avLst/>
          </a:prstGeom>
        </p:spPr>
        <p:txBody>
          <a:bodyPr/>
          <a:lstStyle/>
          <a:p>
            <a:pPr/>
            <a:r>
              <a:t>4.1 Detection strategies（検出方法）</a:t>
            </a:r>
          </a:p>
        </p:txBody>
      </p:sp>
      <p:sp>
        <p:nvSpPr>
          <p:cNvPr id="249" name="Threshold-based filters(閾値に基づくフィルタ)"/>
          <p:cNvSpPr txBox="1"/>
          <p:nvPr>
            <p:ph type="title"/>
          </p:nvPr>
        </p:nvSpPr>
        <p:spPr>
          <a:xfrm>
            <a:off x="406400" y="1694038"/>
            <a:ext cx="12192000" cy="807096"/>
          </a:xfrm>
          <a:prstGeom prst="rect">
            <a:avLst/>
          </a:prstGeom>
        </p:spPr>
        <p:txBody>
          <a:bodyPr/>
          <a:lstStyle>
            <a:lvl1pPr defTabSz="455675">
              <a:spcBef>
                <a:spcPts val="2100"/>
              </a:spcBef>
              <a:defRPr sz="4680"/>
            </a:lvl1pPr>
          </a:lstStyle>
          <a:p>
            <a:pPr/>
            <a:r>
              <a:t>Threshold-based filters(閾値に基づくフィルタ)</a:t>
            </a:r>
          </a:p>
        </p:txBody>
      </p:sp>
      <p:sp>
        <p:nvSpPr>
          <p:cNvPr id="250" name="アプローチ: 比較器を用いて明示的な閾値を取得…"/>
          <p:cNvSpPr txBox="1"/>
          <p:nvPr>
            <p:ph type="body" sz="half" idx="1"/>
          </p:nvPr>
        </p:nvSpPr>
        <p:spPr>
          <a:xfrm>
            <a:off x="406400" y="4044050"/>
            <a:ext cx="12192000" cy="3783791"/>
          </a:xfrm>
          <a:prstGeom prst="rect">
            <a:avLst/>
          </a:prstGeom>
        </p:spPr>
        <p:txBody>
          <a:bodyPr/>
          <a:lstStyle/>
          <a:p>
            <a:pPr/>
            <a:r>
              <a:rPr>
                <a:solidFill>
                  <a:srgbClr val="000000"/>
                </a:solidFill>
              </a:rPr>
              <a:t>アプローチ: </a:t>
            </a:r>
            <a:r>
              <a:t>比較器を用いて明示的な閾値を取得</a:t>
            </a:r>
          </a:p>
          <a:p>
            <a:pPr>
              <a:defRPr>
                <a:solidFill>
                  <a:srgbClr val="000000"/>
                </a:solidFill>
              </a:defRPr>
            </a:pPr>
            <a:r>
              <a:t>相違点: </a:t>
            </a:r>
            <a:r>
              <a:rPr>
                <a:solidFill>
                  <a:srgbClr val="838787"/>
                </a:solidFill>
              </a:rPr>
              <a:t>Statistical Filters … 暗黙的な閾値</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4.1 Detection strategies（検出方法）"/>
          <p:cNvSpPr txBox="1"/>
          <p:nvPr>
            <p:ph type="body" idx="13"/>
          </p:nvPr>
        </p:nvSpPr>
        <p:spPr>
          <a:prstGeom prst="rect">
            <a:avLst/>
          </a:prstGeom>
        </p:spPr>
        <p:txBody>
          <a:bodyPr/>
          <a:lstStyle/>
          <a:p>
            <a:pPr/>
            <a:r>
              <a:t>4.1 Detection strategies（検出方法）</a:t>
            </a:r>
          </a:p>
        </p:txBody>
      </p:sp>
      <p:sp>
        <p:nvSpPr>
          <p:cNvPr id="253" name="構成(composition)"/>
          <p:cNvSpPr txBox="1"/>
          <p:nvPr>
            <p:ph type="title"/>
          </p:nvPr>
        </p:nvSpPr>
        <p:spPr>
          <a:xfrm>
            <a:off x="406400" y="1694038"/>
            <a:ext cx="12192000" cy="807096"/>
          </a:xfrm>
          <a:prstGeom prst="rect">
            <a:avLst/>
          </a:prstGeom>
        </p:spPr>
        <p:txBody>
          <a:bodyPr/>
          <a:lstStyle>
            <a:lvl1pPr defTabSz="455675">
              <a:spcBef>
                <a:spcPts val="2100"/>
              </a:spcBef>
              <a:defRPr sz="4680"/>
            </a:lvl1pPr>
          </a:lstStyle>
          <a:p>
            <a:pPr/>
            <a:r>
              <a:t>構成(composition)</a:t>
            </a:r>
          </a:p>
        </p:txBody>
      </p:sp>
      <p:sp>
        <p:nvSpPr>
          <p:cNvPr id="254" name="Filtering… 個々のメトリックの結果の解釈…"/>
          <p:cNvSpPr txBox="1"/>
          <p:nvPr>
            <p:ph type="body" sz="half" idx="1"/>
          </p:nvPr>
        </p:nvSpPr>
        <p:spPr>
          <a:xfrm>
            <a:off x="406400" y="4044050"/>
            <a:ext cx="12192000" cy="3783791"/>
          </a:xfrm>
          <a:prstGeom prst="rect">
            <a:avLst/>
          </a:prstGeom>
        </p:spPr>
        <p:txBody>
          <a:bodyPr/>
          <a:lstStyle/>
          <a:p>
            <a:pPr>
              <a:defRPr>
                <a:solidFill>
                  <a:srgbClr val="000000"/>
                </a:solidFill>
              </a:defRPr>
            </a:pPr>
            <a:r>
              <a:t>Filtering</a:t>
            </a:r>
            <a:r>
              <a:rPr>
                <a:solidFill>
                  <a:srgbClr val="838787"/>
                </a:solidFill>
              </a:rPr>
              <a:t>… 個々のメトリックの結果の解釈</a:t>
            </a:r>
            <a:endParaRPr>
              <a:solidFill>
                <a:srgbClr val="838787"/>
              </a:solidFill>
            </a:endParaRPr>
          </a:p>
          <a:p>
            <a:pPr>
              <a:defRPr>
                <a:solidFill>
                  <a:srgbClr val="000000"/>
                </a:solidFill>
              </a:defRPr>
            </a:pPr>
            <a:r>
              <a:t>Composition</a:t>
            </a:r>
            <a:r>
              <a:rPr>
                <a:solidFill>
                  <a:srgbClr val="838787"/>
                </a:solidFill>
              </a:rPr>
              <a:t>… 様々な毛かの集まりの相互関係の解釈</a:t>
            </a:r>
          </a:p>
        </p:txBody>
      </p:sp>
      <p:sp>
        <p:nvSpPr>
          <p:cNvPr id="255" name="・AND演算子やOR演算に基づく"/>
          <p:cNvSpPr/>
          <p:nvPr/>
        </p:nvSpPr>
        <p:spPr>
          <a:xfrm>
            <a:off x="3461631" y="6238758"/>
            <a:ext cx="10587237" cy="11254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80000"/>
              </a:lnSpc>
              <a:spcBef>
                <a:spcPts val="0"/>
              </a:spcBef>
              <a:defRPr cap="all" sz="3000">
                <a:latin typeface="Avenir Next"/>
                <a:ea typeface="Avenir Next"/>
                <a:cs typeface="Avenir Next"/>
                <a:sym typeface="Avenir Next"/>
              </a:defRPr>
            </a:lvl1pPr>
          </a:lstStyle>
          <a:p>
            <a:pPr/>
            <a:r>
              <a:t>・AND演算子やOR演算に基づく</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Evaluating the design"/>
          <p:cNvSpPr txBox="1"/>
          <p:nvPr>
            <p:ph type="body" idx="13"/>
          </p:nvPr>
        </p:nvSpPr>
        <p:spPr>
          <a:prstGeom prst="rect">
            <a:avLst/>
          </a:prstGeom>
        </p:spPr>
        <p:txBody>
          <a:bodyPr/>
          <a:lstStyle/>
          <a:p>
            <a:pPr/>
            <a:r>
              <a:t>Evaluating the design</a:t>
            </a:r>
          </a:p>
        </p:txBody>
      </p:sp>
      <p:sp>
        <p:nvSpPr>
          <p:cNvPr id="170" name="目次"/>
          <p:cNvSpPr txBox="1"/>
          <p:nvPr>
            <p:ph type="title"/>
          </p:nvPr>
        </p:nvSpPr>
        <p:spPr>
          <a:prstGeom prst="rect">
            <a:avLst/>
          </a:prstGeom>
        </p:spPr>
        <p:txBody>
          <a:bodyPr/>
          <a:lstStyle>
            <a:lvl1pPr defTabSz="473201">
              <a:spcBef>
                <a:spcPts val="2200"/>
              </a:spcBef>
              <a:defRPr sz="4860"/>
            </a:lvl1pPr>
          </a:lstStyle>
          <a:p>
            <a:pPr/>
            <a:r>
              <a:t>目次</a:t>
            </a:r>
          </a:p>
        </p:txBody>
      </p:sp>
      <p:sp>
        <p:nvSpPr>
          <p:cNvPr id="171" name="4.0 概要…"/>
          <p:cNvSpPr txBox="1"/>
          <p:nvPr>
            <p:ph type="body" idx="1"/>
          </p:nvPr>
        </p:nvSpPr>
        <p:spPr>
          <a:xfrm>
            <a:off x="1117600" y="3326821"/>
            <a:ext cx="12192000" cy="5593739"/>
          </a:xfrm>
          <a:prstGeom prst="rect">
            <a:avLst/>
          </a:prstGeom>
        </p:spPr>
        <p:txBody>
          <a:bodyPr/>
          <a:lstStyle/>
          <a:p>
            <a:pPr>
              <a:defRPr sz="4000"/>
            </a:pPr>
            <a:r>
              <a:t>4.0</a:t>
            </a:r>
            <a:r>
              <a:rPr>
                <a:solidFill>
                  <a:schemeClr val="accent5"/>
                </a:solidFill>
              </a:rPr>
              <a:t> </a:t>
            </a:r>
            <a:r>
              <a:t>概要</a:t>
            </a:r>
          </a:p>
          <a:p>
            <a:pPr>
              <a:defRPr sz="4000"/>
            </a:pPr>
            <a:r>
              <a:t>4.1 Detection Strategies</a:t>
            </a:r>
          </a:p>
          <a:p>
            <a:pPr>
              <a:defRPr sz="4000"/>
            </a:pPr>
            <a:r>
              <a:t>4.2 The Class Blueprint</a:t>
            </a:r>
          </a:p>
          <a:p>
            <a:pPr>
              <a:defRPr sz="4000"/>
            </a:pPr>
            <a:r>
              <a:t>4.3 結論と見通し</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4.1 Detection strategies（検出方法）"/>
          <p:cNvSpPr txBox="1"/>
          <p:nvPr>
            <p:ph type="body" idx="13"/>
          </p:nvPr>
        </p:nvSpPr>
        <p:spPr>
          <a:prstGeom prst="rect">
            <a:avLst/>
          </a:prstGeom>
        </p:spPr>
        <p:txBody>
          <a:bodyPr/>
          <a:lstStyle/>
          <a:p>
            <a:pPr/>
            <a:r>
              <a:t>4.1 Detection strategies（検出方法）</a:t>
            </a:r>
          </a:p>
        </p:txBody>
      </p:sp>
      <p:sp>
        <p:nvSpPr>
          <p:cNvPr id="258" name="Detection strategy の作成"/>
          <p:cNvSpPr txBox="1"/>
          <p:nvPr>
            <p:ph type="title"/>
          </p:nvPr>
        </p:nvSpPr>
        <p:spPr>
          <a:xfrm>
            <a:off x="541866" y="1723002"/>
            <a:ext cx="12192001" cy="807096"/>
          </a:xfrm>
          <a:prstGeom prst="rect">
            <a:avLst/>
          </a:prstGeom>
        </p:spPr>
        <p:txBody>
          <a:bodyPr/>
          <a:lstStyle>
            <a:lvl1pPr defTabSz="455675">
              <a:spcBef>
                <a:spcPts val="2100"/>
              </a:spcBef>
              <a:defRPr sz="4680"/>
            </a:lvl1pPr>
          </a:lstStyle>
          <a:p>
            <a:pPr/>
            <a:r>
              <a:t>Detection strategy の作成</a:t>
            </a:r>
          </a:p>
        </p:txBody>
      </p:sp>
      <p:sp>
        <p:nvSpPr>
          <p:cNvPr id="259" name="Step1: 兆候の特定…"/>
          <p:cNvSpPr txBox="1"/>
          <p:nvPr>
            <p:ph type="body" idx="1"/>
          </p:nvPr>
        </p:nvSpPr>
        <p:spPr>
          <a:xfrm>
            <a:off x="406400" y="3338700"/>
            <a:ext cx="12192001" cy="5052719"/>
          </a:xfrm>
          <a:prstGeom prst="rect">
            <a:avLst/>
          </a:prstGeom>
        </p:spPr>
        <p:txBody>
          <a:bodyPr/>
          <a:lstStyle/>
          <a:p>
            <a:pPr/>
            <a:r>
              <a:t>Step1: 兆候の特定</a:t>
            </a:r>
          </a:p>
          <a:p>
            <a:pPr/>
          </a:p>
          <a:p>
            <a:pPr/>
            <a:r>
              <a:t>Step2: メトリクスの選択</a:t>
            </a:r>
          </a:p>
        </p:txBody>
      </p:sp>
      <p:sp>
        <p:nvSpPr>
          <p:cNvPr id="260" name="・相関のある一連の兆候内の、非公式な規則を壊す。…"/>
          <p:cNvSpPr/>
          <p:nvPr/>
        </p:nvSpPr>
        <p:spPr>
          <a:xfrm>
            <a:off x="1531231" y="4071149"/>
            <a:ext cx="10587237" cy="11538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・相関のある一連の兆候内の、非公式な規則を壊す。</a:t>
            </a:r>
          </a:p>
          <a:p>
            <a:pPr lvl="2">
              <a:lnSpc>
                <a:spcPct val="80000"/>
              </a:lnSpc>
              <a:spcBef>
                <a:spcPts val="0"/>
              </a:spcBef>
              <a:defRPr cap="all" sz="2400">
                <a:latin typeface="Avenir Next"/>
                <a:ea typeface="Avenir Next"/>
                <a:cs typeface="Avenir Next"/>
                <a:sym typeface="Avenir Next"/>
              </a:defRPr>
            </a:pPr>
            <a:r>
              <a:t>    Ex)  クラスの膨張,  排他的メソッド実行の複雑性,  高い結合度</a:t>
            </a:r>
          </a:p>
        </p:txBody>
      </p:sp>
      <p:sp>
        <p:nvSpPr>
          <p:cNvPr id="261" name="・それぞれの特定した性質に最適なメトリクスを選択…"/>
          <p:cNvSpPr/>
          <p:nvPr/>
        </p:nvSpPr>
        <p:spPr>
          <a:xfrm>
            <a:off x="1649764" y="6444637"/>
            <a:ext cx="10587237" cy="13978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・それぞれの特定した性質に最適なメトリクスを選択</a:t>
            </a:r>
          </a:p>
          <a:p>
            <a:pPr>
              <a:lnSpc>
                <a:spcPct val="80000"/>
              </a:lnSpc>
              <a:spcBef>
                <a:spcPts val="0"/>
              </a:spcBef>
              <a:defRPr cap="all" sz="2400">
                <a:latin typeface="Avenir Next"/>
                <a:ea typeface="Avenir Next"/>
                <a:cs typeface="Avenir Next"/>
                <a:sym typeface="Avenir Next"/>
              </a:defRPr>
            </a:pPr>
            <a:r>
              <a:t>  1) 文献からの有名なメトリクスを使用する</a:t>
            </a:r>
          </a:p>
          <a:p>
            <a:pPr>
              <a:lnSpc>
                <a:spcPct val="80000"/>
              </a:lnSpc>
              <a:spcBef>
                <a:spcPts val="0"/>
              </a:spcBef>
              <a:defRPr cap="all" sz="2400">
                <a:latin typeface="Avenir Next"/>
                <a:ea typeface="Avenir Next"/>
                <a:cs typeface="Avenir Next"/>
                <a:sym typeface="Avenir Next"/>
              </a:defRPr>
            </a:pPr>
            <a:r>
              <a:t>  2 ) メトリックを新たに定義する</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3" name="スクリーンショット 2019-05-17 2.16.59.png" descr="スクリーンショット 2019-05-17 2.16.59.png"/>
          <p:cNvPicPr>
            <a:picLocks noChangeAspect="1"/>
          </p:cNvPicPr>
          <p:nvPr/>
        </p:nvPicPr>
        <p:blipFill>
          <a:blip r:embed="rId2">
            <a:extLst/>
          </a:blip>
          <a:stretch>
            <a:fillRect/>
          </a:stretch>
        </p:blipFill>
        <p:spPr>
          <a:xfrm>
            <a:off x="1601940" y="5923320"/>
            <a:ext cx="9800920" cy="3499021"/>
          </a:xfrm>
          <a:prstGeom prst="rect">
            <a:avLst/>
          </a:prstGeom>
          <a:ln w="12700">
            <a:miter lim="400000"/>
          </a:ln>
        </p:spPr>
      </p:pic>
      <p:pic>
        <p:nvPicPr>
          <p:cNvPr id="264" name="スクリーンショット 2019-05-17 2.16.51.png" descr="スクリーンショット 2019-05-17 2.16.51.png"/>
          <p:cNvPicPr>
            <a:picLocks noChangeAspect="1"/>
          </p:cNvPicPr>
          <p:nvPr/>
        </p:nvPicPr>
        <p:blipFill>
          <a:blip r:embed="rId3">
            <a:extLst/>
          </a:blip>
          <a:stretch>
            <a:fillRect/>
          </a:stretch>
        </p:blipFill>
        <p:spPr>
          <a:xfrm>
            <a:off x="2046973" y="52519"/>
            <a:ext cx="8252132" cy="568954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6" name="スクリーンショット 2019-05-17 2.17.09.png" descr="スクリーンショット 2019-05-17 2.17.09.png"/>
          <p:cNvPicPr>
            <a:picLocks noChangeAspect="1"/>
          </p:cNvPicPr>
          <p:nvPr/>
        </p:nvPicPr>
        <p:blipFill>
          <a:blip r:embed="rId2">
            <a:extLst/>
          </a:blip>
          <a:srcRect l="0" t="0" r="0" b="0"/>
          <a:stretch>
            <a:fillRect/>
          </a:stretch>
        </p:blipFill>
        <p:spPr>
          <a:xfrm rot="5400000">
            <a:off x="2174495" y="-953275"/>
            <a:ext cx="8655648" cy="11659953"/>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4.1 Detection strategies（検出方法）"/>
          <p:cNvSpPr txBox="1"/>
          <p:nvPr>
            <p:ph type="body" idx="13"/>
          </p:nvPr>
        </p:nvSpPr>
        <p:spPr>
          <a:prstGeom prst="rect">
            <a:avLst/>
          </a:prstGeom>
        </p:spPr>
        <p:txBody>
          <a:bodyPr/>
          <a:lstStyle/>
          <a:p>
            <a:pPr/>
            <a:r>
              <a:t>4.1 Detection strategies（検出方法）</a:t>
            </a:r>
          </a:p>
        </p:txBody>
      </p:sp>
      <p:sp>
        <p:nvSpPr>
          <p:cNvPr id="269" name="Detection strategy の作成"/>
          <p:cNvSpPr txBox="1"/>
          <p:nvPr>
            <p:ph type="title"/>
          </p:nvPr>
        </p:nvSpPr>
        <p:spPr>
          <a:xfrm>
            <a:off x="677333" y="1898076"/>
            <a:ext cx="12192001" cy="807096"/>
          </a:xfrm>
          <a:prstGeom prst="rect">
            <a:avLst/>
          </a:prstGeom>
        </p:spPr>
        <p:txBody>
          <a:bodyPr/>
          <a:lstStyle>
            <a:lvl1pPr defTabSz="455675">
              <a:spcBef>
                <a:spcPts val="2100"/>
              </a:spcBef>
              <a:defRPr sz="4680"/>
            </a:lvl1pPr>
          </a:lstStyle>
          <a:p>
            <a:pPr/>
            <a:r>
              <a:t>Detection strategy の作成</a:t>
            </a:r>
          </a:p>
        </p:txBody>
      </p:sp>
      <p:sp>
        <p:nvSpPr>
          <p:cNvPr id="270" name="Step3: フィルターの選択…"/>
          <p:cNvSpPr txBox="1"/>
          <p:nvPr>
            <p:ph type="body" idx="1"/>
          </p:nvPr>
        </p:nvSpPr>
        <p:spPr>
          <a:xfrm>
            <a:off x="406399" y="3597124"/>
            <a:ext cx="12192001" cy="5495726"/>
          </a:xfrm>
          <a:prstGeom prst="rect">
            <a:avLst/>
          </a:prstGeom>
        </p:spPr>
        <p:txBody>
          <a:bodyPr/>
          <a:lstStyle/>
          <a:p>
            <a:pPr/>
            <a:r>
              <a:t>Step3: フィルターの選択</a:t>
            </a:r>
          </a:p>
          <a:p>
            <a:pPr/>
          </a:p>
          <a:p>
            <a:pPr/>
            <a:r>
              <a:t>Step4:  Detection Strategyを構成する</a:t>
            </a:r>
          </a:p>
        </p:txBody>
      </p:sp>
      <p:sp>
        <p:nvSpPr>
          <p:cNvPr id="271" name="・それぞれのメトリックにフィルターを定義…"/>
          <p:cNvSpPr/>
          <p:nvPr/>
        </p:nvSpPr>
        <p:spPr>
          <a:xfrm>
            <a:off x="1683631" y="4435359"/>
            <a:ext cx="10587237" cy="11538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・それぞれのメトリックにフィルターを定義</a:t>
            </a:r>
          </a:p>
          <a:p>
            <a:pPr lvl="2">
              <a:lnSpc>
                <a:spcPct val="80000"/>
              </a:lnSpc>
              <a:spcBef>
                <a:spcPts val="0"/>
              </a:spcBef>
              <a:defRPr cap="all" sz="2400">
                <a:latin typeface="Avenir Next"/>
                <a:ea typeface="Avenir Next"/>
                <a:cs typeface="Avenir Next"/>
                <a:sym typeface="Avenir Next"/>
              </a:defRPr>
            </a:pPr>
            <a:r>
              <a:t>   ①比較器を選ぶ      ②適切な閾値を設定</a:t>
            </a:r>
          </a:p>
        </p:txBody>
      </p:sp>
      <p:sp>
        <p:nvSpPr>
          <p:cNvPr id="272" name="・ 先ほど述べた構成用の演算子を用いて複数の兆候を関連づける"/>
          <p:cNvSpPr/>
          <p:nvPr/>
        </p:nvSpPr>
        <p:spPr>
          <a:xfrm>
            <a:off x="1683631" y="6679025"/>
            <a:ext cx="10587237" cy="12732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80000"/>
              </a:lnSpc>
              <a:spcBef>
                <a:spcPts val="0"/>
              </a:spcBef>
              <a:defRPr cap="all" sz="2400">
                <a:latin typeface="Avenir Next"/>
                <a:ea typeface="Avenir Next"/>
                <a:cs typeface="Avenir Next"/>
                <a:sym typeface="Avenir Next"/>
              </a:defRPr>
            </a:lvl1pPr>
          </a:lstStyle>
          <a:p>
            <a:pPr/>
            <a:r>
              <a:t>・ 先ほど述べた構成用の演算子を用いて複数の兆候を関連づける</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4.1 Detection strategies（検出方法）"/>
          <p:cNvSpPr txBox="1"/>
          <p:nvPr>
            <p:ph type="body" idx="13"/>
          </p:nvPr>
        </p:nvSpPr>
        <p:spPr>
          <a:prstGeom prst="rect">
            <a:avLst/>
          </a:prstGeom>
        </p:spPr>
        <p:txBody>
          <a:bodyPr/>
          <a:lstStyle/>
          <a:p>
            <a:pPr/>
            <a:r>
              <a:t>4.1 Detection strategies（検出方法）</a:t>
            </a:r>
          </a:p>
        </p:txBody>
      </p:sp>
      <p:sp>
        <p:nvSpPr>
          <p:cNvPr id="275" name="不十分な点"/>
          <p:cNvSpPr txBox="1"/>
          <p:nvPr>
            <p:ph type="title"/>
          </p:nvPr>
        </p:nvSpPr>
        <p:spPr>
          <a:xfrm>
            <a:off x="677333" y="1898076"/>
            <a:ext cx="12192001" cy="807096"/>
          </a:xfrm>
          <a:prstGeom prst="rect">
            <a:avLst/>
          </a:prstGeom>
        </p:spPr>
        <p:txBody>
          <a:bodyPr/>
          <a:lstStyle>
            <a:lvl1pPr defTabSz="531622">
              <a:spcBef>
                <a:spcPts val="2500"/>
              </a:spcBef>
              <a:defRPr sz="5460"/>
            </a:lvl1pPr>
          </a:lstStyle>
          <a:p>
            <a:pPr/>
            <a:r>
              <a:t>不十分な点</a:t>
            </a:r>
          </a:p>
        </p:txBody>
      </p:sp>
      <p:sp>
        <p:nvSpPr>
          <p:cNvPr id="276" name="開発者が手動で点検しなければならないコードのリストが膨大で, 苦痛で時間がかかる作業に……"/>
          <p:cNvSpPr txBox="1"/>
          <p:nvPr>
            <p:ph type="body" idx="1"/>
          </p:nvPr>
        </p:nvSpPr>
        <p:spPr>
          <a:xfrm>
            <a:off x="406400" y="3310037"/>
            <a:ext cx="12192000" cy="5495726"/>
          </a:xfrm>
          <a:prstGeom prst="rect">
            <a:avLst/>
          </a:prstGeom>
        </p:spPr>
        <p:txBody>
          <a:bodyPr/>
          <a:lstStyle/>
          <a:p>
            <a:pPr/>
            <a:r>
              <a:t>開発者が手動で点検しなければならないコードのリストが膨大で, 苦痛で時間がかかる作業に…</a:t>
            </a:r>
          </a:p>
          <a:p>
            <a:pPr/>
            <a:r>
              <a:t>結果として、</a:t>
            </a:r>
          </a:p>
        </p:txBody>
      </p:sp>
      <p:sp>
        <p:nvSpPr>
          <p:cNvPr id="277" name="1) 疑わしい部分を手っ取り早く評価する…"/>
          <p:cNvSpPr/>
          <p:nvPr/>
        </p:nvSpPr>
        <p:spPr>
          <a:xfrm>
            <a:off x="914400" y="6035558"/>
            <a:ext cx="11176001" cy="33458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 </a:t>
            </a:r>
            <a:r>
              <a:rPr sz="3000"/>
              <a:t>1) 疑わしい部分を手っ取り早く評価する</a:t>
            </a:r>
            <a:endParaRPr sz="3000"/>
          </a:p>
          <a:p>
            <a:pPr>
              <a:lnSpc>
                <a:spcPct val="80000"/>
              </a:lnSpc>
              <a:spcBef>
                <a:spcPts val="0"/>
              </a:spcBef>
              <a:defRPr cap="all" sz="3000">
                <a:latin typeface="Avenir Next"/>
                <a:ea typeface="Avenir Next"/>
                <a:cs typeface="Avenir Next"/>
                <a:sym typeface="Avenir Next"/>
              </a:defRPr>
            </a:pPr>
            <a:r>
              <a:t> 2) その部分が即急にリファクタリングされるべきかを決定する</a:t>
            </a:r>
          </a:p>
          <a:p>
            <a:pPr>
              <a:lnSpc>
                <a:spcPct val="80000"/>
              </a:lnSpc>
              <a:spcBef>
                <a:spcPts val="0"/>
              </a:spcBef>
              <a:defRPr cap="all" sz="3000">
                <a:latin typeface="Avenir Next"/>
                <a:ea typeface="Avenir Next"/>
                <a:cs typeface="Avenir Next"/>
                <a:sym typeface="Avenir Next"/>
              </a:defRPr>
            </a:pPr>
            <a:r>
              <a:t> 3) どのようにリファクタリングされるべきかといった洞察を　　</a:t>
            </a:r>
          </a:p>
          <a:p>
            <a:pPr lvl="1">
              <a:lnSpc>
                <a:spcPct val="80000"/>
              </a:lnSpc>
              <a:spcBef>
                <a:spcPts val="0"/>
              </a:spcBef>
              <a:defRPr cap="all" sz="3000">
                <a:latin typeface="Avenir Next"/>
                <a:ea typeface="Avenir Next"/>
                <a:cs typeface="Avenir Next"/>
                <a:sym typeface="Avenir Next"/>
              </a:defRPr>
            </a:pPr>
            <a:r>
              <a:t>　  得る</a:t>
            </a:r>
          </a:p>
          <a:p>
            <a:pPr lvl="4" algn="ctr">
              <a:lnSpc>
                <a:spcPct val="80000"/>
              </a:lnSpc>
              <a:spcBef>
                <a:spcPts val="0"/>
              </a:spcBef>
              <a:defRPr cap="all" sz="3000">
                <a:latin typeface="Avenir Next"/>
                <a:ea typeface="Avenir Next"/>
                <a:cs typeface="Avenir Next"/>
                <a:sym typeface="Avenir Next"/>
              </a:defRPr>
            </a:pPr>
            <a:r>
              <a:t>といった技術が必要</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Evaluating the design"/>
          <p:cNvSpPr txBox="1"/>
          <p:nvPr>
            <p:ph type="body" idx="13"/>
          </p:nvPr>
        </p:nvSpPr>
        <p:spPr>
          <a:prstGeom prst="rect">
            <a:avLst/>
          </a:prstGeom>
        </p:spPr>
        <p:txBody>
          <a:bodyPr/>
          <a:lstStyle/>
          <a:p>
            <a:pPr/>
            <a:r>
              <a:t>Evaluating the design</a:t>
            </a:r>
          </a:p>
        </p:txBody>
      </p:sp>
      <p:sp>
        <p:nvSpPr>
          <p:cNvPr id="280" name="目次"/>
          <p:cNvSpPr txBox="1"/>
          <p:nvPr>
            <p:ph type="title"/>
          </p:nvPr>
        </p:nvSpPr>
        <p:spPr>
          <a:prstGeom prst="rect">
            <a:avLst/>
          </a:prstGeom>
        </p:spPr>
        <p:txBody>
          <a:bodyPr/>
          <a:lstStyle>
            <a:lvl1pPr defTabSz="473201">
              <a:spcBef>
                <a:spcPts val="2200"/>
              </a:spcBef>
              <a:defRPr sz="4860"/>
            </a:lvl1pPr>
          </a:lstStyle>
          <a:p>
            <a:pPr/>
            <a:r>
              <a:t>目次</a:t>
            </a:r>
          </a:p>
        </p:txBody>
      </p:sp>
      <p:sp>
        <p:nvSpPr>
          <p:cNvPr id="281" name="4.0 概要…"/>
          <p:cNvSpPr txBox="1"/>
          <p:nvPr>
            <p:ph type="body" idx="1"/>
          </p:nvPr>
        </p:nvSpPr>
        <p:spPr>
          <a:xfrm>
            <a:off x="1117600" y="3326821"/>
            <a:ext cx="12192000" cy="5593739"/>
          </a:xfrm>
          <a:prstGeom prst="rect">
            <a:avLst/>
          </a:prstGeom>
        </p:spPr>
        <p:txBody>
          <a:bodyPr/>
          <a:lstStyle/>
          <a:p>
            <a:pPr>
              <a:defRPr sz="4000"/>
            </a:pPr>
            <a:r>
              <a:t>4.0</a:t>
            </a:r>
            <a:r>
              <a:rPr>
                <a:solidFill>
                  <a:schemeClr val="accent5"/>
                </a:solidFill>
              </a:rPr>
              <a:t> </a:t>
            </a:r>
            <a:r>
              <a:t>概要</a:t>
            </a:r>
          </a:p>
          <a:p>
            <a:pPr>
              <a:defRPr sz="4000"/>
            </a:pPr>
            <a:r>
              <a:t>4.1 Detection Strategies</a:t>
            </a:r>
          </a:p>
          <a:p>
            <a:pPr>
              <a:defRPr sz="4000"/>
            </a:pPr>
            <a:r>
              <a:t>4.2 The Class Blueprint</a:t>
            </a:r>
          </a:p>
          <a:p>
            <a:pPr>
              <a:defRPr sz="4000"/>
            </a:pPr>
            <a:r>
              <a:t>4.3 結論と見通し</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4.2 the class blueprint"/>
          <p:cNvSpPr txBox="1"/>
          <p:nvPr>
            <p:ph type="body" idx="13"/>
          </p:nvPr>
        </p:nvSpPr>
        <p:spPr>
          <a:prstGeom prst="rect">
            <a:avLst/>
          </a:prstGeom>
        </p:spPr>
        <p:txBody>
          <a:bodyPr/>
          <a:lstStyle/>
          <a:p>
            <a:pPr/>
            <a:r>
              <a:t>4.2 the class blueprint</a:t>
            </a:r>
          </a:p>
        </p:txBody>
      </p:sp>
      <p:sp>
        <p:nvSpPr>
          <p:cNvPr id="284" name="The class blueprint"/>
          <p:cNvSpPr txBox="1"/>
          <p:nvPr>
            <p:ph type="title"/>
          </p:nvPr>
        </p:nvSpPr>
        <p:spPr>
          <a:xfrm>
            <a:off x="677333" y="1898076"/>
            <a:ext cx="12192001" cy="807096"/>
          </a:xfrm>
          <a:prstGeom prst="rect">
            <a:avLst/>
          </a:prstGeom>
        </p:spPr>
        <p:txBody>
          <a:bodyPr/>
          <a:lstStyle>
            <a:lvl1pPr defTabSz="549148">
              <a:spcBef>
                <a:spcPts val="2600"/>
              </a:spcBef>
              <a:defRPr sz="5640"/>
            </a:lvl1pPr>
          </a:lstStyle>
          <a:p>
            <a:pPr/>
            <a:r>
              <a:t>The class blueprint</a:t>
            </a:r>
          </a:p>
        </p:txBody>
      </p:sp>
      <p:sp>
        <p:nvSpPr>
          <p:cNvPr id="285" name="クラス内のメソッドや属性の呼び出しと評価をグラフ化して, クラスの理解を助ける可視化の仕組み…"/>
          <p:cNvSpPr txBox="1"/>
          <p:nvPr>
            <p:ph type="body" idx="1"/>
          </p:nvPr>
        </p:nvSpPr>
        <p:spPr>
          <a:xfrm>
            <a:off x="406399" y="3597124"/>
            <a:ext cx="12192001" cy="5388768"/>
          </a:xfrm>
          <a:prstGeom prst="rect">
            <a:avLst/>
          </a:prstGeom>
        </p:spPr>
        <p:txBody>
          <a:bodyPr/>
          <a:lstStyle/>
          <a:p>
            <a:pPr/>
            <a:r>
              <a:t> クラス内のメソッドや属性の呼び出しと評価をグラフ化して, クラスの理解を助ける可視化の仕組み</a:t>
            </a:r>
          </a:p>
          <a:p>
            <a:pPr/>
            <a:r>
              <a:t>クラス内のコードを全て読まずに構造を理解することが可能</a:t>
            </a:r>
          </a:p>
          <a:p>
            <a:pPr/>
            <a:r>
              <a:t>Class Blueprint はメソッドと属性をまとめたレイヤ（層）として構造化されている</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7" name="スクリーンショット 2019-05-17 2.17.44.png" descr="スクリーンショット 2019-05-17 2.17.44.png"/>
          <p:cNvPicPr>
            <a:picLocks noChangeAspect="1"/>
          </p:cNvPicPr>
          <p:nvPr/>
        </p:nvPicPr>
        <p:blipFill>
          <a:blip r:embed="rId2">
            <a:extLst/>
          </a:blip>
          <a:stretch>
            <a:fillRect/>
          </a:stretch>
        </p:blipFill>
        <p:spPr>
          <a:xfrm>
            <a:off x="212198" y="308490"/>
            <a:ext cx="12879939" cy="6451918"/>
          </a:xfrm>
          <a:prstGeom prst="rect">
            <a:avLst/>
          </a:prstGeom>
          <a:ln w="12700">
            <a:miter lim="400000"/>
          </a:ln>
        </p:spPr>
      </p:pic>
      <p:sp>
        <p:nvSpPr>
          <p:cNvPr id="288" name="・それぞれの層ではコールグラフを対応…"/>
          <p:cNvSpPr/>
          <p:nvPr/>
        </p:nvSpPr>
        <p:spPr>
          <a:xfrm>
            <a:off x="914399" y="7030558"/>
            <a:ext cx="11176001" cy="27591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・それぞれの層ではコールグラフを対応</a:t>
            </a:r>
          </a:p>
          <a:p>
            <a:pPr>
              <a:lnSpc>
                <a:spcPct val="80000"/>
              </a:lnSpc>
              <a:spcBef>
                <a:spcPts val="0"/>
              </a:spcBef>
              <a:defRPr cap="all" sz="2400">
                <a:latin typeface="Avenir Next"/>
                <a:ea typeface="Avenir Next"/>
                <a:cs typeface="Avenir Next"/>
                <a:sym typeface="Avenir Next"/>
              </a:defRPr>
            </a:pPr>
            <a:r>
              <a:t>　（左から右で呼び出しかアクセスを表している）</a:t>
            </a:r>
          </a:p>
          <a:p>
            <a:pPr>
              <a:lnSpc>
                <a:spcPct val="80000"/>
              </a:lnSpc>
              <a:spcBef>
                <a:spcPts val="0"/>
              </a:spcBef>
              <a:defRPr cap="all" sz="2400">
                <a:latin typeface="Avenir Next"/>
                <a:ea typeface="Avenir Next"/>
                <a:cs typeface="Avenir Next"/>
                <a:sym typeface="Avenir Next"/>
              </a:defRPr>
            </a:pPr>
            <a:r>
              <a:t>・層はタイムフローやカプセル化により設定されている</a:t>
            </a:r>
          </a:p>
          <a:p>
            <a:pPr>
              <a:lnSpc>
                <a:spcPct val="80000"/>
              </a:lnSpc>
              <a:spcBef>
                <a:spcPts val="0"/>
              </a:spcBef>
              <a:defRPr cap="all" sz="2400">
                <a:latin typeface="Avenir Next"/>
                <a:ea typeface="Avenir Next"/>
                <a:cs typeface="Avenir Next"/>
                <a:sym typeface="Avenir Next"/>
              </a:defRPr>
            </a:pPr>
            <a:r>
              <a:t>　（カプセル化は左から右の状態で表現）</a:t>
            </a:r>
          </a:p>
          <a:p>
            <a:pPr lvl="1">
              <a:lnSpc>
                <a:spcPct val="80000"/>
              </a:lnSpc>
              <a:spcBef>
                <a:spcPts val="0"/>
              </a:spcBef>
              <a:defRPr cap="all" sz="2400">
                <a:latin typeface="Avenir Next"/>
                <a:ea typeface="Avenir Next"/>
                <a:cs typeface="Avenir Next"/>
                <a:sym typeface="Avenir Next"/>
              </a:defRPr>
            </a:pPr>
            <a:r>
              <a:t>・アクセス状態（左）public  ←→ PRIVATE (右)</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4.2 the class blueprint"/>
          <p:cNvSpPr txBox="1"/>
          <p:nvPr>
            <p:ph type="body" idx="13"/>
          </p:nvPr>
        </p:nvSpPr>
        <p:spPr>
          <a:prstGeom prst="rect">
            <a:avLst/>
          </a:prstGeom>
        </p:spPr>
        <p:txBody>
          <a:bodyPr/>
          <a:lstStyle/>
          <a:p>
            <a:pPr/>
            <a:r>
              <a:t>4.2 the class blueprint</a:t>
            </a:r>
          </a:p>
        </p:txBody>
      </p:sp>
      <p:sp>
        <p:nvSpPr>
          <p:cNvPr id="291" name="The class blueprint"/>
          <p:cNvSpPr txBox="1"/>
          <p:nvPr>
            <p:ph type="title"/>
          </p:nvPr>
        </p:nvSpPr>
        <p:spPr>
          <a:xfrm>
            <a:off x="589969" y="1274045"/>
            <a:ext cx="12192001" cy="807096"/>
          </a:xfrm>
          <a:prstGeom prst="rect">
            <a:avLst/>
          </a:prstGeom>
        </p:spPr>
        <p:txBody>
          <a:bodyPr/>
          <a:lstStyle>
            <a:lvl1pPr defTabSz="549148">
              <a:spcBef>
                <a:spcPts val="2600"/>
              </a:spcBef>
              <a:defRPr sz="5640"/>
            </a:lvl1pPr>
          </a:lstStyle>
          <a:p>
            <a:pPr/>
            <a:r>
              <a:t>The class blueprint</a:t>
            </a:r>
          </a:p>
        </p:txBody>
      </p:sp>
      <p:sp>
        <p:nvSpPr>
          <p:cNvPr id="292" name="左から右の順に                            初期化層, 外部インターフェース層, 内部実行層, アクセス層, 属性層に分かれる…"/>
          <p:cNvSpPr txBox="1"/>
          <p:nvPr>
            <p:ph type="body" idx="1"/>
          </p:nvPr>
        </p:nvSpPr>
        <p:spPr>
          <a:xfrm>
            <a:off x="778526" y="3573187"/>
            <a:ext cx="11447748" cy="5000845"/>
          </a:xfrm>
          <a:prstGeom prst="rect">
            <a:avLst/>
          </a:prstGeom>
        </p:spPr>
        <p:txBody>
          <a:bodyPr/>
          <a:lstStyle/>
          <a:p>
            <a:pPr>
              <a:defRPr sz="2400"/>
            </a:pPr>
            <a:r>
              <a:t>左から右の順に　　　　　　　　　　　　　　　　　　　　　　　　　　　　</a:t>
            </a:r>
            <a:r>
              <a:rPr>
                <a:solidFill>
                  <a:schemeClr val="accent1"/>
                </a:solidFill>
              </a:rPr>
              <a:t>初期化層, 外部インターフェース層, 内部実行層, アクセス層, 属性層</a:t>
            </a:r>
            <a:r>
              <a:t>に分かれる</a:t>
            </a:r>
          </a:p>
          <a:p>
            <a:pPr>
              <a:defRPr sz="2400"/>
            </a:pPr>
            <a:r>
              <a:t>左から3つの層とその中のメソッドは呼び出しの順序によって配置されている</a:t>
            </a:r>
          </a:p>
        </p:txBody>
      </p:sp>
      <p:pic>
        <p:nvPicPr>
          <p:cNvPr id="293" name="スクリーンショット 2019-05-17 2.17.44.png" descr="スクリーンショット 2019-05-17 2.17.44.png"/>
          <p:cNvPicPr>
            <a:picLocks noChangeAspect="1"/>
          </p:cNvPicPr>
          <p:nvPr/>
        </p:nvPicPr>
        <p:blipFill>
          <a:blip r:embed="rId2">
            <a:extLst/>
          </a:blip>
          <a:stretch>
            <a:fillRect/>
          </a:stretch>
        </p:blipFill>
        <p:spPr>
          <a:xfrm>
            <a:off x="6327731" y="341854"/>
            <a:ext cx="6190298" cy="3100892"/>
          </a:xfrm>
          <a:prstGeom prst="rect">
            <a:avLst/>
          </a:prstGeom>
          <a:ln w="12700">
            <a:miter lim="400000"/>
          </a:ln>
        </p:spPr>
      </p:pic>
      <p:sp>
        <p:nvSpPr>
          <p:cNvPr id="294" name="初期化層… オブジェクトの作成とオブジェクトの属性や値の初期化…"/>
          <p:cNvSpPr/>
          <p:nvPr/>
        </p:nvSpPr>
        <p:spPr>
          <a:xfrm>
            <a:off x="777113" y="6144435"/>
            <a:ext cx="11176001" cy="31938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rPr>
                <a:solidFill>
                  <a:schemeClr val="accent1"/>
                </a:solidFill>
              </a:rPr>
              <a:t>初期化層</a:t>
            </a:r>
            <a:r>
              <a:t>… オブジェクトの作成とオブジェクトの属性や値の初期化</a:t>
            </a:r>
          </a:p>
          <a:p>
            <a:pPr lvl="2">
              <a:lnSpc>
                <a:spcPct val="80000"/>
              </a:lnSpc>
              <a:spcBef>
                <a:spcPts val="0"/>
              </a:spcBef>
              <a:defRPr cap="all" sz="2400">
                <a:latin typeface="Avenir Next"/>
                <a:ea typeface="Avenir Next"/>
                <a:cs typeface="Avenir Next"/>
                <a:sym typeface="Avenir Next"/>
              </a:defRPr>
            </a:pPr>
            <a:r>
              <a:t>　　　　　（コンストラクタ や 名前にinit(ialize)が含まれるメソッド）</a:t>
            </a:r>
          </a:p>
          <a:p>
            <a:pPr lvl="2">
              <a:lnSpc>
                <a:spcPct val="80000"/>
              </a:lnSpc>
              <a:spcBef>
                <a:spcPts val="0"/>
              </a:spcBef>
              <a:defRPr cap="all" sz="2400">
                <a:latin typeface="Avenir Next"/>
                <a:ea typeface="Avenir Next"/>
                <a:cs typeface="Avenir Next"/>
                <a:sym typeface="Avenir Next"/>
              </a:defRPr>
            </a:pPr>
            <a:r>
              <a:rPr>
                <a:solidFill>
                  <a:schemeClr val="accent1"/>
                </a:solidFill>
              </a:rPr>
              <a:t>外部インターフェース層</a:t>
            </a:r>
            <a:r>
              <a:t>…外部に公開するクラスのインタフェースを含む</a:t>
            </a:r>
          </a:p>
          <a:p>
            <a:pPr lvl="2">
              <a:lnSpc>
                <a:spcPct val="80000"/>
              </a:lnSpc>
              <a:spcBef>
                <a:spcPts val="0"/>
              </a:spcBef>
              <a:defRPr cap="all" sz="2400">
                <a:latin typeface="Avenir Next"/>
                <a:ea typeface="Avenir Next"/>
                <a:cs typeface="Avenir Next"/>
                <a:sym typeface="Avenir Next"/>
              </a:defRPr>
            </a:pPr>
            <a:r>
              <a:rPr>
                <a:solidFill>
                  <a:schemeClr val="accent1"/>
                </a:solidFill>
              </a:rPr>
              <a:t>内部実行層</a:t>
            </a:r>
            <a:r>
              <a:t>…クラスの核となる部分や外部に公開するもの</a:t>
            </a:r>
          </a:p>
          <a:p>
            <a:pPr lvl="2">
              <a:lnSpc>
                <a:spcPct val="80000"/>
              </a:lnSpc>
              <a:spcBef>
                <a:spcPts val="0"/>
              </a:spcBef>
              <a:defRPr cap="all" sz="2400">
                <a:latin typeface="Avenir Next"/>
                <a:ea typeface="Avenir Next"/>
                <a:cs typeface="Avenir Next"/>
                <a:sym typeface="Avenir Next"/>
              </a:defRPr>
            </a:pPr>
            <a:r>
              <a:rPr>
                <a:solidFill>
                  <a:schemeClr val="accent1"/>
                </a:solidFill>
              </a:rPr>
              <a:t>アクセス層</a:t>
            </a:r>
            <a:r>
              <a:t>…アクセスメソッドで構成</a:t>
            </a:r>
          </a:p>
          <a:p>
            <a:pPr lvl="2">
              <a:lnSpc>
                <a:spcPct val="80000"/>
              </a:lnSpc>
              <a:spcBef>
                <a:spcPts val="0"/>
              </a:spcBef>
              <a:defRPr cap="all" sz="2400">
                <a:latin typeface="Avenir Next"/>
                <a:ea typeface="Avenir Next"/>
                <a:cs typeface="Avenir Next"/>
                <a:sym typeface="Avenir Next"/>
              </a:defRPr>
            </a:pPr>
            <a:r>
              <a:rPr>
                <a:solidFill>
                  <a:schemeClr val="accent1"/>
                </a:solidFill>
              </a:rPr>
              <a:t>属性層</a:t>
            </a:r>
            <a:r>
              <a:t>…他層のメソッドのノードとつながっているクラスの属性を含む</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6" name="スクリーンショット 2019-05-17 4.37.25.png" descr="スクリーンショット 2019-05-17 4.37.25.png"/>
          <p:cNvPicPr>
            <a:picLocks noChangeAspect="1"/>
          </p:cNvPicPr>
          <p:nvPr/>
        </p:nvPicPr>
        <p:blipFill>
          <a:blip r:embed="rId2">
            <a:extLst/>
          </a:blip>
          <a:stretch>
            <a:fillRect/>
          </a:stretch>
        </p:blipFill>
        <p:spPr>
          <a:xfrm>
            <a:off x="947112" y="136151"/>
            <a:ext cx="5730501" cy="5760245"/>
          </a:xfrm>
          <a:prstGeom prst="rect">
            <a:avLst/>
          </a:prstGeom>
          <a:ln w="12700">
            <a:miter lim="400000"/>
          </a:ln>
        </p:spPr>
      </p:pic>
      <p:sp>
        <p:nvSpPr>
          <p:cNvPr id="297" name="・ノード…"/>
          <p:cNvSpPr/>
          <p:nvPr/>
        </p:nvSpPr>
        <p:spPr>
          <a:xfrm>
            <a:off x="8286697" y="367283"/>
            <a:ext cx="3986536" cy="52979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lvl="1">
              <a:lnSpc>
                <a:spcPct val="80000"/>
              </a:lnSpc>
              <a:spcBef>
                <a:spcPts val="0"/>
              </a:spcBef>
              <a:defRPr cap="all">
                <a:solidFill>
                  <a:srgbClr val="000000"/>
                </a:solidFill>
                <a:latin typeface="Avenir Next"/>
                <a:ea typeface="Avenir Next"/>
                <a:cs typeface="Avenir Next"/>
                <a:sym typeface="Avenir Next"/>
              </a:defRPr>
            </a:pPr>
            <a:r>
              <a:t>・ノード</a:t>
            </a:r>
          </a:p>
          <a:p>
            <a:pPr lvl="1">
              <a:lnSpc>
                <a:spcPct val="80000"/>
              </a:lnSpc>
              <a:spcBef>
                <a:spcPts val="0"/>
              </a:spcBef>
              <a:defRPr cap="all">
                <a:latin typeface="Avenir Next"/>
                <a:ea typeface="Avenir Next"/>
                <a:cs typeface="Avenir Next"/>
                <a:sym typeface="Avenir Next"/>
              </a:defRPr>
            </a:pPr>
          </a:p>
          <a:p>
            <a:pPr lvl="1">
              <a:lnSpc>
                <a:spcPct val="80000"/>
              </a:lnSpc>
              <a:spcBef>
                <a:spcPts val="0"/>
              </a:spcBef>
              <a:defRPr cap="all">
                <a:latin typeface="Avenir Next"/>
                <a:ea typeface="Avenir Next"/>
                <a:cs typeface="Avenir Next"/>
                <a:sym typeface="Avenir Next"/>
              </a:defRPr>
            </a:pPr>
            <a:r>
              <a:t>メソッド</a:t>
            </a:r>
          </a:p>
          <a:p>
            <a:pPr lvl="1">
              <a:lnSpc>
                <a:spcPct val="80000"/>
              </a:lnSpc>
              <a:spcBef>
                <a:spcPts val="0"/>
              </a:spcBef>
              <a:defRPr cap="all">
                <a:latin typeface="Avenir Next"/>
                <a:ea typeface="Avenir Next"/>
                <a:cs typeface="Avenir Next"/>
                <a:sym typeface="Avenir Next"/>
              </a:defRPr>
            </a:pPr>
            <a:r>
              <a:t>  横幅: 呼び出し数</a:t>
            </a:r>
          </a:p>
          <a:p>
            <a:pPr lvl="1">
              <a:lnSpc>
                <a:spcPct val="80000"/>
              </a:lnSpc>
              <a:spcBef>
                <a:spcPts val="0"/>
              </a:spcBef>
              <a:defRPr cap="all">
                <a:latin typeface="Avenir Next"/>
                <a:ea typeface="Avenir Next"/>
                <a:cs typeface="Avenir Next"/>
                <a:sym typeface="Avenir Next"/>
              </a:defRPr>
            </a:pPr>
            <a:r>
              <a:t>  縦幅: コード行数</a:t>
            </a:r>
          </a:p>
          <a:p>
            <a:pPr lvl="1">
              <a:lnSpc>
                <a:spcPct val="80000"/>
              </a:lnSpc>
              <a:spcBef>
                <a:spcPts val="0"/>
              </a:spcBef>
              <a:defRPr cap="all">
                <a:latin typeface="Avenir Next"/>
                <a:ea typeface="Avenir Next"/>
                <a:cs typeface="Avenir Next"/>
                <a:sym typeface="Avenir Next"/>
              </a:defRPr>
            </a:pPr>
          </a:p>
          <a:p>
            <a:pPr lvl="1">
              <a:lnSpc>
                <a:spcPct val="80000"/>
              </a:lnSpc>
              <a:spcBef>
                <a:spcPts val="0"/>
              </a:spcBef>
              <a:defRPr cap="all">
                <a:latin typeface="Avenir Next"/>
                <a:ea typeface="Avenir Next"/>
                <a:cs typeface="Avenir Next"/>
                <a:sym typeface="Avenir Next"/>
              </a:defRPr>
            </a:pPr>
            <a:r>
              <a:t>属性</a:t>
            </a:r>
          </a:p>
          <a:p>
            <a:pPr lvl="1">
              <a:lnSpc>
                <a:spcPct val="80000"/>
              </a:lnSpc>
              <a:spcBef>
                <a:spcPts val="0"/>
              </a:spcBef>
              <a:defRPr cap="all">
                <a:latin typeface="Avenir Next"/>
                <a:ea typeface="Avenir Next"/>
                <a:cs typeface="Avenir Next"/>
                <a:sym typeface="Avenir Next"/>
              </a:defRPr>
            </a:pPr>
            <a:r>
              <a:t>  横幅: 外部アクセス数</a:t>
            </a:r>
          </a:p>
          <a:p>
            <a:pPr lvl="1">
              <a:lnSpc>
                <a:spcPct val="80000"/>
              </a:lnSpc>
              <a:spcBef>
                <a:spcPts val="0"/>
              </a:spcBef>
              <a:defRPr cap="all">
                <a:latin typeface="Avenir Next"/>
                <a:ea typeface="Avenir Next"/>
                <a:cs typeface="Avenir Next"/>
                <a:sym typeface="Avenir Next"/>
              </a:defRPr>
            </a:pPr>
            <a:r>
              <a:t>  縦幅: 内部アクセス数</a:t>
            </a:r>
          </a:p>
          <a:p>
            <a:pPr lvl="1">
              <a:lnSpc>
                <a:spcPct val="80000"/>
              </a:lnSpc>
              <a:spcBef>
                <a:spcPts val="0"/>
              </a:spcBef>
              <a:defRPr cap="all">
                <a:latin typeface="Avenir Next"/>
                <a:ea typeface="Avenir Next"/>
                <a:cs typeface="Avenir Next"/>
                <a:sym typeface="Avenir Next"/>
              </a:defRPr>
            </a:pPr>
          </a:p>
          <a:p>
            <a:pPr lvl="1">
              <a:lnSpc>
                <a:spcPct val="80000"/>
              </a:lnSpc>
              <a:spcBef>
                <a:spcPts val="0"/>
              </a:spcBef>
              <a:defRPr cap="all">
                <a:latin typeface="Avenir Next"/>
                <a:ea typeface="Avenir Next"/>
                <a:cs typeface="Avenir Next"/>
                <a:sym typeface="Avenir Next"/>
              </a:defRPr>
            </a:pPr>
            <a:r>
              <a:t>また, 色によってメソッドの内容を区別</a:t>
            </a:r>
          </a:p>
          <a:p>
            <a:pPr lvl="1">
              <a:lnSpc>
                <a:spcPct val="80000"/>
              </a:lnSpc>
              <a:spcBef>
                <a:spcPts val="0"/>
              </a:spcBef>
              <a:defRPr cap="all">
                <a:solidFill>
                  <a:schemeClr val="accent1"/>
                </a:solidFill>
                <a:latin typeface="Avenir Next"/>
                <a:ea typeface="Avenir Next"/>
                <a:cs typeface="Avenir Next"/>
                <a:sym typeface="Avenir Next"/>
              </a:defRPr>
            </a:pPr>
          </a:p>
          <a:p>
            <a:pPr lvl="1">
              <a:lnSpc>
                <a:spcPct val="80000"/>
              </a:lnSpc>
              <a:spcBef>
                <a:spcPts val="0"/>
              </a:spcBef>
              <a:defRPr cap="all">
                <a:latin typeface="Avenir Next"/>
                <a:ea typeface="Avenir Next"/>
                <a:cs typeface="Avenir Next"/>
                <a:sym typeface="Avenir Next"/>
              </a:defRPr>
            </a:pPr>
            <a:r>
              <a:t>水色… 抽象クラス</a:t>
            </a:r>
          </a:p>
          <a:p>
            <a:pPr lvl="1">
              <a:lnSpc>
                <a:spcPct val="80000"/>
              </a:lnSpc>
              <a:spcBef>
                <a:spcPts val="0"/>
              </a:spcBef>
              <a:defRPr cap="all">
                <a:latin typeface="Avenir Next"/>
                <a:ea typeface="Avenir Next"/>
                <a:cs typeface="Avenir Next"/>
                <a:sym typeface="Avenir Next"/>
              </a:defRPr>
            </a:pPr>
            <a:r>
              <a:t>灰色…定数クラス</a:t>
            </a:r>
          </a:p>
        </p:txBody>
      </p:sp>
      <p:pic>
        <p:nvPicPr>
          <p:cNvPr id="298" name="スクリーンショット 2019-05-17 2.18.03.png" descr="スクリーンショット 2019-05-17 2.18.03.png"/>
          <p:cNvPicPr>
            <a:picLocks noChangeAspect="1"/>
          </p:cNvPicPr>
          <p:nvPr/>
        </p:nvPicPr>
        <p:blipFill>
          <a:blip r:embed="rId3">
            <a:extLst/>
          </a:blip>
          <a:stretch>
            <a:fillRect/>
          </a:stretch>
        </p:blipFill>
        <p:spPr>
          <a:xfrm>
            <a:off x="177723" y="5979282"/>
            <a:ext cx="7638107" cy="3496620"/>
          </a:xfrm>
          <a:prstGeom prst="rect">
            <a:avLst/>
          </a:prstGeom>
          <a:ln w="12700">
            <a:miter lim="400000"/>
          </a:ln>
        </p:spPr>
      </p:pic>
      <p:sp>
        <p:nvSpPr>
          <p:cNvPr id="299" name="・エッジ…"/>
          <p:cNvSpPr/>
          <p:nvPr/>
        </p:nvSpPr>
        <p:spPr>
          <a:xfrm>
            <a:off x="8286697" y="5934550"/>
            <a:ext cx="3986536" cy="33083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lvl="1">
              <a:lnSpc>
                <a:spcPct val="80000"/>
              </a:lnSpc>
              <a:spcBef>
                <a:spcPts val="0"/>
              </a:spcBef>
              <a:defRPr cap="all">
                <a:solidFill>
                  <a:srgbClr val="000000"/>
                </a:solidFill>
                <a:latin typeface="Avenir Next"/>
                <a:ea typeface="Avenir Next"/>
                <a:cs typeface="Avenir Next"/>
                <a:sym typeface="Avenir Next"/>
              </a:defRPr>
            </a:pPr>
            <a:r>
              <a:t>・エッジ</a:t>
            </a:r>
          </a:p>
          <a:p>
            <a:pPr lvl="1">
              <a:lnSpc>
                <a:spcPct val="80000"/>
              </a:lnSpc>
              <a:spcBef>
                <a:spcPts val="0"/>
              </a:spcBef>
              <a:defRPr cap="all">
                <a:latin typeface="Avenir Next"/>
                <a:ea typeface="Avenir Next"/>
                <a:cs typeface="Avenir Next"/>
                <a:sym typeface="Avenir Next"/>
              </a:defRPr>
            </a:pPr>
          </a:p>
          <a:p>
            <a:pPr lvl="1">
              <a:lnSpc>
                <a:spcPct val="80000"/>
              </a:lnSpc>
              <a:spcBef>
                <a:spcPts val="0"/>
              </a:spcBef>
              <a:defRPr cap="all">
                <a:latin typeface="Avenir Next"/>
                <a:ea typeface="Avenir Next"/>
                <a:cs typeface="Avenir Next"/>
                <a:sym typeface="Avenir Next"/>
              </a:defRPr>
            </a:pPr>
          </a:p>
          <a:p>
            <a:pPr lvl="1">
              <a:lnSpc>
                <a:spcPct val="80000"/>
              </a:lnSpc>
              <a:spcBef>
                <a:spcPts val="0"/>
              </a:spcBef>
              <a:defRPr cap="all">
                <a:latin typeface="Avenir Next"/>
                <a:ea typeface="Avenir Next"/>
                <a:cs typeface="Avenir Next"/>
                <a:sym typeface="Avenir Next"/>
              </a:defRPr>
            </a:pPr>
            <a:r>
              <a:t>色付けはノードだけでなくエッジにも適用</a:t>
            </a:r>
          </a:p>
          <a:p>
            <a:pPr lvl="1">
              <a:lnSpc>
                <a:spcPct val="80000"/>
              </a:lnSpc>
              <a:spcBef>
                <a:spcPts val="0"/>
              </a:spcBef>
              <a:defRPr cap="all">
                <a:latin typeface="Avenir Next"/>
                <a:ea typeface="Avenir Next"/>
                <a:cs typeface="Avenir Next"/>
                <a:sym typeface="Avenir Next"/>
              </a:defRPr>
            </a:pPr>
          </a:p>
          <a:p>
            <a:pPr lvl="1">
              <a:lnSpc>
                <a:spcPct val="80000"/>
              </a:lnSpc>
              <a:spcBef>
                <a:spcPts val="0"/>
              </a:spcBef>
              <a:defRPr cap="all">
                <a:latin typeface="Avenir Next"/>
                <a:ea typeface="Avenir Next"/>
                <a:cs typeface="Avenir Next"/>
                <a:sym typeface="Avenir Next"/>
              </a:defRPr>
            </a:pPr>
            <a:r>
              <a:t>   Ex）</a:t>
            </a:r>
          </a:p>
          <a:p>
            <a:pPr lvl="1">
              <a:lnSpc>
                <a:spcPct val="80000"/>
              </a:lnSpc>
              <a:spcBef>
                <a:spcPts val="0"/>
              </a:spcBef>
              <a:defRPr cap="all">
                <a:latin typeface="Avenir Next"/>
                <a:ea typeface="Avenir Next"/>
                <a:cs typeface="Avenir Next"/>
                <a:sym typeface="Avenir Next"/>
              </a:defRPr>
            </a:pPr>
            <a:r>
              <a:t>メソッドの呼び出し→青</a:t>
            </a:r>
          </a:p>
          <a:p>
            <a:pPr lvl="1">
              <a:lnSpc>
                <a:spcPct val="80000"/>
              </a:lnSpc>
              <a:spcBef>
                <a:spcPts val="0"/>
              </a:spcBef>
              <a:defRPr cap="all">
                <a:latin typeface="Avenir Next"/>
                <a:ea typeface="Avenir Next"/>
                <a:cs typeface="Avenir Next"/>
                <a:sym typeface="Avenir Next"/>
              </a:defRPr>
            </a:pPr>
            <a:r>
              <a:t>属性へのアクセス→シアン</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4.0 概要"/>
          <p:cNvSpPr txBox="1"/>
          <p:nvPr>
            <p:ph type="body" idx="13"/>
          </p:nvPr>
        </p:nvSpPr>
        <p:spPr>
          <a:prstGeom prst="rect">
            <a:avLst/>
          </a:prstGeom>
        </p:spPr>
        <p:txBody>
          <a:bodyPr/>
          <a:lstStyle/>
          <a:p>
            <a:pPr/>
            <a:r>
              <a:t>4.0 概要</a:t>
            </a:r>
          </a:p>
        </p:txBody>
      </p:sp>
      <p:sp>
        <p:nvSpPr>
          <p:cNvPr id="174" name="Evaluating the design とは？"/>
          <p:cNvSpPr txBox="1"/>
          <p:nvPr>
            <p:ph type="title"/>
          </p:nvPr>
        </p:nvSpPr>
        <p:spPr>
          <a:xfrm>
            <a:off x="406400" y="1663700"/>
            <a:ext cx="12192000" cy="723900"/>
          </a:xfrm>
          <a:prstGeom prst="rect">
            <a:avLst/>
          </a:prstGeom>
        </p:spPr>
        <p:txBody>
          <a:bodyPr/>
          <a:lstStyle>
            <a:lvl1pPr defTabSz="403097">
              <a:spcBef>
                <a:spcPts val="1900"/>
              </a:spcBef>
              <a:defRPr sz="4140"/>
            </a:lvl1pPr>
          </a:lstStyle>
          <a:p>
            <a:pPr/>
            <a:r>
              <a:t>Evaluating the design とは？</a:t>
            </a:r>
          </a:p>
        </p:txBody>
      </p:sp>
      <p:sp>
        <p:nvSpPr>
          <p:cNvPr id="175" name="Evaluating the design … 設計の評価…"/>
          <p:cNvSpPr txBox="1"/>
          <p:nvPr>
            <p:ph type="body" idx="1"/>
          </p:nvPr>
        </p:nvSpPr>
        <p:spPr>
          <a:prstGeom prst="rect">
            <a:avLst/>
          </a:prstGeom>
        </p:spPr>
        <p:txBody>
          <a:bodyPr/>
          <a:lstStyle/>
          <a:p>
            <a:pPr/>
            <a:r>
              <a:t>Evaluating the design … </a:t>
            </a:r>
            <a:r>
              <a:rPr>
                <a:solidFill>
                  <a:schemeClr val="accent5"/>
                </a:solidFill>
              </a:rPr>
              <a:t>設計の評価</a:t>
            </a:r>
            <a:endParaRPr>
              <a:solidFill>
                <a:schemeClr val="accent5"/>
              </a:solidFill>
            </a:endParaRPr>
          </a:p>
          <a:p>
            <a:pPr/>
            <a:r>
              <a:t>オブジェクト指向の構造と設計というワードは誤解を招きやすい</a:t>
            </a:r>
          </a:p>
          <a:p>
            <a:pPr/>
          </a:p>
          <a:p>
            <a:pPr/>
          </a:p>
          <a:p>
            <a:pPr/>
            <a:r>
              <a:t>実際ソフトウェアシステムは少なくとも建築物と同じくらい複雑である</a:t>
            </a:r>
          </a:p>
        </p:txBody>
      </p:sp>
      <p:sp>
        <p:nvSpPr>
          <p:cNvPr id="176" name="ex) ソフトウェアは家のような構造をしている？...…"/>
          <p:cNvSpPr/>
          <p:nvPr/>
        </p:nvSpPr>
        <p:spPr>
          <a:xfrm>
            <a:off x="1803201" y="5384800"/>
            <a:ext cx="9832480" cy="127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cap="all" sz="2800">
                <a:latin typeface="Avenir Next"/>
                <a:ea typeface="Avenir Next"/>
                <a:cs typeface="Avenir Next"/>
                <a:sym typeface="Avenir Next"/>
              </a:defRPr>
            </a:lvl1pPr>
            <a:lvl2pPr>
              <a:lnSpc>
                <a:spcPct val="80000"/>
              </a:lnSpc>
              <a:spcBef>
                <a:spcPts val="0"/>
              </a:spcBef>
              <a:defRPr cap="all" sz="2800">
                <a:latin typeface="Avenir Next"/>
                <a:ea typeface="Avenir Next"/>
                <a:cs typeface="Avenir Next"/>
                <a:sym typeface="Avenir Next"/>
              </a:defRPr>
            </a:lvl2pPr>
          </a:lstStyle>
          <a:p>
            <a:pPr/>
            <a:r>
              <a:t>ex) ソフトウェアは家のような構造をしている？...</a:t>
            </a:r>
          </a:p>
          <a:p>
            <a:pPr lvl="1"/>
            <a:r>
              <a:t>        家具の一つのように設計されている?…</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1" name="スクリーンショット 2019-05-17 4.45.27.png" descr="スクリーンショット 2019-05-17 4.45.27.png"/>
          <p:cNvPicPr>
            <a:picLocks noChangeAspect="1"/>
          </p:cNvPicPr>
          <p:nvPr/>
        </p:nvPicPr>
        <p:blipFill>
          <a:blip r:embed="rId2">
            <a:extLst/>
          </a:blip>
          <a:stretch>
            <a:fillRect/>
          </a:stretch>
        </p:blipFill>
        <p:spPr>
          <a:xfrm>
            <a:off x="1633195" y="236300"/>
            <a:ext cx="9410006" cy="6046925"/>
          </a:xfrm>
          <a:prstGeom prst="rect">
            <a:avLst/>
          </a:prstGeom>
          <a:ln w="12700">
            <a:miter lim="400000"/>
          </a:ln>
        </p:spPr>
      </p:pic>
      <p:sp>
        <p:nvSpPr>
          <p:cNvPr id="302" name="左: 3Dグラフを表す"/>
          <p:cNvSpPr/>
          <p:nvPr/>
        </p:nvSpPr>
        <p:spPr>
          <a:xfrm>
            <a:off x="1738729" y="6767027"/>
            <a:ext cx="4123065" cy="11538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rPr>
                <a:solidFill>
                  <a:srgbClr val="000000"/>
                </a:solidFill>
              </a:rPr>
              <a:t>左:</a:t>
            </a:r>
            <a:r>
              <a:t> 3Dグラフを表す</a:t>
            </a:r>
          </a:p>
        </p:txBody>
      </p:sp>
      <p:sp>
        <p:nvSpPr>
          <p:cNvPr id="303" name="右: メソッド名有りで表示…"/>
          <p:cNvSpPr/>
          <p:nvPr/>
        </p:nvSpPr>
        <p:spPr>
          <a:xfrm>
            <a:off x="6391867" y="6697113"/>
            <a:ext cx="5625643" cy="26161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rPr>
                <a:solidFill>
                  <a:srgbClr val="000000"/>
                </a:solidFill>
              </a:rPr>
              <a:t>右: </a:t>
            </a:r>
            <a:r>
              <a:t>メソッド名有りで表示</a:t>
            </a:r>
          </a:p>
          <a:p>
            <a:pPr>
              <a:lnSpc>
                <a:spcPct val="80000"/>
              </a:lnSpc>
              <a:spcBef>
                <a:spcPts val="0"/>
              </a:spcBef>
              <a:defRPr cap="all" sz="2400">
                <a:latin typeface="Avenir Next"/>
                <a:ea typeface="Avenir Next"/>
                <a:cs typeface="Avenir Next"/>
                <a:sym typeface="Avenir Next"/>
              </a:defRPr>
            </a:pPr>
            <a:r>
              <a:t>      どのメソッド同士がお互いを呼び</a:t>
            </a:r>
          </a:p>
          <a:p>
            <a:pPr>
              <a:lnSpc>
                <a:spcPct val="80000"/>
              </a:lnSpc>
              <a:spcBef>
                <a:spcPts val="0"/>
              </a:spcBef>
              <a:defRPr cap="all" sz="2400">
                <a:latin typeface="Avenir Next"/>
                <a:ea typeface="Avenir Next"/>
                <a:cs typeface="Avenir Next"/>
                <a:sym typeface="Avenir Next"/>
              </a:defRPr>
            </a:pPr>
            <a:r>
              <a:t>  　合っているかがわかるが、ノード</a:t>
            </a:r>
          </a:p>
          <a:p>
            <a:pPr>
              <a:lnSpc>
                <a:spcPct val="80000"/>
              </a:lnSpc>
              <a:spcBef>
                <a:spcPts val="0"/>
              </a:spcBef>
              <a:defRPr cap="all" sz="2400">
                <a:latin typeface="Avenir Next"/>
                <a:ea typeface="Avenir Next"/>
                <a:cs typeface="Avenir Next"/>
                <a:sym typeface="Avenir Next"/>
              </a:defRPr>
            </a:pPr>
            <a:r>
              <a:t>  　のサイズを用いたメトリクスは反映</a:t>
            </a:r>
          </a:p>
          <a:p>
            <a:pPr>
              <a:lnSpc>
                <a:spcPct val="80000"/>
              </a:lnSpc>
              <a:spcBef>
                <a:spcPts val="0"/>
              </a:spcBef>
              <a:defRPr cap="all" sz="2400">
                <a:latin typeface="Avenir Next"/>
                <a:ea typeface="Avenir Next"/>
                <a:cs typeface="Avenir Next"/>
                <a:sym typeface="Avenir Next"/>
              </a:defRPr>
            </a:pPr>
            <a:r>
              <a:t>　　されない</a:t>
            </a:r>
          </a:p>
          <a:p>
            <a:pPr>
              <a:lnSpc>
                <a:spcPct val="80000"/>
              </a:lnSpc>
              <a:spcBef>
                <a:spcPts val="0"/>
              </a:spcBef>
              <a:defRPr cap="all" sz="2400">
                <a:latin typeface="Avenir Next"/>
                <a:ea typeface="Avenir Next"/>
                <a:cs typeface="Avenir Next"/>
                <a:sym typeface="Avenir Next"/>
              </a:defRPr>
            </a:pPr>
            <a:r>
              <a:t>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4.2 the class blueprint"/>
          <p:cNvSpPr txBox="1"/>
          <p:nvPr>
            <p:ph type="body" idx="13"/>
          </p:nvPr>
        </p:nvSpPr>
        <p:spPr>
          <a:prstGeom prst="rect">
            <a:avLst/>
          </a:prstGeom>
        </p:spPr>
        <p:txBody>
          <a:bodyPr/>
          <a:lstStyle/>
          <a:p>
            <a:pPr/>
            <a:r>
              <a:t>4.2 the class blueprint</a:t>
            </a:r>
          </a:p>
        </p:txBody>
      </p:sp>
      <p:sp>
        <p:nvSpPr>
          <p:cNvPr id="306" name="例1） 抽象クラス"/>
          <p:cNvSpPr txBox="1"/>
          <p:nvPr>
            <p:ph type="title"/>
          </p:nvPr>
        </p:nvSpPr>
        <p:spPr>
          <a:xfrm>
            <a:off x="589969" y="1274045"/>
            <a:ext cx="12192001" cy="807096"/>
          </a:xfrm>
          <a:prstGeom prst="rect">
            <a:avLst/>
          </a:prstGeom>
        </p:spPr>
        <p:txBody>
          <a:bodyPr/>
          <a:lstStyle>
            <a:lvl1pPr defTabSz="455675">
              <a:spcBef>
                <a:spcPts val="2100"/>
              </a:spcBef>
              <a:defRPr sz="4680"/>
            </a:lvl1pPr>
          </a:lstStyle>
          <a:p>
            <a:pPr/>
            <a:r>
              <a:t>例1） 抽象クラス</a:t>
            </a:r>
          </a:p>
        </p:txBody>
      </p:sp>
      <p:sp>
        <p:nvSpPr>
          <p:cNvPr id="307" name="初期化層の1つのメソッド"/>
          <p:cNvSpPr txBox="1"/>
          <p:nvPr>
            <p:ph type="body" idx="1"/>
          </p:nvPr>
        </p:nvSpPr>
        <p:spPr>
          <a:xfrm>
            <a:off x="778526" y="3671708"/>
            <a:ext cx="11447748" cy="5000845"/>
          </a:xfrm>
          <a:prstGeom prst="rect">
            <a:avLst/>
          </a:prstGeom>
        </p:spPr>
        <p:txBody>
          <a:bodyPr/>
          <a:lstStyle>
            <a:lvl1pPr>
              <a:defRPr sz="2400"/>
            </a:lvl1pPr>
          </a:lstStyle>
          <a:p>
            <a:pPr/>
            <a:r>
              <a:t>初期化層の1つのメソッド</a:t>
            </a:r>
          </a:p>
        </p:txBody>
      </p:sp>
      <p:pic>
        <p:nvPicPr>
          <p:cNvPr id="308" name="スクリーンショット 2019-05-17 4.45.27.png" descr="スクリーンショット 2019-05-17 4.45.27.png"/>
          <p:cNvPicPr>
            <a:picLocks noChangeAspect="1"/>
          </p:cNvPicPr>
          <p:nvPr/>
        </p:nvPicPr>
        <p:blipFill>
          <a:blip r:embed="rId2">
            <a:extLst/>
          </a:blip>
          <a:stretch>
            <a:fillRect/>
          </a:stretch>
        </p:blipFill>
        <p:spPr>
          <a:xfrm>
            <a:off x="6080979" y="187040"/>
            <a:ext cx="6095216" cy="3916821"/>
          </a:xfrm>
          <a:prstGeom prst="rect">
            <a:avLst/>
          </a:prstGeom>
          <a:ln w="12700">
            <a:miter lim="400000"/>
          </a:ln>
        </p:spPr>
      </p:pic>
      <p:sp>
        <p:nvSpPr>
          <p:cNvPr id="309" name="・親クラスを継承しているのでオレンジ（Extending Method)に分類…"/>
          <p:cNvSpPr/>
          <p:nvPr/>
        </p:nvSpPr>
        <p:spPr>
          <a:xfrm>
            <a:off x="1311820" y="4541979"/>
            <a:ext cx="11176001" cy="16293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・親クラスを継承しているのでオレンジ（Extending Method)に分類</a:t>
            </a:r>
          </a:p>
          <a:p>
            <a:pPr>
              <a:lnSpc>
                <a:spcPct val="80000"/>
              </a:lnSpc>
              <a:spcBef>
                <a:spcPts val="0"/>
              </a:spcBef>
              <a:defRPr cap="all" sz="2400">
                <a:latin typeface="Avenir Next"/>
                <a:ea typeface="Avenir Next"/>
                <a:cs typeface="Avenir Next"/>
                <a:sym typeface="Avenir Next"/>
              </a:defRPr>
            </a:pPr>
            <a:r>
              <a:t>・シアン色のラインが示すように, このメソッドは2つの属性に直接アクセスして</a:t>
            </a:r>
          </a:p>
          <a:p>
            <a:pPr>
              <a:lnSpc>
                <a:spcPct val="80000"/>
              </a:lnSpc>
              <a:spcBef>
                <a:spcPts val="0"/>
              </a:spcBef>
              <a:defRPr cap="all" sz="2400">
                <a:latin typeface="Avenir Next"/>
                <a:ea typeface="Avenir Next"/>
                <a:cs typeface="Avenir Next"/>
                <a:sym typeface="Avenir Next"/>
              </a:defRPr>
            </a:pPr>
            <a:r>
              <a:t>    いる</a:t>
            </a:r>
          </a:p>
        </p:txBody>
      </p:sp>
      <p:pic>
        <p:nvPicPr>
          <p:cNvPr id="310" name="スクリーンショット 2019-05-17 10.41.50.png" descr="スクリーンショット 2019-05-17 10.41.50.png"/>
          <p:cNvPicPr>
            <a:picLocks noChangeAspect="1"/>
          </p:cNvPicPr>
          <p:nvPr/>
        </p:nvPicPr>
        <p:blipFill>
          <a:blip r:embed="rId3">
            <a:extLst/>
          </a:blip>
          <a:stretch>
            <a:fillRect/>
          </a:stretch>
        </p:blipFill>
        <p:spPr>
          <a:xfrm>
            <a:off x="1034087" y="6760062"/>
            <a:ext cx="9188131" cy="1913406"/>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4.2 the class blueprint"/>
          <p:cNvSpPr txBox="1"/>
          <p:nvPr>
            <p:ph type="body" idx="13"/>
          </p:nvPr>
        </p:nvSpPr>
        <p:spPr>
          <a:prstGeom prst="rect">
            <a:avLst/>
          </a:prstGeom>
        </p:spPr>
        <p:txBody>
          <a:bodyPr/>
          <a:lstStyle/>
          <a:p>
            <a:pPr/>
            <a:r>
              <a:t>4.2 the class blueprint</a:t>
            </a:r>
          </a:p>
        </p:txBody>
      </p:sp>
      <p:sp>
        <p:nvSpPr>
          <p:cNvPr id="313" name="例1） 抽象クラス"/>
          <p:cNvSpPr txBox="1"/>
          <p:nvPr>
            <p:ph type="title"/>
          </p:nvPr>
        </p:nvSpPr>
        <p:spPr>
          <a:xfrm>
            <a:off x="589969" y="1274045"/>
            <a:ext cx="12192001" cy="807096"/>
          </a:xfrm>
          <a:prstGeom prst="rect">
            <a:avLst/>
          </a:prstGeom>
        </p:spPr>
        <p:txBody>
          <a:bodyPr/>
          <a:lstStyle>
            <a:lvl1pPr defTabSz="455675">
              <a:spcBef>
                <a:spcPts val="2100"/>
              </a:spcBef>
              <a:defRPr sz="4680"/>
            </a:lvl1pPr>
          </a:lstStyle>
          <a:p>
            <a:pPr/>
            <a:r>
              <a:t>例1） 抽象クラス</a:t>
            </a:r>
          </a:p>
        </p:txBody>
      </p:sp>
      <p:sp>
        <p:nvSpPr>
          <p:cNvPr id="314" name="外部インタフェース層のメソッド…"/>
          <p:cNvSpPr txBox="1"/>
          <p:nvPr>
            <p:ph type="body" idx="1"/>
          </p:nvPr>
        </p:nvSpPr>
        <p:spPr>
          <a:xfrm>
            <a:off x="433702" y="4008322"/>
            <a:ext cx="11447747" cy="5000845"/>
          </a:xfrm>
          <a:prstGeom prst="rect">
            <a:avLst/>
          </a:prstGeom>
        </p:spPr>
        <p:txBody>
          <a:bodyPr/>
          <a:lstStyle/>
          <a:p>
            <a:pPr>
              <a:defRPr sz="2400"/>
            </a:pPr>
            <a:r>
              <a:t>外部インタフェース層のメソッド</a:t>
            </a:r>
          </a:p>
          <a:p>
            <a:pPr>
              <a:defRPr sz="2400"/>
            </a:pPr>
          </a:p>
          <a:p>
            <a:pPr>
              <a:defRPr sz="2400"/>
            </a:pPr>
          </a:p>
          <a:p>
            <a:pPr>
              <a:defRPr sz="2400"/>
            </a:pPr>
            <a:r>
              <a:t>内部実行層の小メソッド</a:t>
            </a:r>
          </a:p>
        </p:txBody>
      </p:sp>
      <p:pic>
        <p:nvPicPr>
          <p:cNvPr id="315" name="スクリーンショット 2019-05-17 4.45.27.png" descr="スクリーンショット 2019-05-17 4.45.27.png"/>
          <p:cNvPicPr>
            <a:picLocks noChangeAspect="1"/>
          </p:cNvPicPr>
          <p:nvPr/>
        </p:nvPicPr>
        <p:blipFill>
          <a:blip r:embed="rId2">
            <a:extLst/>
          </a:blip>
          <a:stretch>
            <a:fillRect/>
          </a:stretch>
        </p:blipFill>
        <p:spPr>
          <a:xfrm>
            <a:off x="6097913" y="339440"/>
            <a:ext cx="6095216" cy="3916821"/>
          </a:xfrm>
          <a:prstGeom prst="rect">
            <a:avLst/>
          </a:prstGeom>
          <a:ln w="12700">
            <a:miter lim="400000"/>
          </a:ln>
        </p:spPr>
      </p:pic>
      <p:sp>
        <p:nvSpPr>
          <p:cNvPr id="316" name="・多数のメソッドが黄色 →    デリゲートしているメソッド…"/>
          <p:cNvSpPr/>
          <p:nvPr/>
        </p:nvSpPr>
        <p:spPr>
          <a:xfrm>
            <a:off x="1284235" y="4684543"/>
            <a:ext cx="11176001" cy="15859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・多数のメソッドが黄色　→    デリゲートしているメソッド</a:t>
            </a:r>
          </a:p>
          <a:p>
            <a:pPr>
              <a:lnSpc>
                <a:spcPct val="80000"/>
              </a:lnSpc>
              <a:spcBef>
                <a:spcPts val="0"/>
              </a:spcBef>
              <a:defRPr cap="all" sz="2400">
                <a:latin typeface="Avenir Next"/>
                <a:ea typeface="Avenir Next"/>
                <a:cs typeface="Avenir Next"/>
                <a:sym typeface="Avenir Next"/>
              </a:defRPr>
            </a:pPr>
            <a:r>
              <a:t>・５つのグレー（灰）のノード　→   定数メソッド</a:t>
            </a:r>
          </a:p>
          <a:p>
            <a:pPr>
              <a:lnSpc>
                <a:spcPct val="80000"/>
              </a:lnSpc>
              <a:spcBef>
                <a:spcPts val="0"/>
              </a:spcBef>
              <a:defRPr cap="all" sz="2400">
                <a:latin typeface="Avenir Next"/>
                <a:ea typeface="Avenir Next"/>
                <a:cs typeface="Avenir Next"/>
                <a:sym typeface="Avenir Next"/>
              </a:defRPr>
            </a:pPr>
            <a:r>
              <a:t>　（クラスのヒエラルキー間のデフォルトの動作を共有）</a:t>
            </a:r>
          </a:p>
          <a:p>
            <a:pPr>
              <a:lnSpc>
                <a:spcPct val="80000"/>
              </a:lnSpc>
              <a:spcBef>
                <a:spcPts val="0"/>
              </a:spcBef>
              <a:defRPr cap="all" sz="2400">
                <a:latin typeface="Avenir Next"/>
                <a:ea typeface="Avenir Next"/>
                <a:cs typeface="Avenir Next"/>
                <a:sym typeface="Avenir Next"/>
              </a:defRPr>
            </a:pPr>
          </a:p>
        </p:txBody>
      </p:sp>
      <p:sp>
        <p:nvSpPr>
          <p:cNvPr id="317" name="・図面はメソッドレベルの粒度なので制御フローの制約を具体的に表し…"/>
          <p:cNvSpPr txBox="1"/>
          <p:nvPr/>
        </p:nvSpPr>
        <p:spPr>
          <a:xfrm>
            <a:off x="1401521" y="7122121"/>
            <a:ext cx="9880025" cy="2319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nSpc>
                <a:spcPct val="80000"/>
              </a:lnSpc>
              <a:spcBef>
                <a:spcPts val="0"/>
              </a:spcBef>
              <a:defRPr cap="all" sz="2400">
                <a:latin typeface="Avenir Next"/>
                <a:ea typeface="Avenir Next"/>
                <a:cs typeface="Avenir Next"/>
                <a:sym typeface="Avenir Next"/>
              </a:defRPr>
            </a:pPr>
            <a:r>
              <a:t>・図面はメソッドレベルの粒度なので制御フローの制約を具体的に表し</a:t>
            </a:r>
          </a:p>
          <a:p>
            <a:pPr>
              <a:lnSpc>
                <a:spcPct val="80000"/>
              </a:lnSpc>
              <a:spcBef>
                <a:spcPts val="0"/>
              </a:spcBef>
              <a:defRPr cap="all" sz="2400">
                <a:latin typeface="Avenir Next"/>
                <a:ea typeface="Avenir Next"/>
                <a:cs typeface="Avenir Next"/>
                <a:sym typeface="Avenir Next"/>
              </a:defRPr>
            </a:pPr>
            <a:r>
              <a:t>　ていない</a:t>
            </a:r>
          </a:p>
          <a:p>
            <a:pPr>
              <a:lnSpc>
                <a:spcPct val="80000"/>
              </a:lnSpc>
              <a:spcBef>
                <a:spcPts val="0"/>
              </a:spcBef>
              <a:defRPr cap="all" sz="2400">
                <a:latin typeface="Avenir Next"/>
                <a:ea typeface="Avenir Next"/>
                <a:cs typeface="Avenir Next"/>
                <a:sym typeface="Avenir Next"/>
              </a:defRPr>
            </a:pPr>
          </a:p>
          <a:p>
            <a:pPr>
              <a:lnSpc>
                <a:spcPct val="80000"/>
              </a:lnSpc>
              <a:spcBef>
                <a:spcPts val="0"/>
              </a:spcBef>
              <a:defRPr cap="all" sz="2400">
                <a:latin typeface="Avenir Next"/>
                <a:ea typeface="Avenir Next"/>
                <a:cs typeface="Avenir Next"/>
                <a:sym typeface="Avenir Next"/>
              </a:defRPr>
            </a:pPr>
          </a:p>
          <a:p>
            <a:pPr>
              <a:lnSpc>
                <a:spcPct val="80000"/>
              </a:lnSpc>
              <a:spcBef>
                <a:spcPts val="0"/>
              </a:spcBef>
              <a:defRPr cap="all" sz="2400">
                <a:latin typeface="Avenir Next"/>
                <a:ea typeface="Avenir Next"/>
                <a:cs typeface="Avenir Next"/>
                <a:sym typeface="Avenir Next"/>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4.2 the class blueprint"/>
          <p:cNvSpPr txBox="1"/>
          <p:nvPr>
            <p:ph type="body" idx="13"/>
          </p:nvPr>
        </p:nvSpPr>
        <p:spPr>
          <a:prstGeom prst="rect">
            <a:avLst/>
          </a:prstGeom>
        </p:spPr>
        <p:txBody>
          <a:bodyPr/>
          <a:lstStyle/>
          <a:p>
            <a:pPr/>
            <a:r>
              <a:t>4.2 the class blueprint</a:t>
            </a:r>
          </a:p>
        </p:txBody>
      </p:sp>
      <p:sp>
        <p:nvSpPr>
          <p:cNvPr id="320" name="例1） 抽象クラス"/>
          <p:cNvSpPr txBox="1"/>
          <p:nvPr>
            <p:ph type="title"/>
          </p:nvPr>
        </p:nvSpPr>
        <p:spPr>
          <a:xfrm>
            <a:off x="573035" y="1206312"/>
            <a:ext cx="12192001" cy="807096"/>
          </a:xfrm>
          <a:prstGeom prst="rect">
            <a:avLst/>
          </a:prstGeom>
        </p:spPr>
        <p:txBody>
          <a:bodyPr/>
          <a:lstStyle>
            <a:lvl1pPr defTabSz="455675">
              <a:spcBef>
                <a:spcPts val="2100"/>
              </a:spcBef>
              <a:defRPr sz="4680"/>
            </a:lvl1pPr>
          </a:lstStyle>
          <a:p>
            <a:pPr/>
            <a:r>
              <a:t>例1） 抽象クラス</a:t>
            </a:r>
          </a:p>
        </p:txBody>
      </p:sp>
      <p:sp>
        <p:nvSpPr>
          <p:cNvPr id="321" name="2つのアクセッサ…"/>
          <p:cNvSpPr txBox="1"/>
          <p:nvPr>
            <p:ph type="body" idx="1"/>
          </p:nvPr>
        </p:nvSpPr>
        <p:spPr>
          <a:xfrm>
            <a:off x="433702" y="3737389"/>
            <a:ext cx="11447747" cy="5000845"/>
          </a:xfrm>
          <a:prstGeom prst="rect">
            <a:avLst/>
          </a:prstGeom>
        </p:spPr>
        <p:txBody>
          <a:bodyPr/>
          <a:lstStyle/>
          <a:p>
            <a:pPr>
              <a:defRPr sz="2400"/>
            </a:pPr>
            <a:r>
              <a:t>2つのアクセッサ</a:t>
            </a:r>
          </a:p>
          <a:p>
            <a:pPr>
              <a:defRPr sz="2400"/>
            </a:pPr>
          </a:p>
          <a:p>
            <a:pPr>
              <a:defRPr sz="2400"/>
            </a:pPr>
          </a:p>
          <a:p>
            <a:pPr>
              <a:defRPr sz="2400"/>
            </a:pPr>
            <a:r>
              <a:t>2つの属性</a:t>
            </a:r>
          </a:p>
        </p:txBody>
      </p:sp>
      <p:pic>
        <p:nvPicPr>
          <p:cNvPr id="322" name="スクリーンショット 2019-05-17 4.45.27.png" descr="スクリーンショット 2019-05-17 4.45.27.png"/>
          <p:cNvPicPr>
            <a:picLocks noChangeAspect="1"/>
          </p:cNvPicPr>
          <p:nvPr/>
        </p:nvPicPr>
        <p:blipFill>
          <a:blip r:embed="rId2">
            <a:extLst/>
          </a:blip>
          <a:stretch>
            <a:fillRect/>
          </a:stretch>
        </p:blipFill>
        <p:spPr>
          <a:xfrm>
            <a:off x="6453513" y="847440"/>
            <a:ext cx="6095216" cy="3916821"/>
          </a:xfrm>
          <a:prstGeom prst="rect">
            <a:avLst/>
          </a:prstGeom>
          <a:ln w="12700">
            <a:miter lim="400000"/>
          </a:ln>
        </p:spPr>
      </p:pic>
      <p:sp>
        <p:nvSpPr>
          <p:cNvPr id="323" name="・readアクセッサ → 赤…"/>
          <p:cNvSpPr/>
          <p:nvPr/>
        </p:nvSpPr>
        <p:spPr>
          <a:xfrm>
            <a:off x="1229719" y="4366860"/>
            <a:ext cx="11176001" cy="15859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・readアクセッサ → 赤</a:t>
            </a:r>
          </a:p>
          <a:p>
            <a:pPr>
              <a:lnSpc>
                <a:spcPct val="80000"/>
              </a:lnSpc>
              <a:spcBef>
                <a:spcPts val="0"/>
              </a:spcBef>
              <a:defRPr cap="all" sz="2400">
                <a:latin typeface="Avenir Next"/>
                <a:ea typeface="Avenir Next"/>
                <a:cs typeface="Avenir Next"/>
                <a:sym typeface="Avenir Next"/>
              </a:defRPr>
            </a:pPr>
            <a:r>
              <a:t>・Writeアクセッサ → オレンジ</a:t>
            </a:r>
          </a:p>
        </p:txBody>
      </p:sp>
      <p:sp>
        <p:nvSpPr>
          <p:cNvPr id="324" name="・READアクセッサは1つの属性を読み込み、WRITEアクセッサはもう…"/>
          <p:cNvSpPr txBox="1"/>
          <p:nvPr/>
        </p:nvSpPr>
        <p:spPr>
          <a:xfrm>
            <a:off x="1401521" y="6851188"/>
            <a:ext cx="9880025" cy="34467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nSpc>
                <a:spcPct val="80000"/>
              </a:lnSpc>
              <a:spcBef>
                <a:spcPts val="0"/>
              </a:spcBef>
              <a:defRPr cap="all" sz="2400">
                <a:latin typeface="Avenir Next"/>
                <a:ea typeface="Avenir Next"/>
                <a:cs typeface="Avenir Next"/>
                <a:sym typeface="Avenir Next"/>
              </a:defRPr>
            </a:pPr>
            <a:r>
              <a:t>・READアクセッサは1つの属性を読み込み、WRITEアクセッサはもう</a:t>
            </a:r>
          </a:p>
          <a:p>
            <a:pPr>
              <a:lnSpc>
                <a:spcPct val="80000"/>
              </a:lnSpc>
              <a:spcBef>
                <a:spcPts val="0"/>
              </a:spcBef>
              <a:defRPr cap="all" sz="2400">
                <a:latin typeface="Avenir Next"/>
                <a:ea typeface="Avenir Next"/>
                <a:cs typeface="Avenir Next"/>
                <a:sym typeface="Avenir Next"/>
              </a:defRPr>
            </a:pPr>
            <a:r>
              <a:t>　一つの属性を書き込むが、WRITEアクセッサを使うメソッドが存在し</a:t>
            </a:r>
          </a:p>
          <a:p>
            <a:pPr>
              <a:lnSpc>
                <a:spcPct val="80000"/>
              </a:lnSpc>
              <a:spcBef>
                <a:spcPts val="0"/>
              </a:spcBef>
              <a:defRPr cap="all" sz="2400">
                <a:latin typeface="Avenir Next"/>
                <a:ea typeface="Avenir Next"/>
                <a:cs typeface="Avenir Next"/>
                <a:sym typeface="Avenir Next"/>
              </a:defRPr>
            </a:pPr>
            <a:r>
              <a:t>　ない（使用しない）</a:t>
            </a:r>
          </a:p>
          <a:p>
            <a:pPr>
              <a:lnSpc>
                <a:spcPct val="80000"/>
              </a:lnSpc>
              <a:spcBef>
                <a:spcPts val="0"/>
              </a:spcBef>
              <a:defRPr cap="all" sz="2400">
                <a:latin typeface="Avenir Next"/>
                <a:ea typeface="Avenir Next"/>
                <a:cs typeface="Avenir Next"/>
                <a:sym typeface="Avenir Next"/>
              </a:defRPr>
            </a:pPr>
            <a:r>
              <a:t>・それにも関わらず2つのメソッドが属性に直接アクセス</a:t>
            </a:r>
          </a:p>
          <a:p>
            <a:pPr lvl="1">
              <a:lnSpc>
                <a:spcPct val="80000"/>
              </a:lnSpc>
              <a:spcBef>
                <a:spcPts val="0"/>
              </a:spcBef>
              <a:defRPr cap="all" sz="2400">
                <a:latin typeface="Avenir Next"/>
                <a:ea typeface="Avenir Next"/>
                <a:cs typeface="Avenir Next"/>
                <a:sym typeface="Avenir Next"/>
              </a:defRPr>
            </a:pPr>
            <a:r>
              <a:t>　　→矛盾したコーディング方法</a:t>
            </a:r>
          </a:p>
          <a:p>
            <a:pPr>
              <a:lnSpc>
                <a:spcPct val="80000"/>
              </a:lnSpc>
              <a:spcBef>
                <a:spcPts val="0"/>
              </a:spcBef>
              <a:defRPr cap="all" sz="2400">
                <a:latin typeface="Avenir Next"/>
                <a:ea typeface="Avenir Next"/>
                <a:cs typeface="Avenir Next"/>
                <a:sym typeface="Avenir Next"/>
              </a:defRPr>
            </a:pPr>
          </a:p>
          <a:p>
            <a:pPr>
              <a:lnSpc>
                <a:spcPct val="80000"/>
              </a:lnSpc>
              <a:spcBef>
                <a:spcPts val="0"/>
              </a:spcBef>
              <a:defRPr cap="all" sz="2400">
                <a:latin typeface="Avenir Next"/>
                <a:ea typeface="Avenir Next"/>
                <a:cs typeface="Avenir Next"/>
                <a:sym typeface="Avenir Next"/>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4.2 the class blueprint"/>
          <p:cNvSpPr txBox="1"/>
          <p:nvPr>
            <p:ph type="body" idx="13"/>
          </p:nvPr>
        </p:nvSpPr>
        <p:spPr>
          <a:prstGeom prst="rect">
            <a:avLst/>
          </a:prstGeom>
        </p:spPr>
        <p:txBody>
          <a:bodyPr/>
          <a:lstStyle/>
          <a:p>
            <a:pPr/>
            <a:r>
              <a:t>4.2 the class blueprint</a:t>
            </a:r>
          </a:p>
        </p:txBody>
      </p:sp>
      <p:sp>
        <p:nvSpPr>
          <p:cNvPr id="327" name="例2） アルゴリズム"/>
          <p:cNvSpPr txBox="1"/>
          <p:nvPr>
            <p:ph type="title"/>
          </p:nvPr>
        </p:nvSpPr>
        <p:spPr>
          <a:xfrm>
            <a:off x="406399" y="1240178"/>
            <a:ext cx="12192001" cy="807096"/>
          </a:xfrm>
          <a:prstGeom prst="rect">
            <a:avLst/>
          </a:prstGeom>
        </p:spPr>
        <p:txBody>
          <a:bodyPr/>
          <a:lstStyle>
            <a:lvl1pPr defTabSz="455675">
              <a:spcBef>
                <a:spcPts val="2100"/>
              </a:spcBef>
              <a:defRPr sz="4680"/>
            </a:lvl1pPr>
          </a:lstStyle>
          <a:p>
            <a:pPr/>
            <a:r>
              <a:t>例2） アルゴリズム</a:t>
            </a:r>
          </a:p>
        </p:txBody>
      </p:sp>
      <p:sp>
        <p:nvSpPr>
          <p:cNvPr id="328" name="初期化層のメソッド…"/>
          <p:cNvSpPr txBox="1"/>
          <p:nvPr>
            <p:ph type="body" idx="1"/>
          </p:nvPr>
        </p:nvSpPr>
        <p:spPr>
          <a:xfrm>
            <a:off x="778526" y="3472811"/>
            <a:ext cx="11447748" cy="5000845"/>
          </a:xfrm>
          <a:prstGeom prst="rect">
            <a:avLst/>
          </a:prstGeom>
        </p:spPr>
        <p:txBody>
          <a:bodyPr/>
          <a:lstStyle/>
          <a:p>
            <a:pPr>
              <a:defRPr sz="2400"/>
            </a:pPr>
            <a:r>
              <a:t>初期化層のメソッド</a:t>
            </a:r>
          </a:p>
          <a:p>
            <a:pPr>
              <a:defRPr sz="2400"/>
            </a:pPr>
          </a:p>
          <a:p>
            <a:pPr>
              <a:defRPr sz="2400"/>
            </a:pPr>
          </a:p>
          <a:p>
            <a:pPr>
              <a:defRPr sz="2400"/>
            </a:pPr>
            <a:r>
              <a:t>３つの外部インタフェース層のメソッド</a:t>
            </a:r>
          </a:p>
        </p:txBody>
      </p:sp>
      <p:sp>
        <p:nvSpPr>
          <p:cNvPr id="329" name="・今回は存在しない"/>
          <p:cNvSpPr/>
          <p:nvPr/>
        </p:nvSpPr>
        <p:spPr>
          <a:xfrm>
            <a:off x="1415985" y="4236219"/>
            <a:ext cx="11176001" cy="15859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80000"/>
              </a:lnSpc>
              <a:spcBef>
                <a:spcPts val="0"/>
              </a:spcBef>
              <a:defRPr cap="all" sz="2400">
                <a:latin typeface="Avenir Next"/>
                <a:ea typeface="Avenir Next"/>
                <a:cs typeface="Avenir Next"/>
                <a:sym typeface="Avenir Next"/>
              </a:defRPr>
            </a:lvl1pPr>
          </a:lstStyle>
          <a:p>
            <a:pPr/>
            <a:r>
              <a:t>・今回は存在しない</a:t>
            </a:r>
          </a:p>
        </p:txBody>
      </p:sp>
      <p:sp>
        <p:nvSpPr>
          <p:cNvPr id="330" name="・2つのメソッドが属性を直接アクセス…"/>
          <p:cNvSpPr txBox="1"/>
          <p:nvPr/>
        </p:nvSpPr>
        <p:spPr>
          <a:xfrm>
            <a:off x="1418455" y="6664921"/>
            <a:ext cx="10837948" cy="18008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nSpc>
                <a:spcPct val="80000"/>
              </a:lnSpc>
              <a:spcBef>
                <a:spcPts val="0"/>
              </a:spcBef>
              <a:defRPr cap="all" sz="2400">
                <a:latin typeface="Avenir Next"/>
                <a:ea typeface="Avenir Next"/>
                <a:cs typeface="Avenir Next"/>
                <a:sym typeface="Avenir Next"/>
              </a:defRPr>
            </a:pPr>
            <a:r>
              <a:t>・2つのメソッドが属性を直接アクセス</a:t>
            </a:r>
          </a:p>
          <a:p>
            <a:pPr>
              <a:lnSpc>
                <a:spcPct val="80000"/>
              </a:lnSpc>
              <a:spcBef>
                <a:spcPts val="0"/>
              </a:spcBef>
              <a:defRPr cap="all" sz="2400">
                <a:latin typeface="Avenir Next"/>
                <a:ea typeface="Avenir Next"/>
                <a:cs typeface="Avenir Next"/>
                <a:sym typeface="Avenir Next"/>
              </a:defRPr>
            </a:pPr>
            <a:r>
              <a:t>・真ん中のインタフェース層メソッドがすべての内部実行層メソッドのエント</a:t>
            </a:r>
          </a:p>
          <a:p>
            <a:pPr>
              <a:lnSpc>
                <a:spcPct val="80000"/>
              </a:lnSpc>
              <a:spcBef>
                <a:spcPts val="0"/>
              </a:spcBef>
              <a:defRPr cap="all" sz="2400">
                <a:latin typeface="Avenir Next"/>
                <a:ea typeface="Avenir Next"/>
                <a:cs typeface="Avenir Next"/>
                <a:sym typeface="Avenir Next"/>
              </a:defRPr>
            </a:pPr>
            <a:r>
              <a:t>　リポイントになっている</a:t>
            </a:r>
          </a:p>
        </p:txBody>
      </p:sp>
      <p:pic>
        <p:nvPicPr>
          <p:cNvPr id="331" name="スクリーンショット 2019-05-17 11.21.15.png" descr="スクリーンショット 2019-05-17 11.21.15.png"/>
          <p:cNvPicPr>
            <a:picLocks noChangeAspect="1"/>
          </p:cNvPicPr>
          <p:nvPr/>
        </p:nvPicPr>
        <p:blipFill>
          <a:blip r:embed="rId2">
            <a:extLst/>
          </a:blip>
          <a:stretch>
            <a:fillRect/>
          </a:stretch>
        </p:blipFill>
        <p:spPr>
          <a:xfrm>
            <a:off x="5849080" y="513923"/>
            <a:ext cx="7000209" cy="3531189"/>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4.2 the class blueprint"/>
          <p:cNvSpPr txBox="1"/>
          <p:nvPr>
            <p:ph type="body" idx="13"/>
          </p:nvPr>
        </p:nvSpPr>
        <p:spPr>
          <a:prstGeom prst="rect">
            <a:avLst/>
          </a:prstGeom>
        </p:spPr>
        <p:txBody>
          <a:bodyPr/>
          <a:lstStyle/>
          <a:p>
            <a:pPr/>
            <a:r>
              <a:t>4.2 the class blueprint</a:t>
            </a:r>
          </a:p>
        </p:txBody>
      </p:sp>
      <p:sp>
        <p:nvSpPr>
          <p:cNvPr id="334" name="例2） アルゴリズム"/>
          <p:cNvSpPr txBox="1"/>
          <p:nvPr>
            <p:ph type="title"/>
          </p:nvPr>
        </p:nvSpPr>
        <p:spPr>
          <a:xfrm>
            <a:off x="406400" y="1240178"/>
            <a:ext cx="12192000" cy="807096"/>
          </a:xfrm>
          <a:prstGeom prst="rect">
            <a:avLst/>
          </a:prstGeom>
        </p:spPr>
        <p:txBody>
          <a:bodyPr/>
          <a:lstStyle>
            <a:lvl1pPr defTabSz="455675">
              <a:spcBef>
                <a:spcPts val="2100"/>
              </a:spcBef>
              <a:defRPr sz="4680"/>
            </a:lvl1pPr>
          </a:lstStyle>
          <a:p>
            <a:pPr/>
            <a:r>
              <a:t>例2） アルゴリズム</a:t>
            </a:r>
          </a:p>
        </p:txBody>
      </p:sp>
      <p:sp>
        <p:nvSpPr>
          <p:cNvPr id="335" name="５個のサブ層に分かれた9つのメソッド…"/>
          <p:cNvSpPr txBox="1"/>
          <p:nvPr>
            <p:ph type="body" idx="1"/>
          </p:nvPr>
        </p:nvSpPr>
        <p:spPr>
          <a:xfrm>
            <a:off x="778526" y="4353344"/>
            <a:ext cx="11447748" cy="5000845"/>
          </a:xfrm>
          <a:prstGeom prst="rect">
            <a:avLst/>
          </a:prstGeom>
        </p:spPr>
        <p:txBody>
          <a:bodyPr/>
          <a:lstStyle/>
          <a:p>
            <a:pPr>
              <a:defRPr sz="2400"/>
            </a:pPr>
            <a:r>
              <a:t>５個のサブ層に分かれた9つのメソッド</a:t>
            </a:r>
          </a:p>
          <a:p>
            <a:pPr>
              <a:defRPr sz="2400"/>
            </a:pPr>
          </a:p>
          <a:p>
            <a:pPr>
              <a:defRPr sz="2400"/>
            </a:pPr>
          </a:p>
          <a:p>
            <a:pPr>
              <a:defRPr sz="2400"/>
            </a:pPr>
            <a:r>
              <a:t>3つのReadアクセスメソッド</a:t>
            </a:r>
          </a:p>
        </p:txBody>
      </p:sp>
      <p:sp>
        <p:nvSpPr>
          <p:cNvPr id="336" name="・このクラスは実際に構造化された方法で書かれている…"/>
          <p:cNvSpPr/>
          <p:nvPr/>
        </p:nvSpPr>
        <p:spPr>
          <a:xfrm>
            <a:off x="1331319" y="4966934"/>
            <a:ext cx="11176001" cy="15859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・このクラスは実際に構造化された方法で書かれている</a:t>
            </a:r>
          </a:p>
          <a:p>
            <a:pPr>
              <a:lnSpc>
                <a:spcPct val="80000"/>
              </a:lnSpc>
              <a:spcBef>
                <a:spcPts val="0"/>
              </a:spcBef>
              <a:defRPr cap="all" sz="2400">
                <a:latin typeface="Avenir Next"/>
                <a:ea typeface="Avenir Next"/>
                <a:cs typeface="Avenir Next"/>
                <a:sym typeface="Avenir Next"/>
              </a:defRPr>
            </a:pPr>
            <a:r>
              <a:t>　→class blueprintはこのクラスに含まれるメソッドの読み出す順序を推測　　</a:t>
            </a:r>
          </a:p>
          <a:p>
            <a:pPr>
              <a:lnSpc>
                <a:spcPct val="80000"/>
              </a:lnSpc>
              <a:spcBef>
                <a:spcPts val="0"/>
              </a:spcBef>
              <a:defRPr cap="all" sz="2400">
                <a:latin typeface="Avenir Next"/>
                <a:ea typeface="Avenir Next"/>
                <a:cs typeface="Avenir Next"/>
                <a:sym typeface="Avenir Next"/>
              </a:defRPr>
            </a:pPr>
            <a:r>
              <a:t>　　するのに使用することも可能</a:t>
            </a:r>
          </a:p>
        </p:txBody>
      </p:sp>
      <p:pic>
        <p:nvPicPr>
          <p:cNvPr id="337" name="スクリーンショット 2019-05-17 11.21.15.png" descr="スクリーンショット 2019-05-17 11.21.15.png"/>
          <p:cNvPicPr>
            <a:picLocks noChangeAspect="1"/>
          </p:cNvPicPr>
          <p:nvPr/>
        </p:nvPicPr>
        <p:blipFill>
          <a:blip r:embed="rId2">
            <a:extLst/>
          </a:blip>
          <a:stretch>
            <a:fillRect/>
          </a:stretch>
        </p:blipFill>
        <p:spPr>
          <a:xfrm>
            <a:off x="5849080" y="513923"/>
            <a:ext cx="7000209" cy="3531189"/>
          </a:xfrm>
          <a:prstGeom prst="rect">
            <a:avLst/>
          </a:prstGeom>
          <a:ln w="12700">
            <a:miter lim="400000"/>
          </a:ln>
        </p:spPr>
      </p:pic>
      <p:sp>
        <p:nvSpPr>
          <p:cNvPr id="338" name="・それらのメソッドを使用するエッジが示されていない…"/>
          <p:cNvSpPr/>
          <p:nvPr/>
        </p:nvSpPr>
        <p:spPr>
          <a:xfrm>
            <a:off x="1331319" y="7474719"/>
            <a:ext cx="11176001" cy="15859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・それらのメソッドを使用するエッジが示されていない</a:t>
            </a:r>
          </a:p>
          <a:p>
            <a:pPr>
              <a:lnSpc>
                <a:spcPct val="80000"/>
              </a:lnSpc>
              <a:spcBef>
                <a:spcPts val="0"/>
              </a:spcBef>
              <a:defRPr cap="all" sz="2400">
                <a:latin typeface="Avenir Next"/>
                <a:ea typeface="Avenir Next"/>
                <a:cs typeface="Avenir Next"/>
                <a:sym typeface="Avenir Next"/>
              </a:defRPr>
            </a:pPr>
            <a:r>
              <a:t>　→３つともこのクラスのメソッドに使用されていない</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4.2 the class blueprint"/>
          <p:cNvSpPr txBox="1"/>
          <p:nvPr>
            <p:ph type="body" idx="13"/>
          </p:nvPr>
        </p:nvSpPr>
        <p:spPr>
          <a:prstGeom prst="rect">
            <a:avLst/>
          </a:prstGeom>
        </p:spPr>
        <p:txBody>
          <a:bodyPr/>
          <a:lstStyle/>
          <a:p>
            <a:pPr/>
            <a:r>
              <a:t>4.2 the class blueprint</a:t>
            </a:r>
          </a:p>
        </p:txBody>
      </p:sp>
      <p:sp>
        <p:nvSpPr>
          <p:cNvPr id="341" name="例2） アルゴリズム"/>
          <p:cNvSpPr txBox="1"/>
          <p:nvPr>
            <p:ph type="title"/>
          </p:nvPr>
        </p:nvSpPr>
        <p:spPr>
          <a:xfrm>
            <a:off x="406400" y="1240178"/>
            <a:ext cx="12192000" cy="807096"/>
          </a:xfrm>
          <a:prstGeom prst="rect">
            <a:avLst/>
          </a:prstGeom>
        </p:spPr>
        <p:txBody>
          <a:bodyPr/>
          <a:lstStyle>
            <a:lvl1pPr defTabSz="455675">
              <a:spcBef>
                <a:spcPts val="2100"/>
              </a:spcBef>
              <a:defRPr sz="4680"/>
            </a:lvl1pPr>
          </a:lstStyle>
          <a:p>
            <a:pPr/>
            <a:r>
              <a:t>例2） アルゴリズム</a:t>
            </a:r>
          </a:p>
        </p:txBody>
      </p:sp>
      <p:sp>
        <p:nvSpPr>
          <p:cNvPr id="342" name="6つの属性"/>
          <p:cNvSpPr txBox="1"/>
          <p:nvPr>
            <p:ph type="body" idx="1"/>
          </p:nvPr>
        </p:nvSpPr>
        <p:spPr>
          <a:xfrm>
            <a:off x="778526" y="3659078"/>
            <a:ext cx="11447748" cy="5000845"/>
          </a:xfrm>
          <a:prstGeom prst="rect">
            <a:avLst/>
          </a:prstGeom>
        </p:spPr>
        <p:txBody>
          <a:bodyPr/>
          <a:lstStyle/>
          <a:p>
            <a:pPr>
              <a:defRPr sz="2400"/>
            </a:pPr>
          </a:p>
          <a:p>
            <a:pPr marL="444500" indent="-444500">
              <a:defRPr sz="3000"/>
            </a:pPr>
            <a:r>
              <a:t>6つの属性</a:t>
            </a:r>
          </a:p>
        </p:txBody>
      </p:sp>
      <p:pic>
        <p:nvPicPr>
          <p:cNvPr id="343" name="スクリーンショット 2019-05-17 11.21.15.png" descr="スクリーンショット 2019-05-17 11.21.15.png"/>
          <p:cNvPicPr>
            <a:picLocks noChangeAspect="1"/>
          </p:cNvPicPr>
          <p:nvPr/>
        </p:nvPicPr>
        <p:blipFill>
          <a:blip r:embed="rId2">
            <a:extLst/>
          </a:blip>
          <a:stretch>
            <a:fillRect/>
          </a:stretch>
        </p:blipFill>
        <p:spPr>
          <a:xfrm>
            <a:off x="5849080" y="632456"/>
            <a:ext cx="7000209" cy="3531190"/>
          </a:xfrm>
          <a:prstGeom prst="rect">
            <a:avLst/>
          </a:prstGeom>
          <a:ln w="12700">
            <a:miter lim="400000"/>
          </a:ln>
        </p:spPr>
      </p:pic>
      <p:sp>
        <p:nvSpPr>
          <p:cNvPr id="344" name="・このクラスのすべての属性は複数個のメソッドにアクセスされている、すなわ…"/>
          <p:cNvSpPr/>
          <p:nvPr/>
        </p:nvSpPr>
        <p:spPr>
          <a:xfrm>
            <a:off x="1195852" y="5552786"/>
            <a:ext cx="11176001" cy="28066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・このクラスのすべての属性は複数個のメソッドにアクセスされている、すなわ</a:t>
            </a:r>
          </a:p>
          <a:p>
            <a:pPr>
              <a:lnSpc>
                <a:spcPct val="80000"/>
              </a:lnSpc>
              <a:spcBef>
                <a:spcPts val="0"/>
              </a:spcBef>
              <a:defRPr cap="all" sz="2400">
                <a:latin typeface="Avenir Next"/>
                <a:ea typeface="Avenir Next"/>
                <a:cs typeface="Avenir Next"/>
                <a:sym typeface="Avenir Next"/>
              </a:defRPr>
            </a:pPr>
            <a:r>
              <a:t>　ち、クラスの全状態がメソッドにアクセスされている</a:t>
            </a:r>
          </a:p>
          <a:p>
            <a:pPr>
              <a:lnSpc>
                <a:spcPct val="80000"/>
              </a:lnSpc>
              <a:spcBef>
                <a:spcPts val="0"/>
              </a:spcBef>
              <a:defRPr cap="all" sz="2400">
                <a:latin typeface="Avenir Next"/>
                <a:ea typeface="Avenir Next"/>
                <a:cs typeface="Avenir Next"/>
                <a:sym typeface="Avenir Next"/>
              </a:defRPr>
            </a:pPr>
          </a:p>
          <a:p>
            <a:pPr>
              <a:lnSpc>
                <a:spcPct val="80000"/>
              </a:lnSpc>
              <a:spcBef>
                <a:spcPts val="0"/>
              </a:spcBef>
              <a:defRPr cap="all" sz="2400">
                <a:latin typeface="Avenir Next"/>
                <a:ea typeface="Avenir Next"/>
                <a:cs typeface="Avenir Next"/>
                <a:sym typeface="Avenir Next"/>
              </a:defRPr>
            </a:pPr>
            <a:r>
              <a:t>・属性が頻繁にアクセスされている</a:t>
            </a:r>
          </a:p>
          <a:p>
            <a:pPr lvl="1">
              <a:lnSpc>
                <a:spcPct val="80000"/>
              </a:lnSpc>
              <a:spcBef>
                <a:spcPts val="0"/>
              </a:spcBef>
              <a:defRPr cap="all" sz="2400">
                <a:latin typeface="Avenir Next"/>
                <a:ea typeface="Avenir Next"/>
                <a:cs typeface="Avenir Next"/>
                <a:sym typeface="Avenir Next"/>
              </a:defRPr>
            </a:pPr>
            <a:r>
              <a:t>　A, B, Cのアクセスはいずれもすべての属性にアクセスしている</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4.2 the class blueprint"/>
          <p:cNvSpPr txBox="1"/>
          <p:nvPr>
            <p:ph type="body" idx="13"/>
          </p:nvPr>
        </p:nvSpPr>
        <p:spPr>
          <a:prstGeom prst="rect">
            <a:avLst/>
          </a:prstGeom>
        </p:spPr>
        <p:txBody>
          <a:bodyPr/>
          <a:lstStyle/>
          <a:p>
            <a:pPr/>
            <a:r>
              <a:t>4.2 the class blueprint</a:t>
            </a:r>
          </a:p>
        </p:txBody>
      </p:sp>
      <p:sp>
        <p:nvSpPr>
          <p:cNvPr id="347" name="matrix, n, m, sig, v, u が属性を表している…"/>
          <p:cNvSpPr txBox="1"/>
          <p:nvPr>
            <p:ph type="body" idx="1"/>
          </p:nvPr>
        </p:nvSpPr>
        <p:spPr>
          <a:xfrm>
            <a:off x="687852" y="4928273"/>
            <a:ext cx="12192001" cy="4656127"/>
          </a:xfrm>
          <a:prstGeom prst="rect">
            <a:avLst/>
          </a:prstGeom>
        </p:spPr>
        <p:txBody>
          <a:bodyPr/>
          <a:lstStyle/>
          <a:p>
            <a:pPr marL="400050" indent="-400050" defTabSz="525779">
              <a:spcBef>
                <a:spcPts val="2500"/>
              </a:spcBef>
              <a:defRPr sz="2700"/>
            </a:pPr>
            <a:r>
              <a:t>matrix, n, m, sig, v, u が属性を表している</a:t>
            </a:r>
          </a:p>
          <a:p>
            <a:pPr marL="400050" indent="-400050" defTabSz="525779">
              <a:spcBef>
                <a:spcPts val="2500"/>
              </a:spcBef>
              <a:defRPr sz="2700"/>
            </a:pPr>
            <a:r>
              <a:t>このコード内容ですべての属性にアクセスしていることに気づきにくい</a:t>
            </a:r>
          </a:p>
          <a:p>
            <a:pPr marL="400050" indent="-400050" defTabSz="525779">
              <a:spcBef>
                <a:spcPts val="2500"/>
              </a:spcBef>
              <a:defRPr sz="2700"/>
            </a:pPr>
            <a:r>
              <a:t>Blueprintを用いることでアクセスの規則性に興味をそそられ、一つのメソッドを読み、そのメソッドがアルゴリズムを実装していることを理解する</a:t>
            </a:r>
          </a:p>
          <a:p>
            <a:pPr marL="400050" indent="-400050" defTabSz="525779">
              <a:spcBef>
                <a:spcPts val="2500"/>
              </a:spcBef>
              <a:defRPr sz="2700"/>
            </a:pPr>
            <a:r>
              <a:t>コード読者がこの知識でそのクラスの別のメソッドを予測することができる</a:t>
            </a:r>
          </a:p>
        </p:txBody>
      </p:sp>
      <p:pic>
        <p:nvPicPr>
          <p:cNvPr id="348" name="スクリーンショット 2019-05-17 11.51.15.png" descr="スクリーンショット 2019-05-17 11.51.15.png"/>
          <p:cNvPicPr>
            <a:picLocks noChangeAspect="1"/>
          </p:cNvPicPr>
          <p:nvPr/>
        </p:nvPicPr>
        <p:blipFill>
          <a:blip r:embed="rId2">
            <a:extLst/>
          </a:blip>
          <a:stretch>
            <a:fillRect/>
          </a:stretch>
        </p:blipFill>
        <p:spPr>
          <a:xfrm>
            <a:off x="2082490" y="1360050"/>
            <a:ext cx="8839820" cy="2660056"/>
          </a:xfrm>
          <a:prstGeom prst="rect">
            <a:avLst/>
          </a:prstGeom>
          <a:ln w="12700">
            <a:miter lim="400000"/>
          </a:ln>
        </p:spPr>
      </p:pic>
      <p:sp>
        <p:nvSpPr>
          <p:cNvPr id="349" name="C) generalizedinverseメソッドのコード内容"/>
          <p:cNvSpPr/>
          <p:nvPr/>
        </p:nvSpPr>
        <p:spPr>
          <a:xfrm>
            <a:off x="1077319" y="4158111"/>
            <a:ext cx="11176001" cy="6321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lvl="1">
              <a:lnSpc>
                <a:spcPct val="80000"/>
              </a:lnSpc>
              <a:spcBef>
                <a:spcPts val="0"/>
              </a:spcBef>
              <a:defRPr cap="all" sz="2400">
                <a:latin typeface="Avenir Next"/>
                <a:ea typeface="Avenir Next"/>
                <a:cs typeface="Avenir Next"/>
                <a:sym typeface="Avenir Next"/>
              </a:defRPr>
            </a:pPr>
            <a:r>
              <a:t>C) generalizedinverseメソッドのコード内容</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Evaluating the design"/>
          <p:cNvSpPr txBox="1"/>
          <p:nvPr>
            <p:ph type="body" idx="13"/>
          </p:nvPr>
        </p:nvSpPr>
        <p:spPr>
          <a:prstGeom prst="rect">
            <a:avLst/>
          </a:prstGeom>
        </p:spPr>
        <p:txBody>
          <a:bodyPr/>
          <a:lstStyle/>
          <a:p>
            <a:pPr/>
            <a:r>
              <a:t>Evaluating the design</a:t>
            </a:r>
          </a:p>
        </p:txBody>
      </p:sp>
      <p:sp>
        <p:nvSpPr>
          <p:cNvPr id="352" name="目次"/>
          <p:cNvSpPr txBox="1"/>
          <p:nvPr>
            <p:ph type="title"/>
          </p:nvPr>
        </p:nvSpPr>
        <p:spPr>
          <a:prstGeom prst="rect">
            <a:avLst/>
          </a:prstGeom>
        </p:spPr>
        <p:txBody>
          <a:bodyPr/>
          <a:lstStyle>
            <a:lvl1pPr defTabSz="473201">
              <a:spcBef>
                <a:spcPts val="2200"/>
              </a:spcBef>
              <a:defRPr sz="4860"/>
            </a:lvl1pPr>
          </a:lstStyle>
          <a:p>
            <a:pPr/>
            <a:r>
              <a:t>目次</a:t>
            </a:r>
          </a:p>
        </p:txBody>
      </p:sp>
      <p:sp>
        <p:nvSpPr>
          <p:cNvPr id="353" name="4.0 概要…"/>
          <p:cNvSpPr txBox="1"/>
          <p:nvPr>
            <p:ph type="body" idx="1"/>
          </p:nvPr>
        </p:nvSpPr>
        <p:spPr>
          <a:xfrm>
            <a:off x="1117600" y="3326821"/>
            <a:ext cx="12192000" cy="5593739"/>
          </a:xfrm>
          <a:prstGeom prst="rect">
            <a:avLst/>
          </a:prstGeom>
        </p:spPr>
        <p:txBody>
          <a:bodyPr/>
          <a:lstStyle/>
          <a:p>
            <a:pPr>
              <a:defRPr sz="4000"/>
            </a:pPr>
            <a:r>
              <a:t>4.0</a:t>
            </a:r>
            <a:r>
              <a:rPr>
                <a:solidFill>
                  <a:schemeClr val="accent5"/>
                </a:solidFill>
              </a:rPr>
              <a:t> </a:t>
            </a:r>
            <a:r>
              <a:t>概要</a:t>
            </a:r>
          </a:p>
          <a:p>
            <a:pPr>
              <a:defRPr sz="4000"/>
            </a:pPr>
            <a:r>
              <a:t>4.1 Detection Strategies</a:t>
            </a:r>
          </a:p>
          <a:p>
            <a:pPr>
              <a:defRPr sz="4000"/>
            </a:pPr>
            <a:r>
              <a:t>4.2 The Class Blueprint</a:t>
            </a:r>
          </a:p>
          <a:p>
            <a:pPr>
              <a:defRPr sz="4000"/>
            </a:pPr>
            <a:r>
              <a:t>4.3 結論と見通し</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4.3 結論と見通し"/>
          <p:cNvSpPr txBox="1"/>
          <p:nvPr>
            <p:ph type="body" idx="13"/>
          </p:nvPr>
        </p:nvSpPr>
        <p:spPr>
          <a:prstGeom prst="rect">
            <a:avLst/>
          </a:prstGeom>
        </p:spPr>
        <p:txBody>
          <a:bodyPr/>
          <a:lstStyle/>
          <a:p>
            <a:pPr/>
            <a:r>
              <a:t>4.3 結論と見通し</a:t>
            </a:r>
          </a:p>
        </p:txBody>
      </p:sp>
      <p:sp>
        <p:nvSpPr>
          <p:cNvPr id="356" name="結論と見通し"/>
          <p:cNvSpPr txBox="1"/>
          <p:nvPr>
            <p:ph type="title"/>
          </p:nvPr>
        </p:nvSpPr>
        <p:spPr>
          <a:xfrm>
            <a:off x="406400" y="1717322"/>
            <a:ext cx="12192000" cy="723901"/>
          </a:xfrm>
          <a:prstGeom prst="rect">
            <a:avLst/>
          </a:prstGeom>
        </p:spPr>
        <p:txBody>
          <a:bodyPr/>
          <a:lstStyle>
            <a:lvl1pPr defTabSz="473201">
              <a:spcBef>
                <a:spcPts val="2200"/>
              </a:spcBef>
              <a:defRPr sz="4860"/>
            </a:lvl1pPr>
          </a:lstStyle>
          <a:p>
            <a:pPr/>
            <a:r>
              <a:t>結論と見通し</a:t>
            </a:r>
          </a:p>
        </p:txBody>
      </p:sp>
      <p:sp>
        <p:nvSpPr>
          <p:cNvPr id="357" name="Detection Strategy…"/>
          <p:cNvSpPr txBox="1"/>
          <p:nvPr>
            <p:ph type="body" idx="1"/>
          </p:nvPr>
        </p:nvSpPr>
        <p:spPr>
          <a:xfrm>
            <a:off x="406400" y="3489773"/>
            <a:ext cx="12192000" cy="4628253"/>
          </a:xfrm>
          <a:prstGeom prst="rect">
            <a:avLst/>
          </a:prstGeom>
        </p:spPr>
        <p:txBody>
          <a:bodyPr/>
          <a:lstStyle/>
          <a:p>
            <a:pPr>
              <a:defRPr>
                <a:solidFill>
                  <a:schemeClr val="accent1">
                    <a:hueOff val="104794"/>
                    <a:lumOff val="-8431"/>
                  </a:schemeClr>
                </a:solidFill>
              </a:defRPr>
            </a:pPr>
            <a:r>
              <a:t>Detection Strategy</a:t>
            </a:r>
          </a:p>
          <a:p>
            <a:pPr/>
          </a:p>
          <a:p>
            <a:pPr/>
          </a:p>
          <a:p>
            <a:pPr>
              <a:defRPr>
                <a:solidFill>
                  <a:schemeClr val="accent1"/>
                </a:solidFill>
              </a:defRPr>
            </a:pPr>
            <a:r>
              <a:t>Class Blueprint</a:t>
            </a:r>
          </a:p>
        </p:txBody>
      </p:sp>
      <p:sp>
        <p:nvSpPr>
          <p:cNvPr id="358" name="・オブジェクト指向システムにおいて設計の観点から欠陥のあるエンティ…"/>
          <p:cNvSpPr/>
          <p:nvPr/>
        </p:nvSpPr>
        <p:spPr>
          <a:xfrm>
            <a:off x="978899" y="4211587"/>
            <a:ext cx="10587237" cy="20334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lvl="1">
              <a:lnSpc>
                <a:spcPct val="80000"/>
              </a:lnSpc>
              <a:spcBef>
                <a:spcPts val="0"/>
              </a:spcBef>
              <a:defRPr cap="all" sz="2400">
                <a:latin typeface="Avenir Next"/>
                <a:ea typeface="Avenir Next"/>
                <a:cs typeface="Avenir Next"/>
                <a:sym typeface="Avenir Next"/>
              </a:defRPr>
            </a:pPr>
            <a:r>
              <a:t>・オブジェクト指向システムにおいて設計の観点から欠陥のあるエンティ</a:t>
            </a:r>
          </a:p>
          <a:p>
            <a:pPr lvl="1">
              <a:lnSpc>
                <a:spcPct val="80000"/>
              </a:lnSpc>
              <a:spcBef>
                <a:spcPts val="0"/>
              </a:spcBef>
              <a:defRPr cap="all" sz="2400">
                <a:latin typeface="Avenir Next"/>
                <a:ea typeface="Avenir Next"/>
                <a:cs typeface="Avenir Next"/>
                <a:sym typeface="Avenir Next"/>
              </a:defRPr>
            </a:pPr>
            <a:r>
              <a:t>　ティを検知する手法</a:t>
            </a:r>
          </a:p>
          <a:p>
            <a:pPr lvl="1">
              <a:lnSpc>
                <a:spcPct val="80000"/>
              </a:lnSpc>
              <a:spcBef>
                <a:spcPts val="0"/>
              </a:spcBef>
              <a:defRPr cap="all" sz="2400">
                <a:latin typeface="Avenir Next"/>
                <a:ea typeface="Avenir Next"/>
                <a:cs typeface="Avenir Next"/>
                <a:sym typeface="Avenir Next"/>
              </a:defRPr>
            </a:pPr>
            <a:r>
              <a:t>・メトリクスによって数値化されたヒューリスティクスに合った疑わしい部</a:t>
            </a:r>
          </a:p>
          <a:p>
            <a:pPr lvl="1">
              <a:lnSpc>
                <a:spcPct val="80000"/>
              </a:lnSpc>
              <a:spcBef>
                <a:spcPts val="0"/>
              </a:spcBef>
              <a:defRPr cap="all" sz="2400">
                <a:latin typeface="Avenir Next"/>
                <a:ea typeface="Avenir Next"/>
                <a:cs typeface="Avenir Next"/>
                <a:sym typeface="Avenir Next"/>
              </a:defRPr>
            </a:pPr>
            <a:r>
              <a:t>　分をリストアップする</a:t>
            </a:r>
          </a:p>
        </p:txBody>
      </p:sp>
      <p:sp>
        <p:nvSpPr>
          <p:cNvPr id="359" name="・ Detection strategyで検知された疑わしい部分を点検する協力な…"/>
          <p:cNvSpPr/>
          <p:nvPr/>
        </p:nvSpPr>
        <p:spPr>
          <a:xfrm>
            <a:off x="1208782" y="7162862"/>
            <a:ext cx="10587236" cy="203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lvl="1">
              <a:lnSpc>
                <a:spcPct val="80000"/>
              </a:lnSpc>
              <a:spcBef>
                <a:spcPts val="0"/>
              </a:spcBef>
              <a:defRPr cap="all" sz="2400">
                <a:latin typeface="Avenir Next"/>
                <a:ea typeface="Avenir Next"/>
                <a:cs typeface="Avenir Next"/>
                <a:sym typeface="Avenir Next"/>
              </a:defRPr>
            </a:pPr>
            <a:r>
              <a:t>・ Detection strategyで検知された疑わしい部分を点検する協力な</a:t>
            </a:r>
          </a:p>
          <a:p>
            <a:pPr lvl="1">
              <a:lnSpc>
                <a:spcPct val="80000"/>
              </a:lnSpc>
              <a:spcBef>
                <a:spcPts val="0"/>
              </a:spcBef>
              <a:defRPr cap="all" sz="2400">
                <a:latin typeface="Avenir Next"/>
                <a:ea typeface="Avenir Next"/>
                <a:cs typeface="Avenir Next"/>
                <a:sym typeface="Avenir Next"/>
              </a:defRPr>
            </a:pPr>
            <a:r>
              <a:t>     視覚的手段</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4.0 概要"/>
          <p:cNvSpPr txBox="1"/>
          <p:nvPr>
            <p:ph type="body" idx="13"/>
          </p:nvPr>
        </p:nvSpPr>
        <p:spPr>
          <a:prstGeom prst="rect">
            <a:avLst/>
          </a:prstGeom>
        </p:spPr>
        <p:txBody>
          <a:bodyPr/>
          <a:lstStyle/>
          <a:p>
            <a:pPr/>
            <a:r>
              <a:t>4.0 概要</a:t>
            </a:r>
          </a:p>
        </p:txBody>
      </p:sp>
      <p:sp>
        <p:nvSpPr>
          <p:cNvPr id="179" name="システムの複雑性 （１）"/>
          <p:cNvSpPr txBox="1"/>
          <p:nvPr>
            <p:ph type="title"/>
          </p:nvPr>
        </p:nvSpPr>
        <p:spPr>
          <a:xfrm>
            <a:off x="406400" y="1536699"/>
            <a:ext cx="12192000" cy="815778"/>
          </a:xfrm>
          <a:prstGeom prst="rect">
            <a:avLst/>
          </a:prstGeom>
        </p:spPr>
        <p:txBody>
          <a:bodyPr/>
          <a:lstStyle>
            <a:lvl1pPr defTabSz="455675">
              <a:spcBef>
                <a:spcPts val="2100"/>
              </a:spcBef>
              <a:defRPr sz="4680"/>
            </a:lvl1pPr>
          </a:lstStyle>
          <a:p>
            <a:pPr/>
            <a:r>
              <a:t>システムの複雑性 （１）</a:t>
            </a:r>
          </a:p>
        </p:txBody>
      </p:sp>
      <p:sp>
        <p:nvSpPr>
          <p:cNvPr id="180" name="現代のソフトウェアシステムは複数人で同時にプログラミングされている…"/>
          <p:cNvSpPr txBox="1"/>
          <p:nvPr>
            <p:ph type="body" idx="1"/>
          </p:nvPr>
        </p:nvSpPr>
        <p:spPr>
          <a:xfrm>
            <a:off x="406400" y="2749550"/>
            <a:ext cx="12192000" cy="6108700"/>
          </a:xfrm>
          <a:prstGeom prst="rect">
            <a:avLst/>
          </a:prstGeom>
        </p:spPr>
        <p:txBody>
          <a:bodyPr/>
          <a:lstStyle/>
          <a:p>
            <a:pPr/>
            <a:r>
              <a:t>現代のソフトウェアシステムは複数人で同時にプログラミングされている</a:t>
            </a:r>
          </a:p>
          <a:p>
            <a:pPr/>
          </a:p>
          <a:p>
            <a:pPr/>
          </a:p>
          <a:p>
            <a:pPr/>
          </a:p>
          <a:p>
            <a:pPr/>
            <a:r>
              <a:t>システムは多くの関連部品が依存し、壊れ、変化し、バグが発見され、修正される</a:t>
            </a:r>
          </a:p>
        </p:txBody>
      </p:sp>
      <p:sp>
        <p:nvSpPr>
          <p:cNvPr id="181" name="→  以下の問題を引き起こす…"/>
          <p:cNvSpPr/>
          <p:nvPr/>
        </p:nvSpPr>
        <p:spPr>
          <a:xfrm>
            <a:off x="1586160" y="4354562"/>
            <a:ext cx="9832480" cy="23033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800">
                <a:latin typeface="Avenir Next"/>
                <a:ea typeface="Avenir Next"/>
                <a:cs typeface="Avenir Next"/>
                <a:sym typeface="Avenir Next"/>
              </a:defRPr>
            </a:pPr>
            <a:r>
              <a:t>→  以下の問題を引き起こす</a:t>
            </a:r>
          </a:p>
          <a:p>
            <a:pPr lvl="2">
              <a:lnSpc>
                <a:spcPct val="80000"/>
              </a:lnSpc>
              <a:spcBef>
                <a:spcPts val="0"/>
              </a:spcBef>
              <a:defRPr cap="all" sz="2800">
                <a:latin typeface="Avenir Next"/>
                <a:ea typeface="Avenir Next"/>
                <a:cs typeface="Avenir Next"/>
                <a:sym typeface="Avenir Next"/>
              </a:defRPr>
            </a:pPr>
            <a:r>
              <a:t>         1) 通信</a:t>
            </a:r>
          </a:p>
          <a:p>
            <a:pPr lvl="3">
              <a:lnSpc>
                <a:spcPct val="80000"/>
              </a:lnSpc>
              <a:spcBef>
                <a:spcPts val="0"/>
              </a:spcBef>
              <a:defRPr cap="all" sz="2800">
                <a:latin typeface="Avenir Next"/>
                <a:ea typeface="Avenir Next"/>
                <a:cs typeface="Avenir Next"/>
                <a:sym typeface="Avenir Next"/>
              </a:defRPr>
            </a:pPr>
            <a:r>
              <a:t>         2) 互換性</a:t>
            </a:r>
          </a:p>
          <a:p>
            <a:pPr lvl="3">
              <a:lnSpc>
                <a:spcPct val="80000"/>
              </a:lnSpc>
              <a:spcBef>
                <a:spcPts val="0"/>
              </a:spcBef>
              <a:defRPr cap="all" sz="2800">
                <a:latin typeface="Avenir Next"/>
                <a:ea typeface="Avenir Next"/>
                <a:cs typeface="Avenir Next"/>
                <a:sym typeface="Avenir Next"/>
              </a:defRPr>
            </a:pPr>
            <a:r>
              <a:t>         3) 複雑性</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4.3 結論と見通し"/>
          <p:cNvSpPr txBox="1"/>
          <p:nvPr>
            <p:ph type="body" idx="13"/>
          </p:nvPr>
        </p:nvSpPr>
        <p:spPr>
          <a:prstGeom prst="rect">
            <a:avLst/>
          </a:prstGeom>
        </p:spPr>
        <p:txBody>
          <a:bodyPr/>
          <a:lstStyle/>
          <a:p>
            <a:pPr/>
            <a:r>
              <a:t>4.3 結論と見通し</a:t>
            </a:r>
          </a:p>
        </p:txBody>
      </p:sp>
      <p:sp>
        <p:nvSpPr>
          <p:cNvPr id="362" name="結論と見通し"/>
          <p:cNvSpPr txBox="1"/>
          <p:nvPr>
            <p:ph type="title"/>
          </p:nvPr>
        </p:nvSpPr>
        <p:spPr>
          <a:xfrm>
            <a:off x="406400" y="1717322"/>
            <a:ext cx="12192000" cy="723901"/>
          </a:xfrm>
          <a:prstGeom prst="rect">
            <a:avLst/>
          </a:prstGeom>
        </p:spPr>
        <p:txBody>
          <a:bodyPr/>
          <a:lstStyle>
            <a:lvl1pPr defTabSz="473201">
              <a:spcBef>
                <a:spcPts val="2200"/>
              </a:spcBef>
              <a:defRPr sz="4860"/>
            </a:lvl1pPr>
          </a:lstStyle>
          <a:p>
            <a:pPr/>
            <a:r>
              <a:t>結論と見通し</a:t>
            </a:r>
          </a:p>
        </p:txBody>
      </p:sp>
      <p:sp>
        <p:nvSpPr>
          <p:cNvPr id="363" name="メトリクスは設計の評価を手助けするが, 設計の調和を示すような規則, 最も効率の良い手法, ヒューリスティクスの中で使用されなければ意味がない…"/>
          <p:cNvSpPr txBox="1"/>
          <p:nvPr>
            <p:ph type="body" idx="1"/>
          </p:nvPr>
        </p:nvSpPr>
        <p:spPr>
          <a:xfrm>
            <a:off x="406399" y="2823247"/>
            <a:ext cx="12192001" cy="6428992"/>
          </a:xfrm>
          <a:prstGeom prst="rect">
            <a:avLst/>
          </a:prstGeom>
        </p:spPr>
        <p:txBody>
          <a:bodyPr/>
          <a:lstStyle/>
          <a:p>
            <a:pPr marL="444500" indent="-444500">
              <a:defRPr sz="3000"/>
            </a:pPr>
            <a:r>
              <a:t>メトリクスは設計の評価を手助けするが, 設計の調和を示すような規則, 最も効率の良い手法, ヒューリスティクスの中で使用されなければ意味がない</a:t>
            </a:r>
          </a:p>
          <a:p>
            <a:pPr marL="444500" indent="-444500">
              <a:defRPr sz="3000"/>
            </a:pPr>
            <a:r>
              <a:t>ただし、人間の直感を知らせるようなメトリクスに匹敵するものはなかった（人間の直感は今日のソフトウェアシステムの大きさに合っていない）</a:t>
            </a:r>
          </a:p>
          <a:p>
            <a:pPr marL="444500" indent="-444500">
              <a:defRPr sz="3000"/>
            </a:pPr>
            <a:r>
              <a:t>後の3つの章で不調和な設計部分を見つけ改善するためにdetection strategiesとclass blueprintを導入した</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4.3 結論と見通し"/>
          <p:cNvSpPr txBox="1"/>
          <p:nvPr>
            <p:ph type="body" idx="13"/>
          </p:nvPr>
        </p:nvSpPr>
        <p:spPr>
          <a:prstGeom prst="rect">
            <a:avLst/>
          </a:prstGeom>
        </p:spPr>
        <p:txBody>
          <a:bodyPr/>
          <a:lstStyle/>
          <a:p>
            <a:pPr/>
            <a:r>
              <a:t>4.3 結論と見通し</a:t>
            </a:r>
          </a:p>
        </p:txBody>
      </p:sp>
      <p:sp>
        <p:nvSpPr>
          <p:cNvPr id="366" name="結論と見通し"/>
          <p:cNvSpPr txBox="1"/>
          <p:nvPr>
            <p:ph type="title"/>
          </p:nvPr>
        </p:nvSpPr>
        <p:spPr>
          <a:xfrm>
            <a:off x="406400" y="1435813"/>
            <a:ext cx="12192000" cy="723901"/>
          </a:xfrm>
          <a:prstGeom prst="rect">
            <a:avLst/>
          </a:prstGeom>
        </p:spPr>
        <p:txBody>
          <a:bodyPr/>
          <a:lstStyle>
            <a:lvl1pPr defTabSz="473201">
              <a:spcBef>
                <a:spcPts val="2200"/>
              </a:spcBef>
              <a:defRPr sz="4860"/>
            </a:lvl1pPr>
          </a:lstStyle>
          <a:p>
            <a:pPr/>
            <a:r>
              <a:t>結論と見通し</a:t>
            </a:r>
          </a:p>
        </p:txBody>
      </p:sp>
      <p:sp>
        <p:nvSpPr>
          <p:cNvPr id="367" name="4.0節で定義した調和の側面から、11の不調和を3つのカテゴリに 分類し、後の章で詳しく述べる"/>
          <p:cNvSpPr txBox="1"/>
          <p:nvPr>
            <p:ph type="body" idx="1"/>
          </p:nvPr>
        </p:nvSpPr>
        <p:spPr>
          <a:xfrm>
            <a:off x="406400" y="2589404"/>
            <a:ext cx="12192000" cy="6428992"/>
          </a:xfrm>
          <a:prstGeom prst="rect">
            <a:avLst/>
          </a:prstGeom>
        </p:spPr>
        <p:txBody>
          <a:bodyPr/>
          <a:lstStyle>
            <a:lvl1pPr marL="444500" indent="-444500">
              <a:defRPr sz="3000"/>
            </a:lvl1pPr>
          </a:lstStyle>
          <a:p>
            <a:pPr/>
            <a:r>
              <a:t>4.0節で定義した調和の側面から、11の不調和を3つのカテゴリに　分類し、後の章で詳しく述べる</a:t>
            </a:r>
          </a:p>
        </p:txBody>
      </p:sp>
      <p:sp>
        <p:nvSpPr>
          <p:cNvPr id="368" name="Identity Disharmony （ 5章）…"/>
          <p:cNvSpPr txBox="1"/>
          <p:nvPr/>
        </p:nvSpPr>
        <p:spPr>
          <a:xfrm>
            <a:off x="501882" y="4780361"/>
            <a:ext cx="5803277" cy="31182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44500" indent="-444500">
              <a:spcBef>
                <a:spcPts val="2800"/>
              </a:spcBef>
              <a:buClr>
                <a:schemeClr val="accent1"/>
              </a:buClr>
              <a:buSzPct val="104999"/>
              <a:buFont typeface="Avenir Next"/>
              <a:buChar char="▸"/>
              <a:defRPr sz="2400"/>
            </a:pPr>
            <a:r>
              <a:t>Identity Disharmony （ 5章）</a:t>
            </a:r>
          </a:p>
          <a:p>
            <a:pPr marL="444500" indent="-444500">
              <a:spcBef>
                <a:spcPts val="2800"/>
              </a:spcBef>
              <a:buClr>
                <a:schemeClr val="accent1"/>
              </a:buClr>
              <a:buSzPct val="104999"/>
              <a:buFont typeface="Avenir Next"/>
              <a:buChar char="▸"/>
              <a:defRPr sz="2400"/>
            </a:pPr>
            <a:r>
              <a:t>Collaboration Disharmony（ 6章）</a:t>
            </a:r>
          </a:p>
          <a:p>
            <a:pPr marL="444500" indent="-444500">
              <a:spcBef>
                <a:spcPts val="2800"/>
              </a:spcBef>
              <a:buClr>
                <a:schemeClr val="accent1"/>
              </a:buClr>
              <a:buSzPct val="104999"/>
              <a:buFont typeface="Avenir Next"/>
              <a:buChar char="▸"/>
              <a:defRPr sz="2400"/>
            </a:pPr>
            <a:r>
              <a:t>Classification Disharmony（ 7章）</a:t>
            </a:r>
          </a:p>
        </p:txBody>
      </p:sp>
      <p:pic>
        <p:nvPicPr>
          <p:cNvPr id="369" name="スクリーンショット 2019-05-17 10.15.55.png" descr="スクリーンショット 2019-05-17 10.15.55.png"/>
          <p:cNvPicPr>
            <a:picLocks noChangeAspect="1"/>
          </p:cNvPicPr>
          <p:nvPr/>
        </p:nvPicPr>
        <p:blipFill>
          <a:blip r:embed="rId2">
            <a:extLst/>
          </a:blip>
          <a:stretch>
            <a:fillRect/>
          </a:stretch>
        </p:blipFill>
        <p:spPr>
          <a:xfrm>
            <a:off x="6645953" y="3467769"/>
            <a:ext cx="4981282" cy="6133496"/>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Evaluating the design"/>
          <p:cNvSpPr txBox="1"/>
          <p:nvPr>
            <p:ph type="body" idx="13"/>
          </p:nvPr>
        </p:nvSpPr>
        <p:spPr>
          <a:prstGeom prst="rect">
            <a:avLst/>
          </a:prstGeom>
        </p:spPr>
        <p:txBody>
          <a:bodyPr/>
          <a:lstStyle/>
          <a:p>
            <a:pPr/>
            <a:r>
              <a:t>Evaluating the design</a:t>
            </a:r>
          </a:p>
        </p:txBody>
      </p:sp>
      <p:sp>
        <p:nvSpPr>
          <p:cNvPr id="372" name="まとめ"/>
          <p:cNvSpPr txBox="1"/>
          <p:nvPr>
            <p:ph type="title"/>
          </p:nvPr>
        </p:nvSpPr>
        <p:spPr>
          <a:prstGeom prst="rect">
            <a:avLst/>
          </a:prstGeom>
        </p:spPr>
        <p:txBody>
          <a:bodyPr/>
          <a:lstStyle>
            <a:lvl1pPr defTabSz="473201">
              <a:spcBef>
                <a:spcPts val="2200"/>
              </a:spcBef>
              <a:defRPr sz="4860"/>
            </a:lvl1pPr>
          </a:lstStyle>
          <a:p>
            <a:pPr/>
            <a:r>
              <a:t>まとめ</a:t>
            </a:r>
          </a:p>
        </p:txBody>
      </p:sp>
      <p:sp>
        <p:nvSpPr>
          <p:cNvPr id="373" name="4.0 概要…"/>
          <p:cNvSpPr txBox="1"/>
          <p:nvPr>
            <p:ph type="body" idx="1"/>
          </p:nvPr>
        </p:nvSpPr>
        <p:spPr>
          <a:xfrm>
            <a:off x="1117600" y="3326821"/>
            <a:ext cx="12192000" cy="5593739"/>
          </a:xfrm>
          <a:prstGeom prst="rect">
            <a:avLst/>
          </a:prstGeom>
        </p:spPr>
        <p:txBody>
          <a:bodyPr/>
          <a:lstStyle/>
          <a:p>
            <a:pPr>
              <a:defRPr sz="4000"/>
            </a:pPr>
            <a:r>
              <a:t>4.0</a:t>
            </a:r>
            <a:r>
              <a:rPr>
                <a:solidFill>
                  <a:schemeClr val="accent5"/>
                </a:solidFill>
              </a:rPr>
              <a:t> </a:t>
            </a:r>
            <a:r>
              <a:t>概要</a:t>
            </a:r>
          </a:p>
          <a:p>
            <a:pPr>
              <a:defRPr sz="4000"/>
            </a:pPr>
            <a:r>
              <a:t>4.1 Detection Strategies</a:t>
            </a:r>
          </a:p>
          <a:p>
            <a:pPr>
              <a:defRPr sz="4000"/>
            </a:pPr>
            <a:r>
              <a:t>4.2 The Class Blueprint</a:t>
            </a:r>
          </a:p>
          <a:p>
            <a:pPr>
              <a:defRPr sz="4000"/>
            </a:pPr>
            <a:r>
              <a:t>4.3 結論と見通し</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4.0 概要"/>
          <p:cNvSpPr txBox="1"/>
          <p:nvPr>
            <p:ph type="body" idx="13"/>
          </p:nvPr>
        </p:nvSpPr>
        <p:spPr>
          <a:prstGeom prst="rect">
            <a:avLst/>
          </a:prstGeom>
        </p:spPr>
        <p:txBody>
          <a:bodyPr/>
          <a:lstStyle/>
          <a:p>
            <a:pPr/>
            <a:r>
              <a:t>4.0 概要</a:t>
            </a:r>
          </a:p>
        </p:txBody>
      </p:sp>
      <p:sp>
        <p:nvSpPr>
          <p:cNvPr id="184" name="システムの複雑性（２）"/>
          <p:cNvSpPr txBox="1"/>
          <p:nvPr>
            <p:ph type="title"/>
          </p:nvPr>
        </p:nvSpPr>
        <p:spPr>
          <a:xfrm>
            <a:off x="406400" y="1536700"/>
            <a:ext cx="12192000" cy="711200"/>
          </a:xfrm>
          <a:prstGeom prst="rect">
            <a:avLst/>
          </a:prstGeom>
        </p:spPr>
        <p:txBody>
          <a:bodyPr/>
          <a:lstStyle>
            <a:lvl1pPr defTabSz="455675">
              <a:spcBef>
                <a:spcPts val="2100"/>
              </a:spcBef>
              <a:defRPr sz="4680"/>
            </a:lvl1pPr>
          </a:lstStyle>
          <a:p>
            <a:pPr/>
            <a:r>
              <a:t>システムの複雑性（２）</a:t>
            </a:r>
          </a:p>
        </p:txBody>
      </p:sp>
      <p:sp>
        <p:nvSpPr>
          <p:cNvPr id="185" name="複雑性の問題"/>
          <p:cNvSpPr txBox="1"/>
          <p:nvPr>
            <p:ph type="body" idx="1"/>
          </p:nvPr>
        </p:nvSpPr>
        <p:spPr>
          <a:xfrm>
            <a:off x="406400" y="2882900"/>
            <a:ext cx="12192000" cy="6108700"/>
          </a:xfrm>
          <a:prstGeom prst="rect">
            <a:avLst/>
          </a:prstGeom>
        </p:spPr>
        <p:txBody>
          <a:bodyPr/>
          <a:lstStyle/>
          <a:p>
            <a:pPr/>
            <a:r>
              <a:t>複雑性の問題</a:t>
            </a:r>
          </a:p>
        </p:txBody>
      </p:sp>
      <p:sp>
        <p:nvSpPr>
          <p:cNvPr id="186" name="→ 大規模なソフトウェアシステムの全容を把握す…"/>
          <p:cNvSpPr/>
          <p:nvPr/>
        </p:nvSpPr>
        <p:spPr>
          <a:xfrm>
            <a:off x="1433760" y="3753991"/>
            <a:ext cx="10587237" cy="3429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3400">
                <a:latin typeface="Avenir Next"/>
                <a:ea typeface="Avenir Next"/>
                <a:cs typeface="Avenir Next"/>
                <a:sym typeface="Avenir Next"/>
              </a:defRPr>
            </a:pPr>
            <a:r>
              <a:t>→ 大規模なソフトウェアシステムの全容を把握す　　　　　　　　</a:t>
            </a:r>
          </a:p>
          <a:p>
            <a:pPr>
              <a:lnSpc>
                <a:spcPct val="80000"/>
              </a:lnSpc>
              <a:spcBef>
                <a:spcPts val="0"/>
              </a:spcBef>
              <a:defRPr cap="all" sz="3400">
                <a:latin typeface="Avenir Next"/>
                <a:ea typeface="Avenir Next"/>
                <a:cs typeface="Avenir Next"/>
                <a:sym typeface="Avenir Next"/>
              </a:defRPr>
            </a:pPr>
            <a:r>
              <a:t>　ることができない</a:t>
            </a:r>
          </a:p>
          <a:p>
            <a:pPr>
              <a:lnSpc>
                <a:spcPct val="80000"/>
              </a:lnSpc>
              <a:spcBef>
                <a:spcPts val="0"/>
              </a:spcBef>
              <a:defRPr cap="all" sz="3400">
                <a:latin typeface="Avenir Next"/>
                <a:ea typeface="Avenir Next"/>
                <a:cs typeface="Avenir Next"/>
                <a:sym typeface="Avenir Next"/>
              </a:defRPr>
            </a:pPr>
          </a:p>
          <a:p>
            <a:pPr>
              <a:lnSpc>
                <a:spcPct val="80000"/>
              </a:lnSpc>
              <a:spcBef>
                <a:spcPts val="0"/>
              </a:spcBef>
              <a:defRPr cap="all" sz="3400">
                <a:latin typeface="Avenir Next"/>
                <a:ea typeface="Avenir Next"/>
                <a:cs typeface="Avenir Next"/>
                <a:sym typeface="Avenir Next"/>
              </a:defRPr>
            </a:pPr>
            <a:r>
              <a:t>→そのうえ、継続的に規模が大きくなり、進化する</a:t>
            </a:r>
          </a:p>
          <a:p>
            <a:pPr>
              <a:lnSpc>
                <a:spcPct val="80000"/>
              </a:lnSpc>
              <a:spcBef>
                <a:spcPts val="0"/>
              </a:spcBef>
              <a:defRPr cap="all" sz="3400">
                <a:latin typeface="Avenir Next"/>
                <a:ea typeface="Avenir Next"/>
                <a:cs typeface="Avenir Next"/>
                <a:sym typeface="Avenir Next"/>
              </a:defRPr>
            </a:pPr>
            <a:r>
              <a:t>　システムはより複雑になる</a:t>
            </a:r>
          </a:p>
        </p:txBody>
      </p:sp>
      <p:sp>
        <p:nvSpPr>
          <p:cNvPr id="187" name="ソフトウェアの構造において適切な設計の発見は重要！…"/>
          <p:cNvSpPr/>
          <p:nvPr/>
        </p:nvSpPr>
        <p:spPr>
          <a:xfrm>
            <a:off x="1253678" y="7328743"/>
            <a:ext cx="11176001" cy="17481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3400">
                <a:solidFill>
                  <a:schemeClr val="accent5"/>
                </a:solidFill>
                <a:latin typeface="Avenir Next"/>
                <a:ea typeface="Avenir Next"/>
                <a:cs typeface="Avenir Next"/>
                <a:sym typeface="Avenir Next"/>
              </a:defRPr>
            </a:pPr>
            <a:r>
              <a:t>ソフトウェアの構造において適切な設計の発見は重要！</a:t>
            </a:r>
          </a:p>
          <a:p>
            <a:pPr>
              <a:lnSpc>
                <a:spcPct val="80000"/>
              </a:lnSpc>
              <a:spcBef>
                <a:spcPts val="0"/>
              </a:spcBef>
              <a:defRPr cap="all" sz="3400">
                <a:solidFill>
                  <a:schemeClr val="accent5"/>
                </a:solidFill>
                <a:latin typeface="Avenir Next"/>
                <a:ea typeface="Avenir Next"/>
                <a:cs typeface="Avenir Next"/>
                <a:sym typeface="Avenir Next"/>
              </a:defRPr>
            </a:pPr>
            <a:r>
              <a:t>しかし設計の決定は評価が難しい…</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4.0 概要"/>
          <p:cNvSpPr txBox="1"/>
          <p:nvPr>
            <p:ph type="body" idx="13"/>
          </p:nvPr>
        </p:nvSpPr>
        <p:spPr>
          <a:prstGeom prst="rect">
            <a:avLst/>
          </a:prstGeom>
        </p:spPr>
        <p:txBody>
          <a:bodyPr/>
          <a:lstStyle/>
          <a:p>
            <a:pPr/>
            <a:r>
              <a:t>4.0 概要</a:t>
            </a:r>
          </a:p>
        </p:txBody>
      </p:sp>
      <p:sp>
        <p:nvSpPr>
          <p:cNvPr id="190" name="オブジェクトの正確な役割とオブジェクト間でそれらをどう分散させるべきかを特定するのは困難"/>
          <p:cNvSpPr txBox="1"/>
          <p:nvPr>
            <p:ph type="body" idx="1"/>
          </p:nvPr>
        </p:nvSpPr>
        <p:spPr>
          <a:xfrm>
            <a:off x="406400" y="3225800"/>
            <a:ext cx="12192000" cy="6108700"/>
          </a:xfrm>
          <a:prstGeom prst="rect">
            <a:avLst/>
          </a:prstGeom>
        </p:spPr>
        <p:txBody>
          <a:bodyPr/>
          <a:lstStyle/>
          <a:p>
            <a:pPr/>
            <a:r>
              <a:t>オブジェクトの正確な役割とオブジェクト間でそれらをどう分散させるべきかを特定するのは困難</a:t>
            </a:r>
          </a:p>
        </p:txBody>
      </p:sp>
      <p:sp>
        <p:nvSpPr>
          <p:cNvPr id="191" name="→ この文献（章）では、設計の質を評価…"/>
          <p:cNvSpPr/>
          <p:nvPr/>
        </p:nvSpPr>
        <p:spPr>
          <a:xfrm>
            <a:off x="1208782" y="5607818"/>
            <a:ext cx="10587236" cy="17256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4200">
                <a:latin typeface="Avenir Next"/>
                <a:ea typeface="Avenir Next"/>
                <a:cs typeface="Avenir Next"/>
                <a:sym typeface="Avenir Next"/>
              </a:defRPr>
            </a:pPr>
            <a:r>
              <a:t>→ この文献（章）では、設計の質を評価</a:t>
            </a:r>
          </a:p>
          <a:p>
            <a:pPr>
              <a:lnSpc>
                <a:spcPct val="80000"/>
              </a:lnSpc>
              <a:spcBef>
                <a:spcPts val="0"/>
              </a:spcBef>
              <a:defRPr cap="all" sz="4200">
                <a:latin typeface="Avenir Next"/>
                <a:ea typeface="Avenir Next"/>
                <a:cs typeface="Avenir Next"/>
                <a:sym typeface="Avenir Next"/>
              </a:defRPr>
            </a:pPr>
            <a:r>
              <a:t>     するメトリクスの使い方を示す</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4.0 概要"/>
          <p:cNvSpPr txBox="1"/>
          <p:nvPr>
            <p:ph type="body" idx="13"/>
          </p:nvPr>
        </p:nvSpPr>
        <p:spPr>
          <a:prstGeom prst="rect">
            <a:avLst/>
          </a:prstGeom>
        </p:spPr>
        <p:txBody>
          <a:bodyPr/>
          <a:lstStyle/>
          <a:p>
            <a:pPr/>
            <a:r>
              <a:t>4.0 概要</a:t>
            </a:r>
          </a:p>
        </p:txBody>
      </p:sp>
      <p:sp>
        <p:nvSpPr>
          <p:cNvPr id="194" name="メトリクス"/>
          <p:cNvSpPr txBox="1"/>
          <p:nvPr>
            <p:ph type="title"/>
          </p:nvPr>
        </p:nvSpPr>
        <p:spPr>
          <a:xfrm>
            <a:off x="406400" y="1694038"/>
            <a:ext cx="12192000" cy="723901"/>
          </a:xfrm>
          <a:prstGeom prst="rect">
            <a:avLst/>
          </a:prstGeom>
        </p:spPr>
        <p:txBody>
          <a:bodyPr/>
          <a:lstStyle>
            <a:lvl1pPr defTabSz="473201">
              <a:spcBef>
                <a:spcPts val="2200"/>
              </a:spcBef>
              <a:defRPr sz="4860"/>
            </a:lvl1pPr>
          </a:lstStyle>
          <a:p>
            <a:pPr/>
            <a:r>
              <a:t>メトリクス</a:t>
            </a:r>
          </a:p>
        </p:txBody>
      </p:sp>
      <p:sp>
        <p:nvSpPr>
          <p:cNvPr id="195" name="メトリクスは構造内の要素を測定するため、システム内の隠れた症状を明らかにできる…"/>
          <p:cNvSpPr txBox="1"/>
          <p:nvPr>
            <p:ph type="body" idx="1"/>
          </p:nvPr>
        </p:nvSpPr>
        <p:spPr>
          <a:xfrm>
            <a:off x="406400" y="3197577"/>
            <a:ext cx="12192000" cy="6108701"/>
          </a:xfrm>
          <a:prstGeom prst="rect">
            <a:avLst/>
          </a:prstGeom>
        </p:spPr>
        <p:txBody>
          <a:bodyPr/>
          <a:lstStyle/>
          <a:p>
            <a:pPr/>
            <a:r>
              <a:t>メトリクスは構造内の要素を測定するため、システム内の隠れた症状を明らかにできる</a:t>
            </a:r>
          </a:p>
          <a:p>
            <a:pPr/>
            <a:r>
              <a:t>しかし、その症状と評価の間には深い”ギャップ”がある。</a:t>
            </a:r>
          </a:p>
        </p:txBody>
      </p:sp>
      <p:sp>
        <p:nvSpPr>
          <p:cNvPr id="196" name="→ メトリクスをツールと考え、…"/>
          <p:cNvSpPr/>
          <p:nvPr/>
        </p:nvSpPr>
        <p:spPr>
          <a:xfrm>
            <a:off x="3077269" y="6061620"/>
            <a:ext cx="6647062" cy="18969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3400">
                <a:latin typeface="Avenir Next"/>
                <a:ea typeface="Avenir Next"/>
                <a:cs typeface="Avenir Next"/>
                <a:sym typeface="Avenir Next"/>
              </a:defRPr>
            </a:pPr>
            <a:r>
              <a:t>→ メトリクスをツールと考え、</a:t>
            </a:r>
          </a:p>
          <a:p>
            <a:pPr>
              <a:lnSpc>
                <a:spcPct val="80000"/>
              </a:lnSpc>
              <a:spcBef>
                <a:spcPts val="0"/>
              </a:spcBef>
              <a:defRPr cap="all" sz="3400">
                <a:latin typeface="Avenir Next"/>
                <a:ea typeface="Avenir Next"/>
                <a:cs typeface="Avenir Next"/>
                <a:sym typeface="Avenir Next"/>
              </a:defRPr>
            </a:pPr>
            <a:r>
              <a:t>     利点と欠点を把握しておく</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4.0 概要"/>
          <p:cNvSpPr txBox="1"/>
          <p:nvPr>
            <p:ph type="body" idx="13"/>
          </p:nvPr>
        </p:nvSpPr>
        <p:spPr>
          <a:prstGeom prst="rect">
            <a:avLst/>
          </a:prstGeom>
        </p:spPr>
        <p:txBody>
          <a:bodyPr/>
          <a:lstStyle/>
          <a:p>
            <a:pPr/>
            <a:r>
              <a:t>4.0 概要</a:t>
            </a:r>
          </a:p>
        </p:txBody>
      </p:sp>
      <p:sp>
        <p:nvSpPr>
          <p:cNvPr id="199" name="Question"/>
          <p:cNvSpPr txBox="1"/>
          <p:nvPr>
            <p:ph type="title"/>
          </p:nvPr>
        </p:nvSpPr>
        <p:spPr>
          <a:xfrm>
            <a:off x="406400" y="1694038"/>
            <a:ext cx="12192000" cy="1141612"/>
          </a:xfrm>
          <a:prstGeom prst="rect">
            <a:avLst/>
          </a:prstGeom>
        </p:spPr>
        <p:txBody>
          <a:bodyPr/>
          <a:lstStyle/>
          <a:p>
            <a:pPr/>
            <a:r>
              <a:t>Question</a:t>
            </a:r>
          </a:p>
        </p:txBody>
      </p:sp>
      <p:sp>
        <p:nvSpPr>
          <p:cNvPr id="200" name="オブジェクト指向設計においてどのエンティティを測定するか？…"/>
          <p:cNvSpPr txBox="1"/>
          <p:nvPr>
            <p:ph type="body" idx="1"/>
          </p:nvPr>
        </p:nvSpPr>
        <p:spPr>
          <a:xfrm>
            <a:off x="406400" y="2749550"/>
            <a:ext cx="12192000" cy="6108700"/>
          </a:xfrm>
          <a:prstGeom prst="rect">
            <a:avLst/>
          </a:prstGeom>
        </p:spPr>
        <p:txBody>
          <a:bodyPr/>
          <a:lstStyle/>
          <a:p>
            <a:pPr/>
            <a:r>
              <a:t>オブジェクト指向設計においてどのエンティティを測定するか？</a:t>
            </a:r>
          </a:p>
          <a:p>
            <a:pPr/>
          </a:p>
          <a:p>
            <a:pPr/>
            <a:r>
              <a:t>どのメトリクスを用いるか？</a:t>
            </a:r>
          </a:p>
          <a:p>
            <a:pPr/>
          </a:p>
          <a:p>
            <a:pPr/>
            <a:r>
              <a:t>情報を得てどうするのか？</a:t>
            </a:r>
          </a:p>
        </p:txBody>
      </p:sp>
      <p:sp>
        <p:nvSpPr>
          <p:cNvPr id="201" name="→ 言語に依存。ほとんどのオブジェクト言語でクラス…"/>
          <p:cNvSpPr/>
          <p:nvPr/>
        </p:nvSpPr>
        <p:spPr>
          <a:xfrm>
            <a:off x="1208782" y="4064466"/>
            <a:ext cx="10587236" cy="12366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 言語に依存。ほとんどのオブジェクト言語でクラス</a:t>
            </a:r>
          </a:p>
          <a:p>
            <a:pPr>
              <a:lnSpc>
                <a:spcPct val="80000"/>
              </a:lnSpc>
              <a:spcBef>
                <a:spcPts val="0"/>
              </a:spcBef>
              <a:defRPr cap="all" sz="2400">
                <a:latin typeface="Avenir Next"/>
                <a:ea typeface="Avenir Next"/>
                <a:cs typeface="Avenir Next"/>
                <a:sym typeface="Avenir Next"/>
              </a:defRPr>
            </a:pPr>
            <a:r>
              <a:t>　や操作（メソッド、変数）を測定できる</a:t>
            </a:r>
          </a:p>
          <a:p>
            <a:pPr>
              <a:lnSpc>
                <a:spcPct val="80000"/>
              </a:lnSpc>
              <a:spcBef>
                <a:spcPts val="0"/>
              </a:spcBef>
              <a:defRPr cap="all" sz="2400">
                <a:latin typeface="Avenir Next"/>
                <a:ea typeface="Avenir Next"/>
                <a:cs typeface="Avenir Next"/>
                <a:sym typeface="Avenir Next"/>
              </a:defRPr>
            </a:pPr>
            <a:r>
              <a:t>     利点と欠点を把握しておく</a:t>
            </a:r>
          </a:p>
        </p:txBody>
      </p:sp>
      <p:sp>
        <p:nvSpPr>
          <p:cNvPr id="202" name="→ 測定の目標による…"/>
          <p:cNvSpPr/>
          <p:nvPr/>
        </p:nvSpPr>
        <p:spPr>
          <a:xfrm>
            <a:off x="1208782" y="5969193"/>
            <a:ext cx="10587236" cy="13304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nSpc>
                <a:spcPct val="80000"/>
              </a:lnSpc>
              <a:spcBef>
                <a:spcPts val="0"/>
              </a:spcBef>
              <a:defRPr cap="all" sz="2400">
                <a:latin typeface="Avenir Next"/>
                <a:ea typeface="Avenir Next"/>
                <a:cs typeface="Avenir Next"/>
                <a:sym typeface="Avenir Next"/>
              </a:defRPr>
            </a:pPr>
            <a:r>
              <a:t>→ 測定の目標による</a:t>
            </a:r>
          </a:p>
          <a:p>
            <a:pPr>
              <a:lnSpc>
                <a:spcPct val="80000"/>
              </a:lnSpc>
              <a:spcBef>
                <a:spcPts val="0"/>
              </a:spcBef>
              <a:defRPr cap="all" sz="2400">
                <a:latin typeface="Avenir Next"/>
                <a:ea typeface="Avenir Next"/>
                <a:cs typeface="Avenir Next"/>
                <a:sym typeface="Avenir Next"/>
              </a:defRPr>
            </a:pPr>
            <a:r>
              <a:t>　大きさ, 複雑性, 質など</a:t>
            </a:r>
          </a:p>
        </p:txBody>
      </p:sp>
      <p:sp>
        <p:nvSpPr>
          <p:cNvPr id="203" name="→  目的による（管理の現状を把握, 宣伝, 一部の改善）"/>
          <p:cNvSpPr/>
          <p:nvPr/>
        </p:nvSpPr>
        <p:spPr>
          <a:xfrm>
            <a:off x="1335782" y="8077666"/>
            <a:ext cx="10587236" cy="6000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80000"/>
              </a:lnSpc>
              <a:spcBef>
                <a:spcPts val="0"/>
              </a:spcBef>
              <a:defRPr cap="all" sz="2400">
                <a:latin typeface="Avenir Next"/>
                <a:ea typeface="Avenir Next"/>
                <a:cs typeface="Avenir Next"/>
                <a:sym typeface="Avenir Next"/>
              </a:defRPr>
            </a:lvl1pPr>
          </a:lstStyle>
          <a:p>
            <a:pPr/>
            <a:r>
              <a:t>→  目的による（管理の現状を把握, 宣伝, 一部の改善）</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4.0 概要"/>
          <p:cNvSpPr txBox="1"/>
          <p:nvPr>
            <p:ph type="body" idx="13"/>
          </p:nvPr>
        </p:nvSpPr>
        <p:spPr>
          <a:prstGeom prst="rect">
            <a:avLst/>
          </a:prstGeom>
        </p:spPr>
        <p:txBody>
          <a:bodyPr/>
          <a:lstStyle/>
          <a:p>
            <a:pPr/>
            <a:r>
              <a:t>4.0 概要</a:t>
            </a:r>
          </a:p>
        </p:txBody>
      </p:sp>
      <p:sp>
        <p:nvSpPr>
          <p:cNvPr id="206" name="Design Harmony"/>
          <p:cNvSpPr txBox="1"/>
          <p:nvPr>
            <p:ph type="title"/>
          </p:nvPr>
        </p:nvSpPr>
        <p:spPr>
          <a:xfrm>
            <a:off x="406400" y="1694038"/>
            <a:ext cx="12192000" cy="807096"/>
          </a:xfrm>
          <a:prstGeom prst="rect">
            <a:avLst/>
          </a:prstGeom>
        </p:spPr>
        <p:txBody>
          <a:bodyPr/>
          <a:lstStyle>
            <a:lvl1pPr defTabSz="549148">
              <a:spcBef>
                <a:spcPts val="2600"/>
              </a:spcBef>
              <a:defRPr sz="5640"/>
            </a:lvl1pPr>
          </a:lstStyle>
          <a:p>
            <a:pPr/>
            <a:r>
              <a:t>Design Harmony </a:t>
            </a:r>
          </a:p>
        </p:txBody>
      </p:sp>
      <p:sp>
        <p:nvSpPr>
          <p:cNvPr id="207" name="この本の最大のポイントは, “すべてのソフトウェアは測定可能である”ということ"/>
          <p:cNvSpPr txBox="1"/>
          <p:nvPr>
            <p:ph type="body" idx="1"/>
          </p:nvPr>
        </p:nvSpPr>
        <p:spPr>
          <a:xfrm>
            <a:off x="406400" y="2749550"/>
            <a:ext cx="12192000" cy="6108700"/>
          </a:xfrm>
          <a:prstGeom prst="rect">
            <a:avLst/>
          </a:prstGeom>
        </p:spPr>
        <p:txBody>
          <a:bodyPr/>
          <a:lstStyle/>
          <a:p>
            <a:pPr/>
            <a:r>
              <a:t>この本の最大のポイントは, “すべてのソフトウェアは測定可能である”ということ</a:t>
            </a:r>
          </a:p>
        </p:txBody>
      </p:sp>
      <p:sp>
        <p:nvSpPr>
          <p:cNvPr id="208" name="→  目的による（管理の現状を把握, 宣伝, 一部の改善）"/>
          <p:cNvSpPr/>
          <p:nvPr/>
        </p:nvSpPr>
        <p:spPr>
          <a:xfrm>
            <a:off x="1335782" y="8077666"/>
            <a:ext cx="10587236" cy="6000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80000"/>
              </a:lnSpc>
              <a:spcBef>
                <a:spcPts val="0"/>
              </a:spcBef>
              <a:defRPr cap="all" sz="2400">
                <a:latin typeface="Avenir Next"/>
                <a:ea typeface="Avenir Next"/>
                <a:cs typeface="Avenir Next"/>
                <a:sym typeface="Avenir Next"/>
              </a:defRPr>
            </a:lvl1pPr>
          </a:lstStyle>
          <a:p>
            <a:pPr/>
            <a:r>
              <a:t>→  目的による（管理の現状を把握, 宣伝, 一部の改善）</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