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1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8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9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3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1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4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83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093E-C3A5-42DA-8D84-8FEFA9B4F1B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2C5F-00C6-40D6-A4B3-6F282A024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</a:t>
            </a:r>
            <a:r>
              <a:rPr lang="en-US" altLang="ja-JP" dirty="0"/>
              <a:t> Facts on Measurements and </a:t>
            </a:r>
            <a:r>
              <a:rPr lang="en-US" altLang="ja-JP" dirty="0" smtClean="0"/>
              <a:t>Visualization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Kanta</a:t>
            </a:r>
            <a:r>
              <a:rPr kumimoji="1" lang="en-US" altLang="ja-JP" dirty="0" smtClean="0"/>
              <a:t> Koto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Meaningful </a:t>
            </a:r>
            <a:r>
              <a:rPr lang="en-US" altLang="ja-JP" dirty="0" smtClean="0"/>
              <a:t>Thresholds</a:t>
            </a:r>
          </a:p>
          <a:p>
            <a:pPr lvl="1"/>
            <a:r>
              <a:rPr lang="en-US" altLang="ja-JP" dirty="0" smtClean="0"/>
              <a:t>For </a:t>
            </a:r>
            <a:r>
              <a:rPr lang="en-US" altLang="ja-JP" dirty="0"/>
              <a:t>some others they are implicitly given by observations</a:t>
            </a:r>
            <a:r>
              <a:rPr lang="en-US" altLang="ja-JP" dirty="0" smtClean="0"/>
              <a:t>.</a:t>
            </a: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QUIZ : </a:t>
            </a:r>
            <a:r>
              <a:rPr lang="en-US" altLang="ja-JP" dirty="0"/>
              <a:t>Which of the following (fractional) numbers can you mentally </a:t>
            </a:r>
            <a:r>
              <a:rPr lang="en-US" altLang="ja-JP" dirty="0" smtClean="0"/>
              <a:t>associate </a:t>
            </a:r>
            <a:r>
              <a:rPr lang="en-US" altLang="ja-JP" dirty="0"/>
              <a:t>with a </a:t>
            </a:r>
            <a:r>
              <a:rPr lang="en-US" altLang="ja-JP" dirty="0" smtClean="0"/>
              <a:t>semantic?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∴</a:t>
            </a:r>
            <a:r>
              <a:rPr lang="en-US" altLang="ja-JP" dirty="0" smtClean="0"/>
              <a:t>We </a:t>
            </a:r>
            <a:r>
              <a:rPr lang="en-US" altLang="ja-JP" dirty="0"/>
              <a:t>recommend that when you use metrics with normalized values you should choose thresholds from this discrete set of values as they can be easily linked to proper semantics. 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4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Thresholds with Generally-Accepted Meaning </a:t>
            </a:r>
            <a:endParaRPr lang="ja-JP" altLang="ja-JP" dirty="0"/>
          </a:p>
          <a:p>
            <a:pPr lvl="1"/>
            <a:r>
              <a:rPr lang="en-US" altLang="ja-JP" dirty="0"/>
              <a:t>Not just fractional values can be associated with generally accepted semantics, but also absolute values</a:t>
            </a:r>
            <a:r>
              <a:rPr lang="en-US" altLang="ja-JP" dirty="0" smtClean="0"/>
              <a:t>.</a:t>
            </a: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Visualizing </a:t>
            </a:r>
            <a:r>
              <a:rPr lang="en-US" altLang="ja-JP" dirty="0"/>
              <a:t>Metrics and Design</a:t>
            </a:r>
            <a:endParaRPr lang="ja-JP" altLang="ja-JP" dirty="0"/>
          </a:p>
          <a:p>
            <a:pPr lvl="1"/>
            <a:r>
              <a:rPr lang="en-US" altLang="ja-JP" dirty="0"/>
              <a:t>Characterizing, evaluating and improving the design of large-scale system is a highly complex enterprise, and while metrics are a highly needed means for this purpose, they must be used in conjunction with further techniques to handle this level of complexity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The goal of visualization in general is to visualize any kind of data.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66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Metrics and </a:t>
            </a:r>
            <a:r>
              <a:rPr lang="en-US" altLang="ja-JP" dirty="0" smtClean="0"/>
              <a:t>Visualization</a:t>
            </a:r>
          </a:p>
          <a:p>
            <a:r>
              <a:rPr lang="en-US" altLang="ja-JP" b="1" dirty="0" smtClean="0"/>
              <a:t>Quiz.</a:t>
            </a:r>
            <a:r>
              <a:rPr lang="en-US" altLang="ja-JP" dirty="0" smtClean="0"/>
              <a:t> Which of the cylinders in Fig. 2.1 have which letter associated with it? </a:t>
            </a:r>
          </a:p>
          <a:p>
            <a:r>
              <a:rPr lang="en-US" altLang="ja-JP" dirty="0"/>
              <a:t>In measurement theory, the procedure of rendering metrics on visual characteristics of representations is called measurement mapping, and must fulfill the representation condition, which asserts that "a measurement mapping M must map entities into numbers and empirical relations into numerical relations in such a way that the empirical relations preserve and are preserved by the numerical relations"</a:t>
            </a:r>
            <a:endParaRPr lang="ja-JP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7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Software Visualization in a Nutshell</a:t>
            </a:r>
            <a:endParaRPr lang="ja-JP" altLang="ja-JP" dirty="0"/>
          </a:p>
          <a:p>
            <a:pPr lvl="1"/>
            <a:r>
              <a:rPr lang="en-US" altLang="ja-JP" dirty="0"/>
              <a:t>Program visualization techniques provide views of actual program code or data structures in either static or dynamic form. </a:t>
            </a:r>
          </a:p>
          <a:p>
            <a:r>
              <a:rPr lang="en-US" altLang="ja-JP" dirty="0" smtClean="0"/>
              <a:t>Conclusions </a:t>
            </a:r>
            <a:r>
              <a:rPr lang="en-US" altLang="ja-JP" dirty="0"/>
              <a:t>and </a:t>
            </a:r>
            <a:r>
              <a:rPr lang="en-US" altLang="ja-JP" dirty="0" smtClean="0"/>
              <a:t>Outlook</a:t>
            </a:r>
          </a:p>
          <a:p>
            <a:pPr lvl="1"/>
            <a:r>
              <a:rPr lang="en-US" altLang="ja-JP" dirty="0"/>
              <a:t>Characterizing the Design of Object-Oriented </a:t>
            </a:r>
            <a:r>
              <a:rPr lang="en-US" altLang="ja-JP" dirty="0" smtClean="0"/>
              <a:t>Systems</a:t>
            </a:r>
          </a:p>
          <a:p>
            <a:pPr lvl="1"/>
            <a:r>
              <a:rPr lang="en-US" altLang="ja-JP" dirty="0"/>
              <a:t>An Integrated Approach Based on Metrics</a:t>
            </a:r>
            <a:endParaRPr lang="ja-JP" altLang="ja-JP" dirty="0"/>
          </a:p>
          <a:p>
            <a:pPr lvl="2"/>
            <a:r>
              <a:rPr lang="en-US" altLang="ja-JP" dirty="0"/>
              <a:t>The Overview </a:t>
            </a:r>
            <a:r>
              <a:rPr lang="en-US" altLang="ja-JP" dirty="0" smtClean="0"/>
              <a:t>Pyramid</a:t>
            </a:r>
          </a:p>
          <a:p>
            <a:pPr lvl="2"/>
            <a:r>
              <a:rPr lang="en-US" altLang="ja-JP" dirty="0" smtClean="0"/>
              <a:t>The </a:t>
            </a:r>
            <a:r>
              <a:rPr lang="en-US" altLang="ja-JP" dirty="0" err="1"/>
              <a:t>Polymetric</a:t>
            </a:r>
            <a:r>
              <a:rPr lang="en-US" altLang="ja-JP" dirty="0"/>
              <a:t> </a:t>
            </a:r>
            <a:r>
              <a:rPr lang="en-US" altLang="ja-JP" dirty="0" smtClean="0"/>
              <a:t>Views</a:t>
            </a:r>
          </a:p>
          <a:p>
            <a:pPr lvl="2"/>
            <a:r>
              <a:rPr lang="en-US" altLang="ja-JP" dirty="0" smtClean="0"/>
              <a:t>The </a:t>
            </a:r>
            <a:r>
              <a:rPr lang="en-US" altLang="ja-JP" dirty="0"/>
              <a:t>detection </a:t>
            </a:r>
            <a:r>
              <a:rPr lang="en-US" altLang="ja-JP" dirty="0" smtClean="0"/>
              <a:t>strategies</a:t>
            </a:r>
          </a:p>
          <a:p>
            <a:pPr lvl="2"/>
            <a:r>
              <a:rPr lang="en-US" altLang="ja-JP" dirty="0" smtClean="0"/>
              <a:t>The </a:t>
            </a:r>
            <a:r>
              <a:rPr lang="en-US" altLang="ja-JP" dirty="0"/>
              <a:t>Class Blueprint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0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Software Metrics</a:t>
            </a:r>
          </a:p>
          <a:p>
            <a:pPr lvl="1"/>
            <a:r>
              <a:rPr lang="en-US" altLang="ja-JP" dirty="0"/>
              <a:t> the mapping of a particular characteristic of a measured entity to a numerical </a:t>
            </a:r>
            <a:r>
              <a:rPr lang="en-US" altLang="ja-JP" dirty="0" smtClean="0"/>
              <a:t>value</a:t>
            </a:r>
          </a:p>
          <a:p>
            <a:r>
              <a:rPr lang="en-US" altLang="ja-JP" dirty="0" smtClean="0"/>
              <a:t>Why is it Useful to measure?</a:t>
            </a:r>
          </a:p>
          <a:p>
            <a:pPr lvl="1"/>
            <a:r>
              <a:rPr lang="en-US" altLang="ja-JP" dirty="0" smtClean="0"/>
              <a:t>It is important and useful to measure systems.</a:t>
            </a:r>
          </a:p>
          <a:p>
            <a:r>
              <a:rPr lang="en-US" altLang="ja-JP" dirty="0" smtClean="0"/>
              <a:t>Software Metrics is…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Project metrics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Design metrics 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48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most pragmatic issue is how to use metric values so that they provide real information and not just numbers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Goal</a:t>
            </a:r>
            <a:r>
              <a:rPr lang="en-US" altLang="ja-JP" dirty="0" smtClean="0"/>
              <a:t> – </a:t>
            </a:r>
            <a:r>
              <a:rPr lang="en-US" altLang="ja-JP" dirty="0" smtClean="0">
                <a:solidFill>
                  <a:srgbClr val="00B0F0"/>
                </a:solidFill>
              </a:rPr>
              <a:t>Question</a:t>
            </a:r>
            <a:r>
              <a:rPr lang="en-US" altLang="ja-JP" dirty="0" smtClean="0"/>
              <a:t> - </a:t>
            </a:r>
            <a:r>
              <a:rPr lang="en-US" altLang="ja-JP" dirty="0" smtClean="0">
                <a:solidFill>
                  <a:srgbClr val="00B050"/>
                </a:solidFill>
              </a:rPr>
              <a:t>Metric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smtClean="0"/>
              <a:t>GQM</a:t>
            </a:r>
            <a:r>
              <a:rPr lang="en-US" altLang="ja-JP" dirty="0"/>
              <a:t>) </a:t>
            </a:r>
            <a:r>
              <a:rPr lang="en-US" altLang="ja-JP" dirty="0" smtClean="0"/>
              <a:t>Model</a:t>
            </a:r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Metrics and Thresholds 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 </a:t>
            </a:r>
            <a:r>
              <a:rPr lang="en-US" altLang="ja-JP" dirty="0"/>
              <a:t>crucial factor in working with metrics is to be able to interpret values </a:t>
            </a:r>
            <a:r>
              <a:rPr lang="en-US" altLang="ja-JP" dirty="0" smtClean="0"/>
              <a:t>correctly</a:t>
            </a:r>
          </a:p>
          <a:p>
            <a:r>
              <a:rPr lang="en-US" altLang="ja-JP" dirty="0" smtClean="0"/>
              <a:t>There </a:t>
            </a:r>
            <a:r>
              <a:rPr lang="en-US" altLang="ja-JP" dirty="0"/>
              <a:t>is </a:t>
            </a:r>
            <a:r>
              <a:rPr lang="en-US" altLang="ja-JP" sz="3600" dirty="0"/>
              <a:t>no</a:t>
            </a:r>
            <a:r>
              <a:rPr lang="en-US" altLang="ja-JP" dirty="0"/>
              <a:t> such thing as </a:t>
            </a:r>
            <a:r>
              <a:rPr lang="en-US" altLang="ja-JP" sz="3600" dirty="0"/>
              <a:t>a </a:t>
            </a:r>
            <a:r>
              <a:rPr lang="en-US" altLang="ja-JP" sz="3600" dirty="0" smtClean="0"/>
              <a:t>perfect </a:t>
            </a:r>
            <a:r>
              <a:rPr lang="en-US" altLang="ja-JP" sz="3600" dirty="0"/>
              <a:t>threshold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1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How do we </a:t>
            </a:r>
            <a:r>
              <a:rPr lang="en-US" altLang="ja-JP" dirty="0" smtClean="0"/>
              <a:t>find </a:t>
            </a:r>
            <a:r>
              <a:rPr lang="en-US" altLang="ja-JP" dirty="0"/>
              <a:t>explicable thresholds</a:t>
            </a:r>
            <a:r>
              <a:rPr lang="en-US" altLang="ja-JP" dirty="0" smtClean="0"/>
              <a:t>?</a:t>
            </a:r>
          </a:p>
          <a:p>
            <a:pPr marL="457200" lvl="1" indent="0">
              <a:buNone/>
            </a:pPr>
            <a:r>
              <a:rPr lang="en-US" altLang="ja-JP" dirty="0" smtClean="0"/>
              <a:t>-&gt; </a:t>
            </a:r>
            <a:r>
              <a:rPr lang="en-US" altLang="ja-JP" dirty="0"/>
              <a:t>we identified two major sources for threshold values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Statistical </a:t>
            </a:r>
            <a:r>
              <a:rPr lang="en-US" altLang="ja-JP" dirty="0" smtClean="0"/>
              <a:t>information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Generally accepted </a:t>
            </a:r>
            <a:r>
              <a:rPr lang="en-US" altLang="ja-JP" dirty="0" smtClean="0"/>
              <a:t>semantics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6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Statistics-Based Thresholds </a:t>
            </a:r>
            <a:endParaRPr lang="en-US" altLang="ja-JP" dirty="0" smtClean="0"/>
          </a:p>
          <a:p>
            <a:pPr lvl="1"/>
            <a:r>
              <a:rPr lang="en-US" altLang="ja-JP" dirty="0"/>
              <a:t>We come up with statistics-based </a:t>
            </a:r>
            <a:r>
              <a:rPr lang="en-US" altLang="ja-JP" dirty="0" smtClean="0"/>
              <a:t>thresholds </a:t>
            </a:r>
            <a:r>
              <a:rPr lang="en-US" altLang="ja-JP" dirty="0"/>
              <a:t>with respect to 3 </a:t>
            </a:r>
            <a:r>
              <a:rPr lang="en-US" altLang="ja-JP" dirty="0" smtClean="0"/>
              <a:t>metrics</a:t>
            </a: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Average </a:t>
            </a:r>
            <a:r>
              <a:rPr lang="en-US" altLang="ja-JP" dirty="0"/>
              <a:t>Number of Methods (NOM) per class </a:t>
            </a:r>
            <a:endParaRPr lang="ja-JP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Average </a:t>
            </a:r>
            <a:r>
              <a:rPr lang="en-US" altLang="ja-JP" dirty="0"/>
              <a:t>Lines of Code (LOC) per method (operation)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Average </a:t>
            </a:r>
            <a:r>
              <a:rPr lang="en-US" altLang="ja-JP" dirty="0" err="1"/>
              <a:t>Cyclomatic</a:t>
            </a:r>
            <a:r>
              <a:rPr lang="en-US" altLang="ja-JP" dirty="0"/>
              <a:t> Number (CYCLO) per line of code i.e., density of branching points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These three metrics have three important characteristics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they </a:t>
            </a:r>
            <a:r>
              <a:rPr lang="en-US" altLang="ja-JP" dirty="0"/>
              <a:t>are elementary metrics that address the key issues of a project’s size </a:t>
            </a:r>
            <a:r>
              <a:rPr lang="en-US" altLang="ja-JP" dirty="0" smtClean="0"/>
              <a:t>and </a:t>
            </a:r>
            <a:r>
              <a:rPr lang="en-US" altLang="ja-JP" dirty="0"/>
              <a:t>complexity;</a:t>
            </a:r>
            <a:endParaRPr lang="ja-JP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they </a:t>
            </a:r>
            <a:r>
              <a:rPr lang="en-US" altLang="ja-JP" dirty="0"/>
              <a:t>are independent of each other;</a:t>
            </a:r>
            <a:endParaRPr lang="ja-JP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they </a:t>
            </a:r>
            <a:r>
              <a:rPr lang="en-US" altLang="ja-JP" dirty="0"/>
              <a:t>are independent of the size of a project.</a:t>
            </a:r>
            <a:endParaRPr lang="ja-JP" altLang="ja-JP" dirty="0"/>
          </a:p>
          <a:p>
            <a:pPr lvl="2"/>
            <a:endParaRPr lang="ja-JP" altLang="ja-JP" dirty="0"/>
          </a:p>
          <a:p>
            <a:pPr lvl="2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028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 collected these metrics from a statistical base of 45 Java projects and 37 C++projects. The projects had been chosen with diversity in mind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Having this amount of data, we employed simple statistical techniques in order to determine for each of these metrics:</a:t>
            </a:r>
            <a:endParaRPr lang="ja-JP" altLang="ja-JP" dirty="0"/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Typical values. i.e., the range of values that includes the data from most projects </a:t>
            </a:r>
            <a:endParaRPr lang="ja-JP" altLang="ja-JP" dirty="0"/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Lower and respectively the Higher margins of this interval. </a:t>
            </a:r>
            <a:endParaRPr lang="ja-JP" altLang="ja-JP" dirty="0"/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Extreme high values, i.e., a value beyond which a value can be considered an outlier. 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3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 use two statistical means to find what the typical high and low values are: </a:t>
            </a:r>
            <a:endParaRPr lang="ja-JP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Average </a:t>
            </a:r>
            <a:r>
              <a:rPr lang="en-US" altLang="ja-JP" dirty="0"/>
              <a:t>(AVG), to determine the most typical value of the data set (i.e., the central tendency). </a:t>
            </a:r>
            <a:endParaRPr lang="ja-JP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Standard </a:t>
            </a:r>
            <a:r>
              <a:rPr lang="en-US" altLang="ja-JP" dirty="0"/>
              <a:t>deviation (STDEV). to get a measure of how much the values in the data set are spread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endParaRPr lang="ja-JP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 on Measurements and Visualization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4476870" y="3270711"/>
                <a:ext cx="323825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𝑊𝑀𝐶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𝐶𝑌𝐶𝑅𝑂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𝐿𝑂𝐶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𝐿𝑂𝐶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𝑀𝑒𝑡h𝑜𝑑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𝑁𝑂𝑀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70" y="3270711"/>
                <a:ext cx="3238259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716</Words>
  <Application>Microsoft Office PowerPoint</Application>
  <PresentationFormat>ワイド画面</PresentationFormat>
  <Paragraphs>76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2. Facts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  <vt:lpstr>Fact on Measurements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Facts on Measurements and Visualization</dc:title>
  <dc:creator>古藤　寛大</dc:creator>
  <cp:lastModifiedBy>古藤　寛大</cp:lastModifiedBy>
  <cp:revision>39</cp:revision>
  <dcterms:created xsi:type="dcterms:W3CDTF">2019-05-09T05:58:50Z</dcterms:created>
  <dcterms:modified xsi:type="dcterms:W3CDTF">2019-05-10T02:12:36Z</dcterms:modified>
</cp:coreProperties>
</file>