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67" r:id="rId12"/>
    <p:sldId id="272" r:id="rId13"/>
    <p:sldId id="268" r:id="rId14"/>
    <p:sldId id="269" r:id="rId15"/>
    <p:sldId id="270" r:id="rId16"/>
    <p:sldId id="271" r:id="rId17"/>
    <p:sldId id="274" r:id="rId18"/>
    <p:sldId id="278" r:id="rId19"/>
    <p:sldId id="275" r:id="rId20"/>
    <p:sldId id="279" r:id="rId21"/>
    <p:sldId id="276" r:id="rId22"/>
    <p:sldId id="280" r:id="rId23"/>
    <p:sldId id="281" r:id="rId24"/>
    <p:sldId id="277"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64933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267782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57498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234129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31902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39733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96818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42846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307247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178283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2D093E-C3A5-42DA-8D84-8FEFA9B4F1B0}" type="datetimeFigureOut">
              <a:rPr kumimoji="1" lang="ja-JP" altLang="en-US" smtClean="0"/>
              <a:t>2019/5/10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13475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D093E-C3A5-42DA-8D84-8FEFA9B4F1B0}" type="datetimeFigureOut">
              <a:rPr kumimoji="1" lang="ja-JP" altLang="en-US" smtClean="0"/>
              <a:t>2019/5/10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22C5F-00C6-40D6-A4B3-6F282A0240FA}" type="slidenum">
              <a:rPr kumimoji="1" lang="ja-JP" altLang="en-US" smtClean="0"/>
              <a:t>‹#›</a:t>
            </a:fld>
            <a:endParaRPr kumimoji="1" lang="ja-JP" altLang="en-US"/>
          </a:p>
        </p:txBody>
      </p:sp>
    </p:spTree>
    <p:extLst>
      <p:ext uri="{BB962C8B-B14F-4D97-AF65-F5344CB8AC3E}">
        <p14:creationId xmlns:p14="http://schemas.microsoft.com/office/powerpoint/2010/main" val="3777655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5400" dirty="0" smtClean="0"/>
              <a:t>3.</a:t>
            </a:r>
            <a:r>
              <a:rPr lang="en-US" altLang="ja-JP" sz="5400" dirty="0" smtClean="0"/>
              <a:t> </a:t>
            </a:r>
            <a:r>
              <a:rPr lang="en-US" altLang="ja-JP" sz="5400" dirty="0"/>
              <a:t>Characterizing the </a:t>
            </a:r>
            <a:r>
              <a:rPr lang="en-US" altLang="ja-JP" sz="5400" dirty="0" smtClean="0"/>
              <a:t>Design</a:t>
            </a:r>
            <a:endParaRPr kumimoji="1" lang="ja-JP" altLang="en-US" sz="5400" dirty="0"/>
          </a:p>
        </p:txBody>
      </p:sp>
      <p:sp>
        <p:nvSpPr>
          <p:cNvPr id="3" name="サブタイトル 2"/>
          <p:cNvSpPr>
            <a:spLocks noGrp="1"/>
          </p:cNvSpPr>
          <p:nvPr>
            <p:ph type="subTitle" idx="1"/>
          </p:nvPr>
        </p:nvSpPr>
        <p:spPr/>
        <p:txBody>
          <a:bodyPr/>
          <a:lstStyle/>
          <a:p>
            <a:r>
              <a:rPr kumimoji="1" lang="en-US" altLang="ja-JP" dirty="0" err="1" smtClean="0"/>
              <a:t>Kanta</a:t>
            </a:r>
            <a:r>
              <a:rPr kumimoji="1" lang="en-US" altLang="ja-JP" dirty="0" smtClean="0"/>
              <a:t> Koto</a:t>
            </a:r>
            <a:endParaRPr kumimoji="1" lang="ja-JP" altLang="en-US" dirty="0"/>
          </a:p>
        </p:txBody>
      </p:sp>
    </p:spTree>
    <p:extLst>
      <p:ext uri="{BB962C8B-B14F-4D97-AF65-F5344CB8AC3E}">
        <p14:creationId xmlns:p14="http://schemas.microsoft.com/office/powerpoint/2010/main" val="2155402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Size and complexity: computed </a:t>
            </a:r>
            <a:r>
              <a:rPr lang="en-US" altLang="ja-JP" dirty="0" smtClean="0"/>
              <a:t>proportions</a:t>
            </a:r>
          </a:p>
          <a:p>
            <a:pPr lvl="1"/>
            <a:r>
              <a:rPr lang="en-US" altLang="ja-JP" dirty="0"/>
              <a:t>There is nothing new about the numbers above, but let us have a look at the numbers on the left: there are four computed numbers; we call them computed proportions because they are all computed in a "cascading" manner as ratios between the direct metrics placed on the right (see Fig. 3.2) All these four proportions have two essential characteristics</a:t>
            </a:r>
            <a:r>
              <a:rPr lang="en-US" altLang="ja-JP" dirty="0" smtClean="0"/>
              <a:t>:</a:t>
            </a:r>
          </a:p>
          <a:p>
            <a:pPr lvl="2"/>
            <a:r>
              <a:rPr lang="en-US" altLang="ja-JP" b="1" dirty="0" smtClean="0"/>
              <a:t>Independence</a:t>
            </a:r>
          </a:p>
          <a:p>
            <a:pPr lvl="2"/>
            <a:r>
              <a:rPr lang="en-US" altLang="ja-JP" b="1" dirty="0"/>
              <a:t>Comparability</a:t>
            </a:r>
            <a:endParaRPr lang="en-US" altLang="ja-JP" dirty="0" smtClean="0"/>
          </a:p>
        </p:txBody>
      </p:sp>
    </p:spTree>
    <p:extLst>
      <p:ext uri="{BB962C8B-B14F-4D97-AF65-F5344CB8AC3E}">
        <p14:creationId xmlns:p14="http://schemas.microsoft.com/office/powerpoint/2010/main" val="3924100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How are these proportions computed</a:t>
            </a:r>
            <a:r>
              <a:rPr lang="en-US" altLang="ja-JP" dirty="0" smtClean="0"/>
              <a:t>?</a:t>
            </a:r>
          </a:p>
          <a:p>
            <a:pPr lvl="1"/>
            <a:r>
              <a:rPr lang="en-US" altLang="ja-JP" dirty="0"/>
              <a:t>As depicted in Fig. 3.2 each proportion metric is computed as a ratio between two consecutive numbers, by dividing the lower number by the next upper one. Thus for example, the ratio emphasized in the figure (i.e., the one positioned second lowest in the Overview Pyramid) is computed as a ratio between the value of LOC (the number on the line below it) and NOM (the number on the same line). The number denotes the average number of code lines per operation in the analyzed system. To characterize the size and complexity of a system, based on the direct metrics used, the following proportions result:</a:t>
            </a:r>
            <a:endParaRPr lang="en-US" altLang="ja-JP" dirty="0" smtClean="0"/>
          </a:p>
        </p:txBody>
      </p:sp>
    </p:spTree>
    <p:extLst>
      <p:ext uri="{BB962C8B-B14F-4D97-AF65-F5344CB8AC3E}">
        <p14:creationId xmlns:p14="http://schemas.microsoft.com/office/powerpoint/2010/main" val="1998033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How are these proportions computed</a:t>
            </a:r>
            <a:r>
              <a:rPr lang="en-US" altLang="ja-JP" dirty="0" smtClean="0"/>
              <a:t>?</a:t>
            </a:r>
          </a:p>
          <a:p>
            <a:pPr lvl="1"/>
            <a:r>
              <a:rPr lang="en-US" altLang="ja-JP" dirty="0"/>
              <a:t>High-level Structuring (NOC /Package</a:t>
            </a:r>
            <a:r>
              <a:rPr lang="en-US" altLang="ja-JP" dirty="0" smtClean="0"/>
              <a:t>).</a:t>
            </a:r>
          </a:p>
          <a:p>
            <a:pPr lvl="1"/>
            <a:r>
              <a:rPr lang="en-US" altLang="ja-JP" dirty="0"/>
              <a:t>Class structuring (NOM/Class</a:t>
            </a:r>
            <a:r>
              <a:rPr lang="en-US" altLang="ja-JP" dirty="0" smtClean="0"/>
              <a:t>).</a:t>
            </a:r>
          </a:p>
          <a:p>
            <a:pPr lvl="1"/>
            <a:r>
              <a:rPr lang="en-US" altLang="ja-JP" dirty="0"/>
              <a:t>Operation structuring (LOC/Operation</a:t>
            </a:r>
            <a:r>
              <a:rPr lang="en-US" altLang="ja-JP" dirty="0" smtClean="0"/>
              <a:t>).</a:t>
            </a:r>
          </a:p>
          <a:p>
            <a:pPr lvl="1"/>
            <a:r>
              <a:rPr lang="en-US" altLang="ja-JP" dirty="0"/>
              <a:t>Intrinsic operation complexity (CYCLO/Code Line).</a:t>
            </a:r>
          </a:p>
        </p:txBody>
      </p:sp>
    </p:spTree>
    <p:extLst>
      <p:ext uri="{BB962C8B-B14F-4D97-AF65-F5344CB8AC3E}">
        <p14:creationId xmlns:p14="http://schemas.microsoft.com/office/powerpoint/2010/main" val="1073275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The Right Part: System </a:t>
            </a:r>
            <a:r>
              <a:rPr lang="en-US" altLang="ja-JP" dirty="0" smtClean="0"/>
              <a:t>Coupling</a:t>
            </a:r>
          </a:p>
          <a:p>
            <a:pPr lvl="1"/>
            <a:r>
              <a:rPr lang="en-US" altLang="ja-JP" dirty="0"/>
              <a:t>The second part of the Overview Pyramid provides an overview with information about the level of coupling in the system (see Fig. 3.3), by means of operation invocations.</a:t>
            </a:r>
            <a:endParaRPr lang="ja-JP" altLang="ja-JP" dirty="0"/>
          </a:p>
          <a:p>
            <a:r>
              <a:rPr lang="en-US" altLang="ja-JP" dirty="0"/>
              <a:t>System coupling: direct metrics. </a:t>
            </a:r>
            <a:endParaRPr lang="en-US" altLang="ja-JP" dirty="0" smtClean="0"/>
          </a:p>
          <a:p>
            <a:pPr lvl="1"/>
            <a:r>
              <a:rPr lang="en-US" altLang="ja-JP" dirty="0"/>
              <a:t>The key questions when trying to characterize the level of coupling in a software system are: How intensive and how dispersed is coupling in the system? The two direct metrics that we use are</a:t>
            </a:r>
            <a:r>
              <a:rPr lang="en-US" altLang="ja-JP" dirty="0" smtClean="0"/>
              <a:t>:</a:t>
            </a:r>
          </a:p>
          <a:p>
            <a:pPr lvl="2"/>
            <a:r>
              <a:rPr lang="en-US" altLang="ja-JP" b="1" dirty="0"/>
              <a:t>CALLS - Number of Operation </a:t>
            </a:r>
            <a:r>
              <a:rPr lang="en-US" altLang="ja-JP" b="1" dirty="0" smtClean="0"/>
              <a:t>Calls</a:t>
            </a:r>
            <a:endParaRPr lang="en-US" altLang="ja-JP" dirty="0" smtClean="0"/>
          </a:p>
          <a:p>
            <a:pPr lvl="2"/>
            <a:r>
              <a:rPr lang="en-US" altLang="ja-JP" b="1" dirty="0"/>
              <a:t>FANOUT - Number of Called </a:t>
            </a:r>
            <a:r>
              <a:rPr lang="en-US" altLang="ja-JP" b="1" dirty="0" smtClean="0"/>
              <a:t>Classes</a:t>
            </a:r>
            <a:endParaRPr lang="en-US" altLang="ja-JP" dirty="0" smtClean="0"/>
          </a:p>
        </p:txBody>
      </p:sp>
    </p:spTree>
    <p:extLst>
      <p:ext uri="{BB962C8B-B14F-4D97-AF65-F5344CB8AC3E}">
        <p14:creationId xmlns:p14="http://schemas.microsoft.com/office/powerpoint/2010/main" val="182278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System coupling: computed proportions</a:t>
            </a:r>
            <a:r>
              <a:rPr lang="en-US" altLang="ja-JP" dirty="0" smtClean="0"/>
              <a:t>.</a:t>
            </a:r>
          </a:p>
          <a:p>
            <a:pPr lvl="1"/>
            <a:r>
              <a:rPr lang="en-US" altLang="ja-JP" dirty="0"/>
              <a:t>Again, the numbers above describe the total coupling amount of a system, but it is difficult to use those numbers to characterize a system with respect to coupling. We can compute, using the number of operations (NOM), two proportions that better characterize the coupling of a system</a:t>
            </a:r>
            <a:r>
              <a:rPr lang="en-US" altLang="ja-JP" dirty="0" smtClean="0"/>
              <a:t>.</a:t>
            </a:r>
          </a:p>
          <a:p>
            <a:pPr lvl="2"/>
            <a:r>
              <a:rPr lang="en-US" altLang="ja-JP" b="1" dirty="0"/>
              <a:t>Coupling intensity (CALLS/Operation</a:t>
            </a:r>
            <a:r>
              <a:rPr lang="en-US" altLang="ja-JP" b="1" dirty="0" smtClean="0"/>
              <a:t>).</a:t>
            </a:r>
          </a:p>
          <a:p>
            <a:pPr lvl="2"/>
            <a:r>
              <a:rPr lang="en-US" altLang="ja-JP" b="1" dirty="0"/>
              <a:t>Coupling dispersion (FANOUT /Operation Call).</a:t>
            </a:r>
            <a:endParaRPr lang="en-US" altLang="ja-JP" dirty="0" smtClean="0"/>
          </a:p>
        </p:txBody>
      </p:sp>
    </p:spTree>
    <p:extLst>
      <p:ext uri="{BB962C8B-B14F-4D97-AF65-F5344CB8AC3E}">
        <p14:creationId xmlns:p14="http://schemas.microsoft.com/office/powerpoint/2010/main" val="3602452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Top Part: System Inheritance.</a:t>
            </a:r>
            <a:endParaRPr lang="ja-JP" altLang="ja-JP" dirty="0"/>
          </a:p>
          <a:p>
            <a:pPr lvl="1"/>
            <a:r>
              <a:rPr lang="en-US" altLang="ja-JP" dirty="0"/>
              <a:t>The two metrics to characterize the presence and the shape of class hierarchies are</a:t>
            </a:r>
            <a:r>
              <a:rPr lang="en-US" altLang="ja-JP" dirty="0" smtClean="0"/>
              <a:t>:</a:t>
            </a:r>
          </a:p>
          <a:p>
            <a:pPr marL="1371600" lvl="2" indent="-457200">
              <a:buFont typeface="+mj-lt"/>
              <a:buAutoNum type="arabicPeriod"/>
            </a:pPr>
            <a:r>
              <a:rPr lang="en-US" altLang="ja-JP" b="1" dirty="0"/>
              <a:t>ANDC - Average Number of Derived </a:t>
            </a:r>
            <a:r>
              <a:rPr lang="en-US" altLang="ja-JP" b="1" dirty="0" smtClean="0"/>
              <a:t>Classes</a:t>
            </a:r>
          </a:p>
          <a:p>
            <a:pPr marL="1371600" lvl="2" indent="-457200">
              <a:buFont typeface="+mj-lt"/>
              <a:buAutoNum type="arabicPeriod"/>
            </a:pPr>
            <a:r>
              <a:rPr lang="en-US" altLang="ja-JP" b="1" dirty="0"/>
              <a:t>AHH - Average Hierarchy </a:t>
            </a:r>
            <a:r>
              <a:rPr lang="en-US" altLang="ja-JP" b="1" dirty="0" smtClean="0"/>
              <a:t>Height</a:t>
            </a:r>
          </a:p>
          <a:p>
            <a:r>
              <a:rPr lang="en-US" altLang="ja-JP" dirty="0" smtClean="0"/>
              <a:t>The reason that the two metrics chosen</a:t>
            </a:r>
          </a:p>
          <a:p>
            <a:pPr lvl="1"/>
            <a:r>
              <a:rPr lang="en-US" altLang="ja-JP" dirty="0"/>
              <a:t>They capture two complementary aspects of a class hierarchy: while ANDC provides us with an overview of the width of inheritance trees, the AHH metric reveals if class hierarchies tend to be deep or shallow.</a:t>
            </a:r>
            <a:endParaRPr lang="en-US" altLang="ja-JP" dirty="0" smtClean="0"/>
          </a:p>
        </p:txBody>
      </p:sp>
    </p:spTree>
    <p:extLst>
      <p:ext uri="{BB962C8B-B14F-4D97-AF65-F5344CB8AC3E}">
        <p14:creationId xmlns:p14="http://schemas.microsoft.com/office/powerpoint/2010/main" val="736330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Interpreting the Overview </a:t>
            </a:r>
            <a:r>
              <a:rPr lang="en-US" altLang="ja-JP" dirty="0" smtClean="0"/>
              <a:t>Pyramid</a:t>
            </a:r>
          </a:p>
          <a:p>
            <a:pPr lvl="1"/>
            <a:r>
              <a:rPr lang="en-US" altLang="ja-JP" dirty="0"/>
              <a:t>We have seen that the Overview Pyramid characterizes a system from three different viewpoints: size and structural complexity; coupling and the usage of the inheritance relation</a:t>
            </a:r>
            <a:r>
              <a:rPr lang="en-US" altLang="ja-JP" dirty="0" smtClean="0"/>
              <a:t>.</a:t>
            </a:r>
          </a:p>
          <a:p>
            <a:pPr lvl="1"/>
            <a:r>
              <a:rPr lang="en-US" altLang="ja-JP" dirty="0" smtClean="0"/>
              <a:t>They allow for an objective assessment.</a:t>
            </a:r>
          </a:p>
          <a:p>
            <a:pPr lvl="1"/>
            <a:endParaRPr lang="en-US" altLang="ja-JP" dirty="0" smtClean="0"/>
          </a:p>
        </p:txBody>
      </p:sp>
    </p:spTree>
    <p:extLst>
      <p:ext uri="{BB962C8B-B14F-4D97-AF65-F5344CB8AC3E}">
        <p14:creationId xmlns:p14="http://schemas.microsoft.com/office/powerpoint/2010/main" val="2632165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b="1" dirty="0"/>
              <a:t>3.2 </a:t>
            </a:r>
            <a:r>
              <a:rPr lang="en-US" altLang="ja-JP" b="1" dirty="0" err="1"/>
              <a:t>Polymetric</a:t>
            </a:r>
            <a:r>
              <a:rPr lang="en-US" altLang="ja-JP" b="1" dirty="0"/>
              <a:t> Views</a:t>
            </a:r>
            <a:endParaRPr lang="ja-JP" altLang="ja-JP" dirty="0"/>
          </a:p>
          <a:p>
            <a:pPr lvl="1"/>
            <a:r>
              <a:rPr lang="en-US" altLang="ja-JP" dirty="0"/>
              <a:t>In the context of this book we use so-called </a:t>
            </a:r>
            <a:r>
              <a:rPr lang="en-US" altLang="ja-JP" dirty="0" err="1"/>
              <a:t>Polymetric</a:t>
            </a:r>
            <a:r>
              <a:rPr lang="en-US" altLang="ja-JP" dirty="0"/>
              <a:t> Views to visualize software. </a:t>
            </a:r>
            <a:r>
              <a:rPr lang="en-US" altLang="ja-JP" dirty="0" smtClean="0"/>
              <a:t>A </a:t>
            </a:r>
            <a:r>
              <a:rPr lang="en-US" altLang="ja-JP" dirty="0" err="1"/>
              <a:t>polymetric</a:t>
            </a:r>
            <a:r>
              <a:rPr lang="en-US" altLang="ja-JP" dirty="0"/>
              <a:t> view is a metrics-enriched visualization of software entities and their </a:t>
            </a:r>
            <a:r>
              <a:rPr lang="en-US" altLang="ja-JP" dirty="0" smtClean="0"/>
              <a:t>relationships.</a:t>
            </a:r>
          </a:p>
          <a:p>
            <a:pPr lvl="1"/>
            <a:r>
              <a:rPr lang="en-US" altLang="ja-JP" dirty="0"/>
              <a:t>We exploit the following visual attributes</a:t>
            </a:r>
            <a:r>
              <a:rPr lang="en-US" altLang="ja-JP" dirty="0" smtClean="0"/>
              <a:t>:</a:t>
            </a:r>
          </a:p>
          <a:p>
            <a:pPr lvl="2"/>
            <a:r>
              <a:rPr lang="en-US" altLang="ja-JP" dirty="0"/>
              <a:t>Node </a:t>
            </a:r>
            <a:r>
              <a:rPr lang="en-US" altLang="ja-JP" dirty="0" smtClean="0"/>
              <a:t>size</a:t>
            </a:r>
          </a:p>
          <a:p>
            <a:pPr lvl="2"/>
            <a:r>
              <a:rPr lang="en-US" altLang="ja-JP" dirty="0"/>
              <a:t>Node </a:t>
            </a:r>
            <a:r>
              <a:rPr lang="en-US" altLang="ja-JP" dirty="0" smtClean="0"/>
              <a:t>color</a:t>
            </a:r>
          </a:p>
          <a:p>
            <a:pPr lvl="2"/>
            <a:r>
              <a:rPr lang="en-US" altLang="ja-JP" dirty="0"/>
              <a:t>Node position</a:t>
            </a:r>
            <a:r>
              <a:rPr lang="en-US" altLang="ja-JP" dirty="0" smtClean="0"/>
              <a:t>.</a:t>
            </a:r>
          </a:p>
          <a:p>
            <a:pPr lvl="2"/>
            <a:r>
              <a:rPr lang="en-US" altLang="ja-JP" dirty="0"/>
              <a:t>Edge width and </a:t>
            </a:r>
            <a:r>
              <a:rPr lang="en-US" altLang="ja-JP" dirty="0" smtClean="0"/>
              <a:t>color</a:t>
            </a:r>
          </a:p>
          <a:p>
            <a:pPr lvl="2"/>
            <a:endParaRPr lang="en-US" altLang="ja-JP" dirty="0" smtClean="0"/>
          </a:p>
        </p:txBody>
      </p:sp>
    </p:spTree>
    <p:extLst>
      <p:ext uri="{BB962C8B-B14F-4D97-AF65-F5344CB8AC3E}">
        <p14:creationId xmlns:p14="http://schemas.microsoft.com/office/powerpoint/2010/main" val="4184748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b="1" dirty="0"/>
              <a:t>3.2 </a:t>
            </a:r>
            <a:r>
              <a:rPr lang="en-US" altLang="ja-JP" b="1" dirty="0" err="1"/>
              <a:t>Polymetric</a:t>
            </a:r>
            <a:r>
              <a:rPr lang="en-US" altLang="ja-JP" b="1" dirty="0"/>
              <a:t> Views</a:t>
            </a:r>
            <a:endParaRPr lang="ja-JP" altLang="ja-JP" dirty="0"/>
          </a:p>
          <a:p>
            <a:pPr lvl="1"/>
            <a:r>
              <a:rPr lang="en-US" altLang="ja-JP" dirty="0" err="1" smtClean="0"/>
              <a:t>Polymetric</a:t>
            </a:r>
            <a:r>
              <a:rPr lang="en-US" altLang="ja-JP" dirty="0" smtClean="0"/>
              <a:t> </a:t>
            </a:r>
            <a:r>
              <a:rPr lang="en-US" altLang="ja-JP" dirty="0"/>
              <a:t>view alone are not enough to tackle the problems of reverse engineering, but they support and complement other techniques to enhance and facilitate the comprehension of software systems</a:t>
            </a:r>
            <a:r>
              <a:rPr lang="en-US" altLang="ja-JP" dirty="0" smtClean="0"/>
              <a:t>.</a:t>
            </a:r>
          </a:p>
          <a:p>
            <a:pPr lvl="1"/>
            <a:r>
              <a:rPr lang="en-US" altLang="ja-JP" dirty="0"/>
              <a:t>The strongest point of </a:t>
            </a:r>
            <a:r>
              <a:rPr lang="en-US" altLang="ja-JP" dirty="0" err="1"/>
              <a:t>polymetric</a:t>
            </a:r>
            <a:r>
              <a:rPr lang="en-US" altLang="ja-JP" dirty="0"/>
              <a:t> views is that they can combine multiple metrics and produce different colored shapes that can be interpreted by the viewer</a:t>
            </a:r>
            <a:endParaRPr lang="en-US" altLang="ja-JP" dirty="0" smtClean="0"/>
          </a:p>
        </p:txBody>
      </p:sp>
    </p:spTree>
    <p:extLst>
      <p:ext uri="{BB962C8B-B14F-4D97-AF65-F5344CB8AC3E}">
        <p14:creationId xmlns:p14="http://schemas.microsoft.com/office/powerpoint/2010/main" val="57846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err="1"/>
              <a:t>Polymetrics</a:t>
            </a:r>
            <a:r>
              <a:rPr lang="en-US" altLang="ja-JP" dirty="0"/>
              <a:t> Views </a:t>
            </a:r>
            <a:r>
              <a:rPr lang="en-US" altLang="ja-JP" dirty="0" smtClean="0"/>
              <a:t>Exemplified</a:t>
            </a:r>
          </a:p>
          <a:p>
            <a:pPr lvl="1"/>
            <a:r>
              <a:rPr lang="en-US" altLang="ja-JP" dirty="0"/>
              <a:t>We introduce two </a:t>
            </a:r>
            <a:r>
              <a:rPr lang="en-US" altLang="ja-JP" dirty="0" err="1"/>
              <a:t>polymetric</a:t>
            </a:r>
            <a:r>
              <a:rPr lang="en-US" altLang="ja-JP" dirty="0"/>
              <a:t> views namely the System Hotspots and System Complexity views. </a:t>
            </a:r>
            <a:endParaRPr lang="en-US" altLang="ja-JP" dirty="0" smtClean="0"/>
          </a:p>
        </p:txBody>
      </p:sp>
    </p:spTree>
    <p:extLst>
      <p:ext uri="{BB962C8B-B14F-4D97-AF65-F5344CB8AC3E}">
        <p14:creationId xmlns:p14="http://schemas.microsoft.com/office/powerpoint/2010/main" val="2030480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lstStyle/>
          <a:p>
            <a:r>
              <a:rPr lang="en-US" altLang="ja-JP" dirty="0"/>
              <a:t>Independently of our convictions about software metrics, every time we analyze or talk about a software system, we want to obtain an impression of the size and complexity of the software system to be able to characterize it. </a:t>
            </a:r>
            <a:endParaRPr lang="en-US" altLang="ja-JP" dirty="0" smtClean="0"/>
          </a:p>
          <a:p>
            <a:r>
              <a:rPr lang="en-US" altLang="ja-JP" dirty="0"/>
              <a:t>For object-oriented systems the most common ones are </a:t>
            </a:r>
            <a:r>
              <a:rPr lang="en-US" altLang="ja-JP" b="1" dirty="0"/>
              <a:t>the lines of code, the number of classes, the number of packages or subsystems, the number of operations (methods), etc.</a:t>
            </a:r>
            <a:endParaRPr lang="en-US" altLang="ja-JP" b="1" dirty="0" smtClean="0"/>
          </a:p>
        </p:txBody>
      </p:sp>
    </p:spTree>
    <p:extLst>
      <p:ext uri="{BB962C8B-B14F-4D97-AF65-F5344CB8AC3E}">
        <p14:creationId xmlns:p14="http://schemas.microsoft.com/office/powerpoint/2010/main" val="1774839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err="1"/>
              <a:t>Polymetrics</a:t>
            </a:r>
            <a:r>
              <a:rPr lang="en-US" altLang="ja-JP" dirty="0"/>
              <a:t> Views </a:t>
            </a:r>
            <a:r>
              <a:rPr lang="en-US" altLang="ja-JP" dirty="0" smtClean="0"/>
              <a:t>Exemplified</a:t>
            </a:r>
          </a:p>
          <a:p>
            <a:pPr lvl="1"/>
            <a:r>
              <a:rPr lang="en-US" altLang="ja-JP" b="1" dirty="0"/>
              <a:t>Example - System Hotspots</a:t>
            </a:r>
            <a:r>
              <a:rPr lang="en-US" altLang="ja-JP" dirty="0" smtClean="0"/>
              <a:t>.</a:t>
            </a:r>
          </a:p>
          <a:p>
            <a:pPr lvl="2"/>
            <a:r>
              <a:rPr lang="en-US" altLang="ja-JP" dirty="0" smtClean="0"/>
              <a:t>Purposes - </a:t>
            </a:r>
            <a:r>
              <a:rPr lang="en-US" altLang="ja-JP" dirty="0"/>
              <a:t>to classify inheritance hierarchies in terms of the functionality they represent in subject </a:t>
            </a:r>
            <a:r>
              <a:rPr lang="en-US" altLang="ja-JP" dirty="0" smtClean="0"/>
              <a:t>system</a:t>
            </a:r>
          </a:p>
          <a:p>
            <a:pPr lvl="2"/>
            <a:endParaRPr lang="en-US" altLang="ja-JP" dirty="0" smtClean="0"/>
          </a:p>
          <a:p>
            <a:pPr lvl="1"/>
            <a:r>
              <a:rPr lang="en-US" altLang="ja-JP" b="1" dirty="0"/>
              <a:t>Example - System Complexity</a:t>
            </a:r>
            <a:r>
              <a:rPr lang="en-US" altLang="ja-JP" dirty="0"/>
              <a:t>.</a:t>
            </a:r>
          </a:p>
          <a:p>
            <a:pPr lvl="1"/>
            <a:endParaRPr lang="en-US" altLang="ja-JP" dirty="0" smtClean="0"/>
          </a:p>
        </p:txBody>
      </p:sp>
    </p:spTree>
    <p:extLst>
      <p:ext uri="{BB962C8B-B14F-4D97-AF65-F5344CB8AC3E}">
        <p14:creationId xmlns:p14="http://schemas.microsoft.com/office/powerpoint/2010/main" val="612969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b="1" dirty="0" smtClean="0"/>
              <a:t>3.3 </a:t>
            </a:r>
            <a:r>
              <a:rPr lang="en-US" altLang="ja-JP" b="1" dirty="0"/>
              <a:t>Metrics at Work </a:t>
            </a:r>
            <a:endParaRPr lang="ja-JP" altLang="ja-JP" b="1" dirty="0"/>
          </a:p>
          <a:p>
            <a:pPr lvl="1"/>
            <a:r>
              <a:rPr lang="en-US" altLang="ja-JP" dirty="0"/>
              <a:t>In this section we put at work the metrics-based techniques presented so far in this chapter</a:t>
            </a:r>
            <a:r>
              <a:rPr lang="en-US" altLang="ja-JP" dirty="0" smtClean="0"/>
              <a:t>.</a:t>
            </a:r>
            <a:r>
              <a:rPr lang="en-US" altLang="ja-JP" dirty="0"/>
              <a:t> Our aim is </a:t>
            </a:r>
            <a:r>
              <a:rPr lang="en-US" altLang="ja-JP" b="1" dirty="0"/>
              <a:t>show you how these techniques can be used for describing and characterizing at the system level an object-oriented software system</a:t>
            </a:r>
            <a:r>
              <a:rPr lang="en-US" altLang="ja-JP" b="1" dirty="0" smtClean="0"/>
              <a:t>.</a:t>
            </a:r>
          </a:p>
          <a:p>
            <a:pPr lvl="1"/>
            <a:endParaRPr lang="en-US" altLang="ja-JP" dirty="0" smtClean="0"/>
          </a:p>
        </p:txBody>
      </p:sp>
    </p:spTree>
    <p:extLst>
      <p:ext uri="{BB962C8B-B14F-4D97-AF65-F5344CB8AC3E}">
        <p14:creationId xmlns:p14="http://schemas.microsoft.com/office/powerpoint/2010/main" val="1535508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b="1" dirty="0" smtClean="0"/>
              <a:t>3.3 </a:t>
            </a:r>
            <a:r>
              <a:rPr lang="en-US" altLang="ja-JP" b="1" dirty="0"/>
              <a:t>Metrics at Work </a:t>
            </a:r>
            <a:endParaRPr lang="ja-JP" altLang="ja-JP" b="1" dirty="0"/>
          </a:p>
          <a:p>
            <a:pPr lvl="1"/>
            <a:r>
              <a:rPr lang="en-US" altLang="ja-JP" b="1" dirty="0" smtClean="0"/>
              <a:t>Characterizing </a:t>
            </a:r>
            <a:r>
              <a:rPr lang="en-US" altLang="ja-JP" b="1" dirty="0" err="1"/>
              <a:t>ArgoUML</a:t>
            </a:r>
            <a:r>
              <a:rPr lang="en-US" altLang="ja-JP" b="1" dirty="0"/>
              <a:t> Using the Overview Pyramid</a:t>
            </a:r>
            <a:r>
              <a:rPr lang="en-US" altLang="ja-JP" dirty="0"/>
              <a:t> </a:t>
            </a:r>
            <a:endParaRPr lang="ja-JP" altLang="ja-JP" dirty="0"/>
          </a:p>
          <a:p>
            <a:pPr lvl="2"/>
            <a:r>
              <a:rPr lang="en-US" altLang="ja-JP" dirty="0" smtClean="0"/>
              <a:t>To </a:t>
            </a:r>
            <a:r>
              <a:rPr lang="en-US" altLang="ja-JP" dirty="0"/>
              <a:t>get a more detailed overview of the system we use the </a:t>
            </a:r>
            <a:r>
              <a:rPr lang="en-US" altLang="ja-JP" dirty="0" err="1"/>
              <a:t>Overvtew</a:t>
            </a:r>
            <a:r>
              <a:rPr lang="en-US" altLang="ja-JP" dirty="0"/>
              <a:t> Pyramid (24) which for </a:t>
            </a:r>
            <a:r>
              <a:rPr lang="en-US" altLang="ja-JP" dirty="0" err="1"/>
              <a:t>ArgoUML</a:t>
            </a:r>
            <a:r>
              <a:rPr lang="en-US" altLang="ja-JP" dirty="0"/>
              <a:t> is depicted in Fig. 3.11. To interpret the numbers we compare the values of </a:t>
            </a:r>
            <a:r>
              <a:rPr lang="en-US" altLang="ja-JP" dirty="0" err="1"/>
              <a:t>ArgoUML</a:t>
            </a:r>
            <a:r>
              <a:rPr lang="en-US" altLang="ja-JP" dirty="0"/>
              <a:t> with the statistically computed values summarized in Table 2.2: </a:t>
            </a:r>
            <a:endParaRPr lang="en-US" altLang="ja-JP" dirty="0" smtClean="0"/>
          </a:p>
          <a:p>
            <a:pPr lvl="2"/>
            <a:endParaRPr lang="en-US" altLang="ja-JP" dirty="0"/>
          </a:p>
          <a:p>
            <a:pPr lvl="2"/>
            <a:r>
              <a:rPr lang="en-US" altLang="ja-JP" dirty="0"/>
              <a:t>Size and complexity</a:t>
            </a:r>
            <a:r>
              <a:rPr lang="en-US" altLang="ja-JP" dirty="0" smtClean="0"/>
              <a:t>.</a:t>
            </a:r>
          </a:p>
          <a:p>
            <a:pPr lvl="2"/>
            <a:r>
              <a:rPr lang="en-US" altLang="ja-JP" dirty="0"/>
              <a:t>Coupling</a:t>
            </a:r>
            <a:r>
              <a:rPr lang="en-US" altLang="ja-JP" dirty="0" smtClean="0"/>
              <a:t>.</a:t>
            </a:r>
          </a:p>
          <a:p>
            <a:pPr lvl="2"/>
            <a:r>
              <a:rPr lang="en-US" altLang="ja-JP" dirty="0"/>
              <a:t>Inheritance</a:t>
            </a:r>
            <a:r>
              <a:rPr lang="en-US" altLang="ja-JP" dirty="0" smtClean="0"/>
              <a:t>.</a:t>
            </a:r>
          </a:p>
          <a:p>
            <a:pPr lvl="2"/>
            <a:endParaRPr lang="ja-JP" altLang="ja-JP" dirty="0"/>
          </a:p>
          <a:p>
            <a:pPr lvl="1"/>
            <a:endParaRPr lang="en-US" altLang="ja-JP" dirty="0" smtClean="0"/>
          </a:p>
        </p:txBody>
      </p:sp>
    </p:spTree>
    <p:extLst>
      <p:ext uri="{BB962C8B-B14F-4D97-AF65-F5344CB8AC3E}">
        <p14:creationId xmlns:p14="http://schemas.microsoft.com/office/powerpoint/2010/main" val="3215284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b="1" dirty="0" smtClean="0"/>
              <a:t>3.3 </a:t>
            </a:r>
            <a:r>
              <a:rPr lang="en-US" altLang="ja-JP" b="1" dirty="0"/>
              <a:t>Metrics at Work </a:t>
            </a:r>
            <a:endParaRPr lang="ja-JP" altLang="ja-JP" b="1" dirty="0"/>
          </a:p>
          <a:p>
            <a:pPr lvl="1"/>
            <a:r>
              <a:rPr lang="en-US" altLang="ja-JP" b="1" dirty="0"/>
              <a:t>Characterizing </a:t>
            </a:r>
            <a:r>
              <a:rPr lang="en-US" altLang="ja-JP" b="1" dirty="0" err="1"/>
              <a:t>ArgoUML</a:t>
            </a:r>
            <a:r>
              <a:rPr lang="en-US" altLang="ja-JP" b="1" dirty="0"/>
              <a:t> Using </a:t>
            </a:r>
            <a:r>
              <a:rPr lang="en-US" altLang="ja-JP" b="1" dirty="0" err="1"/>
              <a:t>Polymetric</a:t>
            </a:r>
            <a:r>
              <a:rPr lang="en-US" altLang="ja-JP" b="1" dirty="0"/>
              <a:t> Views </a:t>
            </a:r>
            <a:endParaRPr lang="ja-JP" altLang="ja-JP" dirty="0"/>
          </a:p>
          <a:p>
            <a:pPr lvl="2"/>
            <a:r>
              <a:rPr lang="en-US" altLang="ja-JP" dirty="0"/>
              <a:t>To visually get a first idea of the raw size of the system we display in Fig. 3.12 a System Hotspots view</a:t>
            </a:r>
            <a:r>
              <a:rPr lang="en-US" altLang="ja-JP" dirty="0" smtClean="0"/>
              <a:t>.</a:t>
            </a:r>
          </a:p>
          <a:p>
            <a:pPr lvl="2"/>
            <a:r>
              <a:rPr lang="en-US" altLang="ja-JP" dirty="0"/>
              <a:t>In Fig. 3.13 we see a System Complexity visualization of the com </a:t>
            </a:r>
            <a:r>
              <a:rPr lang="en-US" altLang="ja-JP" dirty="0" err="1"/>
              <a:t>plete</a:t>
            </a:r>
            <a:r>
              <a:rPr lang="en-US" altLang="ja-JP" dirty="0"/>
              <a:t> system in terms of the inheritance hierarchies.</a:t>
            </a:r>
            <a:endParaRPr lang="ja-JP" altLang="ja-JP" dirty="0"/>
          </a:p>
          <a:p>
            <a:pPr lvl="1"/>
            <a:endParaRPr lang="en-US" altLang="ja-JP" dirty="0" smtClean="0"/>
          </a:p>
        </p:txBody>
      </p:sp>
    </p:spTree>
    <p:extLst>
      <p:ext uri="{BB962C8B-B14F-4D97-AF65-F5344CB8AC3E}">
        <p14:creationId xmlns:p14="http://schemas.microsoft.com/office/powerpoint/2010/main" val="2263604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b="1" dirty="0"/>
              <a:t>3.4 Conclusions and </a:t>
            </a:r>
            <a:r>
              <a:rPr lang="en-US" altLang="ja-JP" b="1" dirty="0" smtClean="0"/>
              <a:t>Outlook</a:t>
            </a:r>
          </a:p>
          <a:p>
            <a:pPr lvl="1"/>
            <a:r>
              <a:rPr lang="en-US" altLang="ja-JP" dirty="0"/>
              <a:t>In this chapter we presented two approaches which allow us to characterize and assess the design of object-oriented software systems the Overview Pyramid and </a:t>
            </a:r>
            <a:r>
              <a:rPr lang="en-US" altLang="ja-JP" dirty="0" err="1"/>
              <a:t>Polymetric</a:t>
            </a:r>
            <a:r>
              <a:rPr lang="en-US" altLang="ja-JP" dirty="0"/>
              <a:t> Views.</a:t>
            </a:r>
            <a:endParaRPr lang="ja-JP" altLang="ja-JP" dirty="0"/>
          </a:p>
          <a:p>
            <a:pPr lvl="2"/>
            <a:r>
              <a:rPr lang="en-US" altLang="ja-JP" dirty="0"/>
              <a:t>Overview Pyramid - It provides us with a numerical overview of simple and derived system metrics, and characterizes a system in terms of size &amp; complexity, coupling, and inheritance. </a:t>
            </a:r>
            <a:endParaRPr lang="ja-JP" altLang="ja-JP" dirty="0"/>
          </a:p>
          <a:p>
            <a:pPr lvl="2"/>
            <a:r>
              <a:rPr lang="en-US" altLang="ja-JP" dirty="0" err="1"/>
              <a:t>Polymetric</a:t>
            </a:r>
            <a:r>
              <a:rPr lang="en-US" altLang="ja-JP" dirty="0"/>
              <a:t> Views - They provide a simple yet powerful means to see a software system in the same terms. </a:t>
            </a:r>
            <a:endParaRPr lang="en-US" altLang="ja-JP" dirty="0" smtClean="0"/>
          </a:p>
          <a:p>
            <a:pPr lvl="1"/>
            <a:endParaRPr lang="ja-JP" altLang="ja-JP" dirty="0"/>
          </a:p>
          <a:p>
            <a:pPr lvl="2"/>
            <a:endParaRPr lang="en-US" altLang="ja-JP" dirty="0" smtClean="0"/>
          </a:p>
        </p:txBody>
      </p:sp>
    </p:spTree>
    <p:extLst>
      <p:ext uri="{BB962C8B-B14F-4D97-AF65-F5344CB8AC3E}">
        <p14:creationId xmlns:p14="http://schemas.microsoft.com/office/powerpoint/2010/main" val="2478817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lstStyle/>
          <a:p>
            <a:r>
              <a:rPr lang="en-US" altLang="ja-JP" dirty="0"/>
              <a:t>Unfortunately, after getting such numbers in isolation, we still have trouble clearly characterizing the system. How come? There are several causes: </a:t>
            </a:r>
            <a:endParaRPr lang="ja-JP" altLang="ja-JP" dirty="0"/>
          </a:p>
          <a:p>
            <a:pPr lvl="1"/>
            <a:r>
              <a:rPr lang="en-US" altLang="ja-JP" dirty="0"/>
              <a:t>Unbalanced </a:t>
            </a:r>
            <a:r>
              <a:rPr lang="en-US" altLang="ja-JP" dirty="0" smtClean="0"/>
              <a:t>characterization</a:t>
            </a:r>
          </a:p>
          <a:p>
            <a:pPr lvl="1"/>
            <a:r>
              <a:rPr lang="en-US" altLang="ja-JP" dirty="0"/>
              <a:t>Misused </a:t>
            </a:r>
            <a:r>
              <a:rPr lang="en-US" altLang="ja-JP" dirty="0" smtClean="0"/>
              <a:t>metrics</a:t>
            </a:r>
          </a:p>
          <a:p>
            <a:pPr lvl="1"/>
            <a:r>
              <a:rPr lang="en-US" altLang="ja-JP" dirty="0"/>
              <a:t>Uncorrelated </a:t>
            </a:r>
            <a:r>
              <a:rPr lang="en-US" altLang="ja-JP" dirty="0" smtClean="0"/>
              <a:t>metrics</a:t>
            </a:r>
          </a:p>
          <a:p>
            <a:pPr lvl="1"/>
            <a:r>
              <a:rPr lang="en-US" altLang="ja-JP" dirty="0"/>
              <a:t>Missing reference </a:t>
            </a:r>
            <a:r>
              <a:rPr lang="en-US" altLang="ja-JP" dirty="0" smtClean="0"/>
              <a:t>points</a:t>
            </a:r>
          </a:p>
          <a:p>
            <a:pPr lvl="1"/>
            <a:endParaRPr lang="en-US" altLang="ja-JP" dirty="0" smtClean="0"/>
          </a:p>
        </p:txBody>
      </p:sp>
    </p:spTree>
    <p:extLst>
      <p:ext uri="{BB962C8B-B14F-4D97-AF65-F5344CB8AC3E}">
        <p14:creationId xmlns:p14="http://schemas.microsoft.com/office/powerpoint/2010/main" val="443906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lstStyle/>
          <a:p>
            <a:r>
              <a:rPr lang="en-US" altLang="ja-JP" dirty="0"/>
              <a:t>Providing an overall characterization of a system is a tough </a:t>
            </a:r>
            <a:r>
              <a:rPr lang="en-US" altLang="ja-JP" dirty="0" smtClean="0"/>
              <a:t>job.</a:t>
            </a:r>
            <a:endParaRPr lang="en-US" altLang="ja-JP" dirty="0"/>
          </a:p>
          <a:p>
            <a:pPr marL="0" indent="0">
              <a:buNone/>
            </a:pPr>
            <a:r>
              <a:rPr lang="en-US" altLang="ja-JP" dirty="0" smtClean="0"/>
              <a:t>	-&gt;</a:t>
            </a:r>
            <a:r>
              <a:rPr lang="en-US" altLang="ja-JP" dirty="0"/>
              <a:t>it is deceiving to believe that several "classic" system-level </a:t>
            </a:r>
            <a:r>
              <a:rPr lang="en-US" altLang="ja-JP" dirty="0" smtClean="0"/>
              <a:t>metrics can </a:t>
            </a:r>
            <a:r>
              <a:rPr lang="en-US" altLang="ja-JP" dirty="0"/>
              <a:t>characterize a whole system</a:t>
            </a:r>
            <a:r>
              <a:rPr lang="en-US" altLang="ja-JP" dirty="0" smtClean="0"/>
              <a:t>.</a:t>
            </a:r>
          </a:p>
          <a:p>
            <a:r>
              <a:rPr lang="en-US" altLang="ja-JP" dirty="0"/>
              <a:t>characterizing a system is possible if we use the proper </a:t>
            </a:r>
            <a:r>
              <a:rPr lang="en-US" altLang="ja-JP" dirty="0" smtClean="0"/>
              <a:t>measurement.</a:t>
            </a:r>
          </a:p>
          <a:p>
            <a:endParaRPr lang="en-US" altLang="ja-JP" dirty="0" smtClean="0"/>
          </a:p>
        </p:txBody>
      </p:sp>
    </p:spTree>
    <p:extLst>
      <p:ext uri="{BB962C8B-B14F-4D97-AF65-F5344CB8AC3E}">
        <p14:creationId xmlns:p14="http://schemas.microsoft.com/office/powerpoint/2010/main" val="2613782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lstStyle/>
          <a:p>
            <a:r>
              <a:rPr lang="en-US" altLang="ja-JP" dirty="0"/>
              <a:t>we present </a:t>
            </a:r>
            <a:r>
              <a:rPr lang="en-US" altLang="ja-JP" b="1" dirty="0"/>
              <a:t>two techniques </a:t>
            </a:r>
            <a:r>
              <a:rPr lang="en-US" altLang="ja-JP" dirty="0"/>
              <a:t>to characterize object-oriented systems in terms of size and complexity which solve the above issues: </a:t>
            </a:r>
            <a:endParaRPr lang="en-US" altLang="ja-JP" dirty="0" smtClean="0"/>
          </a:p>
          <a:p>
            <a:pPr marL="914400" lvl="1" indent="-457200">
              <a:buFont typeface="+mj-lt"/>
              <a:buAutoNum type="arabicPeriod"/>
            </a:pPr>
            <a:r>
              <a:rPr lang="en-US" altLang="ja-JP" dirty="0"/>
              <a:t>The Overview Pyramid is a metrics-based means to both describe and characterize the structure of an object-oriented system by quantifying its complexity, coupling and usage of inheritance </a:t>
            </a:r>
            <a:endParaRPr lang="ja-JP" altLang="ja-JP" dirty="0"/>
          </a:p>
          <a:p>
            <a:pPr marL="914400" lvl="1" indent="-457200">
              <a:buFont typeface="+mj-lt"/>
              <a:buAutoNum type="arabicPeriod"/>
            </a:pPr>
            <a:r>
              <a:rPr lang="en-US" altLang="ja-JP" dirty="0"/>
              <a:t>The </a:t>
            </a:r>
            <a:r>
              <a:rPr lang="en-US" altLang="ja-JP" dirty="0" err="1"/>
              <a:t>Polymetric</a:t>
            </a:r>
            <a:r>
              <a:rPr lang="en-US" altLang="ja-JP" dirty="0"/>
              <a:t> Views are a visualization of software entities and their relationships enriched with metrics. </a:t>
            </a:r>
            <a:endParaRPr lang="ja-JP" altLang="ja-JP" dirty="0"/>
          </a:p>
          <a:p>
            <a:endParaRPr lang="en-US" altLang="ja-JP" dirty="0" smtClean="0"/>
          </a:p>
        </p:txBody>
      </p:sp>
    </p:spTree>
    <p:extLst>
      <p:ext uri="{BB962C8B-B14F-4D97-AF65-F5344CB8AC3E}">
        <p14:creationId xmlns:p14="http://schemas.microsoft.com/office/powerpoint/2010/main" val="131101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lstStyle/>
          <a:p>
            <a:pPr lvl="0"/>
            <a:r>
              <a:rPr lang="en-US" altLang="ja-JP" b="1" dirty="0" smtClean="0"/>
              <a:t>3.1 The </a:t>
            </a:r>
            <a:r>
              <a:rPr lang="en-US" altLang="ja-JP" b="1" dirty="0"/>
              <a:t>Overview Pyramid </a:t>
            </a:r>
            <a:endParaRPr lang="ja-JP" altLang="ja-JP" b="1" dirty="0"/>
          </a:p>
          <a:p>
            <a:pPr lvl="1"/>
            <a:r>
              <a:rPr lang="en-US" altLang="ja-JP" dirty="0"/>
              <a:t>The overview of an object-oriented system must necessarily include metrics that reflect </a:t>
            </a:r>
            <a:r>
              <a:rPr lang="en-US" altLang="ja-JP" b="1" dirty="0"/>
              <a:t>three main aspects</a:t>
            </a:r>
            <a:r>
              <a:rPr lang="en-US" altLang="ja-JP" dirty="0"/>
              <a:t>: </a:t>
            </a:r>
            <a:endParaRPr lang="ja-JP" altLang="ja-JP" dirty="0"/>
          </a:p>
          <a:p>
            <a:pPr marL="1371600" lvl="2" indent="-457200">
              <a:buFont typeface="+mj-lt"/>
              <a:buAutoNum type="arabicPeriod"/>
            </a:pPr>
            <a:r>
              <a:rPr lang="en-US" altLang="ja-JP" dirty="0"/>
              <a:t>Size and </a:t>
            </a:r>
            <a:r>
              <a:rPr lang="en-US" altLang="ja-JP" dirty="0" smtClean="0"/>
              <a:t>complexity</a:t>
            </a:r>
          </a:p>
          <a:p>
            <a:pPr marL="1371600" lvl="2" indent="-457200">
              <a:buFont typeface="+mj-lt"/>
              <a:buAutoNum type="arabicPeriod"/>
            </a:pPr>
            <a:r>
              <a:rPr lang="en-US" altLang="ja-JP" dirty="0" smtClean="0"/>
              <a:t>Coupling</a:t>
            </a:r>
          </a:p>
          <a:p>
            <a:pPr marL="1371600" lvl="2" indent="-457200">
              <a:buFont typeface="+mj-lt"/>
              <a:buAutoNum type="arabicPeriod"/>
            </a:pPr>
            <a:r>
              <a:rPr lang="en-US" altLang="ja-JP" dirty="0" smtClean="0"/>
              <a:t>Inheritance</a:t>
            </a:r>
          </a:p>
          <a:p>
            <a:endParaRPr lang="en-US" altLang="ja-JP" dirty="0" smtClean="0"/>
          </a:p>
        </p:txBody>
      </p:sp>
    </p:spTree>
    <p:extLst>
      <p:ext uri="{BB962C8B-B14F-4D97-AF65-F5344CB8AC3E}">
        <p14:creationId xmlns:p14="http://schemas.microsoft.com/office/powerpoint/2010/main" val="1235606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4" name="正方形/長方形 3"/>
          <p:cNvSpPr/>
          <p:nvPr/>
        </p:nvSpPr>
        <p:spPr>
          <a:xfrm>
            <a:off x="3930316" y="1973179"/>
            <a:ext cx="4331368" cy="1780673"/>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4000" dirty="0" smtClean="0"/>
              <a:t>Inheritance</a:t>
            </a:r>
            <a:endParaRPr kumimoji="1" lang="ja-JP" altLang="en-US" sz="4000" dirty="0"/>
          </a:p>
        </p:txBody>
      </p:sp>
      <p:sp>
        <p:nvSpPr>
          <p:cNvPr id="5" name="正方形/長方形 4"/>
          <p:cNvSpPr/>
          <p:nvPr/>
        </p:nvSpPr>
        <p:spPr>
          <a:xfrm>
            <a:off x="1764632" y="3753852"/>
            <a:ext cx="4331368" cy="1780673"/>
          </a:xfrm>
          <a:prstGeom prst="rect">
            <a:avLst/>
          </a:prstGeom>
          <a:solidFill>
            <a:srgbClr val="FFFF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4000" dirty="0" smtClean="0"/>
              <a:t>Size &amp; Complexity</a:t>
            </a:r>
            <a:endParaRPr kumimoji="1" lang="ja-JP" altLang="en-US" sz="4000" dirty="0"/>
          </a:p>
        </p:txBody>
      </p:sp>
      <p:sp>
        <p:nvSpPr>
          <p:cNvPr id="6" name="正方形/長方形 5"/>
          <p:cNvSpPr/>
          <p:nvPr/>
        </p:nvSpPr>
        <p:spPr>
          <a:xfrm>
            <a:off x="6096000" y="3753852"/>
            <a:ext cx="4331368" cy="1780673"/>
          </a:xfrm>
          <a:prstGeom prst="rect">
            <a:avLst/>
          </a:prstGeom>
          <a:solidFill>
            <a:srgbClr val="00B0F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smtClean="0"/>
              <a:t>Coupling</a:t>
            </a:r>
            <a:endParaRPr kumimoji="1" lang="ja-JP" altLang="en-US" sz="4000" dirty="0"/>
          </a:p>
        </p:txBody>
      </p:sp>
    </p:spTree>
    <p:extLst>
      <p:ext uri="{BB962C8B-B14F-4D97-AF65-F5344CB8AC3E}">
        <p14:creationId xmlns:p14="http://schemas.microsoft.com/office/powerpoint/2010/main" val="2940592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lstStyle/>
          <a:p>
            <a:r>
              <a:rPr lang="en-US" altLang="ja-JP" dirty="0"/>
              <a:t>The Principles of the Overview </a:t>
            </a:r>
            <a:r>
              <a:rPr lang="en-US" altLang="ja-JP" dirty="0" smtClean="0"/>
              <a:t>Pyramid</a:t>
            </a:r>
          </a:p>
          <a:p>
            <a:pPr lvl="1"/>
            <a:r>
              <a:rPr lang="en-US" altLang="ja-JP" dirty="0"/>
              <a:t>The three previously mentioned aspects are closely related and mutually influence each </a:t>
            </a:r>
            <a:r>
              <a:rPr lang="en-US" altLang="ja-JP" dirty="0" smtClean="0"/>
              <a:t>other</a:t>
            </a:r>
          </a:p>
          <a:p>
            <a:pPr lvl="1"/>
            <a:r>
              <a:rPr lang="en-US" altLang="ja-JP" dirty="0"/>
              <a:t>Measuring these three aspects at the system level provides us with a comprehensive characterization of an entire system. An Overview Pyramid is composed of three parts concerning each </a:t>
            </a:r>
            <a:r>
              <a:rPr lang="en-US" altLang="ja-JP" dirty="0" smtClean="0"/>
              <a:t>aspect</a:t>
            </a:r>
          </a:p>
          <a:p>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677068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Characterizing the Design</a:t>
            </a:r>
            <a:endParaRPr lang="ja-JP" altLang="ja-JP" dirty="0"/>
          </a:p>
        </p:txBody>
      </p:sp>
      <p:sp>
        <p:nvSpPr>
          <p:cNvPr id="3" name="コンテンツ プレースホルダー 2"/>
          <p:cNvSpPr>
            <a:spLocks noGrp="1"/>
          </p:cNvSpPr>
          <p:nvPr>
            <p:ph idx="1"/>
          </p:nvPr>
        </p:nvSpPr>
        <p:spPr/>
        <p:txBody>
          <a:bodyPr>
            <a:normAutofit/>
          </a:bodyPr>
          <a:lstStyle/>
          <a:p>
            <a:r>
              <a:rPr lang="en-US" altLang="ja-JP" dirty="0"/>
              <a:t>Size and complexity: direct metrics.</a:t>
            </a:r>
          </a:p>
          <a:p>
            <a:pPr lvl="1"/>
            <a:r>
              <a:rPr lang="en-US" altLang="ja-JP" dirty="0"/>
              <a:t>NOP </a:t>
            </a:r>
            <a:r>
              <a:rPr lang="ja-JP" altLang="ja-JP" dirty="0"/>
              <a:t>— </a:t>
            </a:r>
            <a:r>
              <a:rPr lang="en-US" altLang="ja-JP" dirty="0"/>
              <a:t>Number of </a:t>
            </a:r>
            <a:r>
              <a:rPr lang="en-US" altLang="ja-JP" dirty="0" smtClean="0"/>
              <a:t>Packages</a:t>
            </a:r>
            <a:endParaRPr lang="en-US" altLang="ja-JP" dirty="0"/>
          </a:p>
          <a:p>
            <a:pPr lvl="1"/>
            <a:r>
              <a:rPr lang="en-US" altLang="ja-JP" dirty="0" smtClean="0"/>
              <a:t>NOC </a:t>
            </a:r>
            <a:r>
              <a:rPr lang="ja-JP" altLang="ja-JP" dirty="0"/>
              <a:t>—  </a:t>
            </a:r>
            <a:r>
              <a:rPr lang="en-US" altLang="ja-JP" dirty="0"/>
              <a:t>Number of </a:t>
            </a:r>
            <a:r>
              <a:rPr lang="en-US" altLang="ja-JP" dirty="0" smtClean="0"/>
              <a:t>Classes</a:t>
            </a:r>
          </a:p>
          <a:p>
            <a:pPr lvl="1"/>
            <a:r>
              <a:rPr lang="en-US" altLang="ja-JP" dirty="0" smtClean="0"/>
              <a:t>NOM </a:t>
            </a:r>
            <a:r>
              <a:rPr lang="ja-JP" altLang="ja-JP" dirty="0"/>
              <a:t>— </a:t>
            </a:r>
            <a:r>
              <a:rPr lang="en-US" altLang="ja-JP" dirty="0"/>
              <a:t>Number of </a:t>
            </a:r>
            <a:r>
              <a:rPr lang="en-US" altLang="ja-JP" dirty="0" smtClean="0"/>
              <a:t>Operations</a:t>
            </a:r>
            <a:endParaRPr lang="ja-JP" altLang="ja-JP" dirty="0"/>
          </a:p>
          <a:p>
            <a:pPr lvl="1"/>
            <a:r>
              <a:rPr lang="en-US" altLang="ja-JP" dirty="0"/>
              <a:t>LOC </a:t>
            </a:r>
            <a:r>
              <a:rPr lang="ja-JP" altLang="ja-JP" dirty="0"/>
              <a:t>— </a:t>
            </a:r>
            <a:r>
              <a:rPr lang="en-US" altLang="ja-JP" dirty="0"/>
              <a:t>Lines of </a:t>
            </a:r>
            <a:r>
              <a:rPr lang="en-US" altLang="ja-JP" dirty="0" smtClean="0"/>
              <a:t>Code</a:t>
            </a:r>
            <a:endParaRPr lang="ja-JP" altLang="ja-JP" dirty="0"/>
          </a:p>
          <a:p>
            <a:pPr lvl="1"/>
            <a:r>
              <a:rPr lang="en-US" altLang="ja-JP" dirty="0"/>
              <a:t>CYCLO </a:t>
            </a:r>
            <a:r>
              <a:rPr lang="ja-JP" altLang="ja-JP" dirty="0"/>
              <a:t>— </a:t>
            </a:r>
            <a:r>
              <a:rPr lang="en-US" altLang="ja-JP" dirty="0" err="1"/>
              <a:t>Cyclomatic</a:t>
            </a:r>
            <a:r>
              <a:rPr lang="en-US" altLang="ja-JP" dirty="0"/>
              <a:t> </a:t>
            </a:r>
            <a:r>
              <a:rPr lang="en-US" altLang="ja-JP" dirty="0" smtClean="0"/>
              <a:t>Number</a:t>
            </a:r>
          </a:p>
        </p:txBody>
      </p:sp>
    </p:spTree>
    <p:extLst>
      <p:ext uri="{BB962C8B-B14F-4D97-AF65-F5344CB8AC3E}">
        <p14:creationId xmlns:p14="http://schemas.microsoft.com/office/powerpoint/2010/main" val="2767006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1293</Words>
  <Application>Microsoft Office PowerPoint</Application>
  <PresentationFormat>ワイド画面</PresentationFormat>
  <Paragraphs>120</Paragraphs>
  <Slides>24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游ゴシック</vt:lpstr>
      <vt:lpstr>游ゴシック Light</vt:lpstr>
      <vt:lpstr>Arial</vt:lpstr>
      <vt:lpstr>Office テーマ</vt:lpstr>
      <vt:lpstr>3. 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lpstr>Characterizing the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Facts on Measurements and Visualization</dc:title>
  <dc:creator>古藤　寛大</dc:creator>
  <cp:lastModifiedBy>古藤　寛大</cp:lastModifiedBy>
  <cp:revision>114</cp:revision>
  <dcterms:created xsi:type="dcterms:W3CDTF">2019-05-09T05:58:50Z</dcterms:created>
  <dcterms:modified xsi:type="dcterms:W3CDTF">2019-05-10T03:18:27Z</dcterms:modified>
</cp:coreProperties>
</file>