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8"/>
  </p:notesMasterIdLst>
  <p:sldIdLst>
    <p:sldId id="256" r:id="rId2"/>
    <p:sldId id="258" r:id="rId3"/>
    <p:sldId id="257" r:id="rId4"/>
    <p:sldId id="259" r:id="rId5"/>
    <p:sldId id="260" r:id="rId6"/>
    <p:sldId id="261" r:id="rId7"/>
    <p:sldId id="264" r:id="rId8"/>
    <p:sldId id="262" r:id="rId9"/>
    <p:sldId id="265" r:id="rId10"/>
    <p:sldId id="266" r:id="rId11"/>
    <p:sldId id="267" r:id="rId12"/>
    <p:sldId id="270" r:id="rId13"/>
    <p:sldId id="268" r:id="rId14"/>
    <p:sldId id="271" r:id="rId15"/>
    <p:sldId id="272" r:id="rId16"/>
    <p:sldId id="273" r:id="rId17"/>
    <p:sldId id="274" r:id="rId18"/>
    <p:sldId id="275" r:id="rId19"/>
    <p:sldId id="276" r:id="rId20"/>
    <p:sldId id="277" r:id="rId21"/>
    <p:sldId id="278" r:id="rId22"/>
    <p:sldId id="281" r:id="rId23"/>
    <p:sldId id="282" r:id="rId24"/>
    <p:sldId id="283" r:id="rId25"/>
    <p:sldId id="287" r:id="rId26"/>
    <p:sldId id="279" r:id="rId27"/>
    <p:sldId id="284" r:id="rId28"/>
    <p:sldId id="285" r:id="rId29"/>
    <p:sldId id="288" r:id="rId30"/>
    <p:sldId id="290" r:id="rId31"/>
    <p:sldId id="292" r:id="rId32"/>
    <p:sldId id="293" r:id="rId33"/>
    <p:sldId id="289" r:id="rId34"/>
    <p:sldId id="294" r:id="rId35"/>
    <p:sldId id="280" r:id="rId36"/>
    <p:sldId id="295" r:id="rId37"/>
    <p:sldId id="296" r:id="rId38"/>
    <p:sldId id="301" r:id="rId39"/>
    <p:sldId id="304" r:id="rId40"/>
    <p:sldId id="305" r:id="rId41"/>
    <p:sldId id="306" r:id="rId42"/>
    <p:sldId id="286" r:id="rId43"/>
    <p:sldId id="297" r:id="rId44"/>
    <p:sldId id="299" r:id="rId45"/>
    <p:sldId id="298" r:id="rId46"/>
    <p:sldId id="300" r:id="rId47"/>
    <p:sldId id="302" r:id="rId48"/>
    <p:sldId id="303" r:id="rId49"/>
    <p:sldId id="307" r:id="rId50"/>
    <p:sldId id="308" r:id="rId51"/>
    <p:sldId id="310" r:id="rId52"/>
    <p:sldId id="311" r:id="rId53"/>
    <p:sldId id="312" r:id="rId54"/>
    <p:sldId id="313" r:id="rId55"/>
    <p:sldId id="314" r:id="rId56"/>
    <p:sldId id="315"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8" autoAdjust="0"/>
    <p:restoredTop sz="94660"/>
  </p:normalViewPr>
  <p:slideViewPr>
    <p:cSldViewPr snapToGrid="0">
      <p:cViewPr varScale="1">
        <p:scale>
          <a:sx n="64" d="100"/>
          <a:sy n="64" d="100"/>
        </p:scale>
        <p:origin x="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D8BAF-8DF6-4D2B-97A7-AD813E0E9CA7}" type="datetimeFigureOut">
              <a:rPr kumimoji="1" lang="ja-JP" altLang="en-US" smtClean="0"/>
              <a:t>2019/5/23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D8E7F-221B-4709-86E0-2F6106E5DA52}" type="slidenum">
              <a:rPr kumimoji="1" lang="ja-JP" altLang="en-US" smtClean="0"/>
              <a:t>‹#›</a:t>
            </a:fld>
            <a:endParaRPr kumimoji="1" lang="ja-JP" altLang="en-US"/>
          </a:p>
        </p:txBody>
      </p:sp>
    </p:spTree>
    <p:extLst>
      <p:ext uri="{BB962C8B-B14F-4D97-AF65-F5344CB8AC3E}">
        <p14:creationId xmlns:p14="http://schemas.microsoft.com/office/powerpoint/2010/main" val="15901805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30AA5F6-82C0-4D86-BF46-CEAD6BB3E58E}" type="datetime1">
              <a:rPr kumimoji="1" lang="ja-JP" altLang="en-US" smtClean="0"/>
              <a:t>2019/5/23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309323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F0930-4B7A-4C35-88DB-F5AB1C208878}" type="datetime1">
              <a:rPr kumimoji="1" lang="ja-JP" altLang="en-US" smtClean="0"/>
              <a:t>2019/5/23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411774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B5C2BE-6C29-4D56-B85C-D2C6F88FA17E}" type="datetime1">
              <a:rPr kumimoji="1" lang="ja-JP" altLang="en-US" smtClean="0"/>
              <a:t>2019/5/23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1186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6AC428-0D04-4004-A352-F8563C0E1940}" type="datetime1">
              <a:rPr kumimoji="1" lang="ja-JP" altLang="en-US" smtClean="0"/>
              <a:t>2019/5/23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32922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2B1307-6066-429C-8996-DDDDB6FBB189}" type="datetime1">
              <a:rPr kumimoji="1" lang="ja-JP" altLang="en-US" smtClean="0"/>
              <a:t>2019/5/23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422908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FEF7E84-B12B-48BF-8991-28F1A69C3F75}" type="datetime1">
              <a:rPr kumimoji="1" lang="ja-JP" altLang="en-US" smtClean="0"/>
              <a:t>2019/5/23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412452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BCA390B-0488-4F9C-9830-FF2AD82BB88A}" type="datetime1">
              <a:rPr kumimoji="1" lang="ja-JP" altLang="en-US" smtClean="0"/>
              <a:t>2019/5/23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36292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0E92C23-7EDF-4905-96DA-15FE5E85E584}" type="datetime1">
              <a:rPr kumimoji="1" lang="ja-JP" altLang="en-US" smtClean="0"/>
              <a:t>2019/5/23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24354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71E47AE-D49A-4E32-9F53-BCAEB46D4158}" type="datetime1">
              <a:rPr kumimoji="1" lang="ja-JP" altLang="en-US" smtClean="0"/>
              <a:t>2019/5/23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267269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4EE6177-C599-4D23-B5B0-B88F87B6E6F7}" type="datetime1">
              <a:rPr kumimoji="1" lang="ja-JP" altLang="en-US" smtClean="0"/>
              <a:t>2019/5/23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349162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E9AC62-EF56-4BBD-8509-871F5512A723}" type="datetime1">
              <a:rPr kumimoji="1" lang="ja-JP" altLang="en-US" smtClean="0"/>
              <a:t>2019/5/23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304906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90165-8F19-43E9-9F8F-C16F0207A908}" type="datetime1">
              <a:rPr kumimoji="1" lang="ja-JP" altLang="en-US" smtClean="0"/>
              <a:t>2019/5/23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E6A78-B9D0-4348-B287-E58DFBE64493}" type="slidenum">
              <a:rPr kumimoji="1" lang="ja-JP" altLang="en-US" smtClean="0"/>
              <a:t>‹#›</a:t>
            </a:fld>
            <a:endParaRPr kumimoji="1" lang="ja-JP" altLang="en-US"/>
          </a:p>
        </p:txBody>
      </p:sp>
    </p:spTree>
    <p:extLst>
      <p:ext uri="{BB962C8B-B14F-4D97-AF65-F5344CB8AC3E}">
        <p14:creationId xmlns:p14="http://schemas.microsoft.com/office/powerpoint/2010/main" val="41671790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5</a:t>
            </a:r>
            <a:r>
              <a:rPr kumimoji="1" lang="ja-JP" altLang="en-US" dirty="0" smtClean="0"/>
              <a:t>章 </a:t>
            </a:r>
            <a:r>
              <a:rPr kumimoji="1" lang="en-US" altLang="ja-JP" dirty="0" smtClean="0"/>
              <a:t>Identity </a:t>
            </a:r>
            <a:r>
              <a:rPr kumimoji="1" lang="en-US" altLang="ja-JP" dirty="0" err="1" smtClean="0"/>
              <a:t>Dishamonies</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CE6A78-B9D0-4348-B287-E58DFBE64493}" type="slidenum">
              <a:rPr kumimoji="1" lang="ja-JP" altLang="en-US" smtClean="0"/>
              <a:t>1</a:t>
            </a:fld>
            <a:endParaRPr kumimoji="1" lang="ja-JP" altLang="en-US"/>
          </a:p>
        </p:txBody>
      </p:sp>
    </p:spTree>
    <p:extLst>
      <p:ext uri="{BB962C8B-B14F-4D97-AF65-F5344CB8AC3E}">
        <p14:creationId xmlns:p14="http://schemas.microsoft.com/office/powerpoint/2010/main" val="139618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838200" y="4550979"/>
            <a:ext cx="10515600" cy="1625983"/>
          </a:xfrm>
        </p:spPr>
        <p:txBody>
          <a:bodyPr>
            <a:normAutofit/>
          </a:bodyPr>
          <a:lstStyle/>
          <a:p>
            <a:r>
              <a:rPr lang="en-US" altLang="ja-JP" dirty="0" smtClean="0"/>
              <a:t>Access To Foreign Data(ATFD)</a:t>
            </a:r>
            <a:endParaRPr lang="en-US" altLang="ja-JP" dirty="0" smtClean="0"/>
          </a:p>
          <a:p>
            <a:r>
              <a:rPr lang="en-US" altLang="ja-JP" dirty="0" smtClean="0"/>
              <a:t>Weighted Method Count(WMC)</a:t>
            </a:r>
            <a:endParaRPr lang="en-US" altLang="ja-JP" dirty="0" smtClean="0"/>
          </a:p>
          <a:p>
            <a:r>
              <a:rPr lang="en-US" altLang="ja-JP" dirty="0" smtClean="0"/>
              <a:t>Tight Class Cohesion(TCC)</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221" y="294289"/>
            <a:ext cx="6240379" cy="4088524"/>
          </a:xfrm>
          <a:prstGeom prst="rect">
            <a:avLst/>
          </a:prstGeom>
        </p:spPr>
      </p:pic>
      <p:sp>
        <p:nvSpPr>
          <p:cNvPr id="8" name="スライド番号プレースホルダー 7"/>
          <p:cNvSpPr>
            <a:spLocks noGrp="1"/>
          </p:cNvSpPr>
          <p:nvPr>
            <p:ph type="sldNum" sz="quarter" idx="12"/>
          </p:nvPr>
        </p:nvSpPr>
        <p:spPr/>
        <p:txBody>
          <a:bodyPr/>
          <a:lstStyle/>
          <a:p>
            <a:fld id="{67CE6A78-B9D0-4348-B287-E58DFBE64493}" type="slidenum">
              <a:rPr kumimoji="1" lang="ja-JP" altLang="en-US" smtClean="0"/>
              <a:t>10</a:t>
            </a:fld>
            <a:endParaRPr kumimoji="1" lang="ja-JP" altLang="en-US"/>
          </a:p>
        </p:txBody>
      </p:sp>
    </p:spTree>
    <p:extLst>
      <p:ext uri="{BB962C8B-B14F-4D97-AF65-F5344CB8AC3E}">
        <p14:creationId xmlns:p14="http://schemas.microsoft.com/office/powerpoint/2010/main" val="424806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God Class</a:t>
            </a:r>
            <a:endParaRPr kumimoji="1" lang="ja-JP" altLang="en-US" dirty="0"/>
          </a:p>
        </p:txBody>
      </p:sp>
      <p:sp>
        <p:nvSpPr>
          <p:cNvPr id="6" name="コンテンツ プレースホルダー 5"/>
          <p:cNvSpPr>
            <a:spLocks noGrp="1"/>
          </p:cNvSpPr>
          <p:nvPr>
            <p:ph idx="1"/>
          </p:nvPr>
        </p:nvSpPr>
        <p:spPr/>
        <p:txBody>
          <a:bodyPr/>
          <a:lstStyle/>
          <a:p>
            <a:pPr marL="0" indent="0">
              <a:buNone/>
            </a:pPr>
            <a:r>
              <a:rPr lang="ja-JP" altLang="en-US" dirty="0" smtClean="0"/>
              <a:t>例 ：</a:t>
            </a:r>
            <a:r>
              <a:rPr lang="en-US" altLang="ja-JP" dirty="0" err="1" smtClean="0"/>
              <a:t>ArgoUML</a:t>
            </a:r>
            <a:endParaRPr lang="en-US" altLang="ja-JP" dirty="0" smtClean="0"/>
          </a:p>
          <a:p>
            <a:pPr marL="0" indent="0">
              <a:buNone/>
            </a:pPr>
            <a:endParaRPr lang="en-US" altLang="ja-JP" dirty="0" smtClean="0"/>
          </a:p>
          <a:p>
            <a:pPr marL="0" indent="0">
              <a:buNone/>
            </a:pPr>
            <a:r>
              <a:rPr lang="en-US" altLang="ja-JP" dirty="0" err="1" smtClean="0"/>
              <a:t>ModelFacade</a:t>
            </a:r>
            <a:r>
              <a:rPr lang="ja-JP" altLang="en-US" dirty="0" smtClean="0"/>
              <a:t>クラス</a:t>
            </a:r>
            <a:endParaRPr lang="en-US" altLang="ja-JP" dirty="0" smtClean="0"/>
          </a:p>
          <a:p>
            <a:r>
              <a:rPr lang="ja-JP" altLang="en-US" dirty="0" smtClean="0"/>
              <a:t>メソッド</a:t>
            </a:r>
            <a:r>
              <a:rPr lang="en-US" altLang="ja-JP" dirty="0" smtClean="0"/>
              <a:t>:453</a:t>
            </a:r>
            <a:r>
              <a:rPr lang="ja-JP" altLang="en-US" dirty="0" smtClean="0"/>
              <a:t>個</a:t>
            </a:r>
            <a:endParaRPr lang="en-US" altLang="ja-JP" dirty="0" smtClean="0"/>
          </a:p>
          <a:p>
            <a:r>
              <a:rPr lang="ja-JP" altLang="en-US" dirty="0" smtClean="0"/>
              <a:t>属性</a:t>
            </a:r>
            <a:r>
              <a:rPr lang="en-US" altLang="ja-JP" dirty="0" smtClean="0"/>
              <a:t>:114</a:t>
            </a:r>
            <a:r>
              <a:rPr lang="ja-JP" altLang="en-US" dirty="0" smtClean="0"/>
              <a:t>個</a:t>
            </a:r>
            <a:endParaRPr lang="en-US" altLang="ja-JP" dirty="0" smtClean="0"/>
          </a:p>
          <a:p>
            <a:r>
              <a:rPr lang="en-US" altLang="ja-JP" dirty="0" smtClean="0"/>
              <a:t>3500</a:t>
            </a:r>
            <a:r>
              <a:rPr lang="ja-JP" altLang="en-US" dirty="0" smtClean="0"/>
              <a:t>行</a:t>
            </a:r>
            <a:endParaRPr lang="en-US" altLang="ja-JP" dirty="0" smtClean="0"/>
          </a:p>
          <a:p>
            <a:r>
              <a:rPr lang="ja-JP" altLang="en-US" dirty="0" smtClean="0"/>
              <a:t>すべてのメソッドが</a:t>
            </a:r>
            <a:r>
              <a:rPr lang="en-US" altLang="ja-JP" dirty="0" smtClean="0"/>
              <a:t>static</a:t>
            </a:r>
          </a:p>
          <a:p>
            <a:pPr marL="0" indent="0">
              <a:buNone/>
            </a:pPr>
            <a:endParaRPr lang="en-US" altLang="ja-JP" dirty="0" smtClean="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834" y="365125"/>
            <a:ext cx="5583621" cy="6300277"/>
          </a:xfrm>
          <a:prstGeom prst="rect">
            <a:avLst/>
          </a:prstGeom>
        </p:spPr>
      </p:pic>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11</a:t>
            </a:fld>
            <a:endParaRPr kumimoji="1" lang="ja-JP" altLang="en-US"/>
          </a:p>
        </p:txBody>
      </p:sp>
    </p:spTree>
    <p:extLst>
      <p:ext uri="{BB962C8B-B14F-4D97-AF65-F5344CB8AC3E}">
        <p14:creationId xmlns:p14="http://schemas.microsoft.com/office/powerpoint/2010/main" val="308432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6624145" cy="5448830"/>
          </a:xfrm>
        </p:spPr>
        <p:txBody>
          <a:bodyPr>
            <a:normAutofit/>
          </a:bodyPr>
          <a:lstStyle/>
          <a:p>
            <a:pPr marL="0" indent="0">
              <a:buNone/>
            </a:pPr>
            <a:endParaRPr lang="en-US" altLang="ja-JP" sz="3600" dirty="0" smtClean="0"/>
          </a:p>
          <a:p>
            <a:r>
              <a:rPr lang="en-US" altLang="ja-JP" sz="3600" dirty="0" smtClean="0"/>
              <a:t>5.3 God Class</a:t>
            </a:r>
            <a:endParaRPr kumimoji="1" lang="en-US" altLang="ja-JP" sz="3600" dirty="0" smtClean="0"/>
          </a:p>
          <a:p>
            <a:r>
              <a:rPr lang="en-US" altLang="ja-JP" sz="3600" dirty="0" smtClean="0"/>
              <a:t>5.4 Feature Envy</a:t>
            </a:r>
          </a:p>
          <a:p>
            <a:r>
              <a:rPr lang="en-US" altLang="ja-JP" sz="3600" dirty="0" smtClean="0"/>
              <a:t>5.5 Data Class</a:t>
            </a:r>
          </a:p>
          <a:p>
            <a:r>
              <a:rPr lang="en-US" altLang="ja-JP" sz="3600" dirty="0" smtClean="0"/>
              <a:t>5.6 Brain Method </a:t>
            </a:r>
          </a:p>
          <a:p>
            <a:r>
              <a:rPr lang="en-US" altLang="ja-JP" sz="3600" dirty="0" smtClean="0"/>
              <a:t>5.7 Brain Class</a:t>
            </a:r>
          </a:p>
          <a:p>
            <a:r>
              <a:rPr lang="en-US" altLang="ja-JP" sz="3600" dirty="0" smtClean="0"/>
              <a:t>5.8 Significant Duplication</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12</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78" y="1127527"/>
            <a:ext cx="5816843" cy="3073049"/>
          </a:xfrm>
          <a:prstGeom prst="rect">
            <a:avLst/>
          </a:prstGeom>
        </p:spPr>
      </p:pic>
      <p:sp>
        <p:nvSpPr>
          <p:cNvPr id="2" name="右矢印 1"/>
          <p:cNvSpPr/>
          <p:nvPr/>
        </p:nvSpPr>
        <p:spPr>
          <a:xfrm>
            <a:off x="210207" y="1965434"/>
            <a:ext cx="627993" cy="493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145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Feature Envy</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特徴</a:t>
            </a:r>
            <a:endParaRPr kumimoji="1" lang="en-US" altLang="ja-JP" dirty="0" smtClean="0"/>
          </a:p>
          <a:p>
            <a:pPr marL="0" indent="0">
              <a:buNone/>
            </a:pPr>
            <a:r>
              <a:rPr lang="en-US" altLang="ja-JP" dirty="0" smtClean="0"/>
              <a:t> </a:t>
            </a:r>
            <a:r>
              <a:rPr lang="ja-JP" altLang="en-US" dirty="0" smtClean="0"/>
              <a:t>自クラスより他クラスからのデータを大量にアクセスしているクラス</a:t>
            </a:r>
            <a:endParaRPr lang="en-US" altLang="ja-JP" dirty="0" smtClean="0"/>
          </a:p>
          <a:p>
            <a:pPr marL="0" indent="0">
              <a:buNone/>
            </a:pPr>
            <a:endParaRPr kumimoji="1" lang="en-US" altLang="ja-JP" dirty="0"/>
          </a:p>
          <a:p>
            <a:r>
              <a:rPr kumimoji="1" lang="ja-JP" altLang="en-US" dirty="0" smtClean="0"/>
              <a:t>影響</a:t>
            </a:r>
            <a:endParaRPr kumimoji="1" lang="en-US" altLang="ja-JP" dirty="0" smtClean="0"/>
          </a:p>
          <a:p>
            <a:pPr marL="0" indent="0">
              <a:buNone/>
            </a:pPr>
            <a:r>
              <a:rPr lang="en-US" altLang="ja-JP" dirty="0"/>
              <a:t> </a:t>
            </a:r>
            <a:r>
              <a:rPr lang="ja-JP" altLang="en-US" dirty="0" smtClean="0"/>
              <a:t>データとそれを扱う命令はできるだけ近くに置くべき</a:t>
            </a:r>
            <a:endParaRPr lang="en-US" altLang="ja-JP" dirty="0" smtClean="0"/>
          </a:p>
          <a:p>
            <a:pPr marL="0" indent="0">
              <a:buNone/>
            </a:pPr>
            <a:r>
              <a:rPr kumimoji="1" lang="ja-JP" altLang="en-US" dirty="0" smtClean="0"/>
              <a:t>→</a:t>
            </a:r>
            <a:r>
              <a:rPr kumimoji="1" lang="en-US" altLang="ja-JP" dirty="0" smtClean="0"/>
              <a:t>ripple effects</a:t>
            </a:r>
            <a:r>
              <a:rPr kumimoji="1" lang="ja-JP" altLang="en-US" dirty="0" smtClean="0"/>
              <a:t>を防ぐ</a:t>
            </a:r>
            <a:endParaRPr kumimoji="1" lang="en-US" altLang="ja-JP" dirty="0" smtClean="0"/>
          </a:p>
          <a:p>
            <a:pPr marL="0" indent="0">
              <a:buNone/>
            </a:pPr>
            <a:r>
              <a:rPr lang="en-US" altLang="ja-JP" dirty="0"/>
              <a:t>(</a:t>
            </a:r>
            <a:r>
              <a:rPr lang="ja-JP" altLang="en-US" dirty="0" smtClean="0"/>
              <a:t>あるメソッドの変更が他のメソッドにも波及する，バグも同様</a:t>
            </a:r>
            <a:r>
              <a:rPr lang="en-US" altLang="ja-JP" dirty="0" smtClean="0"/>
              <a:t>)</a:t>
            </a: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13</a:t>
            </a:fld>
            <a:endParaRPr kumimoji="1" lang="ja-JP" altLang="en-US"/>
          </a:p>
        </p:txBody>
      </p:sp>
    </p:spTree>
    <p:extLst>
      <p:ext uri="{BB962C8B-B14F-4D97-AF65-F5344CB8AC3E}">
        <p14:creationId xmlns:p14="http://schemas.microsoft.com/office/powerpoint/2010/main" val="223804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Feature Envy</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検知</a:t>
            </a:r>
            <a:endParaRPr lang="en-US" altLang="ja-JP" dirty="0" smtClean="0"/>
          </a:p>
          <a:p>
            <a:pPr marL="0" indent="0">
              <a:buNone/>
            </a:pPr>
            <a:r>
              <a:rPr kumimoji="1" lang="ja-JP" altLang="en-US" dirty="0" smtClean="0"/>
              <a:t>　</a:t>
            </a:r>
            <a:r>
              <a:rPr kumimoji="1" lang="en-US" altLang="ja-JP" dirty="0" smtClean="0"/>
              <a:t>3</a:t>
            </a:r>
            <a:r>
              <a:rPr kumimoji="1" lang="ja-JP" altLang="en-US" dirty="0" err="1" smtClean="0"/>
              <a:t>つの</a:t>
            </a:r>
            <a:r>
              <a:rPr kumimoji="1" lang="ja-JP" altLang="en-US" dirty="0"/>
              <a:t>特徴</a:t>
            </a:r>
            <a:endParaRPr kumimoji="1" lang="en-US" altLang="ja-JP" dirty="0" smtClean="0"/>
          </a:p>
          <a:p>
            <a:pPr marL="0" indent="0">
              <a:buNone/>
            </a:pPr>
            <a:r>
              <a:rPr lang="ja-JP" altLang="en-US" dirty="0" smtClean="0"/>
              <a:t>１．メソッドが他クラスの属性を</a:t>
            </a:r>
            <a:r>
              <a:rPr lang="en-US" altLang="ja-JP" dirty="0" smtClean="0"/>
              <a:t>2</a:t>
            </a:r>
            <a:r>
              <a:rPr lang="ja-JP" altLang="en-US" dirty="0" smtClean="0"/>
              <a:t>つ以上直接使用している</a:t>
            </a:r>
            <a:endParaRPr lang="en-US" altLang="ja-JP" dirty="0" smtClean="0"/>
          </a:p>
          <a:p>
            <a:pPr marL="0" indent="0">
              <a:buNone/>
            </a:pPr>
            <a:r>
              <a:rPr kumimoji="1" lang="ja-JP" altLang="en-US" dirty="0" smtClean="0"/>
              <a:t>２．メソッドが自クラスよりかなり多くの他クラスの属性を利用している</a:t>
            </a:r>
            <a:endParaRPr kumimoji="1" lang="en-US" altLang="ja-JP" dirty="0" smtClean="0"/>
          </a:p>
          <a:p>
            <a:pPr marL="0" indent="0">
              <a:buNone/>
            </a:pPr>
            <a:r>
              <a:rPr lang="ja-JP" altLang="en-US" dirty="0" smtClean="0"/>
              <a:t>３．使用された他クラスの属性は</a:t>
            </a:r>
            <a:r>
              <a:rPr lang="ja-JP" altLang="en-US" dirty="0"/>
              <a:t>少数</a:t>
            </a:r>
            <a:r>
              <a:rPr lang="ja-JP" altLang="en-US" dirty="0" smtClean="0"/>
              <a:t>のクラスにしか属していない</a:t>
            </a:r>
            <a:endParaRPr kumimoji="1" lang="en-US" altLang="ja-JP" dirty="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14</a:t>
            </a:fld>
            <a:endParaRPr kumimoji="1" lang="ja-JP" altLang="en-US"/>
          </a:p>
        </p:txBody>
      </p:sp>
    </p:spTree>
    <p:extLst>
      <p:ext uri="{BB962C8B-B14F-4D97-AF65-F5344CB8AC3E}">
        <p14:creationId xmlns:p14="http://schemas.microsoft.com/office/powerpoint/2010/main" val="387718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838200" y="4550979"/>
            <a:ext cx="10515600" cy="1625983"/>
          </a:xfrm>
        </p:spPr>
        <p:txBody>
          <a:bodyPr>
            <a:normAutofit/>
          </a:bodyPr>
          <a:lstStyle/>
          <a:p>
            <a:r>
              <a:rPr lang="en-US" altLang="ja-JP" dirty="0"/>
              <a:t>Access To Foreign Data(ATFD</a:t>
            </a:r>
            <a:r>
              <a:rPr lang="en-US" altLang="ja-JP" dirty="0" smtClean="0"/>
              <a:t>)</a:t>
            </a:r>
            <a:endParaRPr lang="en-US" altLang="ja-JP" dirty="0" smtClean="0"/>
          </a:p>
          <a:p>
            <a:r>
              <a:rPr lang="en-US" altLang="ja-JP" dirty="0" smtClean="0"/>
              <a:t>Locality of Attribute Accesses(LAA)</a:t>
            </a:r>
            <a:endParaRPr lang="en-US" altLang="ja-JP" dirty="0" smtClean="0"/>
          </a:p>
          <a:p>
            <a:r>
              <a:rPr lang="en-US" altLang="ja-JP" dirty="0" smtClean="0"/>
              <a:t>Foreign Data Providers(FDP)</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302" y="294289"/>
            <a:ext cx="5974216" cy="4088524"/>
          </a:xfrm>
          <a:prstGeom prst="rect">
            <a:avLst/>
          </a:prstGeom>
        </p:spPr>
      </p:pic>
      <p:sp>
        <p:nvSpPr>
          <p:cNvPr id="8" name="スライド番号プレースホルダー 7"/>
          <p:cNvSpPr>
            <a:spLocks noGrp="1"/>
          </p:cNvSpPr>
          <p:nvPr>
            <p:ph type="sldNum" sz="quarter" idx="12"/>
          </p:nvPr>
        </p:nvSpPr>
        <p:spPr/>
        <p:txBody>
          <a:bodyPr/>
          <a:lstStyle/>
          <a:p>
            <a:fld id="{67CE6A78-B9D0-4348-B287-E58DFBE64493}" type="slidenum">
              <a:rPr kumimoji="1" lang="ja-JP" altLang="en-US" smtClean="0"/>
              <a:t>15</a:t>
            </a:fld>
            <a:endParaRPr kumimoji="1" lang="ja-JP" altLang="en-US"/>
          </a:p>
        </p:txBody>
      </p:sp>
    </p:spTree>
    <p:extLst>
      <p:ext uri="{BB962C8B-B14F-4D97-AF65-F5344CB8AC3E}">
        <p14:creationId xmlns:p14="http://schemas.microsoft.com/office/powerpoint/2010/main" val="388689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Feature Envy</a:t>
            </a:r>
            <a:endParaRPr kumimoji="1" lang="ja-JP" altLang="en-US" dirty="0"/>
          </a:p>
        </p:txBody>
      </p:sp>
      <p:sp>
        <p:nvSpPr>
          <p:cNvPr id="6" name="コンテンツ プレースホルダー 5"/>
          <p:cNvSpPr>
            <a:spLocks noGrp="1"/>
          </p:cNvSpPr>
          <p:nvPr>
            <p:ph idx="1"/>
          </p:nvPr>
        </p:nvSpPr>
        <p:spPr>
          <a:xfrm>
            <a:off x="838200" y="1690688"/>
            <a:ext cx="4217276" cy="4694349"/>
          </a:xfrm>
        </p:spPr>
        <p:txBody>
          <a:bodyPr>
            <a:normAutofit lnSpcReduction="10000"/>
          </a:bodyPr>
          <a:lstStyle/>
          <a:p>
            <a:pPr marL="0" indent="0">
              <a:buNone/>
            </a:pPr>
            <a:r>
              <a:rPr lang="ja-JP" altLang="en-US" dirty="0" smtClean="0"/>
              <a:t>例：</a:t>
            </a:r>
            <a:r>
              <a:rPr lang="en-US" altLang="ja-JP" dirty="0" err="1" smtClean="0"/>
              <a:t>ArgoUML</a:t>
            </a:r>
            <a:endParaRPr lang="en-US" altLang="ja-JP" dirty="0" smtClean="0"/>
          </a:p>
          <a:p>
            <a:pPr marL="0" indent="0">
              <a:buNone/>
            </a:pPr>
            <a:r>
              <a:rPr kumimoji="1" lang="en-US" altLang="ja-JP" dirty="0"/>
              <a:t> </a:t>
            </a:r>
            <a:r>
              <a:rPr kumimoji="1" lang="en-US" altLang="ja-JP" dirty="0" err="1" smtClean="0"/>
              <a:t>ClassDiagramLayouter</a:t>
            </a:r>
            <a:endParaRPr kumimoji="1" lang="en-US" altLang="ja-JP" dirty="0" smtClean="0"/>
          </a:p>
          <a:p>
            <a:pPr marL="0" indent="0">
              <a:buNone/>
            </a:pPr>
            <a:endParaRPr lang="en-US" altLang="ja-JP" dirty="0" smtClean="0"/>
          </a:p>
          <a:p>
            <a:r>
              <a:rPr lang="ja-JP" altLang="en-US" dirty="0" smtClean="0"/>
              <a:t>サイズが大きい</a:t>
            </a:r>
            <a:endParaRPr lang="en-US" altLang="ja-JP" dirty="0" smtClean="0"/>
          </a:p>
          <a:p>
            <a:r>
              <a:rPr lang="en-US" altLang="ja-JP" dirty="0" err="1" smtClean="0"/>
              <a:t>ClassDiagramNode</a:t>
            </a:r>
            <a:endParaRPr lang="en-US" altLang="ja-JP" dirty="0"/>
          </a:p>
          <a:p>
            <a:pPr marL="0" indent="0">
              <a:buNone/>
            </a:pPr>
            <a:r>
              <a:rPr lang="ja-JP" altLang="en-US" dirty="0" smtClean="0"/>
              <a:t>　機能を持たず，アクセサーメソッドのみでアクセス可</a:t>
            </a:r>
            <a:endParaRPr lang="en-US" altLang="ja-JP" dirty="0" smtClean="0"/>
          </a:p>
          <a:p>
            <a:r>
              <a:rPr lang="en-US" altLang="ja-JP" dirty="0" smtClean="0"/>
              <a:t>Layout</a:t>
            </a:r>
            <a:r>
              <a:rPr lang="ja-JP" altLang="en-US" dirty="0"/>
              <a:t>メソッド</a:t>
            </a:r>
            <a:r>
              <a:rPr lang="ja-JP" altLang="en-US" dirty="0" smtClean="0"/>
              <a:t>が</a:t>
            </a:r>
            <a:r>
              <a:rPr lang="en-US" altLang="ja-JP" dirty="0" err="1" smtClean="0"/>
              <a:t>ClassdiagramNode</a:t>
            </a:r>
            <a:r>
              <a:rPr lang="ja-JP" altLang="en-US" dirty="0" smtClean="0"/>
              <a:t>の属性を使用している</a:t>
            </a:r>
            <a:endParaRPr lang="en-US" altLang="ja-JP" dirty="0" smtClean="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16</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444" y="1027906"/>
            <a:ext cx="6792312" cy="5184584"/>
          </a:xfrm>
          <a:prstGeom prst="rect">
            <a:avLst/>
          </a:prstGeom>
        </p:spPr>
      </p:pic>
    </p:spTree>
    <p:extLst>
      <p:ext uri="{BB962C8B-B14F-4D97-AF65-F5344CB8AC3E}">
        <p14:creationId xmlns:p14="http://schemas.microsoft.com/office/powerpoint/2010/main" val="5522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Feature Envy</a:t>
            </a:r>
            <a:endParaRPr kumimoji="1" lang="ja-JP" altLang="en-US" dirty="0"/>
          </a:p>
        </p:txBody>
      </p:sp>
      <p:sp>
        <p:nvSpPr>
          <p:cNvPr id="6" name="コンテンツ プレースホルダー 5"/>
          <p:cNvSpPr>
            <a:spLocks noGrp="1"/>
          </p:cNvSpPr>
          <p:nvPr>
            <p:ph idx="1"/>
          </p:nvPr>
        </p:nvSpPr>
        <p:spPr/>
        <p:txBody>
          <a:bodyPr>
            <a:normAutofit/>
          </a:bodyPr>
          <a:lstStyle/>
          <a:p>
            <a:pPr marL="0" indent="0">
              <a:buNone/>
            </a:pPr>
            <a:r>
              <a:rPr lang="ja-JP" altLang="en-US" dirty="0" smtClean="0"/>
              <a:t>例：</a:t>
            </a:r>
            <a:r>
              <a:rPr lang="en-US" altLang="ja-JP" dirty="0" err="1" smtClean="0"/>
              <a:t>ArgoUML</a:t>
            </a:r>
            <a:endParaRPr lang="en-US" altLang="ja-JP" dirty="0" smtClean="0"/>
          </a:p>
          <a:p>
            <a:pPr marL="0" indent="0">
              <a:buNone/>
            </a:pPr>
            <a:r>
              <a:rPr kumimoji="1" lang="en-US" altLang="ja-JP" dirty="0"/>
              <a:t> </a:t>
            </a:r>
            <a:r>
              <a:rPr kumimoji="1" lang="en-US" altLang="ja-JP" dirty="0" err="1" smtClean="0"/>
              <a:t>ClassDiagramLayouter</a:t>
            </a:r>
            <a:endParaRPr kumimoji="1" lang="en-US" altLang="ja-JP" dirty="0" smtClean="0"/>
          </a:p>
          <a:p>
            <a:pPr marL="0" indent="0">
              <a:buNone/>
            </a:pPr>
            <a:endParaRPr lang="en-US" altLang="ja-JP" dirty="0" smtClean="0"/>
          </a:p>
          <a:p>
            <a:r>
              <a:rPr kumimoji="1" lang="en-US" altLang="ja-JP" dirty="0" err="1" smtClean="0"/>
              <a:t>ClassDiagramLayouter</a:t>
            </a:r>
            <a:r>
              <a:rPr lang="ja-JP" altLang="en-US" dirty="0" smtClean="0"/>
              <a:t>は複雑なクラス</a:t>
            </a:r>
            <a:r>
              <a:rPr lang="en-US" altLang="ja-JP" dirty="0" smtClean="0"/>
              <a:t>(Brain Class)</a:t>
            </a:r>
          </a:p>
          <a:p>
            <a:r>
              <a:rPr kumimoji="1" lang="en-US" altLang="ja-JP" dirty="0" err="1" smtClean="0"/>
              <a:t>ClassDiagramNode</a:t>
            </a:r>
            <a:r>
              <a:rPr kumimoji="1" lang="ja-JP" altLang="en-US" dirty="0" smtClean="0"/>
              <a:t>はほとんど機能がない</a:t>
            </a:r>
            <a:r>
              <a:rPr kumimoji="1" lang="en-US" altLang="ja-JP" dirty="0" smtClean="0"/>
              <a:t>(Data Class)</a:t>
            </a:r>
          </a:p>
          <a:p>
            <a:r>
              <a:rPr kumimoji="1" lang="ja-JP" altLang="en-US" dirty="0" smtClean="0"/>
              <a:t>属性の依存が部分的</a:t>
            </a:r>
            <a:r>
              <a:rPr kumimoji="1" lang="en-US" altLang="ja-JP" dirty="0" smtClean="0"/>
              <a:t>(</a:t>
            </a:r>
            <a:r>
              <a:rPr lang="ja-JP" altLang="en-US" dirty="0"/>
              <a:t>部分的</a:t>
            </a:r>
            <a:r>
              <a:rPr lang="ja-JP" altLang="en-US" dirty="0" smtClean="0"/>
              <a:t>にメソッドが外部化される</a:t>
            </a:r>
            <a:r>
              <a:rPr kumimoji="1" lang="en-US" altLang="ja-JP" dirty="0" smtClean="0"/>
              <a:t>)</a:t>
            </a:r>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17</a:t>
            </a:fld>
            <a:endParaRPr kumimoji="1" lang="ja-JP" altLang="en-US"/>
          </a:p>
        </p:txBody>
      </p:sp>
    </p:spTree>
    <p:extLst>
      <p:ext uri="{BB962C8B-B14F-4D97-AF65-F5344CB8AC3E}">
        <p14:creationId xmlns:p14="http://schemas.microsoft.com/office/powerpoint/2010/main" val="339576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Feature Envy</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a:t>リファクタリング</a:t>
            </a:r>
            <a:endParaRPr lang="en-US" altLang="ja-JP" dirty="0" smtClean="0"/>
          </a:p>
          <a:p>
            <a:pPr marL="0" indent="0">
              <a:buNone/>
            </a:pPr>
            <a:endParaRPr lang="en-US" altLang="ja-JP" dirty="0" smtClean="0"/>
          </a:p>
          <a:p>
            <a:pPr marL="0" indent="0">
              <a:buNone/>
            </a:pPr>
            <a:r>
              <a:rPr lang="en-US" altLang="ja-JP" dirty="0" smtClean="0"/>
              <a:t> </a:t>
            </a:r>
            <a:r>
              <a:rPr lang="en-US" altLang="ja-JP" dirty="0" err="1" smtClean="0"/>
              <a:t>FeatureEnvy</a:t>
            </a:r>
            <a:r>
              <a:rPr lang="ja-JP" altLang="en-US" dirty="0" smtClean="0"/>
              <a:t>になっているメソッドが一部ならその部分を，データを多く使用しているクラスに</a:t>
            </a:r>
            <a:r>
              <a:rPr lang="ja-JP" altLang="en-US" dirty="0"/>
              <a:t>移動</a:t>
            </a:r>
            <a:r>
              <a:rPr lang="ja-JP" altLang="en-US" dirty="0" smtClean="0"/>
              <a:t>する</a:t>
            </a:r>
            <a:endParaRPr lang="en-US" altLang="ja-JP" dirty="0"/>
          </a:p>
          <a:p>
            <a:pPr marL="0" indent="0">
              <a:buNone/>
            </a:pPr>
            <a:r>
              <a:rPr kumimoji="1" lang="en-US" altLang="ja-JP" dirty="0" smtClean="0"/>
              <a:t> </a:t>
            </a:r>
            <a:r>
              <a:rPr kumimoji="1" lang="ja-JP" altLang="en-US" dirty="0" smtClean="0"/>
              <a:t>完全に</a:t>
            </a:r>
            <a:r>
              <a:rPr kumimoji="1" lang="en-US" altLang="ja-JP" dirty="0" err="1" smtClean="0"/>
              <a:t>DataClass</a:t>
            </a:r>
            <a:r>
              <a:rPr lang="ja-JP" altLang="en-US" dirty="0" smtClean="0"/>
              <a:t>になっているクラスにメソッドを移動してしまう</a:t>
            </a:r>
            <a:endParaRPr lang="en-US" altLang="ja-JP" dirty="0" smtClean="0"/>
          </a:p>
          <a:p>
            <a:pPr marL="0" indent="0">
              <a:buNone/>
            </a:pPr>
            <a:r>
              <a:rPr kumimoji="1" lang="ja-JP" altLang="en-US" dirty="0" smtClean="0"/>
              <a:t>→クラス間の機能の分布を調整する</a:t>
            </a:r>
            <a:endParaRPr kumimoji="1" lang="en-US" altLang="ja-JP" dirty="0" smtClean="0"/>
          </a:p>
          <a:p>
            <a:pPr marL="0" indent="0">
              <a:buNone/>
            </a:pPr>
            <a:r>
              <a:rPr lang="en-US" altLang="ja-JP" dirty="0"/>
              <a:t> </a:t>
            </a:r>
            <a:endParaRPr kumimoji="1" lang="en-US" altLang="ja-JP" dirty="0" smtClean="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18</a:t>
            </a:fld>
            <a:endParaRPr kumimoji="1" lang="ja-JP" altLang="en-US"/>
          </a:p>
        </p:txBody>
      </p:sp>
    </p:spTree>
    <p:extLst>
      <p:ext uri="{BB962C8B-B14F-4D97-AF65-F5344CB8AC3E}">
        <p14:creationId xmlns:p14="http://schemas.microsoft.com/office/powerpoint/2010/main" val="34083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6624145" cy="5448830"/>
          </a:xfrm>
        </p:spPr>
        <p:txBody>
          <a:bodyPr>
            <a:normAutofit/>
          </a:bodyPr>
          <a:lstStyle/>
          <a:p>
            <a:pPr marL="0" indent="0">
              <a:buNone/>
            </a:pPr>
            <a:endParaRPr lang="en-US" altLang="ja-JP" sz="3600" dirty="0" smtClean="0"/>
          </a:p>
          <a:p>
            <a:r>
              <a:rPr lang="en-US" altLang="ja-JP" sz="3600" dirty="0" smtClean="0"/>
              <a:t>5.3 God Class</a:t>
            </a:r>
            <a:endParaRPr kumimoji="1" lang="en-US" altLang="ja-JP" sz="3600" dirty="0" smtClean="0"/>
          </a:p>
          <a:p>
            <a:r>
              <a:rPr lang="en-US" altLang="ja-JP" sz="3600" dirty="0" smtClean="0"/>
              <a:t>5.4 Feature Envy</a:t>
            </a:r>
          </a:p>
          <a:p>
            <a:r>
              <a:rPr lang="en-US" altLang="ja-JP" sz="3600" dirty="0" smtClean="0"/>
              <a:t>5.5 Data Class</a:t>
            </a:r>
          </a:p>
          <a:p>
            <a:r>
              <a:rPr lang="en-US" altLang="ja-JP" sz="3600" dirty="0" smtClean="0"/>
              <a:t>5.6 Brain Method </a:t>
            </a:r>
          </a:p>
          <a:p>
            <a:r>
              <a:rPr lang="en-US" altLang="ja-JP" sz="3600" dirty="0" smtClean="0"/>
              <a:t>5.7 Brain Class</a:t>
            </a:r>
          </a:p>
          <a:p>
            <a:r>
              <a:rPr lang="en-US" altLang="ja-JP" sz="3600" dirty="0" smtClean="0"/>
              <a:t>5.8 Significant Duplication</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19</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78" y="1127527"/>
            <a:ext cx="5816843" cy="3073049"/>
          </a:xfrm>
          <a:prstGeom prst="rect">
            <a:avLst/>
          </a:prstGeom>
        </p:spPr>
      </p:pic>
      <p:sp>
        <p:nvSpPr>
          <p:cNvPr id="2" name="右矢印 1"/>
          <p:cNvSpPr/>
          <p:nvPr/>
        </p:nvSpPr>
        <p:spPr>
          <a:xfrm>
            <a:off x="210207" y="2585545"/>
            <a:ext cx="627993" cy="493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282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en-US" altLang="ja-JP" sz="3200" dirty="0" smtClean="0"/>
              <a:t>Identity</a:t>
            </a:r>
            <a:r>
              <a:rPr kumimoji="1" lang="ja-JP" altLang="en-US" sz="3200" dirty="0" smtClean="0"/>
              <a:t> </a:t>
            </a:r>
            <a:r>
              <a:rPr kumimoji="1" lang="en-US" altLang="ja-JP" sz="3200" dirty="0" smtClean="0"/>
              <a:t>Disharmony</a:t>
            </a:r>
            <a:r>
              <a:rPr kumimoji="1" lang="ja-JP" altLang="en-US" sz="3200" dirty="0" smtClean="0"/>
              <a:t>とは</a:t>
            </a:r>
            <a:endParaRPr kumimoji="1" lang="en-US" altLang="ja-JP" sz="3200" dirty="0" smtClean="0"/>
          </a:p>
          <a:p>
            <a:pPr marL="0" indent="0">
              <a:buNone/>
            </a:pPr>
            <a:r>
              <a:rPr kumimoji="1" lang="ja-JP" altLang="en-US" dirty="0" smtClean="0"/>
              <a:t>　クラス，メソッドなどの単一エンティティに影響を与える設計上の欠陥</a:t>
            </a:r>
            <a:endParaRPr kumimoji="1" lang="ja-JP" altLang="en-US" dirty="0"/>
          </a:p>
        </p:txBody>
      </p:sp>
      <p:sp>
        <p:nvSpPr>
          <p:cNvPr id="5" name="スライド番号プレースホルダー 4"/>
          <p:cNvSpPr>
            <a:spLocks noGrp="1"/>
          </p:cNvSpPr>
          <p:nvPr>
            <p:ph type="sldNum" sz="quarter" idx="12"/>
          </p:nvPr>
        </p:nvSpPr>
        <p:spPr/>
        <p:txBody>
          <a:bodyPr/>
          <a:lstStyle/>
          <a:p>
            <a:fld id="{67CE6A78-B9D0-4348-B287-E58DFBE64493}" type="slidenum">
              <a:rPr kumimoji="1" lang="ja-JP" altLang="en-US" smtClean="0"/>
              <a:t>2</a:t>
            </a:fld>
            <a:endParaRPr kumimoji="1" lang="ja-JP" altLang="en-US"/>
          </a:p>
        </p:txBody>
      </p:sp>
    </p:spTree>
    <p:extLst>
      <p:ext uri="{BB962C8B-B14F-4D97-AF65-F5344CB8AC3E}">
        <p14:creationId xmlns:p14="http://schemas.microsoft.com/office/powerpoint/2010/main" val="293583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Data</a:t>
            </a:r>
            <a:r>
              <a:rPr kumimoji="1" lang="ja-JP" altLang="en-US" dirty="0" smtClean="0"/>
              <a:t> </a:t>
            </a:r>
            <a:r>
              <a:rPr kumimoji="1" lang="en-US" altLang="ja-JP" dirty="0" smtClean="0"/>
              <a:t>Class</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特徴</a:t>
            </a:r>
            <a:endParaRPr kumimoji="1" lang="en-US" altLang="ja-JP" dirty="0" smtClean="0"/>
          </a:p>
          <a:p>
            <a:pPr marL="0" indent="0">
              <a:buNone/>
            </a:pPr>
            <a:r>
              <a:rPr lang="en-US" altLang="ja-JP" dirty="0" smtClean="0"/>
              <a:t> </a:t>
            </a:r>
            <a:r>
              <a:rPr lang="ja-JP" altLang="en-US" dirty="0" smtClean="0"/>
              <a:t>機能がなく，データのみのクラス</a:t>
            </a:r>
            <a:endParaRPr lang="en-US" altLang="ja-JP" dirty="0" smtClean="0"/>
          </a:p>
          <a:p>
            <a:pPr marL="0" indent="0">
              <a:buNone/>
            </a:pPr>
            <a:endParaRPr kumimoji="1" lang="en-US" altLang="ja-JP" dirty="0"/>
          </a:p>
          <a:p>
            <a:r>
              <a:rPr kumimoji="1" lang="ja-JP" altLang="en-US" dirty="0" smtClean="0"/>
              <a:t>影響</a:t>
            </a:r>
            <a:endParaRPr kumimoji="1" lang="en-US" altLang="ja-JP" dirty="0" smtClean="0"/>
          </a:p>
          <a:p>
            <a:pPr marL="0" indent="0">
              <a:buNone/>
            </a:pPr>
            <a:r>
              <a:rPr kumimoji="1" lang="en-US" altLang="ja-JP" dirty="0" smtClean="0"/>
              <a:t> </a:t>
            </a:r>
            <a:r>
              <a:rPr kumimoji="1" lang="ja-JP" altLang="en-US" dirty="0" smtClean="0"/>
              <a:t>カプセル化とデータ隠ぺいの原則（オブジェクト指向）に背く</a:t>
            </a:r>
            <a:endParaRPr kumimoji="1" lang="en-US" altLang="ja-JP" dirty="0" smtClean="0"/>
          </a:p>
          <a:p>
            <a:pPr marL="0" indent="0">
              <a:buNone/>
            </a:pPr>
            <a:r>
              <a:rPr lang="ja-JP" altLang="en-US" dirty="0" smtClean="0"/>
              <a:t>→管理，テストのしやすさが下がる</a:t>
            </a: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20</a:t>
            </a:fld>
            <a:endParaRPr kumimoji="1" lang="ja-JP" altLang="en-US"/>
          </a:p>
        </p:txBody>
      </p:sp>
    </p:spTree>
    <p:extLst>
      <p:ext uri="{BB962C8B-B14F-4D97-AF65-F5344CB8AC3E}">
        <p14:creationId xmlns:p14="http://schemas.microsoft.com/office/powerpoint/2010/main" val="2939549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Data</a:t>
            </a:r>
            <a:r>
              <a:rPr kumimoji="1" lang="ja-JP" altLang="en-US" dirty="0" smtClean="0"/>
              <a:t> </a:t>
            </a:r>
            <a:r>
              <a:rPr kumimoji="1" lang="en-US" altLang="ja-JP" dirty="0" smtClean="0"/>
              <a:t>Class</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検知</a:t>
            </a:r>
            <a:endParaRPr kumimoji="1" lang="en-US" altLang="ja-JP" dirty="0" smtClean="0"/>
          </a:p>
          <a:p>
            <a:pPr marL="0" indent="0">
              <a:buNone/>
            </a:pPr>
            <a:endParaRPr kumimoji="1" lang="en-US" altLang="ja-JP" dirty="0" smtClean="0"/>
          </a:p>
          <a:p>
            <a:pPr marL="0" indent="0">
              <a:buNone/>
            </a:pPr>
            <a:r>
              <a:rPr lang="ja-JP" altLang="en-US" dirty="0" smtClean="0"/>
              <a:t>１．クラスがサービスよりデータを提供する</a:t>
            </a:r>
            <a:endParaRPr lang="en-US" altLang="ja-JP" dirty="0" smtClean="0"/>
          </a:p>
          <a:p>
            <a:pPr marL="0" indent="0">
              <a:buNone/>
            </a:pPr>
            <a:r>
              <a:rPr lang="ja-JP" altLang="en-US" dirty="0" smtClean="0"/>
              <a:t>２．クラスが多くの属性を持っているが，複雑ではない</a:t>
            </a:r>
            <a:endParaRPr lang="en-US" altLang="ja-JP" dirty="0" smtClean="0"/>
          </a:p>
          <a:p>
            <a:pPr marL="0" indent="0">
              <a:buNone/>
            </a:pPr>
            <a:endParaRPr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21</a:t>
            </a:fld>
            <a:endParaRPr kumimoji="1" lang="ja-JP" altLang="en-US"/>
          </a:p>
        </p:txBody>
      </p:sp>
    </p:spTree>
    <p:extLst>
      <p:ext uri="{BB962C8B-B14F-4D97-AF65-F5344CB8AC3E}">
        <p14:creationId xmlns:p14="http://schemas.microsoft.com/office/powerpoint/2010/main" val="9984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838200" y="4550979"/>
            <a:ext cx="10515600" cy="1625983"/>
          </a:xfrm>
        </p:spPr>
        <p:txBody>
          <a:bodyPr>
            <a:normAutofit/>
          </a:bodyPr>
          <a:lstStyle/>
          <a:p>
            <a:r>
              <a:rPr lang="en-US" altLang="ja-JP" dirty="0" smtClean="0"/>
              <a:t>Weight Of Class(WOC)</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636" y="1209032"/>
            <a:ext cx="7164470" cy="3162559"/>
          </a:xfrm>
          <a:prstGeom prst="rect">
            <a:avLst/>
          </a:prstGeom>
        </p:spPr>
      </p:pic>
      <p:sp>
        <p:nvSpPr>
          <p:cNvPr id="8" name="スライド番号プレースホルダー 7"/>
          <p:cNvSpPr>
            <a:spLocks noGrp="1"/>
          </p:cNvSpPr>
          <p:nvPr>
            <p:ph type="sldNum" sz="quarter" idx="12"/>
          </p:nvPr>
        </p:nvSpPr>
        <p:spPr/>
        <p:txBody>
          <a:bodyPr/>
          <a:lstStyle/>
          <a:p>
            <a:fld id="{67CE6A78-B9D0-4348-B287-E58DFBE64493}" type="slidenum">
              <a:rPr kumimoji="1" lang="ja-JP" altLang="en-US" smtClean="0"/>
              <a:t>22</a:t>
            </a:fld>
            <a:endParaRPr kumimoji="1" lang="ja-JP" altLang="en-US"/>
          </a:p>
        </p:txBody>
      </p:sp>
    </p:spTree>
    <p:extLst>
      <p:ext uri="{BB962C8B-B14F-4D97-AF65-F5344CB8AC3E}">
        <p14:creationId xmlns:p14="http://schemas.microsoft.com/office/powerpoint/2010/main" val="1920835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838200" y="4550979"/>
            <a:ext cx="10515600" cy="1625983"/>
          </a:xfrm>
        </p:spPr>
        <p:txBody>
          <a:bodyPr>
            <a:normAutofit/>
          </a:bodyPr>
          <a:lstStyle/>
          <a:p>
            <a:r>
              <a:rPr lang="en-US" altLang="ja-JP" dirty="0" smtClean="0"/>
              <a:t>Weighted Method Count(WMC)</a:t>
            </a:r>
            <a:endParaRPr lang="en-US" altLang="ja-JP" dirty="0" smtClean="0"/>
          </a:p>
          <a:p>
            <a:r>
              <a:rPr lang="en-US" altLang="ja-JP" dirty="0" smtClean="0"/>
              <a:t>Numbers Of </a:t>
            </a:r>
            <a:r>
              <a:rPr lang="en-US" altLang="ja-JP" dirty="0"/>
              <a:t>P</a:t>
            </a:r>
            <a:r>
              <a:rPr lang="en-US" altLang="ja-JP" dirty="0" smtClean="0"/>
              <a:t>ublic Attributes(NOPA)</a:t>
            </a:r>
            <a:endParaRPr lang="en-US" altLang="ja-JP" dirty="0" smtClean="0"/>
          </a:p>
          <a:p>
            <a:r>
              <a:rPr lang="en-US" altLang="ja-JP" dirty="0" smtClean="0"/>
              <a:t>Numbers Of </a:t>
            </a:r>
            <a:r>
              <a:rPr lang="en-US" altLang="ja-JP" dirty="0" err="1" smtClean="0"/>
              <a:t>Accessor</a:t>
            </a:r>
            <a:r>
              <a:rPr lang="en-US" altLang="ja-JP" dirty="0" smtClean="0"/>
              <a:t> Methods(NOAM)</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444" y="396024"/>
            <a:ext cx="6195112" cy="4154955"/>
          </a:xfrm>
          <a:prstGeom prst="rect">
            <a:avLst/>
          </a:prstGeom>
        </p:spPr>
      </p:pic>
      <p:sp>
        <p:nvSpPr>
          <p:cNvPr id="8" name="スライド番号プレースホルダー 7"/>
          <p:cNvSpPr>
            <a:spLocks noGrp="1"/>
          </p:cNvSpPr>
          <p:nvPr>
            <p:ph type="sldNum" sz="quarter" idx="12"/>
          </p:nvPr>
        </p:nvSpPr>
        <p:spPr/>
        <p:txBody>
          <a:bodyPr/>
          <a:lstStyle/>
          <a:p>
            <a:fld id="{67CE6A78-B9D0-4348-B287-E58DFBE64493}" type="slidenum">
              <a:rPr kumimoji="1" lang="ja-JP" altLang="en-US" smtClean="0"/>
              <a:t>23</a:t>
            </a:fld>
            <a:endParaRPr kumimoji="1" lang="ja-JP" altLang="en-US"/>
          </a:p>
        </p:txBody>
      </p:sp>
    </p:spTree>
    <p:extLst>
      <p:ext uri="{BB962C8B-B14F-4D97-AF65-F5344CB8AC3E}">
        <p14:creationId xmlns:p14="http://schemas.microsoft.com/office/powerpoint/2010/main" val="416948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Data</a:t>
            </a:r>
            <a:r>
              <a:rPr kumimoji="1" lang="ja-JP" altLang="en-US" dirty="0" smtClean="0"/>
              <a:t> </a:t>
            </a:r>
            <a:r>
              <a:rPr kumimoji="1" lang="en-US" altLang="ja-JP" dirty="0" smtClean="0"/>
              <a:t>Class</a:t>
            </a:r>
            <a:endParaRPr kumimoji="1" lang="ja-JP" altLang="en-US" dirty="0"/>
          </a:p>
        </p:txBody>
      </p:sp>
      <p:sp>
        <p:nvSpPr>
          <p:cNvPr id="6" name="コンテンツ プレースホルダー 5"/>
          <p:cNvSpPr>
            <a:spLocks noGrp="1"/>
          </p:cNvSpPr>
          <p:nvPr>
            <p:ph idx="1"/>
          </p:nvPr>
        </p:nvSpPr>
        <p:spPr>
          <a:xfrm>
            <a:off x="838200" y="1825625"/>
            <a:ext cx="5715000" cy="4351338"/>
          </a:xfrm>
        </p:spPr>
        <p:txBody>
          <a:bodyPr/>
          <a:lstStyle/>
          <a:p>
            <a:pPr marL="0" indent="0">
              <a:buNone/>
            </a:pPr>
            <a:r>
              <a:rPr lang="ja-JP" altLang="en-US" dirty="0" smtClean="0"/>
              <a:t>例：</a:t>
            </a:r>
            <a:r>
              <a:rPr lang="en-US" altLang="ja-JP" dirty="0" err="1" smtClean="0"/>
              <a:t>ArgoUML</a:t>
            </a:r>
            <a:endParaRPr kumimoji="1" lang="en-US" altLang="ja-JP" dirty="0" smtClean="0"/>
          </a:p>
          <a:p>
            <a:pPr marL="0" indent="0">
              <a:buNone/>
            </a:pPr>
            <a:endParaRPr lang="en-US" altLang="ja-JP" dirty="0" smtClean="0"/>
          </a:p>
          <a:p>
            <a:pPr marL="0" indent="0">
              <a:buNone/>
            </a:pPr>
            <a:r>
              <a:rPr lang="en-US" altLang="ja-JP" dirty="0"/>
              <a:t> </a:t>
            </a:r>
            <a:r>
              <a:rPr lang="en-US" altLang="ja-JP" dirty="0" smtClean="0"/>
              <a:t>Property</a:t>
            </a:r>
            <a:r>
              <a:rPr lang="ja-JP" altLang="en-US" dirty="0" smtClean="0"/>
              <a:t>クラス</a:t>
            </a:r>
            <a:endParaRPr lang="en-US" altLang="ja-JP" dirty="0" smtClean="0"/>
          </a:p>
          <a:p>
            <a:r>
              <a:rPr lang="ja-JP" altLang="en-US" dirty="0" smtClean="0"/>
              <a:t>属性がすべて</a:t>
            </a:r>
            <a:r>
              <a:rPr lang="en-US" altLang="ja-JP" dirty="0" smtClean="0"/>
              <a:t>private</a:t>
            </a:r>
            <a:r>
              <a:rPr lang="ja-JP" altLang="en-US" dirty="0" smtClean="0"/>
              <a:t>だが，</a:t>
            </a:r>
            <a:endParaRPr lang="en-US" altLang="ja-JP" dirty="0" smtClean="0"/>
          </a:p>
          <a:p>
            <a:pPr marL="0" indent="0">
              <a:buNone/>
            </a:pPr>
            <a:r>
              <a:rPr lang="ja-JP" altLang="en-US" dirty="0"/>
              <a:t>　</a:t>
            </a:r>
            <a:r>
              <a:rPr lang="ja-JP" altLang="en-US" dirty="0" smtClean="0"/>
              <a:t>データ保持のみ</a:t>
            </a:r>
            <a:endParaRPr lang="en-US" altLang="ja-JP" dirty="0" smtClean="0"/>
          </a:p>
          <a:p>
            <a:r>
              <a:rPr lang="en-US" altLang="ja-JP" dirty="0" smtClean="0"/>
              <a:t>get</a:t>
            </a:r>
            <a:r>
              <a:rPr lang="ja-JP" altLang="en-US" dirty="0" smtClean="0"/>
              <a:t>系のメソッドのみ</a:t>
            </a:r>
            <a:endParaRPr lang="en-US" altLang="ja-JP" dirty="0" smtClean="0"/>
          </a:p>
          <a:p>
            <a:pPr marL="0" indent="0">
              <a:buNone/>
            </a:pPr>
            <a:endParaRPr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24</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307" y="1092749"/>
            <a:ext cx="6714693" cy="4976773"/>
          </a:xfrm>
          <a:prstGeom prst="rect">
            <a:avLst/>
          </a:prstGeom>
        </p:spPr>
      </p:pic>
    </p:spTree>
    <p:extLst>
      <p:ext uri="{BB962C8B-B14F-4D97-AF65-F5344CB8AC3E}">
        <p14:creationId xmlns:p14="http://schemas.microsoft.com/office/powerpoint/2010/main" val="378122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Data Class</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リファクタリング</a:t>
            </a:r>
            <a:endParaRPr kumimoji="1" lang="en-US" altLang="ja-JP" dirty="0" smtClean="0"/>
          </a:p>
          <a:p>
            <a:pPr marL="0" indent="0">
              <a:buNone/>
            </a:pPr>
            <a:r>
              <a:rPr lang="en-US" altLang="ja-JP" dirty="0"/>
              <a:t> </a:t>
            </a:r>
            <a:r>
              <a:rPr lang="ja-JP" altLang="en-US" dirty="0" smtClean="0"/>
              <a:t>基本的なアイデア</a:t>
            </a:r>
            <a:endParaRPr lang="en-US" altLang="ja-JP" dirty="0" smtClean="0"/>
          </a:p>
          <a:p>
            <a:pPr marL="0" indent="0">
              <a:buNone/>
            </a:pPr>
            <a:r>
              <a:rPr kumimoji="1" lang="ja-JP" altLang="en-US" dirty="0" smtClean="0"/>
              <a:t>命令とそのデータを同じクラスに配置</a:t>
            </a:r>
            <a:endParaRPr kumimoji="1" lang="en-US" altLang="ja-JP" dirty="0" smtClean="0"/>
          </a:p>
          <a:p>
            <a:pPr marL="0" indent="0">
              <a:buNone/>
            </a:pPr>
            <a:endParaRPr lang="en-US" altLang="ja-JP" dirty="0"/>
          </a:p>
          <a:p>
            <a:r>
              <a:rPr lang="en-US" altLang="ja-JP" dirty="0" smtClean="0"/>
              <a:t>Feature Envy</a:t>
            </a:r>
            <a:r>
              <a:rPr lang="ja-JP" altLang="en-US" dirty="0" smtClean="0"/>
              <a:t>も</a:t>
            </a:r>
            <a:r>
              <a:rPr lang="en-US" altLang="ja-JP" dirty="0" smtClean="0"/>
              <a:t>Data</a:t>
            </a:r>
            <a:r>
              <a:rPr lang="ja-JP" altLang="en-US" dirty="0" smtClean="0"/>
              <a:t> </a:t>
            </a:r>
            <a:r>
              <a:rPr lang="en-US" altLang="ja-JP" dirty="0" smtClean="0"/>
              <a:t>Class</a:t>
            </a:r>
            <a:r>
              <a:rPr lang="ja-JP" altLang="en-US" dirty="0" smtClean="0"/>
              <a:t>を含む場合があるので、その場合は</a:t>
            </a:r>
            <a:r>
              <a:rPr lang="en-US" altLang="ja-JP" dirty="0" smtClean="0"/>
              <a:t>Feature Envy</a:t>
            </a:r>
            <a:r>
              <a:rPr lang="ja-JP" altLang="en-US" dirty="0" smtClean="0"/>
              <a:t>を修正すると</a:t>
            </a:r>
            <a:r>
              <a:rPr lang="en-US" altLang="ja-JP" dirty="0" err="1" smtClean="0"/>
              <a:t>DataClass</a:t>
            </a:r>
            <a:r>
              <a:rPr lang="ja-JP" altLang="en-US" dirty="0" err="1" smtClean="0"/>
              <a:t>も修</a:t>
            </a:r>
            <a:r>
              <a:rPr lang="ja-JP" altLang="en-US" dirty="0" smtClean="0"/>
              <a:t>正される。</a:t>
            </a:r>
            <a:endParaRPr lang="en-US" altLang="ja-JP" dirty="0" smtClean="0"/>
          </a:p>
          <a:p>
            <a:r>
              <a:rPr lang="en-US" altLang="ja-JP" dirty="0" smtClean="0"/>
              <a:t>Data Class</a:t>
            </a:r>
            <a:r>
              <a:rPr lang="ja-JP" altLang="en-US" dirty="0" smtClean="0"/>
              <a:t>が比較的に大きくて機能を</a:t>
            </a:r>
            <a:r>
              <a:rPr lang="ja-JP" altLang="en-US" dirty="0"/>
              <a:t>持</a:t>
            </a:r>
            <a:r>
              <a:rPr lang="ja-JP" altLang="en-US" dirty="0" smtClean="0"/>
              <a:t>っていた場合は，その機能（メソッド）を新しいクラスに引き抜く必要がある</a:t>
            </a:r>
            <a:endParaRPr lang="en-US" altLang="ja-JP" dirty="0"/>
          </a:p>
          <a:p>
            <a:pPr marL="0" indent="0">
              <a:buNone/>
            </a:pPr>
            <a:endParaRPr kumimoji="1" lang="en-US" altLang="ja-JP" dirty="0" smtClean="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25</a:t>
            </a:fld>
            <a:endParaRPr kumimoji="1" lang="ja-JP" altLang="en-US"/>
          </a:p>
        </p:txBody>
      </p:sp>
    </p:spTree>
    <p:extLst>
      <p:ext uri="{BB962C8B-B14F-4D97-AF65-F5344CB8AC3E}">
        <p14:creationId xmlns:p14="http://schemas.microsoft.com/office/powerpoint/2010/main" val="647221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6624145" cy="5448830"/>
          </a:xfrm>
        </p:spPr>
        <p:txBody>
          <a:bodyPr>
            <a:normAutofit/>
          </a:bodyPr>
          <a:lstStyle/>
          <a:p>
            <a:pPr marL="0" indent="0">
              <a:buNone/>
            </a:pPr>
            <a:endParaRPr lang="en-US" altLang="ja-JP" sz="3600" dirty="0" smtClean="0"/>
          </a:p>
          <a:p>
            <a:r>
              <a:rPr lang="en-US" altLang="ja-JP" sz="3600" dirty="0" smtClean="0"/>
              <a:t>5.3 God Class</a:t>
            </a:r>
            <a:endParaRPr kumimoji="1" lang="en-US" altLang="ja-JP" sz="3600" dirty="0" smtClean="0"/>
          </a:p>
          <a:p>
            <a:r>
              <a:rPr lang="en-US" altLang="ja-JP" sz="3600" dirty="0" smtClean="0"/>
              <a:t>5.4 Feature Envy</a:t>
            </a:r>
          </a:p>
          <a:p>
            <a:r>
              <a:rPr lang="en-US" altLang="ja-JP" sz="3600" dirty="0" smtClean="0"/>
              <a:t>5.5 Data Class</a:t>
            </a:r>
          </a:p>
          <a:p>
            <a:r>
              <a:rPr lang="en-US" altLang="ja-JP" sz="3600" dirty="0" smtClean="0"/>
              <a:t>5.6 Brain Method </a:t>
            </a:r>
          </a:p>
          <a:p>
            <a:r>
              <a:rPr lang="en-US" altLang="ja-JP" sz="3600" dirty="0" smtClean="0"/>
              <a:t>5.7 Brain Class</a:t>
            </a:r>
          </a:p>
          <a:p>
            <a:r>
              <a:rPr lang="en-US" altLang="ja-JP" sz="3600" dirty="0" smtClean="0"/>
              <a:t>5.8 Significant Duplication</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26</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78" y="1127527"/>
            <a:ext cx="5816843" cy="3073049"/>
          </a:xfrm>
          <a:prstGeom prst="rect">
            <a:avLst/>
          </a:prstGeom>
        </p:spPr>
      </p:pic>
      <p:sp>
        <p:nvSpPr>
          <p:cNvPr id="2" name="右矢印 1"/>
          <p:cNvSpPr/>
          <p:nvPr/>
        </p:nvSpPr>
        <p:spPr>
          <a:xfrm>
            <a:off x="210207" y="3205555"/>
            <a:ext cx="627993" cy="493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754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Brain Method</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特徴</a:t>
            </a:r>
            <a:endParaRPr kumimoji="1" lang="en-US" altLang="ja-JP" dirty="0" smtClean="0"/>
          </a:p>
          <a:p>
            <a:pPr marL="0" indent="0">
              <a:buNone/>
            </a:pPr>
            <a:r>
              <a:rPr lang="en-US" altLang="ja-JP" dirty="0" smtClean="0"/>
              <a:t> </a:t>
            </a:r>
            <a:r>
              <a:rPr lang="ja-JP" altLang="en-US" dirty="0" smtClean="0"/>
              <a:t>過剰に多くの機能が存在するメソッド</a:t>
            </a:r>
            <a:endParaRPr lang="en-US" altLang="ja-JP" dirty="0" smtClean="0"/>
          </a:p>
          <a:p>
            <a:pPr marL="0" indent="0">
              <a:buNone/>
            </a:pPr>
            <a:endParaRPr kumimoji="1" lang="en-US" altLang="ja-JP" dirty="0"/>
          </a:p>
          <a:p>
            <a:r>
              <a:rPr kumimoji="1" lang="ja-JP" altLang="en-US" dirty="0" smtClean="0"/>
              <a:t>影響</a:t>
            </a:r>
            <a:endParaRPr kumimoji="1" lang="en-US" altLang="ja-JP" dirty="0" smtClean="0"/>
          </a:p>
          <a:p>
            <a:pPr marL="0" indent="0">
              <a:buNone/>
            </a:pPr>
            <a:r>
              <a:rPr kumimoji="1" lang="en-US" altLang="ja-JP" dirty="0" smtClean="0"/>
              <a:t> </a:t>
            </a:r>
            <a:r>
              <a:rPr kumimoji="1" lang="ja-JP" altLang="en-US" dirty="0" smtClean="0"/>
              <a:t>可読性が下がり，デバッグがしづらい</a:t>
            </a:r>
            <a:endParaRPr lang="en-US" altLang="ja-JP" dirty="0" smtClean="0"/>
          </a:p>
          <a:p>
            <a:pPr marL="0" indent="0">
              <a:buNone/>
            </a:pPr>
            <a:r>
              <a:rPr kumimoji="1" lang="en-US" altLang="ja-JP" dirty="0"/>
              <a:t> </a:t>
            </a:r>
            <a:r>
              <a:rPr kumimoji="1" lang="ja-JP" altLang="en-US" dirty="0" smtClean="0"/>
              <a:t>再利用されない</a:t>
            </a: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27</a:t>
            </a:fld>
            <a:endParaRPr kumimoji="1" lang="ja-JP" altLang="en-US"/>
          </a:p>
        </p:txBody>
      </p:sp>
    </p:spTree>
    <p:extLst>
      <p:ext uri="{BB962C8B-B14F-4D97-AF65-F5344CB8AC3E}">
        <p14:creationId xmlns:p14="http://schemas.microsoft.com/office/powerpoint/2010/main" val="64493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Brain Method</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検知</a:t>
            </a:r>
            <a:endParaRPr lang="en-US" altLang="ja-JP" dirty="0" smtClean="0"/>
          </a:p>
          <a:p>
            <a:pPr marL="0" indent="0">
              <a:buNone/>
            </a:pPr>
            <a:r>
              <a:rPr lang="en-US" altLang="ja-JP" dirty="0"/>
              <a:t> </a:t>
            </a:r>
            <a:r>
              <a:rPr kumimoji="1" lang="en-US" altLang="ja-JP" dirty="0" smtClean="0"/>
              <a:t>3</a:t>
            </a:r>
            <a:r>
              <a:rPr kumimoji="1" lang="ja-JP" altLang="en-US" dirty="0" err="1" smtClean="0"/>
              <a:t>つの</a:t>
            </a:r>
            <a:r>
              <a:rPr kumimoji="1" lang="en-US" altLang="ja-JP" dirty="0" smtClean="0"/>
              <a:t>Code Smell</a:t>
            </a:r>
            <a:r>
              <a:rPr kumimoji="1" lang="ja-JP" altLang="en-US" dirty="0" smtClean="0"/>
              <a:t>から判定</a:t>
            </a:r>
            <a:endParaRPr kumimoji="1" lang="en-US" altLang="ja-JP" dirty="0" smtClean="0"/>
          </a:p>
          <a:p>
            <a:pPr marL="0" indent="0">
              <a:buNone/>
            </a:pPr>
            <a:endParaRPr kumimoji="1" lang="en-US" altLang="ja-JP" dirty="0" smtClean="0"/>
          </a:p>
          <a:p>
            <a:pPr marL="0" indent="0">
              <a:buNone/>
            </a:pPr>
            <a:r>
              <a:rPr lang="ja-JP" altLang="en-US" dirty="0" smtClean="0"/>
              <a:t>１．行数が長い</a:t>
            </a:r>
            <a:endParaRPr lang="en-US" altLang="ja-JP" dirty="0" smtClean="0"/>
          </a:p>
          <a:p>
            <a:pPr marL="0" indent="0">
              <a:buNone/>
            </a:pPr>
            <a:r>
              <a:rPr kumimoji="1" lang="ja-JP" altLang="en-US" dirty="0" smtClean="0"/>
              <a:t>２．分岐が多すぎる</a:t>
            </a:r>
            <a:r>
              <a:rPr kumimoji="1" lang="en-US" altLang="ja-JP" dirty="0" smtClean="0"/>
              <a:t>(</a:t>
            </a:r>
            <a:r>
              <a:rPr kumimoji="1" lang="en-US" altLang="ja-JP" dirty="0" err="1" smtClean="0"/>
              <a:t>if,elseif</a:t>
            </a:r>
            <a:r>
              <a:rPr lang="en-US" altLang="ja-JP" dirty="0" err="1" smtClean="0"/>
              <a:t>,switch</a:t>
            </a:r>
            <a:r>
              <a:rPr lang="ja-JP" altLang="en-US" dirty="0" smtClean="0"/>
              <a:t>文</a:t>
            </a:r>
            <a:r>
              <a:rPr kumimoji="1" lang="en-US" altLang="ja-JP" dirty="0" smtClean="0"/>
              <a:t>)</a:t>
            </a:r>
          </a:p>
          <a:p>
            <a:pPr marL="0" indent="0">
              <a:buNone/>
            </a:pPr>
            <a:r>
              <a:rPr lang="ja-JP" altLang="en-US" dirty="0" smtClean="0"/>
              <a:t>３．使われる変数が多い</a:t>
            </a:r>
            <a:endParaRPr kumimoji="1" lang="en-US" altLang="ja-JP" dirty="0" smtClean="0"/>
          </a:p>
          <a:p>
            <a:pPr marL="0" indent="0">
              <a:buNone/>
            </a:pPr>
            <a:r>
              <a:rPr lang="en-US" altLang="ja-JP" dirty="0" smtClean="0"/>
              <a:t> </a:t>
            </a:r>
            <a:endParaRPr kumimoji="1" lang="en-US" altLang="ja-JP"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28</a:t>
            </a:fld>
            <a:endParaRPr kumimoji="1" lang="ja-JP" altLang="en-US"/>
          </a:p>
        </p:txBody>
      </p:sp>
    </p:spTree>
    <p:extLst>
      <p:ext uri="{BB962C8B-B14F-4D97-AF65-F5344CB8AC3E}">
        <p14:creationId xmlns:p14="http://schemas.microsoft.com/office/powerpoint/2010/main" val="258309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838200" y="4550978"/>
            <a:ext cx="10515600" cy="2028497"/>
          </a:xfrm>
        </p:spPr>
        <p:txBody>
          <a:bodyPr>
            <a:normAutofit/>
          </a:bodyPr>
          <a:lstStyle/>
          <a:p>
            <a:r>
              <a:rPr lang="en-US" altLang="ja-JP" dirty="0" smtClean="0"/>
              <a:t>Lines Of Codes(LOC)</a:t>
            </a:r>
            <a:endParaRPr lang="en-US" altLang="ja-JP" dirty="0" smtClean="0"/>
          </a:p>
          <a:p>
            <a:r>
              <a:rPr lang="en-US" altLang="ja-JP" dirty="0" smtClean="0"/>
              <a:t>McCabe’s </a:t>
            </a:r>
            <a:r>
              <a:rPr lang="en-US" altLang="ja-JP" dirty="0" err="1" smtClean="0"/>
              <a:t>Cyclomatic</a:t>
            </a:r>
            <a:r>
              <a:rPr lang="en-US" altLang="ja-JP" dirty="0" smtClean="0"/>
              <a:t> Number(CYCLO)</a:t>
            </a:r>
            <a:endParaRPr lang="en-US" altLang="ja-JP" dirty="0" smtClean="0"/>
          </a:p>
          <a:p>
            <a:r>
              <a:rPr lang="en-US" altLang="ja-JP" dirty="0" smtClean="0"/>
              <a:t>Maximum Nesting Level(MAXNESTING)</a:t>
            </a:r>
            <a:endParaRPr lang="en-US" altLang="ja-JP" dirty="0" smtClean="0"/>
          </a:p>
          <a:p>
            <a:r>
              <a:rPr lang="en-US" altLang="ja-JP" dirty="0" smtClean="0"/>
              <a:t>Number Of Accessed Variables(NOAV)</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219" y="396024"/>
            <a:ext cx="5923561" cy="3975567"/>
          </a:xfrm>
          <a:prstGeom prst="rect">
            <a:avLst/>
          </a:prstGeom>
        </p:spPr>
      </p:pic>
      <p:sp>
        <p:nvSpPr>
          <p:cNvPr id="8" name="スライド番号プレースホルダー 7"/>
          <p:cNvSpPr>
            <a:spLocks noGrp="1"/>
          </p:cNvSpPr>
          <p:nvPr>
            <p:ph type="sldNum" sz="quarter" idx="12"/>
          </p:nvPr>
        </p:nvSpPr>
        <p:spPr/>
        <p:txBody>
          <a:bodyPr/>
          <a:lstStyle/>
          <a:p>
            <a:fld id="{67CE6A78-B9D0-4348-B287-E58DFBE64493}" type="slidenum">
              <a:rPr kumimoji="1" lang="ja-JP" altLang="en-US" smtClean="0"/>
              <a:t>29</a:t>
            </a:fld>
            <a:endParaRPr kumimoji="1" lang="ja-JP" altLang="en-US"/>
          </a:p>
        </p:txBody>
      </p:sp>
    </p:spTree>
    <p:extLst>
      <p:ext uri="{BB962C8B-B14F-4D97-AF65-F5344CB8AC3E}">
        <p14:creationId xmlns:p14="http://schemas.microsoft.com/office/powerpoint/2010/main" val="249413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Rules of Identity Harmony</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3</a:t>
            </a:r>
            <a:r>
              <a:rPr kumimoji="1" lang="ja-JP" altLang="en-US" dirty="0" err="1" smtClean="0"/>
              <a:t>つの</a:t>
            </a:r>
            <a:r>
              <a:rPr kumimoji="1" lang="ja-JP" altLang="en-US" dirty="0" smtClean="0"/>
              <a:t>法則</a:t>
            </a:r>
            <a:endParaRPr lang="en-US" altLang="ja-JP" dirty="0"/>
          </a:p>
          <a:p>
            <a:pPr marL="514350" indent="-514350">
              <a:buFont typeface="+mj-lt"/>
              <a:buAutoNum type="arabicPeriod"/>
            </a:pPr>
            <a:r>
              <a:rPr kumimoji="1" lang="ja-JP" altLang="en-US" dirty="0" smtClean="0"/>
              <a:t>クラスは調和を持ったサイズにするべき</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lang="ja-JP" altLang="en-US" dirty="0" smtClean="0"/>
              <a:t>それぞれのクラスは提供するサービスごとに名前</a:t>
            </a:r>
            <a:r>
              <a:rPr lang="en-US" altLang="ja-JP" dirty="0" smtClean="0"/>
              <a:t>(</a:t>
            </a:r>
            <a:r>
              <a:rPr lang="ja-JP" altLang="en-US" dirty="0" smtClean="0"/>
              <a:t>インターフェイス</a:t>
            </a:r>
            <a:r>
              <a:rPr lang="en-US" altLang="ja-JP" dirty="0" smtClean="0"/>
              <a:t>)</a:t>
            </a:r>
            <a:r>
              <a:rPr lang="ja-JP" altLang="en-US" dirty="0" smtClean="0"/>
              <a:t>を持ち，一つの責任と一つの特有のふるまいをするべき</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kumimoji="1" lang="ja-JP" altLang="en-US" dirty="0" smtClean="0"/>
              <a:t>データや命令は属しているクラス内で調和的に協力するべき</a:t>
            </a:r>
            <a:endParaRPr kumimoji="1" lang="ja-JP" altLang="en-US" dirty="0"/>
          </a:p>
        </p:txBody>
      </p:sp>
      <p:sp>
        <p:nvSpPr>
          <p:cNvPr id="5" name="スライド番号プレースホルダー 4"/>
          <p:cNvSpPr>
            <a:spLocks noGrp="1"/>
          </p:cNvSpPr>
          <p:nvPr>
            <p:ph type="sldNum" sz="quarter" idx="12"/>
          </p:nvPr>
        </p:nvSpPr>
        <p:spPr/>
        <p:txBody>
          <a:bodyPr/>
          <a:lstStyle/>
          <a:p>
            <a:fld id="{67CE6A78-B9D0-4348-B287-E58DFBE64493}" type="slidenum">
              <a:rPr kumimoji="1" lang="ja-JP" altLang="en-US" smtClean="0"/>
              <a:t>3</a:t>
            </a:fld>
            <a:endParaRPr kumimoji="1" lang="ja-JP" altLang="en-US"/>
          </a:p>
        </p:txBody>
      </p:sp>
    </p:spTree>
    <p:extLst>
      <p:ext uri="{BB962C8B-B14F-4D97-AF65-F5344CB8AC3E}">
        <p14:creationId xmlns:p14="http://schemas.microsoft.com/office/powerpoint/2010/main" val="1303104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Brain Method</a:t>
            </a:r>
            <a:endParaRPr kumimoji="1" lang="ja-JP" altLang="en-US" dirty="0"/>
          </a:p>
        </p:txBody>
      </p:sp>
      <p:sp>
        <p:nvSpPr>
          <p:cNvPr id="6" name="コンテンツ プレースホルダー 5"/>
          <p:cNvSpPr>
            <a:spLocks noGrp="1"/>
          </p:cNvSpPr>
          <p:nvPr>
            <p:ph idx="1"/>
          </p:nvPr>
        </p:nvSpPr>
        <p:spPr>
          <a:xfrm>
            <a:off x="838200" y="1825625"/>
            <a:ext cx="5715000" cy="4351338"/>
          </a:xfrm>
        </p:spPr>
        <p:txBody>
          <a:bodyPr>
            <a:normAutofit fontScale="92500" lnSpcReduction="10000"/>
          </a:bodyPr>
          <a:lstStyle/>
          <a:p>
            <a:pPr marL="0" indent="0">
              <a:buNone/>
            </a:pPr>
            <a:r>
              <a:rPr lang="ja-JP" altLang="en-US" dirty="0" smtClean="0"/>
              <a:t>例：</a:t>
            </a:r>
            <a:r>
              <a:rPr lang="en-US" altLang="ja-JP" dirty="0" err="1" smtClean="0"/>
              <a:t>Modeller</a:t>
            </a:r>
            <a:r>
              <a:rPr lang="ja-JP" altLang="en-US" dirty="0" smtClean="0"/>
              <a:t>クラス</a:t>
            </a:r>
            <a:endParaRPr kumimoji="1" lang="en-US" altLang="ja-JP" dirty="0" smtClean="0"/>
          </a:p>
          <a:p>
            <a:pPr marL="0" indent="0">
              <a:buNone/>
            </a:pPr>
            <a:endParaRPr lang="en-US" altLang="ja-JP" dirty="0" smtClean="0"/>
          </a:p>
          <a:p>
            <a:pPr marL="0" indent="0">
              <a:buNone/>
            </a:pPr>
            <a:r>
              <a:rPr lang="en-US" altLang="ja-JP" dirty="0" err="1" smtClean="0"/>
              <a:t>addDocumentationTag</a:t>
            </a:r>
            <a:r>
              <a:rPr lang="en-US" altLang="ja-JP" dirty="0" smtClean="0"/>
              <a:t>(1a):150</a:t>
            </a:r>
            <a:r>
              <a:rPr lang="ja-JP" altLang="en-US" dirty="0" smtClean="0"/>
              <a:t>行</a:t>
            </a:r>
            <a:endParaRPr lang="en-US" altLang="ja-JP" dirty="0" smtClean="0"/>
          </a:p>
          <a:p>
            <a:pPr marL="0" indent="0">
              <a:buNone/>
            </a:pPr>
            <a:r>
              <a:rPr lang="en-US" altLang="ja-JP" dirty="0" err="1" smtClean="0"/>
              <a:t>addOperation</a:t>
            </a:r>
            <a:r>
              <a:rPr lang="en-US" altLang="ja-JP" dirty="0" smtClean="0"/>
              <a:t>(1b):116LOC</a:t>
            </a:r>
          </a:p>
          <a:p>
            <a:pPr marL="0" indent="0">
              <a:buNone/>
            </a:pPr>
            <a:r>
              <a:rPr lang="en-US" altLang="ja-JP" dirty="0" err="1" smtClean="0"/>
              <a:t>addAttribute</a:t>
            </a:r>
            <a:r>
              <a:rPr lang="en-US" altLang="ja-JP" dirty="0" smtClean="0"/>
              <a:t>(1c):108LOC</a:t>
            </a:r>
          </a:p>
          <a:p>
            <a:pPr marL="0" indent="0">
              <a:buNone/>
            </a:pPr>
            <a:endParaRPr lang="en-US" altLang="ja-JP" dirty="0"/>
          </a:p>
          <a:p>
            <a:pPr marL="0" indent="0">
              <a:buNone/>
            </a:pPr>
            <a:r>
              <a:rPr lang="ja-JP" altLang="en-US" dirty="0" smtClean="0"/>
              <a:t>他</a:t>
            </a:r>
            <a:r>
              <a:rPr lang="en-US" altLang="ja-JP" dirty="0" smtClean="0"/>
              <a:t>:12</a:t>
            </a:r>
            <a:r>
              <a:rPr lang="ja-JP" altLang="en-US" dirty="0" smtClean="0"/>
              <a:t>の属性があるが</a:t>
            </a:r>
            <a:r>
              <a:rPr lang="en-US" altLang="ja-JP" dirty="0" smtClean="0"/>
              <a:t>,</a:t>
            </a:r>
            <a:r>
              <a:rPr lang="ja-JP" altLang="en-US" dirty="0" smtClean="0"/>
              <a:t>アクセサーは</a:t>
            </a:r>
            <a:r>
              <a:rPr lang="en-US" altLang="ja-JP" dirty="0" smtClean="0"/>
              <a:t>4</a:t>
            </a:r>
            <a:r>
              <a:rPr lang="ja-JP" altLang="en-US" dirty="0" smtClean="0"/>
              <a:t>つのみ</a:t>
            </a:r>
            <a:endParaRPr lang="en-US" altLang="ja-JP" dirty="0" smtClean="0"/>
          </a:p>
          <a:p>
            <a:pPr marL="0" indent="0">
              <a:buNone/>
            </a:pPr>
            <a:r>
              <a:rPr lang="en-US" altLang="ja-JP" dirty="0" smtClean="0"/>
              <a:t>(Dispersed </a:t>
            </a:r>
            <a:r>
              <a:rPr lang="en-US" altLang="ja-JP" dirty="0" err="1" smtClean="0"/>
              <a:t>Coupring</a:t>
            </a:r>
            <a:r>
              <a:rPr lang="en-US" altLang="ja-JP" dirty="0" smtClean="0"/>
              <a:t>, Intensive </a:t>
            </a:r>
            <a:r>
              <a:rPr lang="en-US" altLang="ja-JP" dirty="0" err="1" smtClean="0"/>
              <a:t>Coupring</a:t>
            </a:r>
            <a:r>
              <a:rPr lang="en-US" altLang="ja-JP" dirty="0" smtClean="0"/>
              <a:t>)</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30</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103" y="769593"/>
            <a:ext cx="5511358" cy="5407370"/>
          </a:xfrm>
          <a:prstGeom prst="rect">
            <a:avLst/>
          </a:prstGeom>
        </p:spPr>
      </p:pic>
    </p:spTree>
    <p:extLst>
      <p:ext uri="{BB962C8B-B14F-4D97-AF65-F5344CB8AC3E}">
        <p14:creationId xmlns:p14="http://schemas.microsoft.com/office/powerpoint/2010/main" val="2749724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Brain Method</a:t>
            </a:r>
            <a:endParaRPr kumimoji="1" lang="ja-JP" altLang="en-US" dirty="0"/>
          </a:p>
        </p:txBody>
      </p:sp>
      <p:sp>
        <p:nvSpPr>
          <p:cNvPr id="6" name="コンテンツ プレースホルダー 5"/>
          <p:cNvSpPr>
            <a:spLocks noGrp="1"/>
          </p:cNvSpPr>
          <p:nvPr>
            <p:ph idx="1"/>
          </p:nvPr>
        </p:nvSpPr>
        <p:spPr>
          <a:xfrm>
            <a:off x="838200" y="1825625"/>
            <a:ext cx="5715000" cy="4351338"/>
          </a:xfrm>
        </p:spPr>
        <p:txBody>
          <a:bodyPr>
            <a:normAutofit/>
          </a:bodyPr>
          <a:lstStyle/>
          <a:p>
            <a:pPr marL="0" indent="0">
              <a:buNone/>
            </a:pPr>
            <a:r>
              <a:rPr lang="ja-JP" altLang="en-US" dirty="0" smtClean="0"/>
              <a:t>例：</a:t>
            </a:r>
            <a:r>
              <a:rPr lang="en-US" altLang="ja-JP" dirty="0" err="1" smtClean="0"/>
              <a:t>ProjectBrowser</a:t>
            </a:r>
            <a:r>
              <a:rPr lang="ja-JP" altLang="en-US" dirty="0" smtClean="0"/>
              <a:t>クラス</a:t>
            </a:r>
            <a:endParaRPr lang="en-US" altLang="ja-JP" dirty="0" smtClean="0"/>
          </a:p>
          <a:p>
            <a:pPr marL="0" indent="0">
              <a:buNone/>
            </a:pPr>
            <a:endParaRPr kumimoji="1" lang="en-US" altLang="ja-JP" dirty="0"/>
          </a:p>
          <a:p>
            <a:pPr marL="0" indent="0">
              <a:buNone/>
            </a:pPr>
            <a:r>
              <a:rPr lang="en-US" altLang="ja-JP" dirty="0" err="1" smtClean="0"/>
              <a:t>createPanels</a:t>
            </a:r>
            <a:r>
              <a:rPr lang="en-US" altLang="ja-JP" dirty="0" smtClean="0"/>
              <a:t>(2a):116LOC</a:t>
            </a:r>
          </a:p>
          <a:p>
            <a:pPr marL="0" indent="0">
              <a:buNone/>
            </a:pPr>
            <a:endParaRPr kumimoji="1" lang="en-US" altLang="ja-JP" dirty="0"/>
          </a:p>
          <a:p>
            <a:pPr marL="0" indent="0">
              <a:buNone/>
            </a:pPr>
            <a:endParaRPr lang="en-US" altLang="ja-JP" dirty="0" smtClean="0"/>
          </a:p>
          <a:p>
            <a:pPr marL="0" indent="0">
              <a:buNone/>
            </a:pPr>
            <a:r>
              <a:rPr kumimoji="1" lang="ja-JP" altLang="en-US" dirty="0" smtClean="0"/>
              <a:t>さらに</a:t>
            </a:r>
            <a:r>
              <a:rPr kumimoji="1" lang="en-US" altLang="ja-JP" dirty="0" smtClean="0"/>
              <a:t>…</a:t>
            </a:r>
          </a:p>
          <a:p>
            <a:pPr marL="0" indent="0">
              <a:buNone/>
            </a:pPr>
            <a:endParaRPr lang="en-US" altLang="ja-JP" dirty="0" smtClean="0"/>
          </a:p>
          <a:p>
            <a:pPr marL="0" indent="0">
              <a:buNone/>
            </a:pPr>
            <a:endParaRPr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31</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103" y="769593"/>
            <a:ext cx="5511358" cy="5407370"/>
          </a:xfrm>
          <a:prstGeom prst="rect">
            <a:avLst/>
          </a:prstGeom>
        </p:spPr>
      </p:pic>
    </p:spTree>
    <p:extLst>
      <p:ext uri="{BB962C8B-B14F-4D97-AF65-F5344CB8AC3E}">
        <p14:creationId xmlns:p14="http://schemas.microsoft.com/office/powerpoint/2010/main" val="2774474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3630229"/>
            <a:ext cx="10515600" cy="2546733"/>
          </a:xfrm>
        </p:spPr>
        <p:txBody>
          <a:bodyPr/>
          <a:lstStyle/>
          <a:p>
            <a:r>
              <a:rPr kumimoji="1" lang="en-US" altLang="ja-JP" dirty="0" smtClean="0"/>
              <a:t>Demeter’s Law</a:t>
            </a:r>
            <a:r>
              <a:rPr lang="ja-JP" altLang="en-US" dirty="0" smtClean="0"/>
              <a:t>の違反</a:t>
            </a:r>
            <a:endParaRPr lang="en-US" altLang="ja-JP" dirty="0" smtClean="0"/>
          </a:p>
          <a:p>
            <a:pPr marL="0" indent="0">
              <a:buNone/>
            </a:pPr>
            <a:r>
              <a:rPr lang="en-US" altLang="ja-JP" dirty="0" smtClean="0"/>
              <a:t> get</a:t>
            </a:r>
            <a:r>
              <a:rPr lang="ja-JP" altLang="en-US" dirty="0" smtClean="0"/>
              <a:t>系メソッドを鎖状に呼び出している。</a:t>
            </a:r>
            <a:endParaRPr lang="en-US" altLang="ja-JP" dirty="0" smtClean="0"/>
          </a:p>
          <a:p>
            <a:pPr marL="0" indent="0">
              <a:buNone/>
            </a:pPr>
            <a:r>
              <a:rPr lang="ja-JP" altLang="en-US" dirty="0"/>
              <a:t>他</a:t>
            </a:r>
            <a:r>
              <a:rPr lang="ja-JP" altLang="en-US" dirty="0" smtClean="0"/>
              <a:t>のクラスメソッド戻り値として返されたオブジェクトのメソッドの呼び出しをしない</a:t>
            </a:r>
            <a:endParaRPr lang="en-US" altLang="ja-JP" dirty="0" smtClean="0"/>
          </a:p>
          <a:p>
            <a:pPr marL="0" indent="0">
              <a:buNone/>
            </a:pPr>
            <a:r>
              <a:rPr kumimoji="1" lang="en-US" altLang="ja-JP" dirty="0"/>
              <a:t> </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32</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817" y="561947"/>
            <a:ext cx="7696365" cy="2888894"/>
          </a:xfrm>
          <a:prstGeom prst="rect">
            <a:avLst/>
          </a:prstGeom>
        </p:spPr>
      </p:pic>
    </p:spTree>
    <p:extLst>
      <p:ext uri="{BB962C8B-B14F-4D97-AF65-F5344CB8AC3E}">
        <p14:creationId xmlns:p14="http://schemas.microsoft.com/office/powerpoint/2010/main" val="3928440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Brain Method</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リファクタリング</a:t>
            </a:r>
            <a:endParaRPr lang="en-US" altLang="ja-JP" dirty="0" smtClean="0"/>
          </a:p>
          <a:p>
            <a:pPr marL="0" indent="0">
              <a:buNone/>
            </a:pPr>
            <a:r>
              <a:rPr lang="ja-JP" altLang="en-US" dirty="0"/>
              <a:t>　</a:t>
            </a:r>
            <a:r>
              <a:rPr lang="ja-JP" altLang="en-US" dirty="0" smtClean="0"/>
              <a:t>メソッドを分ける→どこで分けるか？</a:t>
            </a:r>
            <a:r>
              <a:rPr lang="en-US" altLang="ja-JP" dirty="0" smtClean="0"/>
              <a:t> </a:t>
            </a:r>
          </a:p>
          <a:p>
            <a:pPr marL="0" indent="0">
              <a:buNone/>
            </a:pPr>
            <a:endParaRPr lang="en-US" altLang="ja-JP" dirty="0" smtClean="0"/>
          </a:p>
          <a:p>
            <a:pPr marL="0" indent="0">
              <a:buNone/>
            </a:pPr>
            <a:r>
              <a:rPr lang="en-US" altLang="ja-JP" dirty="0" smtClean="0"/>
              <a:t>Fowler</a:t>
            </a:r>
            <a:r>
              <a:rPr lang="ja-JP" altLang="en-US" dirty="0" smtClean="0"/>
              <a:t>によると</a:t>
            </a:r>
            <a:endParaRPr lang="en-US" altLang="ja-JP" dirty="0" smtClean="0"/>
          </a:p>
          <a:p>
            <a:pPr marL="0" indent="0">
              <a:buNone/>
            </a:pPr>
            <a:r>
              <a:rPr kumimoji="1" lang="en-US" altLang="ja-JP" dirty="0" smtClean="0"/>
              <a:t>“</a:t>
            </a:r>
            <a:r>
              <a:rPr kumimoji="1" lang="ja-JP" altLang="en-US" dirty="0" smtClean="0"/>
              <a:t>コメントを書いた方が良いと感じたときは</a:t>
            </a:r>
            <a:r>
              <a:rPr kumimoji="1" lang="en-US" altLang="ja-JP" dirty="0" smtClean="0"/>
              <a:t>,</a:t>
            </a:r>
            <a:r>
              <a:rPr kumimoji="1" lang="ja-JP" altLang="en-US" dirty="0" smtClean="0"/>
              <a:t>メソッドに分けて書いた方がよい。そのようなメソッドはコメントされたコードを含むが，実行方法よりもコードの意図に基づいて名前が付けられている</a:t>
            </a:r>
            <a:r>
              <a:rPr kumimoji="1" lang="en-US" altLang="ja-JP" dirty="0" smtClean="0"/>
              <a:t>”</a:t>
            </a:r>
          </a:p>
          <a:p>
            <a:pPr marL="0" indent="0">
              <a:buNone/>
            </a:pPr>
            <a:endParaRPr kumimoji="1" lang="en-US" altLang="ja-JP"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33</a:t>
            </a:fld>
            <a:endParaRPr kumimoji="1" lang="ja-JP" altLang="en-US"/>
          </a:p>
        </p:txBody>
      </p:sp>
    </p:spTree>
    <p:extLst>
      <p:ext uri="{BB962C8B-B14F-4D97-AF65-F5344CB8AC3E}">
        <p14:creationId xmlns:p14="http://schemas.microsoft.com/office/powerpoint/2010/main" val="295247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Brain Method</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smtClean="0"/>
              <a:t>リファクタリング</a:t>
            </a:r>
            <a:endParaRPr lang="en-US" altLang="ja-JP" dirty="0"/>
          </a:p>
          <a:p>
            <a:pPr marL="0" indent="0">
              <a:buNone/>
            </a:pPr>
            <a:r>
              <a:rPr lang="en-US" altLang="ja-JP" dirty="0" smtClean="0"/>
              <a:t>1.Identity harmony</a:t>
            </a:r>
          </a:p>
          <a:p>
            <a:pPr marL="0" indent="0">
              <a:buNone/>
            </a:pPr>
            <a:r>
              <a:rPr lang="en-US" altLang="ja-JP" dirty="0"/>
              <a:t> </a:t>
            </a:r>
            <a:r>
              <a:rPr lang="ja-JP" altLang="en-US" dirty="0" smtClean="0"/>
              <a:t>メソッドの部分を集める，レアケースではメソッドを丸ごとデータ提供部分に移行することも</a:t>
            </a:r>
            <a:endParaRPr lang="en-US" altLang="ja-JP" dirty="0" smtClean="0"/>
          </a:p>
          <a:p>
            <a:pPr marL="0" indent="0">
              <a:buNone/>
            </a:pPr>
            <a:r>
              <a:rPr lang="en-US" altLang="ja-JP" dirty="0" smtClean="0"/>
              <a:t>2.Collaboration harmony</a:t>
            </a:r>
          </a:p>
          <a:p>
            <a:pPr marL="0" indent="0">
              <a:buNone/>
            </a:pPr>
            <a:r>
              <a:rPr lang="en-US" altLang="ja-JP" dirty="0" smtClean="0"/>
              <a:t> </a:t>
            </a:r>
            <a:r>
              <a:rPr lang="ja-JP" altLang="en-US" dirty="0" smtClean="0"/>
              <a:t>呼び出しが多いものを軽い</a:t>
            </a:r>
            <a:r>
              <a:rPr lang="en-US" altLang="ja-JP" dirty="0" smtClean="0"/>
              <a:t>(light-weight)</a:t>
            </a:r>
            <a:r>
              <a:rPr lang="ja-JP" altLang="en-US" dirty="0" smtClean="0"/>
              <a:t>メソッドに，呼び出しが少ないものを複雑なメソッドに置き換える</a:t>
            </a:r>
            <a:endParaRPr lang="en-US" altLang="ja-JP" dirty="0" smtClean="0"/>
          </a:p>
          <a:p>
            <a:pPr marL="0" indent="0">
              <a:buNone/>
            </a:pPr>
            <a:r>
              <a:rPr lang="en-US" altLang="ja-JP" dirty="0" smtClean="0"/>
              <a:t>3.Classification harmony</a:t>
            </a:r>
          </a:p>
          <a:p>
            <a:pPr marL="0" indent="0">
              <a:buNone/>
            </a:pPr>
            <a:r>
              <a:rPr lang="en-US" altLang="ja-JP" dirty="0"/>
              <a:t> </a:t>
            </a:r>
            <a:r>
              <a:rPr lang="en-US" altLang="ja-JP" dirty="0" smtClean="0"/>
              <a:t>Duplication</a:t>
            </a:r>
            <a:r>
              <a:rPr lang="ja-JP" altLang="en-US" dirty="0" smtClean="0"/>
              <a:t>が含まれている場合が多いので，それを見つけ出す</a:t>
            </a:r>
            <a:endParaRPr lang="en-US" altLang="ja-JP"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34</a:t>
            </a:fld>
            <a:endParaRPr kumimoji="1" lang="ja-JP" altLang="en-US"/>
          </a:p>
        </p:txBody>
      </p:sp>
    </p:spTree>
    <p:extLst>
      <p:ext uri="{BB962C8B-B14F-4D97-AF65-F5344CB8AC3E}">
        <p14:creationId xmlns:p14="http://schemas.microsoft.com/office/powerpoint/2010/main" val="300104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6624145" cy="5448830"/>
          </a:xfrm>
        </p:spPr>
        <p:txBody>
          <a:bodyPr>
            <a:normAutofit/>
          </a:bodyPr>
          <a:lstStyle/>
          <a:p>
            <a:pPr marL="0" indent="0">
              <a:buNone/>
            </a:pPr>
            <a:endParaRPr lang="en-US" altLang="ja-JP" sz="3600" dirty="0" smtClean="0"/>
          </a:p>
          <a:p>
            <a:r>
              <a:rPr lang="en-US" altLang="ja-JP" sz="3600" dirty="0" smtClean="0"/>
              <a:t>5.3 God Class</a:t>
            </a:r>
            <a:endParaRPr kumimoji="1" lang="en-US" altLang="ja-JP" sz="3600" dirty="0" smtClean="0"/>
          </a:p>
          <a:p>
            <a:r>
              <a:rPr lang="en-US" altLang="ja-JP" sz="3600" dirty="0" smtClean="0"/>
              <a:t>5.4 Feature Envy</a:t>
            </a:r>
          </a:p>
          <a:p>
            <a:r>
              <a:rPr lang="en-US" altLang="ja-JP" sz="3600" dirty="0" smtClean="0"/>
              <a:t>5.5 Data Class</a:t>
            </a:r>
          </a:p>
          <a:p>
            <a:r>
              <a:rPr lang="en-US" altLang="ja-JP" sz="3600" dirty="0" smtClean="0"/>
              <a:t>5.6 Brain Method </a:t>
            </a:r>
          </a:p>
          <a:p>
            <a:r>
              <a:rPr lang="en-US" altLang="ja-JP" sz="3600" dirty="0" smtClean="0"/>
              <a:t>5.7 Brain Class</a:t>
            </a:r>
          </a:p>
          <a:p>
            <a:r>
              <a:rPr lang="en-US" altLang="ja-JP" sz="3600" dirty="0" smtClean="0"/>
              <a:t>5.8 Significant Duplication</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35</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78" y="1127527"/>
            <a:ext cx="5816843" cy="3073049"/>
          </a:xfrm>
          <a:prstGeom prst="rect">
            <a:avLst/>
          </a:prstGeom>
        </p:spPr>
      </p:pic>
      <p:sp>
        <p:nvSpPr>
          <p:cNvPr id="2" name="右矢印 1"/>
          <p:cNvSpPr/>
          <p:nvPr/>
        </p:nvSpPr>
        <p:spPr>
          <a:xfrm>
            <a:off x="210207" y="3832088"/>
            <a:ext cx="627993" cy="493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6683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Brain Class</a:t>
            </a:r>
            <a:endParaRPr kumimoji="1" lang="ja-JP" altLang="en-US" dirty="0"/>
          </a:p>
        </p:txBody>
      </p:sp>
      <p:sp>
        <p:nvSpPr>
          <p:cNvPr id="6" name="コンテンツ プレースホルダー 5"/>
          <p:cNvSpPr>
            <a:spLocks noGrp="1"/>
          </p:cNvSpPr>
          <p:nvPr>
            <p:ph idx="1"/>
          </p:nvPr>
        </p:nvSpPr>
        <p:spPr/>
        <p:txBody>
          <a:bodyPr>
            <a:normAutofit/>
          </a:bodyPr>
          <a:lstStyle/>
          <a:p>
            <a:r>
              <a:rPr kumimoji="1" lang="ja-JP" altLang="en-US" dirty="0" smtClean="0"/>
              <a:t>特徴</a:t>
            </a:r>
            <a:endParaRPr kumimoji="1" lang="en-US" altLang="ja-JP" dirty="0" smtClean="0"/>
          </a:p>
          <a:p>
            <a:pPr marL="0" indent="0">
              <a:buNone/>
            </a:pPr>
            <a:r>
              <a:rPr lang="en-US" altLang="ja-JP" dirty="0" smtClean="0"/>
              <a:t> </a:t>
            </a:r>
            <a:r>
              <a:rPr lang="ja-JP" altLang="en-US" dirty="0" smtClean="0"/>
              <a:t>過剰に多くの機能が存在するクラス</a:t>
            </a:r>
            <a:endParaRPr lang="en-US" altLang="ja-JP"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36</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2640930291"/>
              </p:ext>
            </p:extLst>
          </p:nvPr>
        </p:nvGraphicFramePr>
        <p:xfrm>
          <a:off x="838200" y="3415862"/>
          <a:ext cx="10515600" cy="2865120"/>
        </p:xfrm>
        <a:graphic>
          <a:graphicData uri="http://schemas.openxmlformats.org/drawingml/2006/table">
            <a:tbl>
              <a:tblPr firstRow="1" bandRow="1">
                <a:tableStyleId>{5940675A-B579-460E-94D1-54222C63F5DA}</a:tableStyleId>
              </a:tblPr>
              <a:tblGrid>
                <a:gridCol w="1558159">
                  <a:extLst>
                    <a:ext uri="{9D8B030D-6E8A-4147-A177-3AD203B41FA5}">
                      <a16:colId xmlns:a16="http://schemas.microsoft.com/office/drawing/2014/main" val="3519908288"/>
                    </a:ext>
                  </a:extLst>
                </a:gridCol>
                <a:gridCol w="8957441">
                  <a:extLst>
                    <a:ext uri="{9D8B030D-6E8A-4147-A177-3AD203B41FA5}">
                      <a16:colId xmlns:a16="http://schemas.microsoft.com/office/drawing/2014/main" val="3745070999"/>
                    </a:ext>
                  </a:extLst>
                </a:gridCol>
              </a:tblGrid>
              <a:tr h="851542">
                <a:tc>
                  <a:txBody>
                    <a:bodyPr/>
                    <a:lstStyle/>
                    <a:p>
                      <a:r>
                        <a:rPr kumimoji="1" lang="en-US" altLang="ja-JP" sz="2400" dirty="0" smtClean="0"/>
                        <a:t>God Class</a:t>
                      </a:r>
                      <a:endParaRPr kumimoji="1" lang="ja-JP"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他クラスの属性に直接アクセスするなどカプセル化の破壊が見られる</a:t>
                      </a:r>
                      <a:endParaRPr lang="en-US" altLang="ja-JP" sz="2800" dirty="0" smtClean="0"/>
                    </a:p>
                    <a:p>
                      <a:endParaRPr kumimoji="1" lang="ja-JP" altLang="en-US" dirty="0"/>
                    </a:p>
                  </a:txBody>
                  <a:tcPr/>
                </a:tc>
                <a:extLst>
                  <a:ext uri="{0D108BD9-81ED-4DB2-BD59-A6C34878D82A}">
                    <a16:rowId xmlns:a16="http://schemas.microsoft.com/office/drawing/2014/main" val="3698100965"/>
                  </a:ext>
                </a:extLst>
              </a:tr>
              <a:tr h="851542">
                <a:tc>
                  <a:txBody>
                    <a:bodyPr/>
                    <a:lstStyle/>
                    <a:p>
                      <a:r>
                        <a:rPr kumimoji="1" lang="en-US" altLang="ja-JP" sz="2400" dirty="0" smtClean="0"/>
                        <a:t>Brain Class</a:t>
                      </a:r>
                      <a:endParaRPr kumimoji="1" lang="ja-JP" altLang="en-US" sz="2400" dirty="0"/>
                    </a:p>
                  </a:txBody>
                  <a:tcPr/>
                </a:tc>
                <a:tc>
                  <a:txBody>
                    <a:bodyPr/>
                    <a:lstStyle/>
                    <a:p>
                      <a:r>
                        <a:rPr kumimoji="1" lang="en-US" altLang="ja-JP" sz="2800" dirty="0" smtClean="0"/>
                        <a:t>“Satellite Class”</a:t>
                      </a:r>
                      <a:r>
                        <a:rPr kumimoji="1" lang="ja-JP" altLang="en-US" sz="2800" dirty="0" smtClean="0"/>
                        <a:t>からのアクセスがなかったり，凝集度が低いために</a:t>
                      </a:r>
                      <a:r>
                        <a:rPr kumimoji="1" lang="en-US" altLang="ja-JP" sz="2800" dirty="0" smtClean="0"/>
                        <a:t>God</a:t>
                      </a:r>
                      <a:r>
                        <a:rPr kumimoji="1" lang="en-US" altLang="ja-JP" sz="2800" baseline="0" dirty="0" smtClean="0"/>
                        <a:t> Class</a:t>
                      </a:r>
                      <a:r>
                        <a:rPr kumimoji="1" lang="ja-JP" altLang="en-US" sz="2800" baseline="0" dirty="0" smtClean="0"/>
                        <a:t>の検知では補足しきれないもの</a:t>
                      </a:r>
                      <a:endParaRPr kumimoji="1" lang="en-US" altLang="ja-JP" sz="2800" baseline="0" dirty="0" smtClean="0"/>
                    </a:p>
                    <a:p>
                      <a:endParaRPr kumimoji="1" lang="ja-JP" altLang="en-US" dirty="0"/>
                    </a:p>
                  </a:txBody>
                  <a:tcPr/>
                </a:tc>
                <a:extLst>
                  <a:ext uri="{0D108BD9-81ED-4DB2-BD59-A6C34878D82A}">
                    <a16:rowId xmlns:a16="http://schemas.microsoft.com/office/drawing/2014/main" val="1134408534"/>
                  </a:ext>
                </a:extLst>
              </a:tr>
            </a:tbl>
          </a:graphicData>
        </a:graphic>
      </p:graphicFrame>
    </p:spTree>
    <p:extLst>
      <p:ext uri="{BB962C8B-B14F-4D97-AF65-F5344CB8AC3E}">
        <p14:creationId xmlns:p14="http://schemas.microsoft.com/office/powerpoint/2010/main" val="2126818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Brain Class</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smtClean="0"/>
              <a:t>検知</a:t>
            </a:r>
            <a:endParaRPr lang="en-US" altLang="ja-JP" dirty="0" smtClean="0"/>
          </a:p>
          <a:p>
            <a:endParaRPr lang="en-US" altLang="ja-JP" dirty="0"/>
          </a:p>
          <a:p>
            <a:pPr marL="0" indent="0">
              <a:buNone/>
            </a:pPr>
            <a:r>
              <a:rPr lang="ja-JP" altLang="en-US" dirty="0" smtClean="0"/>
              <a:t>１．</a:t>
            </a:r>
            <a:r>
              <a:rPr lang="en-US" altLang="ja-JP" dirty="0" smtClean="0"/>
              <a:t>Brain Method</a:t>
            </a:r>
            <a:r>
              <a:rPr lang="ja-JP" altLang="en-US" dirty="0" smtClean="0"/>
              <a:t>を</a:t>
            </a:r>
            <a:r>
              <a:rPr lang="en-US" altLang="ja-JP" dirty="0"/>
              <a:t>2</a:t>
            </a:r>
            <a:r>
              <a:rPr lang="ja-JP" altLang="en-US" dirty="0" smtClean="0"/>
              <a:t>つ以上含む，サイズが大きい</a:t>
            </a:r>
            <a:endParaRPr lang="en-US" altLang="ja-JP" dirty="0" smtClean="0"/>
          </a:p>
          <a:p>
            <a:pPr marL="0" indent="0">
              <a:buNone/>
            </a:pPr>
            <a:r>
              <a:rPr lang="ja-JP" altLang="en-US" dirty="0" smtClean="0"/>
              <a:t>２．</a:t>
            </a:r>
            <a:r>
              <a:rPr lang="en-US" altLang="ja-JP" dirty="0" smtClean="0"/>
              <a:t>Brain Method</a:t>
            </a:r>
            <a:r>
              <a:rPr lang="ja-JP" altLang="en-US" dirty="0" smtClean="0"/>
              <a:t>は</a:t>
            </a:r>
            <a:r>
              <a:rPr lang="en-US" altLang="ja-JP" dirty="0" smtClean="0"/>
              <a:t>1</a:t>
            </a:r>
            <a:r>
              <a:rPr lang="ja-JP" altLang="en-US" dirty="0" smtClean="0"/>
              <a:t>つのみだが，サイズと複雑さが大きい</a:t>
            </a:r>
            <a:endParaRPr lang="en-US" altLang="ja-JP" dirty="0" smtClean="0"/>
          </a:p>
          <a:p>
            <a:pPr marL="0" indent="0">
              <a:buNone/>
            </a:pPr>
            <a:r>
              <a:rPr lang="ja-JP" altLang="en-US" dirty="0" smtClean="0"/>
              <a:t>３．とても複雑で凝集度が低い</a:t>
            </a:r>
            <a:endParaRPr lang="en-US" altLang="ja-JP"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37</a:t>
            </a:fld>
            <a:endParaRPr kumimoji="1" lang="ja-JP" altLang="en-US"/>
          </a:p>
        </p:txBody>
      </p:sp>
    </p:spTree>
    <p:extLst>
      <p:ext uri="{BB962C8B-B14F-4D97-AF65-F5344CB8AC3E}">
        <p14:creationId xmlns:p14="http://schemas.microsoft.com/office/powerpoint/2010/main" val="1117104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42187"/>
            <a:ext cx="5148912" cy="5734775"/>
          </a:xfrm>
        </p:spPr>
        <p:txBody>
          <a:bodyPr/>
          <a:lstStyle/>
          <a:p>
            <a:r>
              <a:rPr lang="en-US" altLang="ja-JP" dirty="0" smtClean="0"/>
              <a:t>Lines Of Codes(LOC)</a:t>
            </a:r>
            <a:endParaRPr lang="en-US" altLang="ja-JP" dirty="0" smtClean="0"/>
          </a:p>
          <a:p>
            <a:r>
              <a:rPr lang="en-US" altLang="ja-JP" dirty="0" smtClean="0"/>
              <a:t>Weighted Method Count(WMC)</a:t>
            </a:r>
            <a:endParaRPr lang="en-US" altLang="ja-JP" dirty="0" smtClean="0"/>
          </a:p>
          <a:p>
            <a:r>
              <a:rPr lang="en-US" altLang="ja-JP" dirty="0" smtClean="0"/>
              <a:t>Tight Class Cohesion(TCC)</a:t>
            </a:r>
            <a:endParaRPr lang="en-US" altLang="ja-JP" dirty="0" smtClean="0"/>
          </a:p>
          <a:p>
            <a:pPr marL="0" indent="0">
              <a:buNone/>
            </a:pPr>
            <a:r>
              <a:rPr lang="en-US" altLang="ja-JP" dirty="0" smtClean="0"/>
              <a:t> </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38</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112" y="442187"/>
            <a:ext cx="5366688" cy="5734775"/>
          </a:xfrm>
          <a:prstGeom prst="rect">
            <a:avLst/>
          </a:prstGeom>
        </p:spPr>
      </p:pic>
    </p:spTree>
    <p:extLst>
      <p:ext uri="{BB962C8B-B14F-4D97-AF65-F5344CB8AC3E}">
        <p14:creationId xmlns:p14="http://schemas.microsoft.com/office/powerpoint/2010/main" val="2389130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42187"/>
            <a:ext cx="5148912" cy="5734775"/>
          </a:xfrm>
        </p:spPr>
        <p:txBody>
          <a:bodyPr/>
          <a:lstStyle/>
          <a:p>
            <a:pPr marL="0" indent="0">
              <a:buNone/>
            </a:pPr>
            <a:r>
              <a:rPr lang="ja-JP" altLang="en-US" dirty="0" smtClean="0"/>
              <a:t>例：</a:t>
            </a:r>
            <a:r>
              <a:rPr lang="en-US" altLang="ja-JP" dirty="0" err="1" smtClean="0"/>
              <a:t>ArgoUML</a:t>
            </a:r>
            <a:r>
              <a:rPr lang="en-US" altLang="ja-JP" dirty="0"/>
              <a:t> </a:t>
            </a:r>
            <a:r>
              <a:rPr lang="en-US" altLang="ja-JP" dirty="0" err="1" smtClean="0"/>
              <a:t>ParserDisplay</a:t>
            </a:r>
            <a:endParaRPr lang="en-US" altLang="ja-JP" dirty="0" smtClean="0"/>
          </a:p>
          <a:p>
            <a:pPr marL="0" indent="0">
              <a:buNone/>
            </a:pPr>
            <a:endParaRPr lang="en-US" altLang="ja-JP" dirty="0"/>
          </a:p>
          <a:p>
            <a:r>
              <a:rPr lang="ja-JP" altLang="en-US" dirty="0" smtClean="0"/>
              <a:t>最も長いメソッド</a:t>
            </a:r>
            <a:r>
              <a:rPr lang="en-US" altLang="ja-JP" dirty="0" smtClean="0"/>
              <a:t>:576</a:t>
            </a:r>
            <a:r>
              <a:rPr lang="ja-JP" altLang="en-US" dirty="0" smtClean="0"/>
              <a:t>行</a:t>
            </a:r>
            <a:endParaRPr lang="en-US" altLang="ja-JP" dirty="0" smtClean="0"/>
          </a:p>
          <a:p>
            <a:r>
              <a:rPr lang="en-US" altLang="ja-JP" dirty="0"/>
              <a:t>100</a:t>
            </a:r>
            <a:r>
              <a:rPr lang="ja-JP" altLang="en-US" dirty="0" smtClean="0"/>
              <a:t>行以上のメソッドが</a:t>
            </a:r>
            <a:r>
              <a:rPr lang="en-US" altLang="ja-JP" dirty="0" smtClean="0"/>
              <a:t>5</a:t>
            </a:r>
            <a:r>
              <a:rPr lang="ja-JP" altLang="en-US" dirty="0" smtClean="0"/>
              <a:t>個</a:t>
            </a:r>
            <a:endParaRPr lang="en-US" altLang="ja-JP" dirty="0" smtClean="0"/>
          </a:p>
          <a:p>
            <a:r>
              <a:rPr kumimoji="1" lang="ja-JP" altLang="en-US" dirty="0" smtClean="0"/>
              <a:t>コピペしているブロックが存在</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39</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872" y="248250"/>
            <a:ext cx="4573381" cy="6122648"/>
          </a:xfrm>
          <a:prstGeom prst="rect">
            <a:avLst/>
          </a:prstGeom>
        </p:spPr>
      </p:pic>
    </p:spTree>
    <p:extLst>
      <p:ext uri="{BB962C8B-B14F-4D97-AF65-F5344CB8AC3E}">
        <p14:creationId xmlns:p14="http://schemas.microsoft.com/office/powerpoint/2010/main" val="378888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 of </a:t>
            </a:r>
            <a:r>
              <a:rPr kumimoji="1" lang="en-US" altLang="ja-JP" smtClean="0"/>
              <a:t>Identity disharmonies</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210420" cy="4337579"/>
          </a:xfrm>
        </p:spPr>
      </p:pic>
      <p:sp>
        <p:nvSpPr>
          <p:cNvPr id="5" name="スライド番号プレースホルダー 4"/>
          <p:cNvSpPr>
            <a:spLocks noGrp="1"/>
          </p:cNvSpPr>
          <p:nvPr>
            <p:ph type="sldNum" sz="quarter" idx="12"/>
          </p:nvPr>
        </p:nvSpPr>
        <p:spPr/>
        <p:txBody>
          <a:bodyPr/>
          <a:lstStyle/>
          <a:p>
            <a:fld id="{67CE6A78-B9D0-4348-B287-E58DFBE64493}" type="slidenum">
              <a:rPr kumimoji="1" lang="ja-JP" altLang="en-US" smtClean="0"/>
              <a:t>4</a:t>
            </a:fld>
            <a:endParaRPr kumimoji="1" lang="ja-JP" altLang="en-US"/>
          </a:p>
        </p:txBody>
      </p:sp>
    </p:spTree>
    <p:extLst>
      <p:ext uri="{BB962C8B-B14F-4D97-AF65-F5344CB8AC3E}">
        <p14:creationId xmlns:p14="http://schemas.microsoft.com/office/powerpoint/2010/main" val="1538673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42187"/>
            <a:ext cx="5148912" cy="5734775"/>
          </a:xfrm>
        </p:spPr>
        <p:txBody>
          <a:bodyPr/>
          <a:lstStyle/>
          <a:p>
            <a:pPr marL="0" indent="0">
              <a:buNone/>
            </a:pPr>
            <a:r>
              <a:rPr lang="ja-JP" altLang="en-US" dirty="0" smtClean="0"/>
              <a:t>例：</a:t>
            </a:r>
            <a:r>
              <a:rPr lang="en-US" altLang="ja-JP" dirty="0" err="1" smtClean="0"/>
              <a:t>ArgoUML</a:t>
            </a:r>
            <a:r>
              <a:rPr lang="en-US" altLang="ja-JP" dirty="0" smtClean="0"/>
              <a:t> </a:t>
            </a:r>
            <a:r>
              <a:rPr lang="en-US" altLang="ja-JP" dirty="0" err="1" smtClean="0"/>
              <a:t>FigClass</a:t>
            </a:r>
            <a:endParaRPr lang="en-US" altLang="ja-JP" dirty="0" smtClean="0"/>
          </a:p>
          <a:p>
            <a:pPr marL="0" indent="0">
              <a:buNone/>
            </a:pPr>
            <a:endParaRPr lang="en-US" altLang="ja-JP" dirty="0"/>
          </a:p>
          <a:p>
            <a:r>
              <a:rPr kumimoji="1" lang="en-US" altLang="ja-JP" dirty="0" smtClean="0"/>
              <a:t>Brain Method</a:t>
            </a:r>
            <a:r>
              <a:rPr kumimoji="1" lang="ja-JP" altLang="en-US" dirty="0" smtClean="0"/>
              <a:t>が</a:t>
            </a:r>
            <a:r>
              <a:rPr kumimoji="1" lang="en-US" altLang="ja-JP" dirty="0" smtClean="0"/>
              <a:t>3</a:t>
            </a:r>
            <a:r>
              <a:rPr kumimoji="1" lang="ja-JP" altLang="en-US" dirty="0" smtClean="0"/>
              <a:t>つ</a:t>
            </a:r>
            <a:endParaRPr kumimoji="1" lang="en-US" altLang="ja-JP" dirty="0" smtClean="0"/>
          </a:p>
          <a:p>
            <a:r>
              <a:rPr lang="en-US" altLang="ja-JP" dirty="0" smtClean="0"/>
              <a:t>3</a:t>
            </a:r>
            <a:r>
              <a:rPr lang="ja-JP" altLang="en-US" dirty="0" err="1" smtClean="0"/>
              <a:t>つの</a:t>
            </a:r>
            <a:r>
              <a:rPr lang="en-US" altLang="ja-JP" dirty="0" smtClean="0"/>
              <a:t>Brain</a:t>
            </a:r>
            <a:r>
              <a:rPr lang="ja-JP" altLang="en-US" dirty="0"/>
              <a:t> </a:t>
            </a:r>
            <a:r>
              <a:rPr lang="en-US" altLang="ja-JP" dirty="0" smtClean="0"/>
              <a:t>Method</a:t>
            </a:r>
            <a:r>
              <a:rPr lang="ja-JP" altLang="en-US" dirty="0" smtClean="0"/>
              <a:t>のすべてに</a:t>
            </a:r>
            <a:r>
              <a:rPr lang="en-US" altLang="ja-JP" dirty="0" smtClean="0"/>
              <a:t>Significant Duplication</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40</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872" y="248250"/>
            <a:ext cx="4573381" cy="6122648"/>
          </a:xfrm>
          <a:prstGeom prst="rect">
            <a:avLst/>
          </a:prstGeom>
        </p:spPr>
      </p:pic>
    </p:spTree>
    <p:extLst>
      <p:ext uri="{BB962C8B-B14F-4D97-AF65-F5344CB8AC3E}">
        <p14:creationId xmlns:p14="http://schemas.microsoft.com/office/powerpoint/2010/main" val="2542354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smtClean="0"/>
              <a:t>Brain Class</a:t>
            </a:r>
            <a:endParaRPr kumimoji="1" lang="ja-JP" altLang="en-US" dirty="0"/>
          </a:p>
        </p:txBody>
      </p:sp>
      <p:sp>
        <p:nvSpPr>
          <p:cNvPr id="6" name="コンテンツ プレースホルダー 5"/>
          <p:cNvSpPr>
            <a:spLocks noGrp="1"/>
          </p:cNvSpPr>
          <p:nvPr>
            <p:ph idx="1"/>
          </p:nvPr>
        </p:nvSpPr>
        <p:spPr/>
        <p:txBody>
          <a:bodyPr>
            <a:normAutofit lnSpcReduction="10000"/>
          </a:bodyPr>
          <a:lstStyle/>
          <a:p>
            <a:r>
              <a:rPr lang="ja-JP" altLang="en-US" dirty="0"/>
              <a:t>リファクタリング</a:t>
            </a:r>
            <a:endParaRPr lang="en-US" altLang="ja-JP" dirty="0" smtClean="0"/>
          </a:p>
          <a:p>
            <a:pPr marL="0" indent="0">
              <a:buNone/>
            </a:pPr>
            <a:r>
              <a:rPr lang="en-US" altLang="ja-JP" dirty="0" smtClean="0"/>
              <a:t> </a:t>
            </a:r>
            <a:r>
              <a:rPr lang="ja-JP" altLang="en-US" dirty="0" smtClean="0"/>
              <a:t>主な特徴として</a:t>
            </a:r>
            <a:r>
              <a:rPr lang="en-US" altLang="ja-JP" dirty="0" smtClean="0"/>
              <a:t>Brain Method</a:t>
            </a:r>
            <a:r>
              <a:rPr lang="ja-JP" altLang="en-US" dirty="0" smtClean="0"/>
              <a:t>を持っている→まずはこれを改善</a:t>
            </a:r>
            <a:endParaRPr lang="en-US" altLang="ja-JP" dirty="0" smtClean="0"/>
          </a:p>
          <a:p>
            <a:pPr marL="0" indent="0">
              <a:buNone/>
            </a:pPr>
            <a:endParaRPr lang="en-US" altLang="ja-JP" dirty="0"/>
          </a:p>
          <a:p>
            <a:pPr marL="0" indent="0">
              <a:buNone/>
            </a:pPr>
            <a:r>
              <a:rPr lang="en-US" altLang="ja-JP" dirty="0" smtClean="0"/>
              <a:t>3</a:t>
            </a:r>
            <a:r>
              <a:rPr lang="ja-JP" altLang="en-US" dirty="0" smtClean="0"/>
              <a:t>つタイプ</a:t>
            </a:r>
            <a:endParaRPr lang="en-US" altLang="ja-JP" dirty="0" smtClean="0"/>
          </a:p>
          <a:p>
            <a:pPr marL="0" indent="0">
              <a:buNone/>
            </a:pPr>
            <a:r>
              <a:rPr lang="ja-JP" altLang="en-US" dirty="0" smtClean="0"/>
              <a:t>１．典型的な</a:t>
            </a:r>
            <a:r>
              <a:rPr lang="en-US" altLang="ja-JP" dirty="0" smtClean="0"/>
              <a:t>Brain Method</a:t>
            </a:r>
          </a:p>
          <a:p>
            <a:pPr marL="0" indent="0">
              <a:buNone/>
            </a:pPr>
            <a:r>
              <a:rPr lang="ja-JP" altLang="en-US" dirty="0"/>
              <a:t>　</a:t>
            </a:r>
            <a:r>
              <a:rPr lang="ja-JP" altLang="en-US" dirty="0" smtClean="0"/>
              <a:t>  </a:t>
            </a:r>
            <a:r>
              <a:rPr lang="en-US" altLang="ja-JP" dirty="0" smtClean="0"/>
              <a:t>(</a:t>
            </a:r>
            <a:r>
              <a:rPr lang="ja-JP" altLang="en-US" dirty="0" smtClean="0"/>
              <a:t>よく</a:t>
            </a:r>
            <a:r>
              <a:rPr lang="en-US" altLang="ja-JP" dirty="0" smtClean="0"/>
              <a:t>overload</a:t>
            </a:r>
            <a:r>
              <a:rPr lang="ja-JP" altLang="en-US" dirty="0" smtClean="0"/>
              <a:t>する</a:t>
            </a:r>
            <a:r>
              <a:rPr lang="en-US" altLang="ja-JP" dirty="0" smtClean="0"/>
              <a:t>,</a:t>
            </a:r>
            <a:r>
              <a:rPr lang="ja-JP" altLang="en-US" dirty="0" smtClean="0"/>
              <a:t>コピペが多い</a:t>
            </a:r>
            <a:r>
              <a:rPr lang="en-US" altLang="ja-JP" dirty="0" smtClean="0"/>
              <a:t>)</a:t>
            </a:r>
          </a:p>
          <a:p>
            <a:pPr marL="0" indent="0">
              <a:buNone/>
            </a:pPr>
            <a:r>
              <a:rPr lang="ja-JP" altLang="en-US" dirty="0" smtClean="0"/>
              <a:t>２．手続き型のプログラミング手法で構成されたクラス</a:t>
            </a:r>
            <a:endParaRPr lang="en-US" altLang="ja-JP" dirty="0" smtClean="0"/>
          </a:p>
          <a:p>
            <a:pPr marL="0" indent="0">
              <a:buNone/>
            </a:pPr>
            <a:r>
              <a:rPr lang="ja-JP" altLang="en-US" dirty="0"/>
              <a:t>　</a:t>
            </a:r>
            <a:r>
              <a:rPr lang="ja-JP" altLang="en-US" dirty="0" smtClean="0"/>
              <a:t>（便利なアルゴリズムを集めただけ）</a:t>
            </a:r>
            <a:endParaRPr lang="en-US" altLang="ja-JP" dirty="0" smtClean="0"/>
          </a:p>
          <a:p>
            <a:pPr marL="0" indent="0">
              <a:buNone/>
            </a:pPr>
            <a:r>
              <a:rPr lang="ja-JP" altLang="en-US" dirty="0" smtClean="0"/>
              <a:t>３．</a:t>
            </a:r>
            <a:r>
              <a:rPr lang="en-US" altLang="ja-JP" dirty="0" smtClean="0"/>
              <a:t>Brain Method</a:t>
            </a:r>
            <a:r>
              <a:rPr lang="ja-JP" altLang="en-US" dirty="0" smtClean="0"/>
              <a:t>が害のない場合</a:t>
            </a:r>
            <a:endParaRPr lang="en-US" altLang="ja-JP"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41</a:t>
            </a:fld>
            <a:endParaRPr kumimoji="1" lang="ja-JP" altLang="en-US"/>
          </a:p>
        </p:txBody>
      </p:sp>
    </p:spTree>
    <p:extLst>
      <p:ext uri="{BB962C8B-B14F-4D97-AF65-F5344CB8AC3E}">
        <p14:creationId xmlns:p14="http://schemas.microsoft.com/office/powerpoint/2010/main" val="1677853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6624145" cy="5448830"/>
          </a:xfrm>
        </p:spPr>
        <p:txBody>
          <a:bodyPr>
            <a:normAutofit/>
          </a:bodyPr>
          <a:lstStyle/>
          <a:p>
            <a:pPr marL="0" indent="0">
              <a:buNone/>
            </a:pPr>
            <a:endParaRPr lang="en-US" altLang="ja-JP" sz="3600" dirty="0" smtClean="0"/>
          </a:p>
          <a:p>
            <a:r>
              <a:rPr lang="en-US" altLang="ja-JP" sz="3600" dirty="0" smtClean="0"/>
              <a:t>5.3 God Class</a:t>
            </a:r>
            <a:endParaRPr kumimoji="1" lang="en-US" altLang="ja-JP" sz="3600" dirty="0" smtClean="0"/>
          </a:p>
          <a:p>
            <a:r>
              <a:rPr lang="en-US" altLang="ja-JP" sz="3600" dirty="0" smtClean="0"/>
              <a:t>5.4 Feature Envy</a:t>
            </a:r>
          </a:p>
          <a:p>
            <a:r>
              <a:rPr lang="en-US" altLang="ja-JP" sz="3600" dirty="0" smtClean="0"/>
              <a:t>5.5 Data Class</a:t>
            </a:r>
          </a:p>
          <a:p>
            <a:r>
              <a:rPr lang="en-US" altLang="ja-JP" sz="3600" dirty="0" smtClean="0"/>
              <a:t>5.6 Brain Method </a:t>
            </a:r>
          </a:p>
          <a:p>
            <a:r>
              <a:rPr lang="en-US" altLang="ja-JP" sz="3600" dirty="0" smtClean="0"/>
              <a:t>5.7 Brain Class</a:t>
            </a:r>
          </a:p>
          <a:p>
            <a:r>
              <a:rPr lang="en-US" altLang="ja-JP" sz="3600" dirty="0" smtClean="0"/>
              <a:t>5.8 Significant Duplication</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42</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78" y="1127527"/>
            <a:ext cx="5816843" cy="3073049"/>
          </a:xfrm>
          <a:prstGeom prst="rect">
            <a:avLst/>
          </a:prstGeom>
        </p:spPr>
      </p:pic>
      <p:sp>
        <p:nvSpPr>
          <p:cNvPr id="2" name="右矢印 1"/>
          <p:cNvSpPr/>
          <p:nvPr/>
        </p:nvSpPr>
        <p:spPr>
          <a:xfrm>
            <a:off x="210207" y="4441688"/>
            <a:ext cx="627993" cy="493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529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Siginificant</a:t>
            </a:r>
            <a:r>
              <a:rPr kumimoji="1" lang="en-US" altLang="ja-JP" dirty="0" smtClean="0"/>
              <a:t> Duplication</a:t>
            </a:r>
            <a:endParaRPr kumimoji="1" lang="ja-JP" altLang="en-US" dirty="0"/>
          </a:p>
        </p:txBody>
      </p:sp>
      <p:sp>
        <p:nvSpPr>
          <p:cNvPr id="6" name="コンテンツ プレースホルダー 5"/>
          <p:cNvSpPr>
            <a:spLocks noGrp="1"/>
          </p:cNvSpPr>
          <p:nvPr>
            <p:ph idx="1"/>
          </p:nvPr>
        </p:nvSpPr>
        <p:spPr/>
        <p:txBody>
          <a:bodyPr>
            <a:normAutofit/>
          </a:bodyPr>
          <a:lstStyle/>
          <a:p>
            <a:r>
              <a:rPr kumimoji="1" lang="ja-JP" altLang="en-US" dirty="0" smtClean="0"/>
              <a:t>特徴</a:t>
            </a:r>
            <a:endParaRPr kumimoji="1" lang="en-US" altLang="ja-JP" dirty="0" smtClean="0"/>
          </a:p>
          <a:p>
            <a:pPr marL="0" indent="0">
              <a:buNone/>
            </a:pPr>
            <a:r>
              <a:rPr lang="en-US" altLang="ja-JP" dirty="0" smtClean="0"/>
              <a:t> “</a:t>
            </a:r>
            <a:r>
              <a:rPr lang="ja-JP" altLang="en-US" dirty="0" smtClean="0"/>
              <a:t>重大な</a:t>
            </a:r>
            <a:r>
              <a:rPr lang="en-US" altLang="ja-JP" dirty="0" smtClean="0"/>
              <a:t>”</a:t>
            </a:r>
            <a:r>
              <a:rPr lang="ja-JP" altLang="en-US" dirty="0" smtClean="0"/>
              <a:t>量のコピペ→どのくらい</a:t>
            </a:r>
            <a:r>
              <a:rPr lang="en-US" altLang="ja-JP" dirty="0" smtClean="0"/>
              <a:t>?</a:t>
            </a:r>
          </a:p>
          <a:p>
            <a:pPr marL="0" indent="0">
              <a:buNone/>
            </a:pPr>
            <a:endParaRPr lang="en-US" altLang="ja-JP" dirty="0"/>
          </a:p>
          <a:p>
            <a:pPr marL="0" indent="0">
              <a:buNone/>
            </a:pPr>
            <a:r>
              <a:rPr lang="ja-JP" altLang="en-US" dirty="0" smtClean="0"/>
              <a:t>１．それぞれ近く全く同じコードが見られる部分を結合してでき　　　　　る，可能な限り最大の鎖</a:t>
            </a:r>
            <a:endParaRPr lang="en-US" altLang="ja-JP" dirty="0" smtClean="0"/>
          </a:p>
          <a:p>
            <a:pPr marL="0" indent="0">
              <a:buNone/>
            </a:pPr>
            <a:r>
              <a:rPr lang="ja-JP" altLang="en-US" dirty="0" smtClean="0"/>
              <a:t>２．十分大きい</a:t>
            </a:r>
            <a:endParaRPr lang="en-US" altLang="ja-JP"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43</a:t>
            </a:fld>
            <a:endParaRPr kumimoji="1" lang="ja-JP" altLang="en-US"/>
          </a:p>
        </p:txBody>
      </p:sp>
    </p:spTree>
    <p:extLst>
      <p:ext uri="{BB962C8B-B14F-4D97-AF65-F5344CB8AC3E}">
        <p14:creationId xmlns:p14="http://schemas.microsoft.com/office/powerpoint/2010/main" val="168466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Siginificant</a:t>
            </a:r>
            <a:r>
              <a:rPr kumimoji="1" lang="en-US" altLang="ja-JP" dirty="0" smtClean="0"/>
              <a:t> Duplication</a:t>
            </a:r>
            <a:endParaRPr kumimoji="1" lang="ja-JP" altLang="en-US" dirty="0"/>
          </a:p>
        </p:txBody>
      </p:sp>
      <p:sp>
        <p:nvSpPr>
          <p:cNvPr id="6" name="コンテンツ プレースホルダー 5"/>
          <p:cNvSpPr>
            <a:spLocks noGrp="1"/>
          </p:cNvSpPr>
          <p:nvPr>
            <p:ph idx="1"/>
          </p:nvPr>
        </p:nvSpPr>
        <p:spPr/>
        <p:txBody>
          <a:bodyPr>
            <a:normAutofit/>
          </a:bodyPr>
          <a:lstStyle/>
          <a:p>
            <a:pPr marL="0" indent="0">
              <a:buNone/>
            </a:pPr>
            <a:r>
              <a:rPr lang="ja-JP" altLang="en-US" dirty="0" smtClean="0"/>
              <a:t>影響</a:t>
            </a:r>
            <a:endParaRPr lang="en-US" altLang="ja-JP" dirty="0" smtClean="0"/>
          </a:p>
          <a:p>
            <a:pPr marL="0" indent="0">
              <a:buNone/>
            </a:pPr>
            <a:endParaRPr lang="en-US" altLang="ja-JP" dirty="0" smtClean="0"/>
          </a:p>
          <a:p>
            <a:r>
              <a:rPr kumimoji="1" lang="ja-JP" altLang="en-US" dirty="0" smtClean="0"/>
              <a:t>エラーの特定が難しくなる（同じ部分が</a:t>
            </a:r>
            <a:r>
              <a:rPr kumimoji="1" lang="en-US" altLang="ja-JP" dirty="0" smtClean="0"/>
              <a:t>2</a:t>
            </a:r>
            <a:r>
              <a:rPr kumimoji="1" lang="ja-JP" altLang="en-US" dirty="0" smtClean="0"/>
              <a:t>つあるため）</a:t>
            </a:r>
            <a:endParaRPr kumimoji="1" lang="en-US" altLang="ja-JP" dirty="0" smtClean="0"/>
          </a:p>
          <a:p>
            <a:r>
              <a:rPr lang="ja-JP" altLang="en-US" dirty="0"/>
              <a:t>システム</a:t>
            </a:r>
            <a:r>
              <a:rPr lang="ja-JP" altLang="en-US" dirty="0" smtClean="0"/>
              <a:t>の質</a:t>
            </a:r>
            <a:endParaRPr lang="en-US" altLang="ja-JP" dirty="0" smtClean="0"/>
          </a:p>
          <a:p>
            <a:pPr marL="0" indent="0">
              <a:buNone/>
            </a:pPr>
            <a:r>
              <a:rPr kumimoji="1" lang="ja-JP" altLang="en-US" dirty="0" smtClean="0"/>
              <a:t>１．システムが膨大になる</a:t>
            </a:r>
            <a:endParaRPr kumimoji="1" lang="en-US" altLang="ja-JP" dirty="0" smtClean="0"/>
          </a:p>
          <a:p>
            <a:pPr marL="0" indent="0">
              <a:buNone/>
            </a:pPr>
            <a:r>
              <a:rPr lang="ja-JP" altLang="en-US" dirty="0" smtClean="0"/>
              <a:t>２．コピーされたクローンに機能を追加しようとすると，エラーも増える</a:t>
            </a:r>
            <a:endParaRPr lang="en-US" altLang="ja-JP" dirty="0" smtClean="0"/>
          </a:p>
          <a:p>
            <a:pPr marL="0" indent="0">
              <a:buNone/>
            </a:pPr>
            <a:r>
              <a:rPr lang="ja-JP" altLang="en-US" dirty="0" smtClean="0"/>
              <a:t>（片方では機能が追加されてもコピーされたもう片方では実装されなかったりするため）</a:t>
            </a: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44</a:t>
            </a:fld>
            <a:endParaRPr kumimoji="1" lang="ja-JP" altLang="en-US"/>
          </a:p>
        </p:txBody>
      </p:sp>
    </p:spTree>
    <p:extLst>
      <p:ext uri="{BB962C8B-B14F-4D97-AF65-F5344CB8AC3E}">
        <p14:creationId xmlns:p14="http://schemas.microsoft.com/office/powerpoint/2010/main" val="2809064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Siginificant</a:t>
            </a:r>
            <a:r>
              <a:rPr kumimoji="1" lang="en-US" altLang="ja-JP" dirty="0" smtClean="0"/>
              <a:t> Duplication</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smtClean="0"/>
              <a:t>検知</a:t>
            </a:r>
            <a:endParaRPr lang="en-US" altLang="ja-JP" dirty="0" smtClean="0"/>
          </a:p>
          <a:p>
            <a:pPr marL="0" indent="0">
              <a:buNone/>
            </a:pPr>
            <a:r>
              <a:rPr lang="en-US" altLang="ja-JP" dirty="0"/>
              <a:t>c</a:t>
            </a:r>
            <a:r>
              <a:rPr lang="en-US" altLang="ja-JP" dirty="0" smtClean="0"/>
              <a:t>opy-paste </a:t>
            </a:r>
            <a:r>
              <a:rPr lang="ja-JP" altLang="en-US" dirty="0" smtClean="0"/>
              <a:t>と</a:t>
            </a:r>
            <a:r>
              <a:rPr lang="en-US" altLang="ja-JP" dirty="0" smtClean="0"/>
              <a:t>copy-paste-adapt</a:t>
            </a:r>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r>
              <a:rPr lang="ja-JP" altLang="en-US" dirty="0"/>
              <a:t>コピペ</a:t>
            </a:r>
            <a:r>
              <a:rPr lang="ja-JP" altLang="en-US" dirty="0" smtClean="0"/>
              <a:t>した後に少し改変したもの</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45</a:t>
            </a:fld>
            <a:endParaRPr kumimoji="1" lang="ja-JP" altLang="en-US"/>
          </a:p>
        </p:txBody>
      </p:sp>
      <p:grpSp>
        <p:nvGrpSpPr>
          <p:cNvPr id="16" name="グループ化 15"/>
          <p:cNvGrpSpPr/>
          <p:nvPr/>
        </p:nvGrpSpPr>
        <p:grpSpPr>
          <a:xfrm>
            <a:off x="1513490" y="3249804"/>
            <a:ext cx="2974428" cy="1502979"/>
            <a:chOff x="1786759" y="3113171"/>
            <a:chExt cx="2974428" cy="1502979"/>
          </a:xfrm>
        </p:grpSpPr>
        <p:grpSp>
          <p:nvGrpSpPr>
            <p:cNvPr id="14" name="グループ化 13"/>
            <p:cNvGrpSpPr/>
            <p:nvPr/>
          </p:nvGrpSpPr>
          <p:grpSpPr>
            <a:xfrm>
              <a:off x="2070538" y="4001294"/>
              <a:ext cx="2548759" cy="614856"/>
              <a:chOff x="7210096" y="2843049"/>
              <a:chExt cx="2548759" cy="614856"/>
            </a:xfrm>
          </p:grpSpPr>
          <p:cxnSp>
            <p:nvCxnSpPr>
              <p:cNvPr id="8" name="直線コネクタ 7"/>
              <p:cNvCxnSpPr/>
              <p:nvPr/>
            </p:nvCxnSpPr>
            <p:spPr>
              <a:xfrm>
                <a:off x="7210096" y="2843049"/>
                <a:ext cx="998483" cy="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p:cNvCxnSpPr/>
              <p:nvPr/>
            </p:nvCxnSpPr>
            <p:spPr>
              <a:xfrm>
                <a:off x="7210096" y="3153104"/>
                <a:ext cx="99848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線コネクタ 9"/>
              <p:cNvCxnSpPr/>
              <p:nvPr/>
            </p:nvCxnSpPr>
            <p:spPr>
              <a:xfrm>
                <a:off x="7210096" y="3447394"/>
                <a:ext cx="998483" cy="0"/>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p:cNvCxnSpPr/>
              <p:nvPr/>
            </p:nvCxnSpPr>
            <p:spPr>
              <a:xfrm>
                <a:off x="8760372" y="2843049"/>
                <a:ext cx="998483" cy="0"/>
              </a:xfrm>
              <a:prstGeom prst="line">
                <a:avLst/>
              </a:prstGeom>
            </p:spPr>
            <p:style>
              <a:lnRef idx="3">
                <a:schemeClr val="dk1"/>
              </a:lnRef>
              <a:fillRef idx="0">
                <a:schemeClr val="dk1"/>
              </a:fillRef>
              <a:effectRef idx="2">
                <a:schemeClr val="dk1"/>
              </a:effectRef>
              <a:fontRef idx="minor">
                <a:schemeClr val="tx1"/>
              </a:fontRef>
            </p:style>
          </p:cxnSp>
          <p:cxnSp>
            <p:nvCxnSpPr>
              <p:cNvPr id="12" name="直線コネクタ 11"/>
              <p:cNvCxnSpPr/>
              <p:nvPr/>
            </p:nvCxnSpPr>
            <p:spPr>
              <a:xfrm>
                <a:off x="8760372" y="3153104"/>
                <a:ext cx="99848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線コネクタ 12"/>
              <p:cNvCxnSpPr/>
              <p:nvPr/>
            </p:nvCxnSpPr>
            <p:spPr>
              <a:xfrm>
                <a:off x="8760372" y="3457905"/>
                <a:ext cx="998483" cy="0"/>
              </a:xfrm>
              <a:prstGeom prst="line">
                <a:avLst/>
              </a:prstGeom>
            </p:spPr>
            <p:style>
              <a:lnRef idx="3">
                <a:schemeClr val="dk1"/>
              </a:lnRef>
              <a:fillRef idx="0">
                <a:schemeClr val="dk1"/>
              </a:fillRef>
              <a:effectRef idx="2">
                <a:schemeClr val="dk1"/>
              </a:effectRef>
              <a:fontRef idx="minor">
                <a:schemeClr val="tx1"/>
              </a:fontRef>
            </p:style>
          </p:cxnSp>
        </p:grpSp>
        <p:sp>
          <p:nvSpPr>
            <p:cNvPr id="15" name="正方形/長方形 14"/>
            <p:cNvSpPr/>
            <p:nvPr/>
          </p:nvSpPr>
          <p:spPr>
            <a:xfrm>
              <a:off x="1786759" y="3113171"/>
              <a:ext cx="2974428" cy="5780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コピー元　　　コピー</a:t>
              </a:r>
              <a:endParaRPr kumimoji="1" lang="ja-JP" altLang="en-US" dirty="0"/>
            </a:p>
          </p:txBody>
        </p:sp>
      </p:grpSp>
      <p:sp>
        <p:nvSpPr>
          <p:cNvPr id="17" name="左矢印 16"/>
          <p:cNvSpPr/>
          <p:nvPr/>
        </p:nvSpPr>
        <p:spPr>
          <a:xfrm>
            <a:off x="4645572" y="4236722"/>
            <a:ext cx="756745" cy="4225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478517" y="4263316"/>
            <a:ext cx="2249214" cy="369332"/>
          </a:xfrm>
          <a:prstGeom prst="rect">
            <a:avLst/>
          </a:prstGeom>
          <a:noFill/>
        </p:spPr>
        <p:txBody>
          <a:bodyPr wrap="square" rtlCol="0">
            <a:spAutoFit/>
          </a:bodyPr>
          <a:lstStyle/>
          <a:p>
            <a:r>
              <a:rPr lang="ja-JP" altLang="en-US" dirty="0" smtClean="0"/>
              <a:t>この行だけ異なる</a:t>
            </a:r>
            <a:endParaRPr kumimoji="1" lang="ja-JP" altLang="en-US" dirty="0"/>
          </a:p>
        </p:txBody>
      </p:sp>
      <p:sp>
        <p:nvSpPr>
          <p:cNvPr id="19" name="テキスト ボックス 18"/>
          <p:cNvSpPr txBox="1"/>
          <p:nvPr/>
        </p:nvSpPr>
        <p:spPr>
          <a:xfrm>
            <a:off x="1153510" y="4001294"/>
            <a:ext cx="493987" cy="923330"/>
          </a:xfrm>
          <a:prstGeom prst="rect">
            <a:avLst/>
          </a:prstGeom>
          <a:noFill/>
        </p:spPr>
        <p:txBody>
          <a:bodyPr wrap="square" rtlCol="0">
            <a:spAutoFit/>
          </a:bodyPr>
          <a:lstStyle/>
          <a:p>
            <a:r>
              <a:rPr kumimoji="1" lang="en-US" altLang="ja-JP" dirty="0" smtClean="0"/>
              <a:t>1</a:t>
            </a:r>
          </a:p>
          <a:p>
            <a:r>
              <a:rPr lang="en-US" altLang="ja-JP" dirty="0" smtClean="0"/>
              <a:t>2</a:t>
            </a:r>
          </a:p>
          <a:p>
            <a:r>
              <a:rPr kumimoji="1" lang="en-US" altLang="ja-JP" dirty="0"/>
              <a:t>3</a:t>
            </a:r>
            <a:endParaRPr kumimoji="1" lang="ja-JP" altLang="en-US" dirty="0"/>
          </a:p>
        </p:txBody>
      </p:sp>
    </p:spTree>
    <p:extLst>
      <p:ext uri="{BB962C8B-B14F-4D97-AF65-F5344CB8AC3E}">
        <p14:creationId xmlns:p14="http://schemas.microsoft.com/office/powerpoint/2010/main" val="3538452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Siginificant</a:t>
            </a:r>
            <a:r>
              <a:rPr kumimoji="1" lang="en-US" altLang="ja-JP" dirty="0" smtClean="0"/>
              <a:t> Duplication</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smtClean="0"/>
              <a:t>検知</a:t>
            </a:r>
            <a:endParaRPr lang="en-US" altLang="ja-JP" dirty="0" smtClean="0"/>
          </a:p>
          <a:p>
            <a:endParaRPr kumimoji="1" lang="en-US" altLang="ja-JP" dirty="0"/>
          </a:p>
          <a:p>
            <a:pPr marL="0" indent="0">
              <a:buNone/>
            </a:pPr>
            <a:r>
              <a:rPr lang="ja-JP" altLang="en-US" dirty="0" smtClean="0"/>
              <a:t>１．全く同じコピペ部分で孤立している場所（近隣に他のクローンがない）</a:t>
            </a:r>
            <a:endParaRPr lang="en-US" altLang="ja-JP" dirty="0" smtClean="0"/>
          </a:p>
          <a:p>
            <a:pPr marL="0" indent="0">
              <a:buNone/>
            </a:pPr>
            <a:r>
              <a:rPr lang="ja-JP" altLang="en-US" dirty="0" smtClean="0"/>
              <a:t>２．</a:t>
            </a:r>
            <a:r>
              <a:rPr lang="en-US" altLang="ja-JP" dirty="0" smtClean="0"/>
              <a:t>1</a:t>
            </a:r>
            <a:r>
              <a:rPr lang="ja-JP" altLang="en-US" dirty="0" smtClean="0"/>
              <a:t>とは異なるコピペ鎖</a:t>
            </a:r>
            <a:r>
              <a:rPr lang="en-US" altLang="ja-JP" dirty="0" smtClean="0"/>
              <a:t>(Duplication Chain)</a:t>
            </a:r>
          </a:p>
          <a:p>
            <a:pPr marL="0" indent="0">
              <a:buNone/>
            </a:pPr>
            <a:r>
              <a:rPr lang="en-US" altLang="ja-JP" dirty="0" smtClean="0"/>
              <a:t>  a.</a:t>
            </a:r>
            <a:r>
              <a:rPr lang="ja-JP" altLang="en-US" dirty="0" smtClean="0"/>
              <a:t>コピペ鎖が少なくとも</a:t>
            </a:r>
            <a:r>
              <a:rPr lang="en-US" altLang="ja-JP" dirty="0" smtClean="0"/>
              <a:t>2</a:t>
            </a:r>
            <a:r>
              <a:rPr lang="ja-JP" altLang="en-US" dirty="0" smtClean="0"/>
              <a:t>つ以上の関連するコピペを持っている</a:t>
            </a:r>
            <a:endParaRPr lang="en-US" altLang="ja-JP" dirty="0" smtClean="0"/>
          </a:p>
          <a:p>
            <a:pPr marL="0" indent="0">
              <a:buNone/>
            </a:pPr>
            <a:r>
              <a:rPr kumimoji="1" lang="en-US" altLang="ja-JP" dirty="0"/>
              <a:t> </a:t>
            </a:r>
            <a:r>
              <a:rPr kumimoji="1" lang="en-US" altLang="ja-JP" dirty="0" smtClean="0"/>
              <a:t> b.</a:t>
            </a:r>
            <a:r>
              <a:rPr kumimoji="1" lang="ja-JP" altLang="en-US" dirty="0" smtClean="0"/>
              <a:t>コピペの行数が短くない</a:t>
            </a:r>
            <a:endParaRPr lang="en-US" altLang="ja-JP" dirty="0"/>
          </a:p>
          <a:p>
            <a:pPr marL="0" indent="0">
              <a:buNone/>
            </a:pPr>
            <a:r>
              <a:rPr kumimoji="1" lang="en-US" altLang="ja-JP" dirty="0" smtClean="0"/>
              <a:t>  c.</a:t>
            </a:r>
            <a:r>
              <a:rPr kumimoji="1" lang="ja-JP" altLang="en-US" dirty="0" smtClean="0"/>
              <a:t>クローン同士の距離が数行以上は離れていない</a:t>
            </a: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46</a:t>
            </a:fld>
            <a:endParaRPr kumimoji="1" lang="ja-JP" altLang="en-US"/>
          </a:p>
        </p:txBody>
      </p:sp>
    </p:spTree>
    <p:extLst>
      <p:ext uri="{BB962C8B-B14F-4D97-AF65-F5344CB8AC3E}">
        <p14:creationId xmlns:p14="http://schemas.microsoft.com/office/powerpoint/2010/main" val="2164445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88581"/>
            <a:ext cx="4669221" cy="5588382"/>
          </a:xfrm>
        </p:spPr>
        <p:txBody>
          <a:bodyPr>
            <a:normAutofit/>
          </a:bodyPr>
          <a:lstStyle/>
          <a:p>
            <a:pPr marL="0" indent="0">
              <a:buNone/>
            </a:pPr>
            <a:endParaRPr lang="en-US" altLang="ja-JP" dirty="0" smtClean="0"/>
          </a:p>
          <a:p>
            <a:pPr marL="0" indent="0">
              <a:buNone/>
            </a:pPr>
            <a:endParaRPr lang="en-US" altLang="ja-JP" dirty="0"/>
          </a:p>
          <a:p>
            <a:r>
              <a:rPr lang="en-US" altLang="ja-JP" dirty="0" smtClean="0"/>
              <a:t>Size </a:t>
            </a:r>
            <a:r>
              <a:rPr lang="en-US" altLang="ja-JP" dirty="0"/>
              <a:t>of Exact </a:t>
            </a:r>
            <a:r>
              <a:rPr lang="en-US" altLang="ja-JP" dirty="0" smtClean="0"/>
              <a:t>Clone(SEC)</a:t>
            </a:r>
          </a:p>
          <a:p>
            <a:r>
              <a:rPr lang="en-US" altLang="ja-JP" dirty="0" smtClean="0"/>
              <a:t>Line Bias(LB)</a:t>
            </a:r>
          </a:p>
          <a:p>
            <a:r>
              <a:rPr lang="en-US" altLang="ja-JP" dirty="0" smtClean="0"/>
              <a:t>Size </a:t>
            </a:r>
            <a:r>
              <a:rPr lang="en-US" altLang="ja-JP" dirty="0"/>
              <a:t>of Duplication Chain(SDC)</a:t>
            </a:r>
          </a:p>
          <a:p>
            <a:pPr marL="0" indent="0">
              <a:buNone/>
            </a:pPr>
            <a:endParaRPr lang="en-US" altLang="ja-JP" dirty="0" smtClean="0"/>
          </a:p>
          <a:p>
            <a:pPr marL="0" indent="0">
              <a:buNone/>
            </a:pPr>
            <a:r>
              <a:rPr kumimoji="1" lang="en-US" altLang="ja-JP" dirty="0"/>
              <a:t> </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47</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565" y="588580"/>
            <a:ext cx="5653235" cy="5489848"/>
          </a:xfrm>
          <a:prstGeom prst="rect">
            <a:avLst/>
          </a:prstGeom>
        </p:spPr>
      </p:pic>
    </p:spTree>
    <p:extLst>
      <p:ext uri="{BB962C8B-B14F-4D97-AF65-F5344CB8AC3E}">
        <p14:creationId xmlns:p14="http://schemas.microsoft.com/office/powerpoint/2010/main" val="4060711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Siginificant</a:t>
            </a:r>
            <a:r>
              <a:rPr kumimoji="1" lang="en-US" altLang="ja-JP" dirty="0" smtClean="0"/>
              <a:t> Duplication</a:t>
            </a:r>
            <a:endParaRPr kumimoji="1" lang="ja-JP" altLang="en-US" dirty="0"/>
          </a:p>
        </p:txBody>
      </p:sp>
      <p:sp>
        <p:nvSpPr>
          <p:cNvPr id="6" name="コンテンツ プレースホルダー 5"/>
          <p:cNvSpPr>
            <a:spLocks noGrp="1"/>
          </p:cNvSpPr>
          <p:nvPr>
            <p:ph idx="1"/>
          </p:nvPr>
        </p:nvSpPr>
        <p:spPr/>
        <p:txBody>
          <a:bodyPr>
            <a:normAutofit/>
          </a:bodyPr>
          <a:lstStyle/>
          <a:p>
            <a:pPr marL="0" indent="0">
              <a:buNone/>
            </a:pPr>
            <a:r>
              <a:rPr lang="ja-JP" altLang="en-US" dirty="0" smtClean="0"/>
              <a:t>例：</a:t>
            </a:r>
            <a:r>
              <a:rPr lang="en-US" altLang="ja-JP" dirty="0" err="1" smtClean="0"/>
              <a:t>ArgoUML</a:t>
            </a:r>
            <a:endParaRPr lang="en-US" altLang="ja-JP" dirty="0" smtClean="0"/>
          </a:p>
          <a:p>
            <a:pPr marL="0" indent="0">
              <a:buNone/>
            </a:pPr>
            <a:endParaRPr kumimoji="1" lang="en-US" altLang="ja-JP" dirty="0"/>
          </a:p>
          <a:p>
            <a:r>
              <a:rPr lang="ja-JP" altLang="en-US" dirty="0" smtClean="0"/>
              <a:t>全てのクラスのうち</a:t>
            </a:r>
            <a:r>
              <a:rPr lang="en-US" altLang="ja-JP" dirty="0" smtClean="0"/>
              <a:t>239</a:t>
            </a:r>
            <a:r>
              <a:rPr lang="ja-JP" altLang="en-US" dirty="0" smtClean="0"/>
              <a:t>クラス</a:t>
            </a:r>
            <a:r>
              <a:rPr lang="en-US" altLang="ja-JP" dirty="0" smtClean="0"/>
              <a:t>(</a:t>
            </a:r>
            <a:r>
              <a:rPr lang="ja-JP" altLang="en-US" dirty="0" smtClean="0"/>
              <a:t>全体の</a:t>
            </a:r>
            <a:r>
              <a:rPr lang="en-US" altLang="ja-JP" dirty="0" smtClean="0"/>
              <a:t>17%)</a:t>
            </a:r>
            <a:r>
              <a:rPr lang="ja-JP" altLang="en-US" dirty="0" smtClean="0"/>
              <a:t>で発見</a:t>
            </a:r>
            <a:endParaRPr lang="en-US" altLang="ja-JP" dirty="0" smtClean="0"/>
          </a:p>
          <a:p>
            <a:r>
              <a:rPr kumimoji="1" lang="ja-JP" altLang="en-US" dirty="0" smtClean="0"/>
              <a:t>コピペ鎖まで合計すると，</a:t>
            </a:r>
            <a:r>
              <a:rPr kumimoji="1" lang="en-US" altLang="ja-JP" dirty="0" smtClean="0"/>
              <a:t>10,000</a:t>
            </a:r>
            <a:r>
              <a:rPr kumimoji="1" lang="ja-JP" altLang="en-US" dirty="0" smtClean="0"/>
              <a:t>行以上のコードが</a:t>
            </a:r>
            <a:r>
              <a:rPr kumimoji="1" lang="en-US" altLang="ja-JP" dirty="0" err="1" smtClean="0"/>
              <a:t>Siginificant</a:t>
            </a:r>
            <a:r>
              <a:rPr kumimoji="1" lang="en-US" altLang="ja-JP" dirty="0" smtClean="0"/>
              <a:t> </a:t>
            </a:r>
            <a:r>
              <a:rPr kumimoji="1" lang="en-US" altLang="ja-JP" dirty="0" err="1" smtClean="0"/>
              <a:t>Dupulication</a:t>
            </a:r>
            <a:r>
              <a:rPr kumimoji="1" lang="ja-JP" altLang="en-US" dirty="0" smtClean="0"/>
              <a:t>に該当</a:t>
            </a:r>
            <a:endParaRPr kumimoji="1" lang="en-US" altLang="ja-JP" dirty="0" smtClean="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48</a:t>
            </a:fld>
            <a:endParaRPr kumimoji="1" lang="ja-JP" altLang="en-US"/>
          </a:p>
        </p:txBody>
      </p:sp>
    </p:spTree>
    <p:extLst>
      <p:ext uri="{BB962C8B-B14F-4D97-AF65-F5344CB8AC3E}">
        <p14:creationId xmlns:p14="http://schemas.microsoft.com/office/powerpoint/2010/main" val="866001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Siginificant</a:t>
            </a:r>
            <a:r>
              <a:rPr kumimoji="1" lang="en-US" altLang="ja-JP" dirty="0" smtClean="0"/>
              <a:t> Duplication</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a:t>リファクタリング</a:t>
            </a:r>
            <a:endParaRPr lang="en-US" altLang="ja-JP" dirty="0" smtClean="0"/>
          </a:p>
          <a:p>
            <a:pPr marL="0" indent="0">
              <a:buNone/>
            </a:pPr>
            <a:endParaRPr kumimoji="1" lang="en-US" altLang="ja-JP" dirty="0" smtClean="0"/>
          </a:p>
          <a:p>
            <a:r>
              <a:rPr lang="en-US" altLang="ja-JP" dirty="0" smtClean="0"/>
              <a:t>Beck’s Once and Only Once Rule</a:t>
            </a:r>
          </a:p>
          <a:p>
            <a:pPr marL="0" indent="0">
              <a:buNone/>
            </a:pPr>
            <a:r>
              <a:rPr kumimoji="1" lang="en-US" altLang="ja-JP" dirty="0"/>
              <a:t> </a:t>
            </a:r>
            <a:r>
              <a:rPr kumimoji="1" lang="en-US" altLang="ja-JP" dirty="0" smtClean="0"/>
              <a:t>“</a:t>
            </a:r>
            <a:r>
              <a:rPr kumimoji="1" lang="ja-JP" altLang="en-US" dirty="0" smtClean="0"/>
              <a:t>コピペを排除することで，コードが</a:t>
            </a:r>
            <a:r>
              <a:rPr kumimoji="1" lang="en-US" altLang="ja-JP" dirty="0" smtClean="0"/>
              <a:t>1</a:t>
            </a:r>
            <a:r>
              <a:rPr kumimoji="1" lang="ja-JP" altLang="en-US" dirty="0" smtClean="0"/>
              <a:t>度しか書かれていないことを確認する必要がある。それが良い設計のエッセンス</a:t>
            </a:r>
            <a:r>
              <a:rPr kumimoji="1" lang="en-US" altLang="ja-JP" dirty="0" smtClean="0"/>
              <a:t>”</a:t>
            </a:r>
          </a:p>
          <a:p>
            <a:pPr marL="0" indent="0">
              <a:buNone/>
            </a:pPr>
            <a:endParaRPr lang="en-US" altLang="ja-JP" dirty="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49</a:t>
            </a:fld>
            <a:endParaRPr kumimoji="1" lang="ja-JP" altLang="en-US"/>
          </a:p>
        </p:txBody>
      </p:sp>
    </p:spTree>
    <p:extLst>
      <p:ext uri="{BB962C8B-B14F-4D97-AF65-F5344CB8AC3E}">
        <p14:creationId xmlns:p14="http://schemas.microsoft.com/office/powerpoint/2010/main" val="117794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4817533" cy="5448830"/>
          </a:xfrm>
        </p:spPr>
        <p:txBody>
          <a:bodyPr/>
          <a:lstStyle/>
          <a:p>
            <a:r>
              <a:rPr lang="en-US" altLang="ja-JP" dirty="0" smtClean="0"/>
              <a:t>God Class</a:t>
            </a:r>
            <a:endParaRPr kumimoji="1" lang="en-US" altLang="ja-JP" dirty="0" smtClean="0"/>
          </a:p>
          <a:p>
            <a:pPr marL="0" indent="0">
              <a:buNone/>
            </a:pPr>
            <a:r>
              <a:rPr lang="ja-JP" altLang="en-US" dirty="0"/>
              <a:t> </a:t>
            </a:r>
            <a:r>
              <a:rPr lang="ja-JP" altLang="en-US" dirty="0" smtClean="0"/>
              <a:t>機能を持ちすぎたクラス</a:t>
            </a:r>
            <a:endParaRPr lang="en-US" altLang="ja-JP" dirty="0" smtClean="0"/>
          </a:p>
          <a:p>
            <a:pPr marL="0" indent="0">
              <a:buNone/>
            </a:pPr>
            <a:endParaRPr kumimoji="1" lang="en-US" altLang="ja-JP" dirty="0" smtClean="0"/>
          </a:p>
          <a:p>
            <a:r>
              <a:rPr lang="en-US" altLang="ja-JP" dirty="0" smtClean="0"/>
              <a:t>Data Class</a:t>
            </a:r>
          </a:p>
          <a:p>
            <a:pPr marL="0" indent="0">
              <a:buNone/>
            </a:pPr>
            <a:r>
              <a:rPr lang="en-US" altLang="ja-JP" dirty="0" smtClean="0"/>
              <a:t> </a:t>
            </a:r>
            <a:r>
              <a:rPr lang="ja-JP" altLang="en-US" dirty="0" smtClean="0"/>
              <a:t>データのみを提供するクラス</a:t>
            </a:r>
            <a:endParaRPr lang="en-US" altLang="ja-JP" dirty="0" smtClean="0"/>
          </a:p>
          <a:p>
            <a:pPr marL="0" indent="0">
              <a:buNone/>
            </a:pPr>
            <a:endParaRPr lang="en-US" altLang="ja-JP" dirty="0" smtClean="0"/>
          </a:p>
          <a:p>
            <a:r>
              <a:rPr kumimoji="1" lang="en-US" altLang="ja-JP" dirty="0" smtClean="0"/>
              <a:t>Feature Envy</a:t>
            </a:r>
          </a:p>
          <a:p>
            <a:pPr marL="0" indent="0">
              <a:buNone/>
            </a:pPr>
            <a:r>
              <a:rPr lang="en-US" altLang="ja-JP" dirty="0"/>
              <a:t> </a:t>
            </a:r>
            <a:r>
              <a:rPr lang="ja-JP" altLang="en-US" dirty="0" smtClean="0"/>
              <a:t>自クラスよりも他クラスからのデータを持って来過ぎている</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242" y="1777245"/>
            <a:ext cx="6342218" cy="3350605"/>
          </a:xfrm>
          <a:prstGeom prst="rect">
            <a:avLst/>
          </a:prstGeom>
        </p:spPr>
      </p:pic>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5</a:t>
            </a:fld>
            <a:endParaRPr kumimoji="1" lang="ja-JP" altLang="en-US"/>
          </a:p>
        </p:txBody>
      </p:sp>
    </p:spTree>
    <p:extLst>
      <p:ext uri="{BB962C8B-B14F-4D97-AF65-F5344CB8AC3E}">
        <p14:creationId xmlns:p14="http://schemas.microsoft.com/office/powerpoint/2010/main" val="3061054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Siginificant</a:t>
            </a:r>
            <a:r>
              <a:rPr kumimoji="1" lang="en-US" altLang="ja-JP" dirty="0" smtClean="0"/>
              <a:t> Duplication</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a:t>リファクタリング</a:t>
            </a:r>
            <a:endParaRPr lang="en-US" altLang="ja-JP" dirty="0" smtClean="0"/>
          </a:p>
          <a:p>
            <a:pPr marL="0" indent="0">
              <a:buNone/>
            </a:pPr>
            <a:endParaRPr kumimoji="1" lang="en-US" altLang="ja-JP" dirty="0" smtClean="0"/>
          </a:p>
          <a:p>
            <a:pPr marL="0" indent="0">
              <a:buNone/>
            </a:pPr>
            <a:r>
              <a:rPr lang="en-US" altLang="ja-JP" dirty="0"/>
              <a:t>3</a:t>
            </a:r>
            <a:r>
              <a:rPr lang="ja-JP" altLang="en-US" dirty="0" err="1" smtClean="0"/>
              <a:t>つの</a:t>
            </a:r>
            <a:r>
              <a:rPr lang="ja-JP" altLang="en-US" dirty="0" smtClean="0"/>
              <a:t>ケース</a:t>
            </a:r>
            <a:endParaRPr kumimoji="1" lang="en-US" altLang="ja-JP" dirty="0" smtClean="0"/>
          </a:p>
          <a:p>
            <a:pPr marL="0" indent="0">
              <a:buNone/>
            </a:pPr>
            <a:r>
              <a:rPr lang="ja-JP" altLang="en-US" dirty="0" smtClean="0"/>
              <a:t>１．同じクラス内</a:t>
            </a:r>
            <a:endParaRPr lang="en-US" altLang="ja-JP" dirty="0" smtClean="0"/>
          </a:p>
          <a:p>
            <a:pPr marL="0" indent="0">
              <a:buNone/>
            </a:pPr>
            <a:r>
              <a:rPr lang="ja-JP" altLang="en-US" dirty="0" smtClean="0"/>
              <a:t>２．同じクラス内ではないが，同じ階層には属している</a:t>
            </a:r>
            <a:endParaRPr lang="en-US" altLang="ja-JP" dirty="0" smtClean="0"/>
          </a:p>
          <a:p>
            <a:pPr marL="0" indent="0">
              <a:buNone/>
            </a:pPr>
            <a:r>
              <a:rPr lang="ja-JP" altLang="en-US" dirty="0" smtClean="0"/>
              <a:t>３．関係がないクラス間</a:t>
            </a:r>
            <a:endParaRPr lang="en-US" altLang="ja-JP" dirty="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50</a:t>
            </a:fld>
            <a:endParaRPr kumimoji="1" lang="ja-JP" altLang="en-US"/>
          </a:p>
        </p:txBody>
      </p:sp>
    </p:spTree>
    <p:extLst>
      <p:ext uri="{BB962C8B-B14F-4D97-AF65-F5344CB8AC3E}">
        <p14:creationId xmlns:p14="http://schemas.microsoft.com/office/powerpoint/2010/main" val="541721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3630229"/>
            <a:ext cx="10515600" cy="2546733"/>
          </a:xfrm>
        </p:spPr>
        <p:txBody>
          <a:bodyPr/>
          <a:lstStyle/>
          <a:p>
            <a:r>
              <a:rPr lang="ja-JP" altLang="en-US" dirty="0"/>
              <a:t>同じ</a:t>
            </a:r>
            <a:r>
              <a:rPr lang="ja-JP" altLang="en-US" dirty="0" smtClean="0"/>
              <a:t>クラス内</a:t>
            </a:r>
            <a:endParaRPr lang="en-US" altLang="ja-JP" dirty="0" smtClean="0"/>
          </a:p>
          <a:p>
            <a:pPr marL="0" indent="0">
              <a:buNone/>
            </a:pPr>
            <a:r>
              <a:rPr lang="ja-JP" altLang="en-US" dirty="0"/>
              <a:t>　</a:t>
            </a:r>
            <a:r>
              <a:rPr lang="ja-JP" altLang="en-US" dirty="0" smtClean="0"/>
              <a:t>共通部分を取り出して，一つのメソッドにまとめる</a:t>
            </a:r>
            <a:endParaRPr lang="en-US" altLang="ja-JP" dirty="0"/>
          </a:p>
          <a:p>
            <a:pPr marL="0" indent="0">
              <a:buNone/>
            </a:pPr>
            <a:r>
              <a:rPr kumimoji="1" lang="en-US" altLang="ja-JP" dirty="0" smtClean="0"/>
              <a:t> </a:t>
            </a:r>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51</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877" y="367748"/>
            <a:ext cx="6072125" cy="3083093"/>
          </a:xfrm>
          <a:prstGeom prst="rect">
            <a:avLst/>
          </a:prstGeom>
        </p:spPr>
      </p:pic>
    </p:spTree>
    <p:extLst>
      <p:ext uri="{BB962C8B-B14F-4D97-AF65-F5344CB8AC3E}">
        <p14:creationId xmlns:p14="http://schemas.microsoft.com/office/powerpoint/2010/main" val="2342651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3630229"/>
            <a:ext cx="10515600" cy="2546733"/>
          </a:xfrm>
        </p:spPr>
        <p:txBody>
          <a:bodyPr/>
          <a:lstStyle/>
          <a:p>
            <a:r>
              <a:rPr lang="ja-JP" altLang="en-US" dirty="0"/>
              <a:t>同じクラス内ではないが，同じ階層には属して</a:t>
            </a:r>
            <a:r>
              <a:rPr lang="ja-JP" altLang="en-US" dirty="0" smtClean="0"/>
              <a:t>いる</a:t>
            </a:r>
            <a:endParaRPr lang="en-US" altLang="ja-JP" dirty="0" smtClean="0"/>
          </a:p>
          <a:p>
            <a:pPr marL="0" indent="0">
              <a:buNone/>
            </a:pPr>
            <a:r>
              <a:rPr lang="en-US" altLang="ja-JP" dirty="0" smtClean="0"/>
              <a:t>a.</a:t>
            </a:r>
            <a:r>
              <a:rPr lang="ja-JP" altLang="en-US" dirty="0" smtClean="0"/>
              <a:t>兄弟間でのコピー</a:t>
            </a:r>
            <a:endParaRPr lang="en-US" altLang="ja-JP" dirty="0" smtClean="0"/>
          </a:p>
          <a:p>
            <a:pPr marL="0" indent="0">
              <a:buNone/>
            </a:pPr>
            <a:r>
              <a:rPr lang="en-US" altLang="ja-JP" dirty="0"/>
              <a:t> </a:t>
            </a:r>
            <a:r>
              <a:rPr lang="en-US" altLang="ja-JP" dirty="0" smtClean="0"/>
              <a:t>  </a:t>
            </a:r>
            <a:r>
              <a:rPr lang="ja-JP" altLang="en-US" dirty="0" smtClean="0"/>
              <a:t>まとめて</a:t>
            </a:r>
            <a:r>
              <a:rPr lang="en-US" altLang="ja-JP" dirty="0" smtClean="0"/>
              <a:t>A</a:t>
            </a:r>
            <a:r>
              <a:rPr lang="ja-JP" altLang="en-US" dirty="0" smtClean="0"/>
              <a:t>のクラスに移動</a:t>
            </a:r>
            <a:endParaRPr lang="en-US" altLang="ja-JP" dirty="0" smtClean="0"/>
          </a:p>
          <a:p>
            <a:pPr marL="0" indent="0">
              <a:buNone/>
            </a:pPr>
            <a:r>
              <a:rPr lang="en-US" altLang="ja-JP" dirty="0" smtClean="0"/>
              <a:t>b.</a:t>
            </a:r>
            <a:r>
              <a:rPr lang="ja-JP" altLang="en-US" dirty="0" smtClean="0"/>
              <a:t>親子間でのコピー</a:t>
            </a:r>
            <a:endParaRPr lang="en-US" altLang="ja-JP" dirty="0" smtClean="0"/>
          </a:p>
          <a:p>
            <a:pPr marL="0" indent="0">
              <a:buNone/>
            </a:pPr>
            <a:r>
              <a:rPr lang="en-US" altLang="ja-JP" dirty="0"/>
              <a:t> </a:t>
            </a:r>
            <a:r>
              <a:rPr lang="en-US" altLang="ja-JP" dirty="0" smtClean="0"/>
              <a:t>  </a:t>
            </a:r>
            <a:r>
              <a:rPr lang="ja-JP" altLang="en-US" dirty="0" smtClean="0"/>
              <a:t>親のクラスに移動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52</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097" y="381169"/>
            <a:ext cx="5999805" cy="3159366"/>
          </a:xfrm>
          <a:prstGeom prst="rect">
            <a:avLst/>
          </a:prstGeom>
        </p:spPr>
      </p:pic>
    </p:spTree>
    <p:extLst>
      <p:ext uri="{BB962C8B-B14F-4D97-AF65-F5344CB8AC3E}">
        <p14:creationId xmlns:p14="http://schemas.microsoft.com/office/powerpoint/2010/main" val="1186221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815009"/>
            <a:ext cx="10515600" cy="5361953"/>
          </a:xfrm>
        </p:spPr>
        <p:txBody>
          <a:bodyPr/>
          <a:lstStyle/>
          <a:p>
            <a:r>
              <a:rPr lang="ja-JP" altLang="en-US" dirty="0"/>
              <a:t>関係がない</a:t>
            </a:r>
            <a:r>
              <a:rPr lang="ja-JP" altLang="en-US" dirty="0" smtClean="0"/>
              <a:t>クラス間でのコピ</a:t>
            </a:r>
            <a:r>
              <a:rPr lang="ja-JP" altLang="en-US" dirty="0" err="1" smtClean="0"/>
              <a:t>ぺ</a:t>
            </a:r>
            <a:endParaRPr lang="en-US" altLang="ja-JP" dirty="0" smtClean="0"/>
          </a:p>
          <a:p>
            <a:endParaRPr lang="en-US" altLang="ja-JP" dirty="0"/>
          </a:p>
          <a:p>
            <a:pPr marL="0" indent="0">
              <a:buNone/>
            </a:pPr>
            <a:r>
              <a:rPr lang="en-US" altLang="ja-JP" dirty="0" smtClean="0"/>
              <a:t>a. One</a:t>
            </a:r>
            <a:r>
              <a:rPr lang="ja-JP" altLang="en-US" dirty="0" smtClean="0"/>
              <a:t> </a:t>
            </a:r>
            <a:r>
              <a:rPr lang="en-US" altLang="ja-JP" dirty="0" smtClean="0"/>
              <a:t>hosts,</a:t>
            </a:r>
            <a:r>
              <a:rPr lang="ja-JP" altLang="en-US" dirty="0"/>
              <a:t> </a:t>
            </a:r>
            <a:r>
              <a:rPr lang="en-US" altLang="ja-JP" dirty="0" smtClean="0"/>
              <a:t>one</a:t>
            </a:r>
            <a:r>
              <a:rPr lang="ja-JP" altLang="en-US" dirty="0" smtClean="0"/>
              <a:t> </a:t>
            </a:r>
            <a:r>
              <a:rPr lang="en-US" altLang="ja-JP" dirty="0" smtClean="0"/>
              <a:t>call</a:t>
            </a:r>
          </a:p>
          <a:p>
            <a:pPr marL="0" indent="0">
              <a:buNone/>
            </a:pPr>
            <a:r>
              <a:rPr lang="ja-JP" altLang="en-US" dirty="0" smtClean="0"/>
              <a:t>　どちらかのクラスがもう一つのコピペ部分をメソッドとして呼び出す</a:t>
            </a:r>
            <a:r>
              <a:rPr lang="en-US" altLang="ja-JP" dirty="0" smtClean="0"/>
              <a:t>(</a:t>
            </a:r>
            <a:r>
              <a:rPr lang="ja-JP" altLang="en-US" dirty="0" smtClean="0"/>
              <a:t>このクラスは</a:t>
            </a:r>
            <a:r>
              <a:rPr lang="en-US" altLang="ja-JP" dirty="0" smtClean="0"/>
              <a:t>the protagonist class)</a:t>
            </a:r>
            <a:r>
              <a:rPr lang="ja-JP" altLang="en-US" dirty="0"/>
              <a:t>　</a:t>
            </a:r>
            <a:endParaRPr lang="en-US" altLang="ja-JP" dirty="0" smtClean="0"/>
          </a:p>
          <a:p>
            <a:pPr marL="0" indent="0">
              <a:buNone/>
            </a:pPr>
            <a:r>
              <a:rPr lang="en-US" altLang="ja-JP" dirty="0" smtClean="0"/>
              <a:t>b. Third</a:t>
            </a:r>
            <a:r>
              <a:rPr lang="ja-JP" altLang="en-US" dirty="0" smtClean="0"/>
              <a:t> </a:t>
            </a:r>
            <a:r>
              <a:rPr lang="en-US" altLang="ja-JP" dirty="0" smtClean="0"/>
              <a:t>class,</a:t>
            </a:r>
            <a:r>
              <a:rPr lang="ja-JP" altLang="en-US" dirty="0" smtClean="0"/>
              <a:t> </a:t>
            </a:r>
            <a:r>
              <a:rPr lang="en-US" altLang="ja-JP" dirty="0" smtClean="0"/>
              <a:t>both inherit</a:t>
            </a:r>
          </a:p>
          <a:p>
            <a:pPr marL="0" indent="0">
              <a:buNone/>
            </a:pPr>
            <a:r>
              <a:rPr lang="ja-JP" altLang="en-US" dirty="0"/>
              <a:t>　</a:t>
            </a:r>
            <a:r>
              <a:rPr lang="ja-JP" altLang="en-US" dirty="0" smtClean="0"/>
              <a:t>コピペ部分が多くのクラスにまたがる場合，そのベースとなるクラス</a:t>
            </a:r>
            <a:r>
              <a:rPr lang="en-US" altLang="ja-JP" dirty="0" smtClean="0"/>
              <a:t>(</a:t>
            </a:r>
            <a:r>
              <a:rPr lang="ja-JP" altLang="en-US" dirty="0" smtClean="0"/>
              <a:t>抽象クラス</a:t>
            </a:r>
            <a:r>
              <a:rPr lang="en-US" altLang="ja-JP" dirty="0" smtClean="0"/>
              <a:t>)</a:t>
            </a:r>
            <a:r>
              <a:rPr lang="ja-JP" altLang="en-US" dirty="0" smtClean="0"/>
              <a:t>が欠如</a:t>
            </a:r>
            <a:endParaRPr lang="en-US" altLang="ja-JP" dirty="0" smtClean="0"/>
          </a:p>
          <a:p>
            <a:pPr marL="0" indent="0">
              <a:buNone/>
            </a:pPr>
            <a:r>
              <a:rPr lang="en-US" altLang="ja-JP" dirty="0" smtClean="0"/>
              <a:t>c. Third class hosts, both call</a:t>
            </a:r>
          </a:p>
          <a:p>
            <a:pPr marL="0" indent="0">
              <a:buNone/>
            </a:pPr>
            <a:r>
              <a:rPr lang="ja-JP" altLang="en-US" dirty="0"/>
              <a:t>　</a:t>
            </a:r>
            <a:r>
              <a:rPr lang="en-US" altLang="ja-JP" dirty="0" smtClean="0"/>
              <a:t>3</a:t>
            </a:r>
            <a:r>
              <a:rPr lang="ja-JP" altLang="en-US" dirty="0" smtClean="0"/>
              <a:t>つ目のクラスを作り，元の両方のクラスから呼び出し</a:t>
            </a:r>
            <a:endParaRPr lang="en-US" altLang="ja-JP" dirty="0"/>
          </a:p>
        </p:txBody>
      </p:sp>
      <p:sp>
        <p:nvSpPr>
          <p:cNvPr id="4" name="スライド番号プレースホルダー 3"/>
          <p:cNvSpPr>
            <a:spLocks noGrp="1"/>
          </p:cNvSpPr>
          <p:nvPr>
            <p:ph type="sldNum" sz="quarter" idx="12"/>
          </p:nvPr>
        </p:nvSpPr>
        <p:spPr/>
        <p:txBody>
          <a:bodyPr/>
          <a:lstStyle/>
          <a:p>
            <a:fld id="{67CE6A78-B9D0-4348-B287-E58DFBE64493}" type="slidenum">
              <a:rPr kumimoji="1" lang="ja-JP" altLang="en-US" smtClean="0"/>
              <a:t>53</a:t>
            </a:fld>
            <a:endParaRPr kumimoji="1" lang="ja-JP" altLang="en-US"/>
          </a:p>
        </p:txBody>
      </p:sp>
    </p:spTree>
    <p:extLst>
      <p:ext uri="{BB962C8B-B14F-4D97-AF65-F5344CB8AC3E}">
        <p14:creationId xmlns:p14="http://schemas.microsoft.com/office/powerpoint/2010/main" val="20892406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4000" dirty="0" smtClean="0"/>
              <a:t>まとめ</a:t>
            </a:r>
            <a:r>
              <a:rPr kumimoji="1" lang="en-US" altLang="ja-JP" sz="4000" dirty="0" smtClean="0"/>
              <a:t>: Recovering from Identity </a:t>
            </a:r>
            <a:r>
              <a:rPr kumimoji="1" lang="en-US" altLang="ja-JP" sz="4000" dirty="0" err="1" smtClean="0"/>
              <a:t>Dishamonies</a:t>
            </a:r>
            <a:endParaRPr kumimoji="1" lang="ja-JP" altLang="en-US" sz="4000" dirty="0"/>
          </a:p>
        </p:txBody>
      </p:sp>
      <p:sp>
        <p:nvSpPr>
          <p:cNvPr id="6" name="コンテンツ プレースホルダー 5"/>
          <p:cNvSpPr>
            <a:spLocks noGrp="1"/>
          </p:cNvSpPr>
          <p:nvPr>
            <p:ph idx="1"/>
          </p:nvPr>
        </p:nvSpPr>
        <p:spPr/>
        <p:txBody>
          <a:bodyPr>
            <a:normAutofit/>
          </a:bodyPr>
          <a:lstStyle/>
          <a:p>
            <a:r>
              <a:rPr lang="ja-JP" altLang="en-US" dirty="0" smtClean="0"/>
              <a:t>どこから始めるか？（どこから特定するか？）</a:t>
            </a:r>
            <a:endParaRPr lang="en-US" altLang="ja-JP" dirty="0" smtClean="0"/>
          </a:p>
          <a:p>
            <a:pPr marL="0" indent="0">
              <a:buNone/>
            </a:pPr>
            <a:r>
              <a:rPr lang="en-US" altLang="ja-JP" dirty="0"/>
              <a:t> </a:t>
            </a:r>
            <a:r>
              <a:rPr lang="ja-JP" altLang="en-US" dirty="0" smtClean="0"/>
              <a:t>一番重要な違反クラスはどうやって見つけるか</a:t>
            </a:r>
            <a:endParaRPr lang="en-US" altLang="ja-JP" dirty="0" smtClean="0"/>
          </a:p>
          <a:p>
            <a:pPr marL="0" indent="0">
              <a:buNone/>
            </a:pPr>
            <a:endParaRPr lang="en-US" altLang="ja-JP" dirty="0"/>
          </a:p>
          <a:p>
            <a:pPr marL="0" indent="0">
              <a:buNone/>
            </a:pPr>
            <a:r>
              <a:rPr lang="en-US" altLang="ja-JP" dirty="0" smtClean="0"/>
              <a:t>Step</a:t>
            </a:r>
            <a:r>
              <a:rPr lang="ja-JP" altLang="en-US" dirty="0" smtClean="0"/>
              <a:t>１．</a:t>
            </a:r>
            <a:r>
              <a:rPr lang="en-US" altLang="ja-JP" dirty="0" smtClean="0"/>
              <a:t>God Class</a:t>
            </a:r>
            <a:r>
              <a:rPr lang="ja-JP" altLang="en-US" dirty="0" smtClean="0"/>
              <a:t>か</a:t>
            </a:r>
            <a:r>
              <a:rPr lang="en-US" altLang="ja-JP" dirty="0" smtClean="0"/>
              <a:t>Brain Class</a:t>
            </a:r>
            <a:r>
              <a:rPr lang="ja-JP" altLang="en-US" dirty="0" smtClean="0"/>
              <a:t>に影響されているすべてのクラスを見つける</a:t>
            </a:r>
            <a:endParaRPr lang="en-US" altLang="ja-JP" dirty="0" smtClean="0"/>
          </a:p>
          <a:p>
            <a:pPr marL="0" indent="0">
              <a:buNone/>
            </a:pPr>
            <a:endParaRPr lang="en-US" altLang="ja-JP" dirty="0" smtClean="0"/>
          </a:p>
          <a:p>
            <a:pPr marL="0" indent="0">
              <a:buNone/>
            </a:pPr>
            <a:r>
              <a:rPr lang="en-US" altLang="ja-JP" dirty="0" smtClean="0"/>
              <a:t>Step</a:t>
            </a:r>
            <a:r>
              <a:rPr lang="ja-JP" altLang="en-US" dirty="0" smtClean="0"/>
              <a:t>２．</a:t>
            </a:r>
            <a:r>
              <a:rPr lang="en-US" altLang="ja-JP" dirty="0" smtClean="0"/>
              <a:t>1</a:t>
            </a:r>
            <a:r>
              <a:rPr lang="ja-JP" altLang="en-US" dirty="0" smtClean="0"/>
              <a:t>のクラスの中で不調和を生み出しているメソッドを特定</a:t>
            </a:r>
            <a:endParaRPr lang="en-US" altLang="ja-JP" dirty="0" smtClean="0"/>
          </a:p>
          <a:p>
            <a:pPr marL="0" indent="0">
              <a:buNone/>
            </a:pPr>
            <a:r>
              <a:rPr lang="en-US" altLang="ja-JP" dirty="0" smtClean="0"/>
              <a:t> </a:t>
            </a:r>
            <a:endParaRPr lang="en-US" altLang="ja-JP" dirty="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54</a:t>
            </a:fld>
            <a:endParaRPr kumimoji="1" lang="ja-JP" altLang="en-US"/>
          </a:p>
        </p:txBody>
      </p:sp>
    </p:spTree>
    <p:extLst>
      <p:ext uri="{BB962C8B-B14F-4D97-AF65-F5344CB8AC3E}">
        <p14:creationId xmlns:p14="http://schemas.microsoft.com/office/powerpoint/2010/main" val="3707477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sz="4000" dirty="0" smtClean="0"/>
              <a:t>まとめ</a:t>
            </a:r>
            <a:r>
              <a:rPr kumimoji="1" lang="en-US" altLang="ja-JP" sz="4000" dirty="0" smtClean="0"/>
              <a:t>: Recovering from Identity </a:t>
            </a:r>
            <a:r>
              <a:rPr kumimoji="1" lang="en-US" altLang="ja-JP" sz="4000" dirty="0" err="1" smtClean="0"/>
              <a:t>Dishamonies</a:t>
            </a:r>
            <a:endParaRPr kumimoji="1" lang="ja-JP" altLang="en-US" sz="4000" dirty="0"/>
          </a:p>
        </p:txBody>
      </p:sp>
      <p:sp>
        <p:nvSpPr>
          <p:cNvPr id="6" name="コンテンツ プレースホルダー 5"/>
          <p:cNvSpPr>
            <a:spLocks noGrp="1"/>
          </p:cNvSpPr>
          <p:nvPr>
            <p:ph idx="1"/>
          </p:nvPr>
        </p:nvSpPr>
        <p:spPr/>
        <p:txBody>
          <a:bodyPr>
            <a:normAutofit/>
          </a:bodyPr>
          <a:lstStyle/>
          <a:p>
            <a:r>
              <a:rPr lang="ja-JP" altLang="en-US" dirty="0" smtClean="0"/>
              <a:t>不調和を生み出しているメソッドの数を数える</a:t>
            </a:r>
            <a:endParaRPr lang="en-US" altLang="ja-JP" dirty="0" smtClean="0"/>
          </a:p>
          <a:p>
            <a:pPr marL="0" indent="0">
              <a:buNone/>
            </a:pPr>
            <a:r>
              <a:rPr lang="en-US" altLang="ja-JP" dirty="0" smtClean="0"/>
              <a:t> </a:t>
            </a:r>
            <a:r>
              <a:rPr lang="ja-JP" altLang="en-US" dirty="0" smtClean="0"/>
              <a:t>不調和を生み出しているメソッドの数が多ければ，そのクラスが影響を与える重要度も高い</a:t>
            </a:r>
            <a:endParaRPr lang="en-US" altLang="ja-JP" dirty="0" smtClean="0"/>
          </a:p>
          <a:p>
            <a:pPr marL="0" indent="0">
              <a:buNone/>
            </a:pPr>
            <a:endParaRPr lang="en-US" altLang="ja-JP" dirty="0" smtClean="0"/>
          </a:p>
          <a:p>
            <a:pPr marL="0" indent="0">
              <a:buNone/>
            </a:pPr>
            <a:r>
              <a:rPr lang="ja-JP" altLang="en-US" dirty="0" smtClean="0"/>
              <a:t>不調和を生み出す</a:t>
            </a:r>
            <a:r>
              <a:rPr lang="ja-JP" altLang="en-US" dirty="0"/>
              <a:t>メソッド</a:t>
            </a:r>
            <a:endParaRPr lang="en-US" altLang="ja-JP" dirty="0"/>
          </a:p>
          <a:p>
            <a:pPr marL="0" indent="0">
              <a:buNone/>
            </a:pPr>
            <a:r>
              <a:rPr lang="ja-JP" altLang="en-US" dirty="0" smtClean="0"/>
              <a:t>１．同じクラス内でのコピペ</a:t>
            </a:r>
            <a:endParaRPr lang="en-US" altLang="ja-JP" dirty="0" smtClean="0"/>
          </a:p>
          <a:p>
            <a:pPr marL="0" indent="0">
              <a:buNone/>
            </a:pPr>
            <a:r>
              <a:rPr lang="ja-JP" altLang="en-US" dirty="0" smtClean="0"/>
              <a:t>２．</a:t>
            </a:r>
            <a:r>
              <a:rPr lang="en-US" altLang="ja-JP" dirty="0" smtClean="0"/>
              <a:t>Brain</a:t>
            </a:r>
            <a:r>
              <a:rPr lang="ja-JP" altLang="en-US" dirty="0" smtClean="0"/>
              <a:t> </a:t>
            </a:r>
            <a:r>
              <a:rPr lang="en-US" altLang="ja-JP" dirty="0" smtClean="0"/>
              <a:t>Method</a:t>
            </a:r>
          </a:p>
          <a:p>
            <a:pPr marL="0" indent="0">
              <a:buNone/>
            </a:pPr>
            <a:r>
              <a:rPr lang="ja-JP" altLang="en-US" dirty="0" smtClean="0"/>
              <a:t>３．他クラスの属性を直接アクセス</a:t>
            </a:r>
            <a:endParaRPr lang="en-US" altLang="ja-JP" dirty="0" smtClean="0"/>
          </a:p>
          <a:p>
            <a:pPr marL="0" indent="0">
              <a:buNone/>
            </a:pPr>
            <a:endParaRPr lang="en-US" altLang="ja-JP" dirty="0"/>
          </a:p>
          <a:p>
            <a:pPr marL="0" indent="0">
              <a:buNone/>
            </a:pP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55</a:t>
            </a:fld>
            <a:endParaRPr kumimoji="1" lang="ja-JP" altLang="en-US"/>
          </a:p>
        </p:txBody>
      </p:sp>
    </p:spTree>
    <p:extLst>
      <p:ext uri="{BB962C8B-B14F-4D97-AF65-F5344CB8AC3E}">
        <p14:creationId xmlns:p14="http://schemas.microsoft.com/office/powerpoint/2010/main" val="979575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838200" y="735496"/>
            <a:ext cx="5363817" cy="5441467"/>
          </a:xfrm>
        </p:spPr>
        <p:txBody>
          <a:bodyPr>
            <a:normAutofit/>
          </a:bodyPr>
          <a:lstStyle/>
          <a:p>
            <a:r>
              <a:rPr lang="ja-JP" altLang="en-US" dirty="0" smtClean="0"/>
              <a:t>どうやって修正するか？</a:t>
            </a:r>
            <a:endParaRPr lang="en-US" altLang="ja-JP" dirty="0" smtClean="0"/>
          </a:p>
          <a:p>
            <a:pPr marL="0" indent="0">
              <a:buNone/>
            </a:pPr>
            <a:r>
              <a:rPr lang="ja-JP" altLang="en-US" dirty="0" smtClean="0"/>
              <a:t>１．コピペを除去</a:t>
            </a:r>
            <a:endParaRPr lang="en-US" altLang="ja-JP" dirty="0" smtClean="0"/>
          </a:p>
          <a:p>
            <a:pPr marL="0" indent="0">
              <a:buNone/>
            </a:pPr>
            <a:endParaRPr lang="en-US" altLang="ja-JP" dirty="0" smtClean="0"/>
          </a:p>
          <a:p>
            <a:pPr marL="0" indent="0">
              <a:buNone/>
            </a:pPr>
            <a:r>
              <a:rPr lang="ja-JP" altLang="en-US" dirty="0" smtClean="0"/>
              <a:t>２．一つのメソッドでしか</a:t>
            </a:r>
            <a:r>
              <a:rPr lang="ja-JP" altLang="en-US" dirty="0" err="1" smtClean="0"/>
              <a:t>使われるない</a:t>
            </a:r>
            <a:r>
              <a:rPr lang="ja-JP" altLang="en-US" dirty="0" smtClean="0"/>
              <a:t>属性</a:t>
            </a:r>
            <a:r>
              <a:rPr lang="en-US" altLang="ja-JP" dirty="0" smtClean="0"/>
              <a:t>(temporary fields)</a:t>
            </a:r>
          </a:p>
          <a:p>
            <a:pPr marL="0" indent="0">
              <a:buNone/>
            </a:pPr>
            <a:r>
              <a:rPr lang="ja-JP" altLang="en-US" dirty="0" smtClean="0"/>
              <a:t> を除去</a:t>
            </a:r>
            <a:endParaRPr lang="en-US" altLang="ja-JP" dirty="0"/>
          </a:p>
          <a:p>
            <a:pPr marL="0" indent="0">
              <a:buNone/>
            </a:pPr>
            <a:endParaRPr lang="en-US" altLang="ja-JP" dirty="0"/>
          </a:p>
          <a:p>
            <a:pPr marL="0" indent="0">
              <a:buNone/>
            </a:pPr>
            <a:r>
              <a:rPr kumimoji="1" lang="ja-JP" altLang="en-US" dirty="0" smtClean="0"/>
              <a:t>３．</a:t>
            </a:r>
            <a:r>
              <a:rPr lang="ja-JP" altLang="en-US" dirty="0" smtClean="0"/>
              <a:t>データの局所性を修正</a:t>
            </a:r>
            <a:endParaRPr kumimoji="1" lang="en-US" altLang="ja-JP" dirty="0" smtClean="0"/>
          </a:p>
          <a:p>
            <a:pPr marL="0" indent="0">
              <a:buNone/>
            </a:pPr>
            <a:endParaRPr lang="en-US" altLang="ja-JP" dirty="0"/>
          </a:p>
          <a:p>
            <a:pPr marL="0" indent="0">
              <a:buNone/>
            </a:pPr>
            <a:r>
              <a:rPr kumimoji="1" lang="ja-JP" altLang="en-US" dirty="0" smtClean="0"/>
              <a:t>４．</a:t>
            </a:r>
            <a:r>
              <a:rPr kumimoji="1" lang="en-US" altLang="ja-JP" dirty="0" smtClean="0"/>
              <a:t>Brain Method</a:t>
            </a:r>
            <a:r>
              <a:rPr kumimoji="1" lang="ja-JP" altLang="en-US" dirty="0" smtClean="0"/>
              <a:t>を修正</a:t>
            </a:r>
            <a:endParaRPr kumimoji="1" lang="en-US" altLang="ja-JP" dirty="0" smtClean="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56</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991" y="164442"/>
            <a:ext cx="5483087" cy="6563696"/>
          </a:xfrm>
          <a:prstGeom prst="rect">
            <a:avLst/>
          </a:prstGeom>
        </p:spPr>
      </p:pic>
    </p:spTree>
    <p:extLst>
      <p:ext uri="{BB962C8B-B14F-4D97-AF65-F5344CB8AC3E}">
        <p14:creationId xmlns:p14="http://schemas.microsoft.com/office/powerpoint/2010/main" val="27276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4817533" cy="5448830"/>
          </a:xfrm>
        </p:spPr>
        <p:txBody>
          <a:bodyPr/>
          <a:lstStyle/>
          <a:p>
            <a:r>
              <a:rPr kumimoji="1" lang="en-US" altLang="ja-JP" dirty="0" smtClean="0"/>
              <a:t>Brain Class</a:t>
            </a:r>
          </a:p>
          <a:p>
            <a:pPr marL="0" indent="0">
              <a:buNone/>
            </a:pPr>
            <a:r>
              <a:rPr lang="ja-JP" altLang="en-US" dirty="0"/>
              <a:t> </a:t>
            </a:r>
            <a:r>
              <a:rPr lang="en-US" altLang="ja-JP" dirty="0" smtClean="0"/>
              <a:t>Brain Method</a:t>
            </a:r>
            <a:r>
              <a:rPr lang="ja-JP" altLang="en-US" dirty="0" smtClean="0"/>
              <a:t>を持ったクラス</a:t>
            </a:r>
            <a:endParaRPr lang="en-US" altLang="ja-JP" dirty="0" smtClean="0"/>
          </a:p>
          <a:p>
            <a:pPr marL="0" indent="0">
              <a:buNone/>
            </a:pPr>
            <a:endParaRPr kumimoji="1" lang="en-US" altLang="ja-JP" dirty="0" smtClean="0"/>
          </a:p>
          <a:p>
            <a:r>
              <a:rPr lang="en-US" altLang="ja-JP" dirty="0" smtClean="0"/>
              <a:t>Brain Method</a:t>
            </a:r>
          </a:p>
          <a:p>
            <a:pPr marL="0" indent="0">
              <a:buNone/>
            </a:pPr>
            <a:r>
              <a:rPr lang="ja-JP" altLang="en-US" dirty="0" smtClean="0"/>
              <a:t>サイズや複雑さが度を超えたメソッド</a:t>
            </a:r>
            <a:endParaRPr lang="en-US" altLang="ja-JP" dirty="0" smtClean="0"/>
          </a:p>
          <a:p>
            <a:pPr marL="0" indent="0">
              <a:buNone/>
            </a:pPr>
            <a:endParaRPr lang="en-US" altLang="ja-JP" dirty="0" smtClean="0"/>
          </a:p>
          <a:p>
            <a:r>
              <a:rPr kumimoji="1" lang="en-US" altLang="ja-JP" dirty="0" err="1" smtClean="0"/>
              <a:t>Dupication</a:t>
            </a:r>
            <a:endParaRPr kumimoji="1" lang="en-US" altLang="ja-JP" dirty="0" smtClean="0"/>
          </a:p>
          <a:p>
            <a:pPr marL="0" indent="0">
              <a:buNone/>
            </a:pPr>
            <a:r>
              <a:rPr lang="en-US" altLang="ja-JP" dirty="0"/>
              <a:t> </a:t>
            </a:r>
            <a:r>
              <a:rPr lang="ja-JP" altLang="en-US" dirty="0" smtClean="0"/>
              <a:t>クラス内でのコピペ</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242" y="1777245"/>
            <a:ext cx="6342218" cy="3350605"/>
          </a:xfrm>
          <a:prstGeom prst="rect">
            <a:avLst/>
          </a:prstGeom>
        </p:spPr>
      </p:pic>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6</a:t>
            </a:fld>
            <a:endParaRPr kumimoji="1" lang="ja-JP" altLang="en-US"/>
          </a:p>
        </p:txBody>
      </p:sp>
    </p:spTree>
    <p:extLst>
      <p:ext uri="{BB962C8B-B14F-4D97-AF65-F5344CB8AC3E}">
        <p14:creationId xmlns:p14="http://schemas.microsoft.com/office/powerpoint/2010/main" val="35034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sz="half" idx="1"/>
          </p:nvPr>
        </p:nvSpPr>
        <p:spPr>
          <a:xfrm>
            <a:off x="838200" y="728133"/>
            <a:ext cx="6624145" cy="5448830"/>
          </a:xfrm>
        </p:spPr>
        <p:txBody>
          <a:bodyPr>
            <a:normAutofit/>
          </a:bodyPr>
          <a:lstStyle/>
          <a:p>
            <a:pPr marL="0" indent="0">
              <a:buNone/>
            </a:pPr>
            <a:endParaRPr lang="en-US" altLang="ja-JP" sz="3600" dirty="0" smtClean="0"/>
          </a:p>
          <a:p>
            <a:r>
              <a:rPr lang="en-US" altLang="ja-JP" sz="3600" dirty="0" smtClean="0"/>
              <a:t>5.3 God Class</a:t>
            </a:r>
            <a:endParaRPr kumimoji="1" lang="en-US" altLang="ja-JP" sz="3600" dirty="0" smtClean="0"/>
          </a:p>
          <a:p>
            <a:r>
              <a:rPr lang="en-US" altLang="ja-JP" sz="3600" dirty="0" smtClean="0"/>
              <a:t>5.4 Feature Envy</a:t>
            </a:r>
          </a:p>
          <a:p>
            <a:r>
              <a:rPr lang="en-US" altLang="ja-JP" sz="3600" dirty="0" smtClean="0"/>
              <a:t>5.5 Data Class</a:t>
            </a:r>
          </a:p>
          <a:p>
            <a:r>
              <a:rPr lang="en-US" altLang="ja-JP" sz="3600" dirty="0" smtClean="0"/>
              <a:t>5.6 Brain Method </a:t>
            </a:r>
          </a:p>
          <a:p>
            <a:r>
              <a:rPr lang="en-US" altLang="ja-JP" sz="3600" dirty="0" smtClean="0"/>
              <a:t>5.7 Brain Class</a:t>
            </a:r>
          </a:p>
          <a:p>
            <a:r>
              <a:rPr lang="en-US" altLang="ja-JP" sz="3600" dirty="0" smtClean="0"/>
              <a:t>5.8 Significant Duplication</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7</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78" y="1127527"/>
            <a:ext cx="5816843" cy="3073049"/>
          </a:xfrm>
          <a:prstGeom prst="rect">
            <a:avLst/>
          </a:prstGeom>
        </p:spPr>
      </p:pic>
    </p:spTree>
    <p:extLst>
      <p:ext uri="{BB962C8B-B14F-4D97-AF65-F5344CB8AC3E}">
        <p14:creationId xmlns:p14="http://schemas.microsoft.com/office/powerpoint/2010/main" val="37566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God Class</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特徴</a:t>
            </a:r>
            <a:endParaRPr kumimoji="1" lang="en-US" altLang="ja-JP" dirty="0" smtClean="0"/>
          </a:p>
          <a:p>
            <a:pPr marL="0" indent="0">
              <a:buNone/>
            </a:pPr>
            <a:r>
              <a:rPr lang="en-US" altLang="ja-JP" dirty="0" smtClean="0"/>
              <a:t> </a:t>
            </a:r>
            <a:r>
              <a:rPr lang="ja-JP" altLang="en-US" dirty="0" smtClean="0"/>
              <a:t>多くの機能を持ちすぎているクラス</a:t>
            </a:r>
            <a:endParaRPr lang="en-US" altLang="ja-JP" dirty="0" smtClean="0"/>
          </a:p>
          <a:p>
            <a:pPr marL="0" indent="0">
              <a:buNone/>
            </a:pPr>
            <a:endParaRPr kumimoji="1" lang="en-US" altLang="ja-JP" dirty="0"/>
          </a:p>
          <a:p>
            <a:r>
              <a:rPr kumimoji="1" lang="ja-JP" altLang="en-US" dirty="0" smtClean="0"/>
              <a:t>影響</a:t>
            </a:r>
            <a:endParaRPr kumimoji="1" lang="en-US" altLang="ja-JP" dirty="0" smtClean="0"/>
          </a:p>
          <a:p>
            <a:pPr marL="0" indent="0">
              <a:buNone/>
            </a:pPr>
            <a:r>
              <a:rPr lang="en-US" altLang="ja-JP" dirty="0"/>
              <a:t> </a:t>
            </a:r>
            <a:r>
              <a:rPr lang="ja-JP" altLang="en-US" dirty="0" smtClean="0"/>
              <a:t>オブジェクト指向の原則に反する</a:t>
            </a:r>
            <a:r>
              <a:rPr lang="en-US" altLang="ja-JP" dirty="0" smtClean="0"/>
              <a:t>(</a:t>
            </a:r>
            <a:r>
              <a:rPr lang="ja-JP" altLang="en-US" dirty="0" smtClean="0"/>
              <a:t>一つのクラスに一つの責任</a:t>
            </a:r>
            <a:r>
              <a:rPr lang="en-US" altLang="ja-JP" dirty="0" smtClean="0"/>
              <a:t>)</a:t>
            </a:r>
          </a:p>
          <a:p>
            <a:pPr marL="0" indent="0">
              <a:buNone/>
            </a:pPr>
            <a:r>
              <a:rPr kumimoji="1" lang="ja-JP" altLang="en-US" dirty="0" smtClean="0"/>
              <a:t>可読性を下げ</a:t>
            </a:r>
            <a:r>
              <a:rPr lang="ja-JP" altLang="en-US" dirty="0" smtClean="0"/>
              <a:t>，ソフトウェア開発のアップデートの際に妨げとなる</a:t>
            </a:r>
            <a:r>
              <a:rPr lang="en-US" altLang="ja-JP" dirty="0" smtClean="0"/>
              <a:t>(</a:t>
            </a:r>
            <a:r>
              <a:rPr lang="ja-JP" altLang="en-US" dirty="0" smtClean="0"/>
              <a:t>誰も触らなくなる</a:t>
            </a:r>
            <a:r>
              <a:rPr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8</a:t>
            </a:fld>
            <a:endParaRPr kumimoji="1" lang="ja-JP" altLang="en-US"/>
          </a:p>
        </p:txBody>
      </p:sp>
    </p:spTree>
    <p:extLst>
      <p:ext uri="{BB962C8B-B14F-4D97-AF65-F5344CB8AC3E}">
        <p14:creationId xmlns:p14="http://schemas.microsoft.com/office/powerpoint/2010/main" val="212905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God Class</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検知</a:t>
            </a:r>
            <a:endParaRPr lang="en-US" altLang="ja-JP" dirty="0" smtClean="0"/>
          </a:p>
          <a:p>
            <a:pPr marL="0" indent="0">
              <a:buNone/>
            </a:pPr>
            <a:r>
              <a:rPr lang="en-US" altLang="ja-JP" dirty="0"/>
              <a:t> </a:t>
            </a:r>
            <a:r>
              <a:rPr lang="en-US" altLang="ja-JP" dirty="0" smtClean="0"/>
              <a:t>3</a:t>
            </a:r>
            <a:r>
              <a:rPr lang="ja-JP" altLang="en-US" dirty="0" err="1" smtClean="0"/>
              <a:t>つの</a:t>
            </a:r>
            <a:r>
              <a:rPr lang="ja-JP" altLang="en-US" dirty="0" smtClean="0"/>
              <a:t>特徴から検出</a:t>
            </a:r>
            <a:endParaRPr lang="en-US" altLang="ja-JP" dirty="0" smtClean="0"/>
          </a:p>
          <a:p>
            <a:pPr marL="0" indent="0">
              <a:buNone/>
            </a:pPr>
            <a:r>
              <a:rPr lang="ja-JP" altLang="en-US" dirty="0" smtClean="0"/>
              <a:t>１</a:t>
            </a:r>
            <a:r>
              <a:rPr lang="ja-JP" altLang="en-US" dirty="0"/>
              <a:t>．</a:t>
            </a:r>
            <a:r>
              <a:rPr lang="ja-JP" altLang="en-US" dirty="0" smtClean="0"/>
              <a:t>他の単純なクラスからデータをかなりアクセスしている</a:t>
            </a:r>
            <a:endParaRPr lang="en-US" altLang="ja-JP" dirty="0"/>
          </a:p>
          <a:p>
            <a:pPr marL="0" indent="0">
              <a:buNone/>
            </a:pPr>
            <a:r>
              <a:rPr lang="ja-JP" altLang="en-US" dirty="0" smtClean="0"/>
              <a:t>２．サイズが大きく，複雑</a:t>
            </a:r>
            <a:endParaRPr lang="en-US" altLang="ja-JP" dirty="0" smtClean="0"/>
          </a:p>
          <a:p>
            <a:pPr marL="0" indent="0">
              <a:buNone/>
            </a:pPr>
            <a:r>
              <a:rPr lang="ja-JP" altLang="en-US" dirty="0" smtClean="0"/>
              <a:t>３．凝集度が低い</a:t>
            </a:r>
            <a:r>
              <a:rPr lang="en-US" altLang="ja-JP" dirty="0" smtClean="0"/>
              <a:t>()</a:t>
            </a:r>
          </a:p>
        </p:txBody>
      </p:sp>
      <p:sp>
        <p:nvSpPr>
          <p:cNvPr id="3" name="スライド番号プレースホルダー 2"/>
          <p:cNvSpPr>
            <a:spLocks noGrp="1"/>
          </p:cNvSpPr>
          <p:nvPr>
            <p:ph type="sldNum" sz="quarter" idx="12"/>
          </p:nvPr>
        </p:nvSpPr>
        <p:spPr/>
        <p:txBody>
          <a:bodyPr/>
          <a:lstStyle/>
          <a:p>
            <a:fld id="{67CE6A78-B9D0-4348-B287-E58DFBE64493}" type="slidenum">
              <a:rPr kumimoji="1" lang="ja-JP" altLang="en-US" smtClean="0"/>
              <a:t>9</a:t>
            </a:fld>
            <a:endParaRPr kumimoji="1" lang="ja-JP" altLang="en-US"/>
          </a:p>
        </p:txBody>
      </p:sp>
    </p:spTree>
    <p:extLst>
      <p:ext uri="{BB962C8B-B14F-4D97-AF65-F5344CB8AC3E}">
        <p14:creationId xmlns:p14="http://schemas.microsoft.com/office/powerpoint/2010/main" val="22117294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TotalTime>
  <Words>1673</Words>
  <Application>Microsoft Office PowerPoint</Application>
  <PresentationFormat>ワイド画面</PresentationFormat>
  <Paragraphs>409</Paragraphs>
  <Slides>56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56</vt:i4>
      </vt:variant>
    </vt:vector>
  </HeadingPairs>
  <TitlesOfParts>
    <vt:vector size="60" baseType="lpstr">
      <vt:lpstr>游ゴシック</vt:lpstr>
      <vt:lpstr>游ゴシック Light</vt:lpstr>
      <vt:lpstr>Arial</vt:lpstr>
      <vt:lpstr>Office テーマ</vt:lpstr>
      <vt:lpstr>5章 Identity Dishamonies</vt:lpstr>
      <vt:lpstr>PowerPoint プレゼンテーション</vt:lpstr>
      <vt:lpstr>Rules of Identity Harmony</vt:lpstr>
      <vt:lpstr>Overview of Identity disharmonies</vt:lpstr>
      <vt:lpstr>PowerPoint プレゼンテーション</vt:lpstr>
      <vt:lpstr>PowerPoint プレゼンテーション</vt:lpstr>
      <vt:lpstr>PowerPoint プレゼンテーション</vt:lpstr>
      <vt:lpstr>God Class</vt:lpstr>
      <vt:lpstr>God Class</vt:lpstr>
      <vt:lpstr>PowerPoint プレゼンテーション</vt:lpstr>
      <vt:lpstr>God Class</vt:lpstr>
      <vt:lpstr>PowerPoint プレゼンテーション</vt:lpstr>
      <vt:lpstr>Feature Envy</vt:lpstr>
      <vt:lpstr>Feature Envy</vt:lpstr>
      <vt:lpstr>PowerPoint プレゼンテーション</vt:lpstr>
      <vt:lpstr>Feature Envy</vt:lpstr>
      <vt:lpstr>Feature Envy</vt:lpstr>
      <vt:lpstr>Feature Envy</vt:lpstr>
      <vt:lpstr>PowerPoint プレゼンテーション</vt:lpstr>
      <vt:lpstr>Data Class</vt:lpstr>
      <vt:lpstr>Data Class</vt:lpstr>
      <vt:lpstr>PowerPoint プレゼンテーション</vt:lpstr>
      <vt:lpstr>PowerPoint プレゼンテーション</vt:lpstr>
      <vt:lpstr>Data Class</vt:lpstr>
      <vt:lpstr>Data Class</vt:lpstr>
      <vt:lpstr>PowerPoint プレゼンテーション</vt:lpstr>
      <vt:lpstr>Brain Method</vt:lpstr>
      <vt:lpstr>Brain Method</vt:lpstr>
      <vt:lpstr>PowerPoint プレゼンテーション</vt:lpstr>
      <vt:lpstr>Brain Method</vt:lpstr>
      <vt:lpstr>Brain Method</vt:lpstr>
      <vt:lpstr>PowerPoint プレゼンテーション</vt:lpstr>
      <vt:lpstr>Brain Method</vt:lpstr>
      <vt:lpstr>Brain Method</vt:lpstr>
      <vt:lpstr>PowerPoint プレゼンテーション</vt:lpstr>
      <vt:lpstr>Brain Class</vt:lpstr>
      <vt:lpstr>Brain Class</vt:lpstr>
      <vt:lpstr>PowerPoint プレゼンテーション</vt:lpstr>
      <vt:lpstr>PowerPoint プレゼンテーション</vt:lpstr>
      <vt:lpstr>PowerPoint プレゼンテーション</vt:lpstr>
      <vt:lpstr>Brain Class</vt:lpstr>
      <vt:lpstr>PowerPoint プレゼンテーション</vt:lpstr>
      <vt:lpstr>Siginificant Duplication</vt:lpstr>
      <vt:lpstr>Siginificant Duplication</vt:lpstr>
      <vt:lpstr>Siginificant Duplication</vt:lpstr>
      <vt:lpstr>Siginificant Duplication</vt:lpstr>
      <vt:lpstr>PowerPoint プレゼンテーション</vt:lpstr>
      <vt:lpstr>Siginificant Duplication</vt:lpstr>
      <vt:lpstr>Siginificant Duplication</vt:lpstr>
      <vt:lpstr>Siginificant Duplication</vt:lpstr>
      <vt:lpstr>PowerPoint プレゼンテーション</vt:lpstr>
      <vt:lpstr>PowerPoint プレゼンテーション</vt:lpstr>
      <vt:lpstr>PowerPoint プレゼンテーション</vt:lpstr>
      <vt:lpstr>まとめ: Recovering from Identity Dishamonies</vt:lpstr>
      <vt:lpstr>まとめ: Recovering from Identity Dishamonies</vt:lpstr>
      <vt:lpstr>PowerPoint プレゼンテーション</vt:lpstr>
    </vt:vector>
  </TitlesOfParts>
  <Company>大阪大学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5章 Identity Dishamonies</dc:title>
  <dc:creator>サイバーメディアセンター</dc:creator>
  <cp:lastModifiedBy>r.h</cp:lastModifiedBy>
  <cp:revision>126</cp:revision>
  <dcterms:created xsi:type="dcterms:W3CDTF">2019-05-20T03:19:55Z</dcterms:created>
  <dcterms:modified xsi:type="dcterms:W3CDTF">2019-05-23T10:04:43Z</dcterms:modified>
</cp:coreProperties>
</file>