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1" r:id="rId3"/>
    <p:sldId id="258" r:id="rId4"/>
    <p:sldId id="307" r:id="rId5"/>
    <p:sldId id="308" r:id="rId6"/>
    <p:sldId id="309" r:id="rId7"/>
    <p:sldId id="311" r:id="rId8"/>
    <p:sldId id="313" r:id="rId9"/>
    <p:sldId id="312" r:id="rId10"/>
    <p:sldId id="314" r:id="rId11"/>
    <p:sldId id="31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2C66DA2-1C49-43C9-9BD7-FE8DC636781D}">
          <p14:sldIdLst>
            <p14:sldId id="256"/>
            <p14:sldId id="261"/>
            <p14:sldId id="258"/>
            <p14:sldId id="307"/>
            <p14:sldId id="308"/>
            <p14:sldId id="309"/>
            <p14:sldId id="311"/>
            <p14:sldId id="313"/>
            <p14:sldId id="312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赤間さやか" initials="赤間さやか" lastIdx="1" clrIdx="0">
    <p:extLst>
      <p:ext uri="{19B8F6BF-5375-455C-9EA6-DF929625EA0E}">
        <p15:presenceInfo xmlns:p15="http://schemas.microsoft.com/office/powerpoint/2012/main" userId="S::s.akama@a-force.co.jp::9236fe0d-62c8-414c-870a-7dfa20a4b6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3566" autoAdjust="0"/>
  </p:normalViewPr>
  <p:slideViewPr>
    <p:cSldViewPr snapToGrid="0">
      <p:cViewPr varScale="1">
        <p:scale>
          <a:sx n="95" d="100"/>
          <a:sy n="95" d="100"/>
        </p:scale>
        <p:origin x="6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6510C-37E8-4DE2-9CDD-46CEFF4D82F2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B006C-A74E-4E48-8E5B-351ACDAF6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85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47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73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865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61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574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707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02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2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81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55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49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83371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093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143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9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77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65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1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005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7664-40F2-44AA-AB33-F12DCC912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Java</a:t>
            </a:r>
            <a:r>
              <a:rPr kumimoji="1" lang="ja-JP" altLang="en-US" dirty="0"/>
              <a:t>応用①</a:t>
            </a:r>
          </a:p>
        </p:txBody>
      </p:sp>
    </p:spTree>
    <p:extLst>
      <p:ext uri="{BB962C8B-B14F-4D97-AF65-F5344CB8AC3E}">
        <p14:creationId xmlns:p14="http://schemas.microsoft.com/office/powerpoint/2010/main" val="66342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FB61AD-F169-49E1-ABA9-CA2FC788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61950"/>
            <a:ext cx="10178322" cy="6115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先ほどの２つを呼び出してみる。</a:t>
            </a: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①はクラスとして定義されているので、呼び出し方はそのまま呼び出せる。</a:t>
            </a: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②については、他クラスに定義した</a:t>
            </a:r>
            <a:r>
              <a:rPr lang="en-US" altLang="ja-JP" sz="1800" dirty="0" err="1">
                <a:latin typeface="+mn-ea"/>
              </a:rPr>
              <a:t>enum</a:t>
            </a:r>
            <a:r>
              <a:rPr lang="ja-JP" altLang="en-US" sz="1800" dirty="0">
                <a:latin typeface="+mn-ea"/>
              </a:rPr>
              <a:t>は暗黙的に</a:t>
            </a:r>
            <a:r>
              <a:rPr lang="en-US" altLang="ja-JP" sz="1800" dirty="0">
                <a:latin typeface="+mn-ea"/>
              </a:rPr>
              <a:t>static</a:t>
            </a:r>
            <a:r>
              <a:rPr lang="ja-JP" altLang="en-US" sz="1800" dirty="0">
                <a:latin typeface="+mn-ea"/>
              </a:rPr>
              <a:t>なので、</a:t>
            </a: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静的メソッドの話の時にあった様に、「クラス名</a:t>
            </a:r>
            <a:r>
              <a:rPr lang="en-US" altLang="ja-JP" sz="1800" dirty="0">
                <a:latin typeface="+mn-ea"/>
              </a:rPr>
              <a:t>.</a:t>
            </a:r>
            <a:r>
              <a:rPr lang="en-US" altLang="ja-JP" sz="1800" dirty="0" err="1">
                <a:latin typeface="+mn-ea"/>
              </a:rPr>
              <a:t>enum</a:t>
            </a:r>
            <a:r>
              <a:rPr lang="ja-JP" altLang="en-US" sz="1800" dirty="0">
                <a:latin typeface="+mn-ea"/>
              </a:rPr>
              <a:t>名」を指定する必要がある。</a:t>
            </a: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この時は</a:t>
            </a:r>
            <a:r>
              <a:rPr lang="en-US" altLang="ja-JP" sz="1800" dirty="0">
                <a:latin typeface="+mn-ea"/>
              </a:rPr>
              <a:t>import</a:t>
            </a:r>
            <a:r>
              <a:rPr lang="ja-JP" altLang="en-US" sz="1800" dirty="0">
                <a:latin typeface="+mn-ea"/>
              </a:rPr>
              <a:t>文は書かなくて良い。</a:t>
            </a: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B449E35-7CC0-4EFD-B171-43CF8535B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20" y="742950"/>
            <a:ext cx="5972505" cy="2905125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32F35A-8021-4B17-BBA0-031189391D78}"/>
              </a:ext>
            </a:extLst>
          </p:cNvPr>
          <p:cNvSpPr/>
          <p:nvPr/>
        </p:nvSpPr>
        <p:spPr>
          <a:xfrm>
            <a:off x="6010275" y="723900"/>
            <a:ext cx="492442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dirty="0"/>
              <a:t>名前空間：</a:t>
            </a:r>
            <a:r>
              <a:rPr kumimoji="1" lang="en-US" altLang="ja-JP" sz="1600" dirty="0" err="1"/>
              <a:t>jp.co.aforce.study</a:t>
            </a:r>
            <a:endParaRPr kumimoji="1" lang="en-US" altLang="ja-JP" sz="1600" dirty="0"/>
          </a:p>
          <a:p>
            <a:r>
              <a:rPr kumimoji="1" lang="ja-JP" altLang="en-US" sz="1600" dirty="0"/>
              <a:t>クラス名：</a:t>
            </a:r>
            <a:r>
              <a:rPr kumimoji="1" lang="en-US" altLang="ja-JP" sz="1600" dirty="0"/>
              <a:t>Main</a:t>
            </a:r>
          </a:p>
          <a:p>
            <a:r>
              <a:rPr kumimoji="1" lang="en-US" altLang="ja-JP" sz="1600" dirty="0"/>
              <a:t>main</a:t>
            </a:r>
            <a:r>
              <a:rPr kumimoji="1" lang="ja-JP" altLang="en-US" sz="1600" dirty="0"/>
              <a:t>メソッド内から呼び出す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endParaRPr kumimoji="1" lang="en-US" altLang="ja-JP" sz="1600" dirty="0"/>
          </a:p>
          <a:p>
            <a:endParaRPr kumimoji="1" lang="en-US" altLang="ja-JP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4EE104-95E9-4CEC-95FA-AFFBB6B972B4}"/>
              </a:ext>
            </a:extLst>
          </p:cNvPr>
          <p:cNvSpPr txBox="1"/>
          <p:nvPr/>
        </p:nvSpPr>
        <p:spPr>
          <a:xfrm>
            <a:off x="4991100" y="1343025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FD416C-ECE0-4003-A0E2-729D238A7C7B}"/>
              </a:ext>
            </a:extLst>
          </p:cNvPr>
          <p:cNvSpPr txBox="1"/>
          <p:nvPr/>
        </p:nvSpPr>
        <p:spPr>
          <a:xfrm>
            <a:off x="5029200" y="2505075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53267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FB61AD-F169-49E1-ABA9-CA2FC788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61950"/>
            <a:ext cx="10178322" cy="64103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今度はインポートの話になる。</a:t>
            </a: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r>
              <a:rPr lang="en-US" altLang="ja-JP" sz="1800" dirty="0">
                <a:latin typeface="+mn-ea"/>
              </a:rPr>
              <a:t>static</a:t>
            </a:r>
            <a:r>
              <a:rPr lang="ja-JP" altLang="en-US" sz="1800" dirty="0">
                <a:latin typeface="+mn-ea"/>
              </a:rPr>
              <a:t>にアクセスするには、通常「クラス名</a:t>
            </a:r>
            <a:r>
              <a:rPr lang="en-US" altLang="ja-JP" sz="1800" dirty="0">
                <a:latin typeface="+mn-ea"/>
              </a:rPr>
              <a:t>.</a:t>
            </a:r>
            <a:r>
              <a:rPr lang="ja-JP" altLang="en-US" sz="1800" dirty="0">
                <a:latin typeface="+mn-ea"/>
              </a:rPr>
              <a:t>オブジェクト」となる。（静的メソッドの話）</a:t>
            </a: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このクラス名を書くのを省略したい時に、</a:t>
            </a:r>
            <a:r>
              <a:rPr lang="en-US" altLang="ja-JP" sz="1800" dirty="0">
                <a:latin typeface="+mn-ea"/>
              </a:rPr>
              <a:t>static</a:t>
            </a:r>
            <a:r>
              <a:rPr lang="ja-JP" altLang="en-US" sz="1800" dirty="0">
                <a:latin typeface="+mn-ea"/>
              </a:rPr>
              <a:t>の部分をインポートする方法がある。</a:t>
            </a: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先程のように「</a:t>
            </a:r>
            <a:r>
              <a:rPr lang="en-US" altLang="ja-JP" sz="1800" dirty="0">
                <a:latin typeface="+mn-ea"/>
              </a:rPr>
              <a:t>Season2.Season3</a:t>
            </a:r>
            <a:r>
              <a:rPr lang="ja-JP" altLang="en-US" sz="1800" dirty="0">
                <a:latin typeface="+mn-ea"/>
              </a:rPr>
              <a:t>」ではなく、クラス名を省略した形で書けた。</a:t>
            </a: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ということで今回の件は、「</a:t>
            </a:r>
            <a:r>
              <a:rPr lang="en-US" altLang="ja-JP" sz="1800" dirty="0" err="1">
                <a:latin typeface="+mn-ea"/>
              </a:rPr>
              <a:t>enum</a:t>
            </a:r>
            <a:r>
              <a:rPr lang="ja-JP" altLang="en-US" sz="1800" dirty="0">
                <a:latin typeface="+mn-ea"/>
              </a:rPr>
              <a:t>を他クラスに書くと暗黙的に</a:t>
            </a:r>
            <a:r>
              <a:rPr lang="en-US" altLang="ja-JP" sz="1800" dirty="0">
                <a:latin typeface="+mn-ea"/>
              </a:rPr>
              <a:t>static</a:t>
            </a:r>
            <a:r>
              <a:rPr lang="ja-JP" altLang="en-US" sz="1800" dirty="0">
                <a:latin typeface="+mn-ea"/>
              </a:rPr>
              <a:t>になる」という仕様と、</a:t>
            </a: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それを省略して書けるやり方があるために起こったことでした。解決！</a:t>
            </a:r>
            <a:endParaRPr lang="en-US" altLang="ja-JP" sz="1800" dirty="0">
              <a:latin typeface="+mn-ea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32F35A-8021-4B17-BBA0-031189391D78}"/>
              </a:ext>
            </a:extLst>
          </p:cNvPr>
          <p:cNvSpPr/>
          <p:nvPr/>
        </p:nvSpPr>
        <p:spPr>
          <a:xfrm>
            <a:off x="6010275" y="1714500"/>
            <a:ext cx="492442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dirty="0"/>
              <a:t>名前空間：</a:t>
            </a:r>
            <a:r>
              <a:rPr kumimoji="1" lang="en-US" altLang="ja-JP" sz="1600" dirty="0" err="1"/>
              <a:t>jp.co.aforce.study</a:t>
            </a:r>
            <a:endParaRPr kumimoji="1" lang="en-US" altLang="ja-JP" sz="1600" dirty="0"/>
          </a:p>
          <a:p>
            <a:r>
              <a:rPr kumimoji="1" lang="ja-JP" altLang="en-US" sz="1600" dirty="0"/>
              <a:t>クラス名：</a:t>
            </a:r>
            <a:r>
              <a:rPr kumimoji="1" lang="en-US" altLang="ja-JP" sz="1600" dirty="0"/>
              <a:t>Main</a:t>
            </a:r>
          </a:p>
          <a:p>
            <a:r>
              <a:rPr kumimoji="1" lang="en-US" altLang="ja-JP" sz="1600" dirty="0"/>
              <a:t>main</a:t>
            </a:r>
            <a:r>
              <a:rPr kumimoji="1" lang="ja-JP" altLang="en-US" sz="1600" dirty="0"/>
              <a:t>メソッド内から呼び出す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endParaRPr kumimoji="1" lang="en-US" altLang="ja-JP" sz="1600" dirty="0"/>
          </a:p>
          <a:p>
            <a:endParaRPr kumimoji="1" lang="en-US" altLang="ja-JP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48FBEE2-61FA-4107-AF21-194E78C3E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8" y="1547812"/>
            <a:ext cx="4833938" cy="213283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0EE6CE4-7544-496C-AA87-46A50D777BCD}"/>
              </a:ext>
            </a:extLst>
          </p:cNvPr>
          <p:cNvSpPr/>
          <p:nvPr/>
        </p:nvSpPr>
        <p:spPr>
          <a:xfrm>
            <a:off x="1228725" y="3695700"/>
            <a:ext cx="4800600" cy="3333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～～～～～～～～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B476BF3-1E7A-4EA6-91F5-75C569483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3986212"/>
            <a:ext cx="4511844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7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47195-6471-4B86-96D3-BD1D7C30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7CBE4-65F8-461A-AD92-20C1B443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+mn-ea"/>
              </a:rPr>
              <a:t>＜</a:t>
            </a:r>
            <a:r>
              <a:rPr lang="en-US" altLang="ja-JP" sz="3200" dirty="0">
                <a:latin typeface="+mn-ea"/>
              </a:rPr>
              <a:t>11</a:t>
            </a:r>
            <a:r>
              <a:rPr lang="ja-JP" altLang="en-US" sz="3200" dirty="0">
                <a:latin typeface="+mn-ea"/>
              </a:rPr>
              <a:t>章～</a:t>
            </a:r>
            <a:r>
              <a:rPr lang="en-US" altLang="ja-JP" sz="3200" dirty="0">
                <a:latin typeface="+mn-ea"/>
              </a:rPr>
              <a:t>12</a:t>
            </a:r>
            <a:r>
              <a:rPr lang="ja-JP" altLang="en-US" sz="3200">
                <a:latin typeface="+mn-ea"/>
              </a:rPr>
              <a:t>章＞</a:t>
            </a:r>
            <a:endParaRPr lang="en-US" altLang="ja-JP" sz="3200" dirty="0">
              <a:latin typeface="+mn-ea"/>
            </a:endParaRPr>
          </a:p>
          <a:p>
            <a:r>
              <a:rPr lang="ja-JP" altLang="en-US" sz="3200" dirty="0">
                <a:latin typeface="+mn-ea"/>
              </a:rPr>
              <a:t>名前空間を理解する</a:t>
            </a:r>
            <a:endParaRPr lang="en-US" altLang="ja-JP" sz="3200" dirty="0">
              <a:latin typeface="+mn-ea"/>
            </a:endParaRPr>
          </a:p>
          <a:p>
            <a:r>
              <a:rPr lang="ja-JP" altLang="en-US" sz="3200" dirty="0">
                <a:latin typeface="+mn-ea"/>
              </a:rPr>
              <a:t>アクセス修飾子の違いを理解する</a:t>
            </a:r>
            <a:endParaRPr lang="en-US" altLang="ja-JP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64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19ACD-C8C3-4DDD-88B0-FB9F0A72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cap="none" dirty="0"/>
              <a:t>第</a:t>
            </a:r>
            <a:r>
              <a:rPr lang="en-US" altLang="ja-JP" cap="none" dirty="0"/>
              <a:t>11</a:t>
            </a:r>
            <a:r>
              <a:rPr lang="ja-JP" altLang="en-US" cap="none" dirty="0"/>
              <a:t>章 名前空間とスコープ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FB61AD-F169-49E1-ABA9-CA2FC788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名前空間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同じクラス名が存在していたとしても名前空間が違えば、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別々のクラスであることが保証される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⇒</a:t>
            </a:r>
            <a:r>
              <a:rPr lang="en-US" altLang="ja-JP" dirty="0"/>
              <a:t>package</a:t>
            </a:r>
            <a:r>
              <a:rPr lang="ja-JP" altLang="en-US" dirty="0"/>
              <a:t>を利用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パッケージはドメインを逆にしたもがをよく使われる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0213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19ACD-C8C3-4DDD-88B0-FB9F0A72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import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FB61AD-F169-49E1-ABA9-CA2FC788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他のパッケージに含まれるクラスを利用するための予約語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試しに</a:t>
            </a:r>
            <a:r>
              <a:rPr lang="en-US" altLang="ja-JP" dirty="0" err="1">
                <a:latin typeface="+mn-ea"/>
              </a:rPr>
              <a:t>jp.co.aforce.text</a:t>
            </a:r>
            <a:r>
              <a:rPr lang="ja-JP" altLang="en-US" dirty="0">
                <a:latin typeface="+mn-ea"/>
              </a:rPr>
              <a:t>にある</a:t>
            </a:r>
            <a:r>
              <a:rPr lang="en-US" altLang="ja-JP" dirty="0">
                <a:latin typeface="+mn-ea"/>
              </a:rPr>
              <a:t>Main</a:t>
            </a:r>
            <a:r>
              <a:rPr lang="ja-JP" altLang="en-US" dirty="0">
                <a:latin typeface="+mn-ea"/>
              </a:rPr>
              <a:t>クラスで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en-US" altLang="ja-JP" dirty="0" err="1">
                <a:latin typeface="+mn-ea"/>
              </a:rPr>
              <a:t>Jp.co.aforce.study</a:t>
            </a:r>
            <a:r>
              <a:rPr lang="ja-JP" altLang="en-US" dirty="0">
                <a:latin typeface="+mn-ea"/>
              </a:rPr>
              <a:t>にある</a:t>
            </a:r>
            <a:r>
              <a:rPr lang="en-US" altLang="ja-JP" dirty="0">
                <a:latin typeface="+mn-ea"/>
              </a:rPr>
              <a:t>Mail</a:t>
            </a:r>
            <a:r>
              <a:rPr lang="ja-JP" altLang="en-US" dirty="0">
                <a:latin typeface="+mn-ea"/>
              </a:rPr>
              <a:t>クラスのインスタンスを作成してみる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en-US" altLang="ja-JP" dirty="0">
                <a:latin typeface="+mn-ea"/>
              </a:rPr>
              <a:t>String</a:t>
            </a:r>
            <a:r>
              <a:rPr lang="ja-JP" altLang="en-US" dirty="0">
                <a:latin typeface="+mn-ea"/>
              </a:rPr>
              <a:t>クラスはなぜ</a:t>
            </a:r>
            <a:r>
              <a:rPr lang="en-US" altLang="ja-JP" dirty="0">
                <a:latin typeface="+mn-ea"/>
              </a:rPr>
              <a:t>import</a:t>
            </a:r>
            <a:r>
              <a:rPr lang="ja-JP" altLang="en-US" dirty="0">
                <a:latin typeface="+mn-ea"/>
              </a:rPr>
              <a:t>を書かないのか？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　⇒</a:t>
            </a:r>
            <a:r>
              <a:rPr lang="en-US" altLang="ja-JP" dirty="0" err="1">
                <a:latin typeface="+mn-ea"/>
              </a:rPr>
              <a:t>java.lang</a:t>
            </a:r>
            <a:r>
              <a:rPr lang="ja-JP" altLang="en-US" dirty="0">
                <a:latin typeface="+mn-ea"/>
              </a:rPr>
              <a:t>という特別なパッケージに属していて自動的にインポートされている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310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19ACD-C8C3-4DDD-88B0-FB9F0A72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cap="none" dirty="0"/>
              <a:t>アクセス制御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FB61AD-F169-49E1-ABA9-CA2FC788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2075"/>
            <a:ext cx="10178322" cy="4517517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変数やメソッド、クラスにつけることで、これらが他からどのように扱われるかを定義する。以下４つの働きがある。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初めのうちは慣れないので、制限なく使える</a:t>
            </a:r>
            <a:r>
              <a:rPr lang="en-US" altLang="ja-JP" dirty="0">
                <a:latin typeface="+mn-ea"/>
              </a:rPr>
              <a:t>public</a:t>
            </a:r>
            <a:r>
              <a:rPr lang="ja-JP" altLang="en-US" dirty="0">
                <a:latin typeface="+mn-ea"/>
              </a:rPr>
              <a:t>、同クラス内からしか使えない</a:t>
            </a:r>
            <a:r>
              <a:rPr lang="en-US" altLang="ja-JP" dirty="0">
                <a:latin typeface="+mn-ea"/>
              </a:rPr>
              <a:t>private</a:t>
            </a:r>
            <a:r>
              <a:rPr lang="ja-JP" altLang="en-US" dirty="0">
                <a:latin typeface="+mn-ea"/>
              </a:rPr>
              <a:t>の二つをまず理解して徐々に慣れていく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80F46D3-3AAD-45E2-8F2E-284500E1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2224087"/>
            <a:ext cx="61626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FAD31-D633-4BD6-AA7E-25019044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12</a:t>
            </a:r>
            <a:r>
              <a:rPr kumimoji="1" lang="ja-JP" altLang="en-US" dirty="0"/>
              <a:t>章 抽象クラスとインターフェイス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2D45DC-86B9-4106-951E-B97221192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28775"/>
            <a:ext cx="10178322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+mn-ea"/>
              </a:rPr>
              <a:t>抽象クラスは継承されることを前提として作成される</a:t>
            </a:r>
            <a:endParaRPr kumimoji="1"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抽象クラスには抽象メソッドが記述できる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・クラスには</a:t>
            </a:r>
            <a:r>
              <a:rPr lang="en-US" altLang="ja-JP" dirty="0">
                <a:latin typeface="+mn-ea"/>
              </a:rPr>
              <a:t>abstract</a:t>
            </a:r>
            <a:r>
              <a:rPr lang="ja-JP" altLang="en-US" dirty="0">
                <a:latin typeface="+mn-ea"/>
              </a:rPr>
              <a:t>を付加する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・抽象メソッドを定義できる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・抽象クラスからはインスタンス生成できない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・抽象クラスを継承したサブクラスは抽象メソッドをオーバーライドする必要がある</a:t>
            </a:r>
            <a:endParaRPr kumimoji="1" lang="en-US" altLang="ja-JP" dirty="0">
              <a:latin typeface="+mn-ea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7CAB7D-DE8E-4259-BCEB-606BD0E327B3}"/>
              </a:ext>
            </a:extLst>
          </p:cNvPr>
          <p:cNvSpPr/>
          <p:nvPr/>
        </p:nvSpPr>
        <p:spPr>
          <a:xfrm>
            <a:off x="1304926" y="2657475"/>
            <a:ext cx="4762499" cy="1590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>
                <a:latin typeface="+mn-ea"/>
              </a:rPr>
              <a:t>abstract class </a:t>
            </a:r>
            <a:r>
              <a:rPr kumimoji="1" lang="ja-JP" altLang="en-US" dirty="0">
                <a:latin typeface="+mn-ea"/>
              </a:rPr>
              <a:t>クラス名</a:t>
            </a:r>
            <a:r>
              <a:rPr kumimoji="1" lang="en-US" altLang="ja-JP" dirty="0">
                <a:latin typeface="+mn-ea"/>
              </a:rPr>
              <a:t>{</a:t>
            </a:r>
          </a:p>
          <a:p>
            <a:endParaRPr kumimoji="1" lang="en-US" altLang="ja-JP" dirty="0">
              <a:latin typeface="+mn-ea"/>
            </a:endParaRPr>
          </a:p>
          <a:p>
            <a:r>
              <a:rPr kumimoji="1" lang="en-US" altLang="ja-JP" dirty="0">
                <a:latin typeface="+mn-ea"/>
              </a:rPr>
              <a:t>  abstract </a:t>
            </a:r>
            <a:r>
              <a:rPr kumimoji="1" lang="ja-JP" altLang="en-US" dirty="0">
                <a:latin typeface="+mn-ea"/>
              </a:rPr>
              <a:t>戻り値の型 メソッド名</a:t>
            </a:r>
            <a:r>
              <a:rPr kumimoji="1" lang="en-US" altLang="ja-JP" dirty="0">
                <a:latin typeface="+mn-ea"/>
              </a:rPr>
              <a:t>(</a:t>
            </a:r>
            <a:r>
              <a:rPr kumimoji="1" lang="ja-JP" altLang="en-US" dirty="0">
                <a:latin typeface="+mn-ea"/>
              </a:rPr>
              <a:t>引数</a:t>
            </a:r>
            <a:r>
              <a:rPr kumimoji="1" lang="en-US" altLang="ja-JP" dirty="0">
                <a:latin typeface="+mn-ea"/>
              </a:rPr>
              <a:t>);</a:t>
            </a:r>
          </a:p>
          <a:p>
            <a:endParaRPr kumimoji="1" lang="en-US" altLang="ja-JP" dirty="0">
              <a:latin typeface="+mn-ea"/>
            </a:endParaRPr>
          </a:p>
          <a:p>
            <a:r>
              <a:rPr kumimoji="1" lang="en-US" altLang="ja-JP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939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2D45DC-86B9-4106-951E-B97221192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52450"/>
            <a:ext cx="10178322" cy="59912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>
                <a:latin typeface="+mn-ea"/>
              </a:rPr>
              <a:t>インターフェイス</a:t>
            </a:r>
            <a:endParaRPr kumimoji="1"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インターフェイスは実装されることが前提として作成される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・宣言の際は、</a:t>
            </a:r>
            <a:r>
              <a:rPr lang="en-US" altLang="ja-JP" dirty="0">
                <a:latin typeface="+mn-ea"/>
              </a:rPr>
              <a:t>class</a:t>
            </a:r>
            <a:r>
              <a:rPr lang="ja-JP" altLang="en-US" dirty="0">
                <a:latin typeface="+mn-ea"/>
              </a:rPr>
              <a:t>ではなく</a:t>
            </a:r>
            <a:r>
              <a:rPr lang="en-US" altLang="ja-JP" dirty="0">
                <a:latin typeface="+mn-ea"/>
              </a:rPr>
              <a:t>interface</a:t>
            </a:r>
            <a:r>
              <a:rPr lang="ja-JP" altLang="en-US" dirty="0">
                <a:latin typeface="+mn-ea"/>
              </a:rPr>
              <a:t>で宣言する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・実装は</a:t>
            </a:r>
            <a:r>
              <a:rPr lang="en-US" altLang="ja-JP" dirty="0">
                <a:latin typeface="+mn-ea"/>
              </a:rPr>
              <a:t>implements</a:t>
            </a:r>
            <a:r>
              <a:rPr lang="ja-JP" altLang="en-US" dirty="0">
                <a:latin typeface="+mn-ea"/>
              </a:rPr>
              <a:t>キーワードを利用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・インターフェイスは複数実装できる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・インターフェイスからはインスタンス生成できない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・メソッドはすべて抽象メソッドとなる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・抽象クラスと違い通常のメソッドは定義できない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・インタフェースを実装したクラスは抽象メソッドをオーバーライドする必要がある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kumimoji="1" lang="en-US" altLang="ja-JP" dirty="0">
              <a:latin typeface="+mn-ea"/>
            </a:endParaRPr>
          </a:p>
          <a:p>
            <a:pPr marL="0" indent="0">
              <a:buNone/>
            </a:pPr>
            <a:r>
              <a:rPr kumimoji="1" lang="ja-JP" altLang="en-US" dirty="0">
                <a:latin typeface="+mn-ea"/>
              </a:rPr>
              <a:t>〇インターフェースと抽象クラスの使い分け</a:t>
            </a:r>
            <a:endParaRPr kumimoji="1"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・インターフェースはクラスで共通する仕様を定義する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kumimoji="1" lang="ja-JP" altLang="en-US" dirty="0">
                <a:latin typeface="+mn-ea"/>
              </a:rPr>
              <a:t>・抽象クラスは他のクラスの処理の骨組みを定義する</a:t>
            </a:r>
            <a:endParaRPr kumimoji="1" lang="en-US" altLang="ja-JP" dirty="0">
              <a:latin typeface="+mn-ea"/>
            </a:endParaRPr>
          </a:p>
          <a:p>
            <a:pPr marL="0" indent="0">
              <a:buNone/>
            </a:pPr>
            <a:endParaRPr kumimoji="1" lang="en-US" altLang="ja-JP" dirty="0">
              <a:latin typeface="+mn-ea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7CAB7D-DE8E-4259-BCEB-606BD0E327B3}"/>
              </a:ext>
            </a:extLst>
          </p:cNvPr>
          <p:cNvSpPr/>
          <p:nvPr/>
        </p:nvSpPr>
        <p:spPr>
          <a:xfrm>
            <a:off x="1371601" y="1209676"/>
            <a:ext cx="5648324" cy="809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600" dirty="0">
                <a:latin typeface="+mn-ea"/>
              </a:rPr>
              <a:t>interface </a:t>
            </a:r>
            <a:r>
              <a:rPr kumimoji="1" lang="ja-JP" altLang="en-US" sz="1600" dirty="0">
                <a:latin typeface="+mn-ea"/>
              </a:rPr>
              <a:t>インターフェイス名</a:t>
            </a:r>
            <a:r>
              <a:rPr kumimoji="1" lang="en-US" altLang="ja-JP" sz="1600" dirty="0">
                <a:latin typeface="+mn-ea"/>
              </a:rPr>
              <a:t>{</a:t>
            </a:r>
          </a:p>
          <a:p>
            <a:endParaRPr kumimoji="1" lang="en-US" altLang="ja-JP" sz="1600" dirty="0">
              <a:latin typeface="+mn-ea"/>
            </a:endParaRPr>
          </a:p>
          <a:p>
            <a:r>
              <a:rPr kumimoji="1" lang="en-US" altLang="ja-JP" sz="16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641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19ACD-C8C3-4DDD-88B0-FB9F0A72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7290"/>
          </a:xfrm>
        </p:spPr>
        <p:txBody>
          <a:bodyPr/>
          <a:lstStyle/>
          <a:p>
            <a:r>
              <a:rPr lang="ja-JP" altLang="en-US" cap="none" dirty="0"/>
              <a:t>（</a:t>
            </a:r>
            <a:r>
              <a:rPr lang="en-US" altLang="ja-JP" cap="none" dirty="0" err="1"/>
              <a:t>enum</a:t>
            </a:r>
            <a:r>
              <a:rPr lang="ja-JP" altLang="en-US" cap="none" dirty="0"/>
              <a:t>の話）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FB61AD-F169-49E1-ABA9-CA2FC788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0150"/>
            <a:ext cx="10178322" cy="5276849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latin typeface="+mn-ea"/>
              </a:rPr>
              <a:t>Java</a:t>
            </a:r>
            <a:r>
              <a:rPr lang="ja-JP" altLang="en-US" dirty="0">
                <a:latin typeface="+mn-ea"/>
              </a:rPr>
              <a:t>での</a:t>
            </a:r>
            <a:r>
              <a:rPr lang="en-US" altLang="ja-JP" dirty="0" err="1">
                <a:latin typeface="+mn-ea"/>
              </a:rPr>
              <a:t>enum</a:t>
            </a:r>
            <a:r>
              <a:rPr lang="ja-JP" altLang="en-US" dirty="0">
                <a:latin typeface="+mn-ea"/>
              </a:rPr>
              <a:t>はクラスと同じレベルで実装されている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内部クラスではない場合は通常</a:t>
            </a:r>
            <a:r>
              <a:rPr lang="en-US" altLang="ja-JP" dirty="0">
                <a:latin typeface="+mn-ea"/>
              </a:rPr>
              <a:t>1</a:t>
            </a:r>
            <a:r>
              <a:rPr lang="ja-JP" altLang="en-US" dirty="0">
                <a:latin typeface="+mn-ea"/>
              </a:rPr>
              <a:t>つのファイルで作る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クラスと同様型として扱えるので、同じファイル名にする。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（</a:t>
            </a:r>
            <a:r>
              <a:rPr lang="en-US" altLang="ja-JP" dirty="0">
                <a:latin typeface="+mn-ea"/>
              </a:rPr>
              <a:t>Season</a:t>
            </a:r>
            <a:r>
              <a:rPr lang="ja-JP" altLang="en-US" dirty="0">
                <a:latin typeface="+mn-ea"/>
              </a:rPr>
              <a:t>型なら</a:t>
            </a:r>
            <a:r>
              <a:rPr lang="en-US" altLang="ja-JP" dirty="0">
                <a:latin typeface="+mn-ea"/>
              </a:rPr>
              <a:t>Season.java</a:t>
            </a:r>
            <a:r>
              <a:rPr lang="ja-JP" altLang="en-US" dirty="0">
                <a:latin typeface="+mn-ea"/>
              </a:rPr>
              <a:t>）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例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3619AF7-7E2C-4174-A92D-E5BD05590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3886200"/>
            <a:ext cx="4152900" cy="24133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93873B-4D8C-422E-944A-52967AAB142F}"/>
              </a:ext>
            </a:extLst>
          </p:cNvPr>
          <p:cNvSpPr/>
          <p:nvPr/>
        </p:nvSpPr>
        <p:spPr>
          <a:xfrm>
            <a:off x="6115050" y="2600325"/>
            <a:ext cx="4924425" cy="363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dirty="0"/>
              <a:t>名前空間：</a:t>
            </a:r>
            <a:r>
              <a:rPr kumimoji="1" lang="en-US" altLang="ja-JP" sz="1600" dirty="0" err="1"/>
              <a:t>jp.co.aforce.study</a:t>
            </a:r>
            <a:endParaRPr kumimoji="1" lang="en-US" altLang="ja-JP" sz="1600" dirty="0"/>
          </a:p>
          <a:p>
            <a:r>
              <a:rPr kumimoji="1" lang="en-US" altLang="ja-JP" sz="1600" dirty="0"/>
              <a:t>Enum</a:t>
            </a:r>
            <a:r>
              <a:rPr kumimoji="1" lang="ja-JP" altLang="en-US" sz="1600" dirty="0"/>
              <a:t>名：</a:t>
            </a:r>
            <a:r>
              <a:rPr kumimoji="1" lang="en-US" altLang="ja-JP" sz="1600" dirty="0"/>
              <a:t>Season</a:t>
            </a:r>
          </a:p>
          <a:p>
            <a:r>
              <a:rPr kumimoji="1" lang="ja-JP" altLang="en-US" sz="1600" dirty="0"/>
              <a:t>ファイル名：</a:t>
            </a:r>
            <a:r>
              <a:rPr kumimoji="1" lang="en-US" altLang="ja-JP" sz="1600" dirty="0"/>
              <a:t>Season.java</a:t>
            </a:r>
          </a:p>
          <a:p>
            <a:endParaRPr kumimoji="1" lang="en-US" altLang="ja-JP" sz="1600" dirty="0"/>
          </a:p>
          <a:p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kumimoji="1" lang="en-US" altLang="ja-JP" sz="1600" dirty="0"/>
              <a:t>Eclipse</a:t>
            </a:r>
            <a:r>
              <a:rPr kumimoji="1" lang="ja-JP" altLang="en-US" sz="1600" dirty="0"/>
              <a:t>のプロジェクトエクスプローラーでも</a:t>
            </a:r>
            <a:endParaRPr kumimoji="1" lang="en-US" altLang="ja-JP" sz="1600" dirty="0"/>
          </a:p>
          <a:p>
            <a:r>
              <a:rPr kumimoji="1" lang="ja-JP" altLang="en-US" sz="1600" dirty="0"/>
              <a:t>上記の様に「</a:t>
            </a:r>
            <a:r>
              <a:rPr kumimoji="1" lang="en-US" altLang="ja-JP" sz="1600" dirty="0"/>
              <a:t>E</a:t>
            </a:r>
            <a:r>
              <a:rPr kumimoji="1" lang="ja-JP" altLang="en-US" sz="1600" dirty="0"/>
              <a:t>マーク」がつく。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kumimoji="1" lang="ja-JP" altLang="en-US" sz="1600" dirty="0"/>
              <a:t>クラスと同様なので、列挙型には、フィールドやメソッドを持たせたり、コンストラクタの定義や、</a:t>
            </a:r>
            <a:r>
              <a:rPr kumimoji="1" lang="en-US" altLang="ja-JP" sz="1600" dirty="0"/>
              <a:t>Object</a:t>
            </a:r>
            <a:r>
              <a:rPr kumimoji="1" lang="ja-JP" altLang="en-US" sz="1600" dirty="0"/>
              <a:t>クラスに持っている メソッドのオーバーライドだって出来る。（けどこれは一旦おいておこう）</a:t>
            </a:r>
            <a:endParaRPr kumimoji="1" lang="en-US" altLang="ja-JP" sz="1600" dirty="0"/>
          </a:p>
          <a:p>
            <a:endParaRPr kumimoji="1" lang="ja-JP" altLang="en-US" sz="16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DACB3DD-3A45-4A85-87B7-82863B308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4" y="3390900"/>
            <a:ext cx="2496553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3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FB61AD-F169-49E1-ABA9-CA2FC788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61950"/>
            <a:ext cx="10178322" cy="611504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通常は先ほどのように１つのファイルで１つの</a:t>
            </a:r>
            <a:r>
              <a:rPr lang="en-US" altLang="ja-JP" dirty="0" err="1">
                <a:latin typeface="+mn-ea"/>
              </a:rPr>
              <a:t>enum</a:t>
            </a:r>
            <a:r>
              <a:rPr lang="ja-JP" altLang="en-US" dirty="0">
                <a:latin typeface="+mn-ea"/>
              </a:rPr>
              <a:t>定義をするが、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他クラス内部に定義することもできる。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クラス内部で定義した場合には暗黙的に</a:t>
            </a:r>
            <a:r>
              <a:rPr lang="en-US" altLang="ja-JP" b="1" dirty="0">
                <a:latin typeface="+mn-ea"/>
              </a:rPr>
              <a:t>static</a:t>
            </a:r>
            <a:r>
              <a:rPr lang="ja-JP" altLang="en-US" dirty="0">
                <a:latin typeface="+mn-ea"/>
              </a:rPr>
              <a:t>になる。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アクセス権やアクセス方法もクラスと同様。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9210516-2214-48A1-A566-C24C70A64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2414588"/>
            <a:ext cx="5281613" cy="303126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32F35A-8021-4B17-BBA0-031189391D78}"/>
              </a:ext>
            </a:extLst>
          </p:cNvPr>
          <p:cNvSpPr/>
          <p:nvPr/>
        </p:nvSpPr>
        <p:spPr>
          <a:xfrm>
            <a:off x="6372225" y="2971800"/>
            <a:ext cx="4924425" cy="173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dirty="0"/>
              <a:t>名前空間：</a:t>
            </a:r>
            <a:r>
              <a:rPr kumimoji="1" lang="en-US" altLang="ja-JP" sz="1600" dirty="0" err="1"/>
              <a:t>jp.co.aforce.study</a:t>
            </a:r>
            <a:endParaRPr kumimoji="1" lang="en-US" altLang="ja-JP" sz="1600" dirty="0"/>
          </a:p>
          <a:p>
            <a:r>
              <a:rPr kumimoji="1" lang="ja-JP" altLang="en-US" sz="1600" dirty="0"/>
              <a:t>クラス名：</a:t>
            </a:r>
            <a:r>
              <a:rPr kumimoji="1" lang="en-US" altLang="ja-JP" sz="1600" dirty="0"/>
              <a:t>Season2</a:t>
            </a:r>
          </a:p>
          <a:p>
            <a:r>
              <a:rPr kumimoji="1" lang="en-US" altLang="ja-JP" sz="1600" dirty="0" err="1"/>
              <a:t>enum</a:t>
            </a:r>
            <a:r>
              <a:rPr kumimoji="1" lang="ja-JP" altLang="en-US" sz="1600" dirty="0"/>
              <a:t>名：</a:t>
            </a:r>
            <a:r>
              <a:rPr kumimoji="1" lang="en-US" altLang="ja-JP" sz="1600" dirty="0"/>
              <a:t>Season3</a:t>
            </a:r>
          </a:p>
          <a:p>
            <a:r>
              <a:rPr kumimoji="1" lang="ja-JP" altLang="en-US" sz="1600" dirty="0"/>
              <a:t>⇒ここは同名が無理。同じにするなら先のようにファイルで定義。</a:t>
            </a:r>
            <a:endParaRPr kumimoji="1" lang="en-US" altLang="ja-JP" sz="1600" dirty="0"/>
          </a:p>
          <a:p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972641169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5436</TotalTime>
  <Words>850</Words>
  <Application>Microsoft Office PowerPoint</Application>
  <PresentationFormat>ワイド画面</PresentationFormat>
  <Paragraphs>155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メイリオ</vt:lpstr>
      <vt:lpstr>游ゴシック</vt:lpstr>
      <vt:lpstr>Arial</vt:lpstr>
      <vt:lpstr>Gill Sans MT</vt:lpstr>
      <vt:lpstr>Impact</vt:lpstr>
      <vt:lpstr>バッジ</vt:lpstr>
      <vt:lpstr>Java応用①</vt:lpstr>
      <vt:lpstr>本日の目標</vt:lpstr>
      <vt:lpstr>第11章 名前空間とスコープ</vt:lpstr>
      <vt:lpstr>import</vt:lpstr>
      <vt:lpstr>アクセス制御</vt:lpstr>
      <vt:lpstr>第12章 抽象クラスとインターフェイス</vt:lpstr>
      <vt:lpstr>PowerPoint プレゼンテーション</vt:lpstr>
      <vt:lpstr>（enumの話）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eclipseの使い方＆Java基礎①</dc:title>
  <dc:creator>赤間さやか</dc:creator>
  <cp:lastModifiedBy>赤間 さやか</cp:lastModifiedBy>
  <cp:revision>459</cp:revision>
  <dcterms:created xsi:type="dcterms:W3CDTF">2021-04-20T00:52:59Z</dcterms:created>
  <dcterms:modified xsi:type="dcterms:W3CDTF">2022-04-20T07:11:54Z</dcterms:modified>
</cp:coreProperties>
</file>