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99" r:id="rId3"/>
    <p:sldId id="295" r:id="rId4"/>
    <p:sldId id="296" r:id="rId5"/>
    <p:sldId id="298" r:id="rId6"/>
    <p:sldId id="300" r:id="rId7"/>
    <p:sldId id="301" r:id="rId8"/>
    <p:sldId id="302" r:id="rId9"/>
    <p:sldId id="303"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2C66DA2-1C49-43C9-9BD7-FE8DC636781D}">
          <p14:sldIdLst>
            <p14:sldId id="256"/>
            <p14:sldId id="299"/>
            <p14:sldId id="295"/>
            <p14:sldId id="296"/>
            <p14:sldId id="298"/>
            <p14:sldId id="300"/>
            <p14:sldId id="301"/>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赤間さやか" initials="赤間さやか" lastIdx="1" clrIdx="0">
    <p:extLst>
      <p:ext uri="{19B8F6BF-5375-455C-9EA6-DF929625EA0E}">
        <p15:presenceInfo xmlns:p15="http://schemas.microsoft.com/office/powerpoint/2012/main" userId="S::s.akama@a-force.co.jp::9236fe0d-62c8-414c-870a-7dfa20a4b6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3566" autoAdjust="0"/>
  </p:normalViewPr>
  <p:slideViewPr>
    <p:cSldViewPr snapToGrid="0">
      <p:cViewPr varScale="1">
        <p:scale>
          <a:sx n="96" d="100"/>
          <a:sy n="96" d="100"/>
        </p:scale>
        <p:origin x="77"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6510C-37E8-4DE2-9CDD-46CEFF4D82F2}" type="datetimeFigureOut">
              <a:rPr kumimoji="1" lang="ja-JP" altLang="en-US" smtClean="0"/>
              <a:t>2022/4/27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B006C-A74E-4E48-8E5B-351ACDAF6E25}" type="slidenum">
              <a:rPr kumimoji="1" lang="ja-JP" altLang="en-US" smtClean="0"/>
              <a:t>‹#›</a:t>
            </a:fld>
            <a:endParaRPr kumimoji="1" lang="ja-JP" altLang="en-US"/>
          </a:p>
        </p:txBody>
      </p:sp>
    </p:spTree>
    <p:extLst>
      <p:ext uri="{BB962C8B-B14F-4D97-AF65-F5344CB8AC3E}">
        <p14:creationId xmlns:p14="http://schemas.microsoft.com/office/powerpoint/2010/main" val="36368543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2</a:t>
            </a:fld>
            <a:endParaRPr kumimoji="1" lang="ja-JP" altLang="en-US"/>
          </a:p>
        </p:txBody>
      </p:sp>
    </p:spTree>
    <p:extLst>
      <p:ext uri="{BB962C8B-B14F-4D97-AF65-F5344CB8AC3E}">
        <p14:creationId xmlns:p14="http://schemas.microsoft.com/office/powerpoint/2010/main" val="278761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3</a:t>
            </a:fld>
            <a:endParaRPr kumimoji="1" lang="ja-JP" altLang="en-US"/>
          </a:p>
        </p:txBody>
      </p:sp>
    </p:spTree>
    <p:extLst>
      <p:ext uri="{BB962C8B-B14F-4D97-AF65-F5344CB8AC3E}">
        <p14:creationId xmlns:p14="http://schemas.microsoft.com/office/powerpoint/2010/main" val="151739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4</a:t>
            </a:fld>
            <a:endParaRPr kumimoji="1" lang="ja-JP" altLang="en-US"/>
          </a:p>
        </p:txBody>
      </p:sp>
    </p:spTree>
    <p:extLst>
      <p:ext uri="{BB962C8B-B14F-4D97-AF65-F5344CB8AC3E}">
        <p14:creationId xmlns:p14="http://schemas.microsoft.com/office/powerpoint/2010/main" val="344795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5</a:t>
            </a:fld>
            <a:endParaRPr kumimoji="1" lang="ja-JP" altLang="en-US"/>
          </a:p>
        </p:txBody>
      </p:sp>
    </p:spTree>
    <p:extLst>
      <p:ext uri="{BB962C8B-B14F-4D97-AF65-F5344CB8AC3E}">
        <p14:creationId xmlns:p14="http://schemas.microsoft.com/office/powerpoint/2010/main" val="378955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6</a:t>
            </a:fld>
            <a:endParaRPr kumimoji="1" lang="ja-JP" altLang="en-US"/>
          </a:p>
        </p:txBody>
      </p:sp>
    </p:spTree>
    <p:extLst>
      <p:ext uri="{BB962C8B-B14F-4D97-AF65-F5344CB8AC3E}">
        <p14:creationId xmlns:p14="http://schemas.microsoft.com/office/powerpoint/2010/main" val="338445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7</a:t>
            </a:fld>
            <a:endParaRPr kumimoji="1" lang="ja-JP" altLang="en-US"/>
          </a:p>
        </p:txBody>
      </p:sp>
    </p:spTree>
    <p:extLst>
      <p:ext uri="{BB962C8B-B14F-4D97-AF65-F5344CB8AC3E}">
        <p14:creationId xmlns:p14="http://schemas.microsoft.com/office/powerpoint/2010/main" val="77379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8</a:t>
            </a:fld>
            <a:endParaRPr kumimoji="1" lang="ja-JP" altLang="en-US"/>
          </a:p>
        </p:txBody>
      </p:sp>
    </p:spTree>
    <p:extLst>
      <p:ext uri="{BB962C8B-B14F-4D97-AF65-F5344CB8AC3E}">
        <p14:creationId xmlns:p14="http://schemas.microsoft.com/office/powerpoint/2010/main" val="137287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9</a:t>
            </a:fld>
            <a:endParaRPr kumimoji="1" lang="ja-JP" altLang="en-US"/>
          </a:p>
        </p:txBody>
      </p:sp>
    </p:spTree>
    <p:extLst>
      <p:ext uri="{BB962C8B-B14F-4D97-AF65-F5344CB8AC3E}">
        <p14:creationId xmlns:p14="http://schemas.microsoft.com/office/powerpoint/2010/main" val="30557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10</a:t>
            </a:fld>
            <a:endParaRPr kumimoji="1" lang="ja-JP" altLang="en-US"/>
          </a:p>
        </p:txBody>
      </p:sp>
    </p:spTree>
    <p:extLst>
      <p:ext uri="{BB962C8B-B14F-4D97-AF65-F5344CB8AC3E}">
        <p14:creationId xmlns:p14="http://schemas.microsoft.com/office/powerpoint/2010/main" val="306976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8721814-8838-4924-ABD5-460166F38908}" type="datetimeFigureOut">
              <a:rPr kumimoji="1" lang="ja-JP" altLang="en-US" smtClean="0"/>
              <a:t>2022/4/27</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38521B0-D0D8-4765-B708-C90B2FACFEF9}"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28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194581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20755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98049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8721814-8838-4924-ABD5-460166F38908}" type="datetimeFigureOut">
              <a:rPr kumimoji="1" lang="ja-JP" altLang="en-US" smtClean="0"/>
              <a:t>2022/4/27</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38521B0-D0D8-4765-B708-C90B2FACFEF9}"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833715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15170930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20181439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63539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21814-8838-4924-ABD5-460166F38908}" type="datetimeFigureOut">
              <a:rPr kumimoji="1" lang="ja-JP" altLang="en-US" smtClean="0"/>
              <a:t>2022/4/27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34377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58721814-8838-4924-ABD5-460166F38908}" type="datetimeFigureOut">
              <a:rPr kumimoji="1" lang="ja-JP" altLang="en-US" smtClean="0"/>
              <a:t>2022/4/27</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938521B0-D0D8-4765-B708-C90B2FACFEF9}"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6500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58721814-8838-4924-ABD5-460166F38908}" type="datetimeFigureOut">
              <a:rPr kumimoji="1" lang="ja-JP" altLang="en-US" smtClean="0"/>
              <a:t>2022/4/27</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250812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8721814-8838-4924-ABD5-460166F38908}" type="datetimeFigureOut">
              <a:rPr kumimoji="1" lang="ja-JP" altLang="en-US" smtClean="0"/>
              <a:t>2022/4/27</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38521B0-D0D8-4765-B708-C90B2FACFEF9}"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059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C7664-40F2-44AA-AB33-F12DCC912F7D}"/>
              </a:ext>
            </a:extLst>
          </p:cNvPr>
          <p:cNvSpPr>
            <a:spLocks noGrp="1"/>
          </p:cNvSpPr>
          <p:nvPr>
            <p:ph type="ctrTitle"/>
          </p:nvPr>
        </p:nvSpPr>
        <p:spPr/>
        <p:txBody>
          <a:bodyPr/>
          <a:lstStyle/>
          <a:p>
            <a:r>
              <a:rPr kumimoji="1" lang="en-US" altLang="ja-JP" dirty="0"/>
              <a:t>Java</a:t>
            </a:r>
            <a:r>
              <a:rPr kumimoji="1" lang="ja-JP" altLang="en-US" dirty="0"/>
              <a:t>オブジェクト指向</a:t>
            </a:r>
          </a:p>
        </p:txBody>
      </p:sp>
    </p:spTree>
    <p:extLst>
      <p:ext uri="{BB962C8B-B14F-4D97-AF65-F5344CB8AC3E}">
        <p14:creationId xmlns:p14="http://schemas.microsoft.com/office/powerpoint/2010/main" val="66342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オブジェクト指向の</a:t>
            </a:r>
            <a:r>
              <a:rPr lang="en-US" altLang="ja-JP" dirty="0">
                <a:latin typeface="+mn-ea"/>
              </a:rPr>
              <a:t>3</a:t>
            </a:r>
            <a:r>
              <a:rPr lang="ja-JP" altLang="en-US" dirty="0">
                <a:latin typeface="+mn-ea"/>
              </a:rPr>
              <a:t>つの要素</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978569" y="1533525"/>
            <a:ext cx="10732168" cy="4835191"/>
          </a:xfrm>
        </p:spPr>
        <p:txBody>
          <a:bodyPr>
            <a:normAutofit lnSpcReduction="10000"/>
          </a:bodyPr>
          <a:lstStyle/>
          <a:p>
            <a:pPr marL="0" indent="0">
              <a:buNone/>
            </a:pPr>
            <a:r>
              <a:rPr lang="ja-JP" altLang="en-US" dirty="0">
                <a:latin typeface="+mn-ea"/>
              </a:rPr>
              <a:t>先人たちは、数々の経験から開発を効率よく行うには</a:t>
            </a:r>
            <a:r>
              <a:rPr lang="en-US" altLang="ja-JP" dirty="0">
                <a:latin typeface="+mn-ea"/>
              </a:rPr>
              <a:t>3</a:t>
            </a:r>
            <a:r>
              <a:rPr lang="ja-JP" altLang="en-US" dirty="0">
                <a:latin typeface="+mn-ea"/>
              </a:rPr>
              <a:t>つの要素が必要だと発見</a:t>
            </a:r>
            <a:endParaRPr lang="en-US" altLang="ja-JP" dirty="0">
              <a:latin typeface="+mn-ea"/>
            </a:endParaRPr>
          </a:p>
          <a:p>
            <a:pPr marL="0" indent="0">
              <a:buNone/>
            </a:pPr>
            <a:r>
              <a:rPr lang="ja-JP" altLang="en-US" dirty="0">
                <a:latin typeface="+mn-ea"/>
              </a:rPr>
              <a:t>「プログラムの独立性」</a:t>
            </a:r>
          </a:p>
          <a:p>
            <a:pPr marL="0" indent="0">
              <a:buNone/>
            </a:pPr>
            <a:r>
              <a:rPr lang="ja-JP" altLang="en-US" dirty="0">
                <a:latin typeface="+mn-ea"/>
              </a:rPr>
              <a:t>「プログラムの再利用性」</a:t>
            </a:r>
          </a:p>
          <a:p>
            <a:pPr marL="0" indent="0">
              <a:buNone/>
            </a:pPr>
            <a:r>
              <a:rPr lang="ja-JP" altLang="en-US" dirty="0">
                <a:latin typeface="+mn-ea"/>
              </a:rPr>
              <a:t>「プログラムの拡張性」</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オブジェクト指向は、プログラムは</a:t>
            </a:r>
            <a:endParaRPr lang="en-US" altLang="ja-JP" dirty="0">
              <a:latin typeface="+mn-ea"/>
            </a:endParaRPr>
          </a:p>
          <a:p>
            <a:pPr marL="0" indent="0">
              <a:buNone/>
            </a:pPr>
            <a:r>
              <a:rPr lang="ja-JP" altLang="en-US" dirty="0">
                <a:latin typeface="+mn-ea"/>
              </a:rPr>
              <a:t>「独立していて、再利用しやすく、かつ拡張しやすいほど良い」という考え方をしている。</a:t>
            </a:r>
            <a:endParaRPr lang="en-US" altLang="ja-JP" dirty="0">
              <a:latin typeface="+mn-ea"/>
            </a:endParaRPr>
          </a:p>
          <a:p>
            <a:pPr marL="0" indent="0">
              <a:buNone/>
            </a:pPr>
            <a:endParaRPr lang="ja-JP" altLang="en-US" dirty="0">
              <a:latin typeface="+mn-ea"/>
            </a:endParaRPr>
          </a:p>
          <a:p>
            <a:pPr marL="0" indent="0">
              <a:buNone/>
            </a:pPr>
            <a:r>
              <a:rPr lang="ja-JP" altLang="en-US" dirty="0">
                <a:latin typeface="+mn-ea"/>
              </a:rPr>
              <a:t>これらはそれぞれ下記のように言われている</a:t>
            </a:r>
          </a:p>
          <a:p>
            <a:pPr marL="0" indent="0">
              <a:buNone/>
            </a:pPr>
            <a:r>
              <a:rPr lang="ja-JP" altLang="en-US" dirty="0">
                <a:latin typeface="+mn-ea"/>
              </a:rPr>
              <a:t>・カプセル化（独立性）</a:t>
            </a:r>
          </a:p>
          <a:p>
            <a:pPr marL="0" indent="0">
              <a:buNone/>
            </a:pPr>
            <a:r>
              <a:rPr lang="ja-JP" altLang="en-US" dirty="0">
                <a:latin typeface="+mn-ea"/>
              </a:rPr>
              <a:t>・継承（再利用性）</a:t>
            </a:r>
          </a:p>
          <a:p>
            <a:pPr marL="0" indent="0">
              <a:buNone/>
            </a:pPr>
            <a:r>
              <a:rPr lang="ja-JP" altLang="en-US" dirty="0">
                <a:latin typeface="+mn-ea"/>
              </a:rPr>
              <a:t>・ポリモーフィズム（拡張性）</a:t>
            </a:r>
          </a:p>
          <a:p>
            <a:pPr marL="0" indent="0">
              <a:buNone/>
            </a:pPr>
            <a:endParaRPr lang="ja-JP" altLang="en-US" dirty="0">
              <a:latin typeface="+mn-ea"/>
            </a:endParaRPr>
          </a:p>
        </p:txBody>
      </p:sp>
    </p:spTree>
    <p:extLst>
      <p:ext uri="{BB962C8B-B14F-4D97-AF65-F5344CB8AC3E}">
        <p14:creationId xmlns:p14="http://schemas.microsoft.com/office/powerpoint/2010/main" val="249884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オブジェクト指向</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1251678" y="1533525"/>
            <a:ext cx="10178322" cy="4346067"/>
          </a:xfrm>
        </p:spPr>
        <p:txBody>
          <a:bodyPr>
            <a:normAutofit/>
          </a:bodyPr>
          <a:lstStyle/>
          <a:p>
            <a:pPr marL="0" indent="0" algn="just">
              <a:buNone/>
            </a:pPr>
            <a:r>
              <a:rPr lang="en-US" altLang="ja-JP" dirty="0">
                <a:latin typeface="+mn-ea"/>
              </a:rPr>
              <a:t>Java</a:t>
            </a:r>
            <a:r>
              <a:rPr lang="ja-JP" altLang="en-US" dirty="0">
                <a:latin typeface="+mn-ea"/>
              </a:rPr>
              <a:t>はオブジェクト指向的なプログラミング言語</a:t>
            </a:r>
            <a:endParaRPr lang="en-US" altLang="ja-JP" dirty="0">
              <a:latin typeface="+mn-ea"/>
            </a:endParaRPr>
          </a:p>
          <a:p>
            <a:pPr marL="0" indent="0" algn="just">
              <a:buNone/>
            </a:pPr>
            <a:r>
              <a:rPr lang="ja-JP" altLang="en-US" dirty="0">
                <a:latin typeface="+mn-ea"/>
              </a:rPr>
              <a:t>　⇒「効率よく開発するための考え方の一つ」</a:t>
            </a:r>
            <a:endParaRPr lang="en-US" altLang="ja-JP" dirty="0">
              <a:latin typeface="+mn-ea"/>
            </a:endParaRPr>
          </a:p>
          <a:p>
            <a:pPr marL="0" indent="0" algn="just">
              <a:buNone/>
            </a:pPr>
            <a:endParaRPr lang="en-US" altLang="ja-JP" dirty="0">
              <a:latin typeface="+mn-ea"/>
            </a:endParaRPr>
          </a:p>
          <a:p>
            <a:pPr marL="0" indent="0" algn="just">
              <a:buNone/>
            </a:pPr>
            <a:r>
              <a:rPr lang="ja-JP" altLang="en-US" dirty="0">
                <a:latin typeface="+mn-ea"/>
              </a:rPr>
              <a:t>オブジェクト指向プログラミング</a:t>
            </a:r>
            <a:endParaRPr lang="en-US" altLang="ja-JP" dirty="0">
              <a:latin typeface="+mn-ea"/>
            </a:endParaRPr>
          </a:p>
          <a:p>
            <a:pPr marL="0" indent="0" algn="just">
              <a:buNone/>
            </a:pPr>
            <a:r>
              <a:rPr lang="ja-JP" altLang="en-US" dirty="0">
                <a:latin typeface="+mn-ea"/>
              </a:rPr>
              <a:t>　プログラムを手順ではなくモノの作成と操作とみる考え方（データと処理）</a:t>
            </a:r>
            <a:endParaRPr lang="en-US" altLang="ja-JP" dirty="0">
              <a:latin typeface="+mn-ea"/>
            </a:endParaRPr>
          </a:p>
          <a:p>
            <a:pPr marL="0" indent="0" algn="just">
              <a:buNone/>
            </a:pPr>
            <a:endParaRPr lang="en-US" altLang="ja-JP" dirty="0">
              <a:latin typeface="+mn-ea"/>
            </a:endParaRPr>
          </a:p>
        </p:txBody>
      </p:sp>
    </p:spTree>
    <p:extLst>
      <p:ext uri="{BB962C8B-B14F-4D97-AF65-F5344CB8AC3E}">
        <p14:creationId xmlns:p14="http://schemas.microsoft.com/office/powerpoint/2010/main" val="177185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1251678" y="457201"/>
            <a:ext cx="10178322" cy="5855368"/>
          </a:xfrm>
        </p:spPr>
        <p:txBody>
          <a:bodyPr>
            <a:normAutofit/>
          </a:bodyPr>
          <a:lstStyle/>
          <a:p>
            <a:pPr marL="0" indent="0" algn="just">
              <a:buNone/>
            </a:pPr>
            <a:r>
              <a:rPr lang="ja-JP" altLang="en-US" dirty="0">
                <a:latin typeface="+mn-ea"/>
              </a:rPr>
              <a:t>・プログラムというのは上から順番に動作手順を書いていけばとりあえずは動くが</a:t>
            </a:r>
            <a:endParaRPr lang="en-US" altLang="ja-JP" dirty="0">
              <a:latin typeface="+mn-ea"/>
            </a:endParaRPr>
          </a:p>
          <a:p>
            <a:pPr marL="0" indent="0" algn="just">
              <a:buNone/>
            </a:pPr>
            <a:r>
              <a:rPr lang="ja-JP" altLang="en-US" dirty="0">
                <a:latin typeface="+mn-ea"/>
              </a:rPr>
              <a:t>　場合によってはそのままでは大変なパターンも</a:t>
            </a: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r>
              <a:rPr lang="en-US" altLang="ja-JP" dirty="0">
                <a:latin typeface="+mn-ea"/>
              </a:rPr>
              <a:t>3</a:t>
            </a:r>
            <a:r>
              <a:rPr lang="ja-JP" altLang="en-US" dirty="0">
                <a:latin typeface="+mn-ea"/>
              </a:rPr>
              <a:t>種類の車にそれぞれ処理が書かれている</a:t>
            </a: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r>
              <a:rPr lang="ja-JP" altLang="en-US" dirty="0">
                <a:latin typeface="+mn-ea"/>
              </a:rPr>
              <a:t>　⇒上記の様に車ごとにプログラミングも可能</a:t>
            </a:r>
            <a:endParaRPr lang="en-US" altLang="ja-JP" dirty="0">
              <a:latin typeface="+mn-ea"/>
            </a:endParaRPr>
          </a:p>
          <a:p>
            <a:pPr marL="0" indent="0" algn="just">
              <a:buNone/>
            </a:pPr>
            <a:r>
              <a:rPr lang="ja-JP" altLang="en-US" dirty="0">
                <a:latin typeface="+mn-ea"/>
              </a:rPr>
              <a:t>　　だが車が</a:t>
            </a:r>
            <a:r>
              <a:rPr lang="en-US" altLang="ja-JP" dirty="0">
                <a:latin typeface="+mn-ea"/>
              </a:rPr>
              <a:t>1</a:t>
            </a:r>
            <a:r>
              <a:rPr lang="ja-JP" altLang="en-US" dirty="0">
                <a:latin typeface="+mn-ea"/>
              </a:rPr>
              <a:t>万種あったら</a:t>
            </a:r>
            <a:r>
              <a:rPr lang="en-US" altLang="ja-JP" dirty="0">
                <a:latin typeface="+mn-ea"/>
              </a:rPr>
              <a:t>…</a:t>
            </a:r>
            <a:r>
              <a:rPr lang="ja-JP" altLang="en-US" dirty="0">
                <a:latin typeface="+mn-ea"/>
              </a:rPr>
              <a:t>？</a:t>
            </a:r>
            <a:endParaRPr lang="en-US" altLang="ja-JP" dirty="0">
              <a:latin typeface="+mn-ea"/>
            </a:endParaRPr>
          </a:p>
          <a:p>
            <a:pPr marL="0" indent="0" algn="just">
              <a:buNone/>
            </a:pPr>
            <a:r>
              <a:rPr lang="ja-JP" altLang="en-US" dirty="0">
                <a:latin typeface="+mn-ea"/>
              </a:rPr>
              <a:t>　　新たに「</a:t>
            </a:r>
            <a:r>
              <a:rPr lang="en-US" altLang="ja-JP" dirty="0">
                <a:latin typeface="+mn-ea"/>
              </a:rPr>
              <a:t>C</a:t>
            </a:r>
            <a:r>
              <a:rPr lang="ja-JP" altLang="en-US" dirty="0">
                <a:latin typeface="+mn-ea"/>
              </a:rPr>
              <a:t>ボタンを押すとバックさせよう」となったら</a:t>
            </a:r>
            <a:r>
              <a:rPr lang="en-US" altLang="ja-JP" dirty="0">
                <a:latin typeface="+mn-ea"/>
              </a:rPr>
              <a:t>…</a:t>
            </a:r>
            <a:r>
              <a:rPr lang="ja-JP" altLang="en-US" dirty="0">
                <a:latin typeface="+mn-ea"/>
              </a:rPr>
              <a:t>？</a:t>
            </a: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p:txBody>
      </p:sp>
      <p:sp>
        <p:nvSpPr>
          <p:cNvPr id="4" name="正方形/長方形 3">
            <a:extLst>
              <a:ext uri="{FF2B5EF4-FFF2-40B4-BE49-F238E27FC236}">
                <a16:creationId xmlns:a16="http://schemas.microsoft.com/office/drawing/2014/main" id="{C6B04A5E-30FF-46BD-8D13-E81C643F97EF}"/>
              </a:ext>
            </a:extLst>
          </p:cNvPr>
          <p:cNvSpPr/>
          <p:nvPr/>
        </p:nvSpPr>
        <p:spPr>
          <a:xfrm>
            <a:off x="1534129" y="2650958"/>
            <a:ext cx="2516504" cy="6096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a:t>○○車は</a:t>
            </a:r>
            <a:r>
              <a:rPr kumimoji="1" lang="en-US" altLang="ja-JP" sz="1100" dirty="0"/>
              <a:t>A</a:t>
            </a:r>
            <a:r>
              <a:rPr kumimoji="1" lang="ja-JP" altLang="en-US" sz="1100" dirty="0"/>
              <a:t>ボタンを押すと走る。</a:t>
            </a:r>
            <a:endParaRPr kumimoji="1" lang="en-US" altLang="ja-JP" sz="1100" dirty="0"/>
          </a:p>
          <a:p>
            <a:pPr algn="l"/>
            <a:r>
              <a:rPr kumimoji="1" lang="en-US" altLang="ja-JP" sz="1100" dirty="0"/>
              <a:t>B</a:t>
            </a:r>
            <a:r>
              <a:rPr kumimoji="1" lang="ja-JP" altLang="en-US" sz="1100" dirty="0"/>
              <a:t>ボタンを押すと止まる</a:t>
            </a:r>
          </a:p>
        </p:txBody>
      </p:sp>
      <p:sp>
        <p:nvSpPr>
          <p:cNvPr id="5" name="正方形/長方形 4">
            <a:extLst>
              <a:ext uri="{FF2B5EF4-FFF2-40B4-BE49-F238E27FC236}">
                <a16:creationId xmlns:a16="http://schemas.microsoft.com/office/drawing/2014/main" id="{7922D934-0F7A-4AE2-901F-664EC73BD154}"/>
              </a:ext>
            </a:extLst>
          </p:cNvPr>
          <p:cNvSpPr/>
          <p:nvPr/>
        </p:nvSpPr>
        <p:spPr>
          <a:xfrm>
            <a:off x="4788770" y="2650958"/>
            <a:ext cx="2454241" cy="6096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a:t>△△車は</a:t>
            </a:r>
            <a:r>
              <a:rPr kumimoji="1" lang="en-US" altLang="ja-JP" sz="1100" dirty="0"/>
              <a:t>A</a:t>
            </a:r>
            <a:r>
              <a:rPr kumimoji="1" lang="ja-JP" altLang="en-US" sz="1100" dirty="0"/>
              <a:t>ボタンを押すと走る。</a:t>
            </a:r>
            <a:endParaRPr kumimoji="1" lang="en-US" altLang="ja-JP" sz="1100" dirty="0"/>
          </a:p>
          <a:p>
            <a:pPr algn="l"/>
            <a:r>
              <a:rPr kumimoji="1" lang="en-US" altLang="ja-JP" sz="1100" dirty="0"/>
              <a:t>B</a:t>
            </a:r>
            <a:r>
              <a:rPr kumimoji="1" lang="ja-JP" altLang="en-US" sz="1100" dirty="0"/>
              <a:t>ボタンを押すと止まる</a:t>
            </a:r>
          </a:p>
        </p:txBody>
      </p:sp>
      <p:sp>
        <p:nvSpPr>
          <p:cNvPr id="6" name="正方形/長方形 5">
            <a:extLst>
              <a:ext uri="{FF2B5EF4-FFF2-40B4-BE49-F238E27FC236}">
                <a16:creationId xmlns:a16="http://schemas.microsoft.com/office/drawing/2014/main" id="{B14BFED1-38FF-49BB-9DEF-B2CE7F323F1F}"/>
              </a:ext>
            </a:extLst>
          </p:cNvPr>
          <p:cNvSpPr/>
          <p:nvPr/>
        </p:nvSpPr>
        <p:spPr>
          <a:xfrm>
            <a:off x="8011327" y="2626895"/>
            <a:ext cx="2640632" cy="60960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a:t>□□車は</a:t>
            </a:r>
            <a:r>
              <a:rPr kumimoji="1" lang="en-US" altLang="ja-JP" sz="1100" dirty="0"/>
              <a:t>A</a:t>
            </a:r>
            <a:r>
              <a:rPr kumimoji="1" lang="ja-JP" altLang="en-US" sz="1100" dirty="0"/>
              <a:t>ボタンを押すと走る。</a:t>
            </a:r>
            <a:endParaRPr kumimoji="1" lang="en-US" altLang="ja-JP" sz="1100" dirty="0"/>
          </a:p>
          <a:p>
            <a:pPr algn="l"/>
            <a:r>
              <a:rPr kumimoji="1" lang="en-US" altLang="ja-JP" sz="1100" dirty="0"/>
              <a:t>B</a:t>
            </a:r>
            <a:r>
              <a:rPr kumimoji="1" lang="ja-JP" altLang="en-US" sz="1100" dirty="0"/>
              <a:t>ボタンを押すと止まる</a:t>
            </a:r>
          </a:p>
        </p:txBody>
      </p:sp>
    </p:spTree>
    <p:extLst>
      <p:ext uri="{BB962C8B-B14F-4D97-AF65-F5344CB8AC3E}">
        <p14:creationId xmlns:p14="http://schemas.microsoft.com/office/powerpoint/2010/main" val="190279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1251678" y="457201"/>
            <a:ext cx="10178322" cy="5855368"/>
          </a:xfrm>
        </p:spPr>
        <p:txBody>
          <a:bodyPr>
            <a:normAutofit fontScale="92500" lnSpcReduction="20000"/>
          </a:bodyPr>
          <a:lstStyle/>
          <a:p>
            <a:pPr marL="0" indent="0" algn="just">
              <a:buNone/>
            </a:pPr>
            <a:r>
              <a:rPr lang="ja-JP" altLang="en-US" dirty="0">
                <a:latin typeface="+mn-ea"/>
              </a:rPr>
              <a:t>・「車」というモノを定義し各種はそれを利用</a:t>
            </a: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r>
              <a:rPr lang="ja-JP" altLang="en-US" dirty="0">
                <a:latin typeface="+mn-ea"/>
              </a:rPr>
              <a:t>・この状態で「</a:t>
            </a:r>
            <a:r>
              <a:rPr lang="en-US" altLang="ja-JP" dirty="0">
                <a:latin typeface="+mn-ea"/>
              </a:rPr>
              <a:t>C</a:t>
            </a:r>
            <a:r>
              <a:rPr lang="ja-JP" altLang="en-US" dirty="0">
                <a:latin typeface="+mn-ea"/>
              </a:rPr>
              <a:t>ボタンでバック」という機能を追加するときは</a:t>
            </a:r>
            <a:endParaRPr lang="en-US" altLang="ja-JP" dirty="0">
              <a:latin typeface="+mn-ea"/>
            </a:endParaRPr>
          </a:p>
          <a:p>
            <a:pPr marL="0" indent="0" algn="just">
              <a:buNone/>
            </a:pPr>
            <a:r>
              <a:rPr lang="ja-JP" altLang="en-US" dirty="0">
                <a:latin typeface="+mn-ea"/>
              </a:rPr>
              <a:t>　どこを修正すればよいか？？</a:t>
            </a: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endParaRPr lang="en-US" altLang="ja-JP" dirty="0">
              <a:latin typeface="+mn-ea"/>
            </a:endParaRPr>
          </a:p>
          <a:p>
            <a:pPr marL="0" indent="0" algn="just">
              <a:buNone/>
            </a:pPr>
            <a:r>
              <a:rPr lang="ja-JP" altLang="en-US" dirty="0">
                <a:latin typeface="+mn-ea"/>
              </a:rPr>
              <a:t>　</a:t>
            </a:r>
            <a:endParaRPr lang="en-US" altLang="ja-JP" dirty="0">
              <a:latin typeface="+mn-ea"/>
            </a:endParaRPr>
          </a:p>
        </p:txBody>
      </p:sp>
      <p:sp>
        <p:nvSpPr>
          <p:cNvPr id="7" name="正方形/長方形 6">
            <a:extLst>
              <a:ext uri="{FF2B5EF4-FFF2-40B4-BE49-F238E27FC236}">
                <a16:creationId xmlns:a16="http://schemas.microsoft.com/office/drawing/2014/main" id="{2AB0DDBE-4559-4471-88A3-2903E45BC19B}"/>
              </a:ext>
            </a:extLst>
          </p:cNvPr>
          <p:cNvSpPr/>
          <p:nvPr/>
        </p:nvSpPr>
        <p:spPr>
          <a:xfrm>
            <a:off x="1595488" y="1045660"/>
            <a:ext cx="2487930" cy="1012825"/>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a:t>車</a:t>
            </a:r>
            <a:endParaRPr kumimoji="1" lang="en-US" altLang="ja-JP" sz="1100"/>
          </a:p>
          <a:p>
            <a:pPr algn="l"/>
            <a:r>
              <a:rPr kumimoji="1" lang="ja-JP" altLang="en-US" sz="1100"/>
              <a:t>・</a:t>
            </a:r>
            <a:r>
              <a:rPr kumimoji="1" lang="en-US" altLang="ja-JP" sz="1100"/>
              <a:t>A</a:t>
            </a:r>
            <a:r>
              <a:rPr kumimoji="1" lang="ja-JP" altLang="en-US" sz="1100"/>
              <a:t>ボタンを押すと走る</a:t>
            </a:r>
            <a:endParaRPr kumimoji="1" lang="en-US" altLang="ja-JP" sz="1100"/>
          </a:p>
          <a:p>
            <a:pPr algn="l"/>
            <a:r>
              <a:rPr kumimoji="1" lang="ja-JP" altLang="en-US" sz="1100"/>
              <a:t>・</a:t>
            </a:r>
            <a:r>
              <a:rPr kumimoji="1" lang="en-US" altLang="ja-JP" sz="1100"/>
              <a:t>B</a:t>
            </a:r>
            <a:r>
              <a:rPr kumimoji="1" lang="ja-JP" altLang="en-US" sz="1100"/>
              <a:t>ボタンを押すと止まる</a:t>
            </a:r>
          </a:p>
        </p:txBody>
      </p:sp>
      <p:sp>
        <p:nvSpPr>
          <p:cNvPr id="8" name="正方形/長方形 7">
            <a:extLst>
              <a:ext uri="{FF2B5EF4-FFF2-40B4-BE49-F238E27FC236}">
                <a16:creationId xmlns:a16="http://schemas.microsoft.com/office/drawing/2014/main" id="{6E522B38-2264-4C6E-9A14-B6459F164566}"/>
              </a:ext>
            </a:extLst>
          </p:cNvPr>
          <p:cNvSpPr/>
          <p:nvPr/>
        </p:nvSpPr>
        <p:spPr>
          <a:xfrm>
            <a:off x="2169695" y="2795086"/>
            <a:ext cx="2169695" cy="561976"/>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a:t>○○車は「</a:t>
            </a:r>
            <a:r>
              <a:rPr lang="ja-JP" altLang="en-US" sz="1100" b="0" i="0" dirty="0">
                <a:solidFill>
                  <a:schemeClr val="dk1"/>
                </a:solidFill>
                <a:effectLst/>
                <a:latin typeface="+mn-lt"/>
                <a:ea typeface="+mn-ea"/>
                <a:cs typeface="+mn-cs"/>
              </a:rPr>
              <a:t>車」をコピーして</a:t>
            </a:r>
            <a:endParaRPr lang="en-US" altLang="ja-JP" sz="1100" b="0" i="0" dirty="0">
              <a:solidFill>
                <a:schemeClr val="dk1"/>
              </a:solidFill>
              <a:effectLst/>
              <a:latin typeface="+mn-lt"/>
              <a:ea typeface="+mn-ea"/>
              <a:cs typeface="+mn-cs"/>
            </a:endParaRPr>
          </a:p>
          <a:p>
            <a:pPr algn="l"/>
            <a:r>
              <a:rPr lang="ja-JP" altLang="en-US" sz="1100" b="0" i="0" dirty="0">
                <a:solidFill>
                  <a:schemeClr val="dk1"/>
                </a:solidFill>
                <a:effectLst/>
                <a:latin typeface="+mn-lt"/>
                <a:ea typeface="+mn-ea"/>
                <a:cs typeface="+mn-cs"/>
              </a:rPr>
              <a:t>外装の色だけ赤にする</a:t>
            </a:r>
            <a:endParaRPr kumimoji="1" lang="ja-JP" altLang="en-US" sz="1100" dirty="0"/>
          </a:p>
        </p:txBody>
      </p:sp>
      <p:sp>
        <p:nvSpPr>
          <p:cNvPr id="9" name="正方形/長方形 8">
            <a:extLst>
              <a:ext uri="{FF2B5EF4-FFF2-40B4-BE49-F238E27FC236}">
                <a16:creationId xmlns:a16="http://schemas.microsoft.com/office/drawing/2014/main" id="{2FAC2DCB-C95F-40E2-B859-6C0262B0B091}"/>
              </a:ext>
            </a:extLst>
          </p:cNvPr>
          <p:cNvSpPr/>
          <p:nvPr/>
        </p:nvSpPr>
        <p:spPr>
          <a:xfrm>
            <a:off x="4936757" y="2753477"/>
            <a:ext cx="2493282" cy="58102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sz="1100" b="0" i="0" dirty="0">
                <a:solidFill>
                  <a:schemeClr val="dk1"/>
                </a:solidFill>
                <a:effectLst/>
                <a:latin typeface="+mn-lt"/>
                <a:ea typeface="+mn-ea"/>
                <a:cs typeface="+mn-cs"/>
              </a:rPr>
              <a:t>△△車は「車」をコピーして</a:t>
            </a:r>
            <a:endParaRPr lang="en-US" altLang="ja-JP" sz="1100" b="0" i="0" dirty="0">
              <a:solidFill>
                <a:schemeClr val="dk1"/>
              </a:solidFill>
              <a:effectLst/>
              <a:latin typeface="+mn-lt"/>
              <a:ea typeface="+mn-ea"/>
              <a:cs typeface="+mn-cs"/>
            </a:endParaRPr>
          </a:p>
          <a:p>
            <a:pPr algn="l"/>
            <a:r>
              <a:rPr lang="ja-JP" altLang="en-US" sz="1100" b="0" i="0" dirty="0">
                <a:solidFill>
                  <a:schemeClr val="dk1"/>
                </a:solidFill>
                <a:effectLst/>
                <a:latin typeface="+mn-lt"/>
                <a:ea typeface="+mn-ea"/>
                <a:cs typeface="+mn-cs"/>
              </a:rPr>
              <a:t>外装の色だけ青にする</a:t>
            </a:r>
            <a:endParaRPr kumimoji="1" lang="ja-JP" altLang="en-US" sz="1100" dirty="0"/>
          </a:p>
        </p:txBody>
      </p:sp>
      <p:sp>
        <p:nvSpPr>
          <p:cNvPr id="10" name="正方形/長方形 9">
            <a:extLst>
              <a:ext uri="{FF2B5EF4-FFF2-40B4-BE49-F238E27FC236}">
                <a16:creationId xmlns:a16="http://schemas.microsoft.com/office/drawing/2014/main" id="{F3A92FE5-B08F-4020-A8B3-B2CC3082D684}"/>
              </a:ext>
            </a:extLst>
          </p:cNvPr>
          <p:cNvSpPr/>
          <p:nvPr/>
        </p:nvSpPr>
        <p:spPr>
          <a:xfrm>
            <a:off x="8014269" y="2737435"/>
            <a:ext cx="2340911" cy="58102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sz="1100" b="0" i="0" dirty="0">
                <a:solidFill>
                  <a:schemeClr val="dk1"/>
                </a:solidFill>
                <a:effectLst/>
                <a:latin typeface="+mn-lt"/>
                <a:ea typeface="+mn-ea"/>
                <a:cs typeface="+mn-cs"/>
              </a:rPr>
              <a:t>□□車は「車」をコピーして</a:t>
            </a:r>
            <a:endParaRPr lang="en-US" altLang="ja-JP" sz="1100" b="0" i="0" dirty="0">
              <a:solidFill>
                <a:schemeClr val="dk1"/>
              </a:solidFill>
              <a:effectLst/>
              <a:latin typeface="+mn-lt"/>
              <a:ea typeface="+mn-ea"/>
              <a:cs typeface="+mn-cs"/>
            </a:endParaRPr>
          </a:p>
          <a:p>
            <a:pPr algn="l"/>
            <a:r>
              <a:rPr lang="ja-JP" altLang="en-US" sz="1100" b="0" i="0" dirty="0">
                <a:solidFill>
                  <a:schemeClr val="dk1"/>
                </a:solidFill>
                <a:effectLst/>
                <a:latin typeface="+mn-lt"/>
                <a:ea typeface="+mn-ea"/>
                <a:cs typeface="+mn-cs"/>
              </a:rPr>
              <a:t>外装の色だけ緑にする</a:t>
            </a:r>
            <a:endParaRPr kumimoji="1" lang="ja-JP" altLang="en-US" sz="1100" dirty="0"/>
          </a:p>
        </p:txBody>
      </p:sp>
    </p:spTree>
    <p:extLst>
      <p:ext uri="{BB962C8B-B14F-4D97-AF65-F5344CB8AC3E}">
        <p14:creationId xmlns:p14="http://schemas.microsoft.com/office/powerpoint/2010/main" val="295316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何が便利？</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978569" y="1533525"/>
            <a:ext cx="10732168" cy="4346067"/>
          </a:xfrm>
        </p:spPr>
        <p:txBody>
          <a:bodyPr>
            <a:normAutofit/>
          </a:bodyPr>
          <a:lstStyle/>
          <a:p>
            <a:pPr marL="0" indent="0">
              <a:buNone/>
            </a:pPr>
            <a:r>
              <a:rPr lang="ja-JP" altLang="en-US" dirty="0">
                <a:latin typeface="+mn-ea"/>
              </a:rPr>
              <a:t>・大人数で開発する時</a:t>
            </a:r>
          </a:p>
          <a:p>
            <a:pPr marL="0" indent="0">
              <a:buNone/>
            </a:pPr>
            <a:r>
              <a:rPr lang="ja-JP" altLang="en-US" dirty="0">
                <a:latin typeface="+mn-ea"/>
              </a:rPr>
              <a:t>　「車」自体のプログラムは作成者だけが中身を知っていればよく、</a:t>
            </a:r>
            <a:endParaRPr lang="en-US" altLang="ja-JP" dirty="0">
              <a:latin typeface="+mn-ea"/>
            </a:endParaRPr>
          </a:p>
          <a:p>
            <a:pPr marL="0" indent="0">
              <a:buNone/>
            </a:pPr>
            <a:r>
              <a:rPr lang="ja-JP" altLang="en-US" dirty="0">
                <a:latin typeface="+mn-ea"/>
              </a:rPr>
              <a:t>　他の開発者は「</a:t>
            </a:r>
            <a:r>
              <a:rPr lang="en-US" altLang="ja-JP" dirty="0">
                <a:latin typeface="+mn-ea"/>
              </a:rPr>
              <a:t>A</a:t>
            </a:r>
            <a:r>
              <a:rPr lang="ja-JP" altLang="en-US" dirty="0">
                <a:latin typeface="+mn-ea"/>
              </a:rPr>
              <a:t>ボタンを押すと走る。</a:t>
            </a:r>
            <a:r>
              <a:rPr lang="en-US" altLang="ja-JP" dirty="0">
                <a:latin typeface="+mn-ea"/>
              </a:rPr>
              <a:t>B</a:t>
            </a:r>
            <a:r>
              <a:rPr lang="ja-JP" altLang="en-US" dirty="0">
                <a:latin typeface="+mn-ea"/>
              </a:rPr>
              <a:t>ボタンを押すと止まる」だけ知っておけば良い。</a:t>
            </a:r>
          </a:p>
          <a:p>
            <a:pPr marL="0" indent="0">
              <a:buNone/>
            </a:pPr>
            <a:r>
              <a:rPr lang="ja-JP" altLang="en-US" dirty="0">
                <a:latin typeface="+mn-ea"/>
              </a:rPr>
              <a:t>　手順を全部書いたプログラムだと、他のプログラマーも中身を理解していないといけない。</a:t>
            </a:r>
          </a:p>
          <a:p>
            <a:pPr marL="0" indent="0">
              <a:buNone/>
            </a:pPr>
            <a:endParaRPr lang="en-US" altLang="ja-JP" dirty="0">
              <a:latin typeface="+mn-ea"/>
            </a:endParaRPr>
          </a:p>
          <a:p>
            <a:pPr marL="0" indent="0">
              <a:buNone/>
            </a:pPr>
            <a:r>
              <a:rPr lang="ja-JP" altLang="en-US" dirty="0">
                <a:latin typeface="+mn-ea"/>
              </a:rPr>
              <a:t>・同じようなモノを作りやすい		</a:t>
            </a:r>
          </a:p>
          <a:p>
            <a:pPr marL="0" indent="0">
              <a:buNone/>
            </a:pPr>
            <a:r>
              <a:rPr lang="ja-JP" altLang="en-US" dirty="0">
                <a:latin typeface="+mn-ea"/>
              </a:rPr>
              <a:t>　先程の車群にトラックを登場させるとすると</a:t>
            </a:r>
            <a:endParaRPr lang="en-US" altLang="ja-JP" dirty="0">
              <a:latin typeface="+mn-ea"/>
            </a:endParaRPr>
          </a:p>
          <a:p>
            <a:pPr marL="0" indent="0">
              <a:buNone/>
            </a:pPr>
            <a:r>
              <a:rPr lang="ja-JP" altLang="en-US" dirty="0">
                <a:latin typeface="+mn-ea"/>
              </a:rPr>
              <a:t>　「</a:t>
            </a:r>
            <a:r>
              <a:rPr lang="en-US" altLang="ja-JP" dirty="0">
                <a:latin typeface="+mn-ea"/>
              </a:rPr>
              <a:t>A</a:t>
            </a:r>
            <a:r>
              <a:rPr lang="ja-JP" altLang="en-US" dirty="0">
                <a:latin typeface="+mn-ea"/>
              </a:rPr>
              <a:t>ボタンを押すと走る。</a:t>
            </a:r>
            <a:r>
              <a:rPr lang="en-US" altLang="ja-JP" dirty="0">
                <a:latin typeface="+mn-ea"/>
              </a:rPr>
              <a:t>B</a:t>
            </a:r>
            <a:r>
              <a:rPr lang="ja-JP" altLang="en-US" dirty="0">
                <a:latin typeface="+mn-ea"/>
              </a:rPr>
              <a:t>ボタンを押すと止まる」という機能は車と一緒。	</a:t>
            </a:r>
          </a:p>
          <a:p>
            <a:pPr marL="0" indent="0">
              <a:buNone/>
            </a:pPr>
            <a:r>
              <a:rPr lang="ja-JP" altLang="en-US" dirty="0">
                <a:latin typeface="+mn-ea"/>
              </a:rPr>
              <a:t>　この機能を再利用することができる。</a:t>
            </a:r>
          </a:p>
          <a:p>
            <a:pPr marL="0" indent="0">
              <a:buNone/>
            </a:pPr>
            <a:r>
              <a:rPr lang="ja-JP" altLang="en-US" dirty="0">
                <a:latin typeface="+mn-ea"/>
              </a:rPr>
              <a:t>　すでにあるモノをうまく使って、加工したモノを作れば効率が良くなる。	</a:t>
            </a:r>
          </a:p>
        </p:txBody>
      </p:sp>
    </p:spTree>
    <p:extLst>
      <p:ext uri="{BB962C8B-B14F-4D97-AF65-F5344CB8AC3E}">
        <p14:creationId xmlns:p14="http://schemas.microsoft.com/office/powerpoint/2010/main" val="145281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用語</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978569" y="1533525"/>
            <a:ext cx="10732168" cy="4835191"/>
          </a:xfrm>
        </p:spPr>
        <p:txBody>
          <a:bodyPr>
            <a:normAutofit/>
          </a:bodyPr>
          <a:lstStyle/>
          <a:p>
            <a:pPr marL="0" indent="0">
              <a:buNone/>
            </a:pPr>
            <a:r>
              <a:rPr lang="ja-JP" altLang="en-US" dirty="0">
                <a:latin typeface="+mn-ea"/>
              </a:rPr>
              <a:t>・オブジェクト</a:t>
            </a:r>
            <a:endParaRPr lang="en-US" altLang="ja-JP" dirty="0">
              <a:latin typeface="+mn-ea"/>
            </a:endParaRPr>
          </a:p>
          <a:p>
            <a:pPr marL="0" indent="0">
              <a:buNone/>
            </a:pPr>
            <a:r>
              <a:rPr lang="ja-JP" altLang="en-US" dirty="0">
                <a:latin typeface="+mn-ea"/>
              </a:rPr>
              <a:t>　「対象」「モノ」→プログラミングにおいてはデータと処理の集まり</a:t>
            </a:r>
            <a:endParaRPr lang="en-US" altLang="ja-JP" dirty="0">
              <a:latin typeface="+mn-ea"/>
            </a:endParaRPr>
          </a:p>
          <a:p>
            <a:pPr marL="0" indent="0">
              <a:buNone/>
            </a:pPr>
            <a:r>
              <a:rPr lang="ja-JP" altLang="en-US" dirty="0">
                <a:latin typeface="+mn-ea"/>
              </a:rPr>
              <a:t>　オブジェクト指向で現実のものを考えると人間や</a:t>
            </a:r>
            <a:r>
              <a:rPr lang="en-US" altLang="ja-JP" dirty="0">
                <a:latin typeface="+mn-ea"/>
              </a:rPr>
              <a:t>PC</a:t>
            </a:r>
            <a:r>
              <a:rPr lang="ja-JP" altLang="en-US" dirty="0">
                <a:latin typeface="+mn-ea"/>
              </a:rPr>
              <a:t>、スマホなどもオブジェクトといえる</a:t>
            </a:r>
            <a:endParaRPr lang="en-US" altLang="ja-JP" dirty="0">
              <a:latin typeface="+mn-ea"/>
            </a:endParaRPr>
          </a:p>
          <a:p>
            <a:pPr marL="0" indent="0">
              <a:buNone/>
            </a:pPr>
            <a:r>
              <a:rPr lang="ja-JP" altLang="en-US" dirty="0">
                <a:latin typeface="+mn-ea"/>
              </a:rPr>
              <a:t>　人間の場合はその中に「名前」「性別」といったデータ（個体の情報）を持つ</a:t>
            </a:r>
            <a:endParaRPr lang="en-US" altLang="ja-JP" dirty="0">
              <a:latin typeface="+mn-ea"/>
            </a:endParaRPr>
          </a:p>
          <a:p>
            <a:pPr marL="0" indent="0">
              <a:buNone/>
            </a:pPr>
            <a:r>
              <a:rPr lang="ja-JP" altLang="en-US" dirty="0">
                <a:latin typeface="+mn-ea"/>
              </a:rPr>
              <a:t>　また、何かを「聞く」「見る」「話す」といった処理を持っている（できること）　</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・クラス	</a:t>
            </a:r>
          </a:p>
          <a:p>
            <a:pPr marL="0" indent="0">
              <a:buNone/>
            </a:pPr>
            <a:r>
              <a:rPr lang="ja-JP" altLang="en-US" dirty="0">
                <a:latin typeface="+mn-ea"/>
              </a:rPr>
              <a:t>　設計書のようなもの</a:t>
            </a:r>
            <a:endParaRPr lang="en-US" altLang="ja-JP" dirty="0">
              <a:latin typeface="+mn-ea"/>
            </a:endParaRPr>
          </a:p>
          <a:p>
            <a:pPr marL="0" indent="0">
              <a:buNone/>
            </a:pPr>
            <a:r>
              <a:rPr lang="ja-JP" altLang="en-US" dirty="0">
                <a:latin typeface="+mn-ea"/>
              </a:rPr>
              <a:t>　そのオブジェクトがどんな値や処理が出来るかをまとめておく</a:t>
            </a:r>
          </a:p>
        </p:txBody>
      </p:sp>
    </p:spTree>
    <p:extLst>
      <p:ext uri="{BB962C8B-B14F-4D97-AF65-F5344CB8AC3E}">
        <p14:creationId xmlns:p14="http://schemas.microsoft.com/office/powerpoint/2010/main" val="74746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用語</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978569" y="1533525"/>
            <a:ext cx="10732168" cy="4835191"/>
          </a:xfrm>
        </p:spPr>
        <p:txBody>
          <a:bodyPr>
            <a:normAutofit/>
          </a:bodyPr>
          <a:lstStyle/>
          <a:p>
            <a:pPr marL="0" indent="0">
              <a:buNone/>
            </a:pPr>
            <a:r>
              <a:rPr lang="ja-JP" altLang="en-US" dirty="0">
                <a:latin typeface="+mn-ea"/>
              </a:rPr>
              <a:t>・プロパティ</a:t>
            </a:r>
            <a:endParaRPr lang="en-US" altLang="ja-JP" dirty="0">
              <a:latin typeface="+mn-ea"/>
            </a:endParaRPr>
          </a:p>
          <a:p>
            <a:pPr marL="0" indent="0">
              <a:buNone/>
            </a:pPr>
            <a:r>
              <a:rPr lang="ja-JP" altLang="en-US" dirty="0">
                <a:latin typeface="+mn-ea"/>
              </a:rPr>
              <a:t>　オブジェクトが持つデータ</a:t>
            </a:r>
            <a:endParaRPr lang="en-US" altLang="ja-JP" dirty="0">
              <a:latin typeface="+mn-ea"/>
            </a:endParaRPr>
          </a:p>
          <a:p>
            <a:pPr marL="0" indent="0">
              <a:buNone/>
            </a:pPr>
            <a:r>
              <a:rPr lang="ja-JP" altLang="en-US" dirty="0">
                <a:latin typeface="+mn-ea"/>
              </a:rPr>
              <a:t>　人間の「名前」「性別」</a:t>
            </a:r>
            <a:endParaRPr lang="en-US" altLang="ja-JP" dirty="0">
              <a:latin typeface="+mn-ea"/>
            </a:endParaRPr>
          </a:p>
          <a:p>
            <a:pPr marL="0" indent="0">
              <a:buNone/>
            </a:pPr>
            <a:r>
              <a:rPr lang="ja-JP" altLang="en-US" dirty="0">
                <a:latin typeface="+mn-ea"/>
              </a:rPr>
              <a:t>　車の「メーカー」「色」</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・メソッド	</a:t>
            </a:r>
          </a:p>
          <a:p>
            <a:pPr marL="0" indent="0">
              <a:buNone/>
            </a:pPr>
            <a:r>
              <a:rPr lang="ja-JP" altLang="en-US" dirty="0">
                <a:latin typeface="+mn-ea"/>
              </a:rPr>
              <a:t>　オブジェクトが持つ処理</a:t>
            </a:r>
            <a:endParaRPr lang="en-US" altLang="ja-JP" dirty="0">
              <a:latin typeface="+mn-ea"/>
            </a:endParaRPr>
          </a:p>
          <a:p>
            <a:pPr marL="0" indent="0">
              <a:buNone/>
            </a:pPr>
            <a:r>
              <a:rPr lang="ja-JP" altLang="en-US" dirty="0">
                <a:latin typeface="+mn-ea"/>
              </a:rPr>
              <a:t>　人間の「聞く」「話す」</a:t>
            </a:r>
            <a:endParaRPr lang="en-US" altLang="ja-JP" dirty="0">
              <a:latin typeface="+mn-ea"/>
            </a:endParaRPr>
          </a:p>
          <a:p>
            <a:pPr marL="0" indent="0">
              <a:buNone/>
            </a:pPr>
            <a:r>
              <a:rPr lang="ja-JP" altLang="en-US" dirty="0">
                <a:latin typeface="+mn-ea"/>
              </a:rPr>
              <a:t>　車の「走る」「止まる」</a:t>
            </a:r>
          </a:p>
        </p:txBody>
      </p:sp>
      <p:pic>
        <p:nvPicPr>
          <p:cNvPr id="4" name="図 3">
            <a:extLst>
              <a:ext uri="{FF2B5EF4-FFF2-40B4-BE49-F238E27FC236}">
                <a16:creationId xmlns:a16="http://schemas.microsoft.com/office/drawing/2014/main" id="{50CD3436-FA3F-4991-8CA5-735D88E6FF19}"/>
              </a:ext>
            </a:extLst>
          </p:cNvPr>
          <p:cNvPicPr>
            <a:picLocks noChangeAspect="1"/>
          </p:cNvPicPr>
          <p:nvPr/>
        </p:nvPicPr>
        <p:blipFill>
          <a:blip r:embed="rId3"/>
          <a:stretch>
            <a:fillRect/>
          </a:stretch>
        </p:blipFill>
        <p:spPr>
          <a:xfrm>
            <a:off x="6779744" y="2958855"/>
            <a:ext cx="4455795" cy="3474943"/>
          </a:xfrm>
          <a:prstGeom prst="rect">
            <a:avLst/>
          </a:prstGeom>
        </p:spPr>
      </p:pic>
    </p:spTree>
    <p:extLst>
      <p:ext uri="{BB962C8B-B14F-4D97-AF65-F5344CB8AC3E}">
        <p14:creationId xmlns:p14="http://schemas.microsoft.com/office/powerpoint/2010/main" val="382064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用語</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978569" y="1533525"/>
            <a:ext cx="10732168" cy="4835191"/>
          </a:xfrm>
        </p:spPr>
        <p:txBody>
          <a:bodyPr>
            <a:normAutofit/>
          </a:bodyPr>
          <a:lstStyle/>
          <a:p>
            <a:pPr marL="0" indent="0">
              <a:buNone/>
            </a:pPr>
            <a:r>
              <a:rPr lang="ja-JP" altLang="en-US" dirty="0">
                <a:latin typeface="+mn-ea"/>
              </a:rPr>
              <a:t>・インスタンス化</a:t>
            </a:r>
            <a:endParaRPr lang="en-US" altLang="ja-JP" dirty="0">
              <a:latin typeface="+mn-ea"/>
            </a:endParaRPr>
          </a:p>
          <a:p>
            <a:pPr marL="0" indent="0">
              <a:buNone/>
            </a:pPr>
            <a:r>
              <a:rPr lang="ja-JP" altLang="en-US" dirty="0">
                <a:latin typeface="+mn-ea"/>
              </a:rPr>
              <a:t>　インスタンスとは「実体」「事例」の意味を持つ</a:t>
            </a:r>
            <a:endParaRPr lang="en-US" altLang="ja-JP" dirty="0">
              <a:latin typeface="+mn-ea"/>
            </a:endParaRPr>
          </a:p>
          <a:p>
            <a:pPr marL="0" indent="0">
              <a:buNone/>
            </a:pPr>
            <a:r>
              <a:rPr lang="ja-JP" altLang="en-US" dirty="0">
                <a:latin typeface="+mn-ea"/>
              </a:rPr>
              <a:t>　クラスは設計図のため実際に動かすにはそこから実体化（</a:t>
            </a:r>
            <a:r>
              <a:rPr lang="en-US" altLang="ja-JP" dirty="0">
                <a:latin typeface="+mn-ea"/>
              </a:rPr>
              <a:t>=</a:t>
            </a:r>
            <a:r>
              <a:rPr lang="ja-JP" altLang="en-US" dirty="0">
                <a:latin typeface="+mn-ea"/>
              </a:rPr>
              <a:t>インスタンス化）させる</a:t>
            </a:r>
            <a:endParaRPr lang="en-US" altLang="ja-JP" dirty="0">
              <a:latin typeface="+mn-ea"/>
            </a:endParaRPr>
          </a:p>
          <a:p>
            <a:pPr marL="0" indent="0">
              <a:buNone/>
            </a:pPr>
            <a:r>
              <a:rPr lang="ja-JP" altLang="en-US" dirty="0">
                <a:latin typeface="+mn-ea"/>
              </a:rPr>
              <a:t>　必要がある。</a:t>
            </a:r>
            <a:endParaRPr lang="en-US" altLang="ja-JP" dirty="0">
              <a:latin typeface="+mn-ea"/>
            </a:endParaRPr>
          </a:p>
          <a:p>
            <a:pPr marL="0" indent="0">
              <a:buNone/>
            </a:pPr>
            <a:r>
              <a:rPr lang="ja-JP" altLang="en-US" dirty="0">
                <a:latin typeface="+mn-ea"/>
              </a:rPr>
              <a:t>　</a:t>
            </a:r>
            <a:endParaRPr lang="en-US" altLang="ja-JP" dirty="0">
              <a:latin typeface="+mn-ea"/>
            </a:endParaRPr>
          </a:p>
          <a:p>
            <a:pPr marL="0" indent="0">
              <a:buNone/>
            </a:pPr>
            <a:r>
              <a:rPr lang="ja-JP" altLang="en-US" dirty="0">
                <a:latin typeface="+mn-ea"/>
              </a:rPr>
              <a:t>↓</a:t>
            </a:r>
            <a:r>
              <a:rPr lang="en-US" altLang="ja-JP" dirty="0">
                <a:latin typeface="+mn-ea"/>
              </a:rPr>
              <a:t>Car</a:t>
            </a:r>
            <a:r>
              <a:rPr lang="ja-JP" altLang="en-US" dirty="0">
                <a:latin typeface="+mn-ea"/>
              </a:rPr>
              <a:t>クラスのインスタンス化</a:t>
            </a:r>
          </a:p>
        </p:txBody>
      </p:sp>
      <p:pic>
        <p:nvPicPr>
          <p:cNvPr id="5" name="図 4">
            <a:extLst>
              <a:ext uri="{FF2B5EF4-FFF2-40B4-BE49-F238E27FC236}">
                <a16:creationId xmlns:a16="http://schemas.microsoft.com/office/drawing/2014/main" id="{0E712050-036B-4D7E-98D6-EDDCCF10D91D}"/>
              </a:ext>
            </a:extLst>
          </p:cNvPr>
          <p:cNvPicPr>
            <a:picLocks noChangeAspect="1"/>
          </p:cNvPicPr>
          <p:nvPr/>
        </p:nvPicPr>
        <p:blipFill>
          <a:blip r:embed="rId3"/>
          <a:stretch>
            <a:fillRect/>
          </a:stretch>
        </p:blipFill>
        <p:spPr>
          <a:xfrm>
            <a:off x="1061771" y="4175466"/>
            <a:ext cx="2640965" cy="416081"/>
          </a:xfrm>
          <a:prstGeom prst="rect">
            <a:avLst/>
          </a:prstGeom>
        </p:spPr>
      </p:pic>
    </p:spTree>
    <p:extLst>
      <p:ext uri="{BB962C8B-B14F-4D97-AF65-F5344CB8AC3E}">
        <p14:creationId xmlns:p14="http://schemas.microsoft.com/office/powerpoint/2010/main" val="424795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pPr marL="0" indent="0" algn="just">
              <a:buNone/>
            </a:pPr>
            <a:r>
              <a:rPr lang="ja-JP" altLang="en-US" dirty="0">
                <a:latin typeface="+mn-ea"/>
              </a:rPr>
              <a:t>オブジェクト指向の</a:t>
            </a:r>
            <a:r>
              <a:rPr lang="en-US" altLang="ja-JP" dirty="0">
                <a:latin typeface="+mn-ea"/>
              </a:rPr>
              <a:t>3</a:t>
            </a:r>
            <a:r>
              <a:rPr lang="ja-JP" altLang="en-US" dirty="0">
                <a:latin typeface="+mn-ea"/>
              </a:rPr>
              <a:t>つの要素</a:t>
            </a:r>
            <a:endParaRPr lang="en-US" altLang="ja-JP" dirty="0">
              <a:latin typeface="+mn-ea"/>
            </a:endParaRPr>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a:xfrm>
            <a:off x="978569" y="1533525"/>
            <a:ext cx="10732168" cy="4835191"/>
          </a:xfrm>
        </p:spPr>
        <p:txBody>
          <a:bodyPr>
            <a:normAutofit/>
          </a:bodyPr>
          <a:lstStyle/>
          <a:p>
            <a:pPr marL="0" indent="0">
              <a:buNone/>
            </a:pPr>
            <a:r>
              <a:rPr lang="ja-JP" altLang="en-US" dirty="0">
                <a:latin typeface="+mn-ea"/>
              </a:rPr>
              <a:t>・アプリ開発では大規模になってくると内部のプログラムが</a:t>
            </a:r>
            <a:endParaRPr lang="en-US" altLang="ja-JP" dirty="0">
              <a:latin typeface="+mn-ea"/>
            </a:endParaRPr>
          </a:p>
          <a:p>
            <a:pPr marL="0" indent="0">
              <a:buNone/>
            </a:pPr>
            <a:r>
              <a:rPr lang="ja-JP" altLang="en-US" dirty="0">
                <a:latin typeface="+mn-ea"/>
              </a:rPr>
              <a:t>　複雑になり容易に機能を追加したり修正を行ったりすることが難しくなる</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オブジェクト指向が生まれる前</a:t>
            </a:r>
            <a:endParaRPr lang="en-US" altLang="ja-JP" dirty="0">
              <a:latin typeface="+mn-ea"/>
            </a:endParaRPr>
          </a:p>
          <a:p>
            <a:pPr marL="0" indent="0">
              <a:buNone/>
            </a:pPr>
            <a:r>
              <a:rPr lang="ja-JP" altLang="en-US" dirty="0">
                <a:latin typeface="+mn-ea"/>
              </a:rPr>
              <a:t>・プログラムを追加したら他のプログラムに影響が出た</a:t>
            </a:r>
          </a:p>
          <a:p>
            <a:pPr marL="0" indent="0">
              <a:buNone/>
            </a:pPr>
            <a:r>
              <a:rPr lang="ja-JP" altLang="en-US" dirty="0">
                <a:latin typeface="+mn-ea"/>
              </a:rPr>
              <a:t>・プログラムを一箇所修正したら、他の部分も合わせて修正する必要があった</a:t>
            </a:r>
          </a:p>
          <a:p>
            <a:pPr marL="0" indent="0">
              <a:buNone/>
            </a:pPr>
            <a:r>
              <a:rPr lang="ja-JP" altLang="en-US" dirty="0">
                <a:latin typeface="+mn-ea"/>
              </a:rPr>
              <a:t>・プログラムを追加するためには、既存のコードにも変更を加えないといけない</a:t>
            </a:r>
          </a:p>
          <a:p>
            <a:pPr marL="0" indent="0">
              <a:buNone/>
            </a:pPr>
            <a:r>
              <a:rPr lang="ja-JP" altLang="en-US" dirty="0">
                <a:latin typeface="+mn-ea"/>
              </a:rPr>
              <a:t>　⇒大規模なアプリを作ることはとても難しい</a:t>
            </a:r>
          </a:p>
        </p:txBody>
      </p:sp>
    </p:spTree>
    <p:extLst>
      <p:ext uri="{BB962C8B-B14F-4D97-AF65-F5344CB8AC3E}">
        <p14:creationId xmlns:p14="http://schemas.microsoft.com/office/powerpoint/2010/main" val="634758220"/>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6693</TotalTime>
  <Words>852</Words>
  <Application>Microsoft Office PowerPoint</Application>
  <PresentationFormat>ワイド画面</PresentationFormat>
  <Paragraphs>117</Paragraphs>
  <Slides>10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メイリオ</vt:lpstr>
      <vt:lpstr>游ゴシック</vt:lpstr>
      <vt:lpstr>Arial</vt:lpstr>
      <vt:lpstr>Gill Sans MT</vt:lpstr>
      <vt:lpstr>Impact</vt:lpstr>
      <vt:lpstr>バッジ</vt:lpstr>
      <vt:lpstr>Javaオブジェクト指向</vt:lpstr>
      <vt:lpstr>オブジェクト指向</vt:lpstr>
      <vt:lpstr>PowerPoint プレゼンテーション</vt:lpstr>
      <vt:lpstr>PowerPoint プレゼンテーション</vt:lpstr>
      <vt:lpstr>何が便利？</vt:lpstr>
      <vt:lpstr>用語</vt:lpstr>
      <vt:lpstr>用語</vt:lpstr>
      <vt:lpstr>用語</vt:lpstr>
      <vt:lpstr>オブジェクト指向の3つの要素</vt:lpstr>
      <vt:lpstr>オブジェクト指向の3つの要素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eclipseの使い方＆Java基礎①</dc:title>
  <dc:creator>赤間さやか</dc:creator>
  <cp:lastModifiedBy>赤間 さやか</cp:lastModifiedBy>
  <cp:revision>574</cp:revision>
  <dcterms:created xsi:type="dcterms:W3CDTF">2021-04-20T00:52:59Z</dcterms:created>
  <dcterms:modified xsi:type="dcterms:W3CDTF">2022-04-27T15:35:38Z</dcterms:modified>
</cp:coreProperties>
</file>