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61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赤間さやか" initials="赤間さやか" lastIdx="1" clrIdx="0">
    <p:extLst>
      <p:ext uri="{19B8F6BF-5375-455C-9EA6-DF929625EA0E}">
        <p15:presenceInfo xmlns:p15="http://schemas.microsoft.com/office/powerpoint/2012/main" userId="S::s.akama@a-force.co.jp::9236fe0d-62c8-414c-870a-7dfa20a4b63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2895" autoAdjust="0"/>
  </p:normalViewPr>
  <p:slideViewPr>
    <p:cSldViewPr snapToGrid="0">
      <p:cViewPr varScale="1">
        <p:scale>
          <a:sx n="98" d="100"/>
          <a:sy n="98" d="100"/>
        </p:scale>
        <p:origin x="9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6510C-37E8-4DE2-9CDD-46CEFF4D82F2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B006C-A74E-4E48-8E5B-351ACDAF6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854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B006C-A74E-4E48-8E5B-351ACDAF6E2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472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8721814-8838-4924-ABD5-460166F3890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8521B0-D0D8-4765-B708-C90B2FACF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284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814-8838-4924-ABD5-460166F3890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21B0-D0D8-4765-B708-C90B2FACF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81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814-8838-4924-ABD5-460166F3890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21B0-D0D8-4765-B708-C90B2FACF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55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814-8838-4924-ABD5-460166F3890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21B0-D0D8-4765-B708-C90B2FACF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49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8721814-8838-4924-ABD5-460166F3890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8521B0-D0D8-4765-B708-C90B2FACF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83371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814-8838-4924-ABD5-460166F3890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21B0-D0D8-4765-B708-C90B2FACF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0930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814-8838-4924-ABD5-460166F3890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21B0-D0D8-4765-B708-C90B2FACF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143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814-8838-4924-ABD5-460166F3890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21B0-D0D8-4765-B708-C90B2FACF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9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814-8838-4924-ABD5-460166F3890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21B0-D0D8-4765-B708-C90B2FACF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77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8721814-8838-4924-ABD5-460166F3890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38521B0-D0D8-4765-B708-C90B2FACF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665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8721814-8838-4924-ABD5-460166F3890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38521B0-D0D8-4765-B708-C90B2FACF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12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8721814-8838-4924-ABD5-460166F3890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8521B0-D0D8-4765-B708-C90B2FACF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005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C7664-40F2-44AA-AB33-F12DCC912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Java</a:t>
            </a:r>
            <a:r>
              <a:rPr kumimoji="1" lang="ja-JP" altLang="en-US" dirty="0"/>
              <a:t>基礎②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2FD0BC3-5D33-4EE7-9F38-798E22D462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2021.4.23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342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752945-AE9F-4D8B-BB95-CD484966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練習問題④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2910EC-2BCF-4477-8556-5F60EACBA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85924"/>
            <a:ext cx="10054497" cy="503872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ja-JP" altLang="en-US" sz="2800" dirty="0"/>
              <a:t>１．カレンダークラスのインスタンスを作成し、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　変数</a:t>
            </a:r>
            <a:r>
              <a:rPr lang="en-US" altLang="ja-JP" sz="2800" dirty="0"/>
              <a:t>calendar</a:t>
            </a:r>
            <a:r>
              <a:rPr lang="ja-JP" altLang="en-US" sz="2800" dirty="0"/>
              <a:t>に代入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２．</a:t>
            </a:r>
            <a:r>
              <a:rPr lang="en-US" altLang="ja-JP" sz="2800" dirty="0"/>
              <a:t>calendar</a:t>
            </a:r>
            <a:r>
              <a:rPr lang="ja-JP" altLang="en-US" sz="2800" dirty="0"/>
              <a:t>の</a:t>
            </a:r>
            <a:r>
              <a:rPr lang="en-US" altLang="ja-JP" sz="2800" dirty="0" err="1"/>
              <a:t>getTime</a:t>
            </a:r>
            <a:r>
              <a:rPr lang="ja-JP" altLang="en-US" sz="2800" dirty="0"/>
              <a:t>メソッドを利用し、</a:t>
            </a:r>
            <a:r>
              <a:rPr lang="en-US" altLang="ja-JP" sz="2800" dirty="0"/>
              <a:t>Date</a:t>
            </a:r>
            <a:r>
              <a:rPr lang="ja-JP" altLang="en-US" sz="2800" dirty="0"/>
              <a:t>型の変数</a:t>
            </a:r>
            <a:r>
              <a:rPr lang="en-US" altLang="ja-JP" sz="2800" dirty="0"/>
              <a:t>today</a:t>
            </a:r>
            <a:r>
              <a:rPr lang="ja-JP" altLang="en-US" sz="2800" dirty="0"/>
              <a:t>に代入し、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　　その結果をコンソールに出力</a:t>
            </a:r>
            <a:endParaRPr kumimoji="1"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３．</a:t>
            </a:r>
            <a:r>
              <a:rPr kumimoji="1" lang="en-US" altLang="ja-JP" sz="2800" dirty="0"/>
              <a:t>calendar</a:t>
            </a:r>
            <a:r>
              <a:rPr kumimoji="1" lang="ja-JP" altLang="en-US" sz="2800" dirty="0"/>
              <a:t>の</a:t>
            </a:r>
            <a:r>
              <a:rPr kumimoji="1" lang="en-US" altLang="ja-JP" sz="2800" dirty="0"/>
              <a:t>set</a:t>
            </a:r>
            <a:r>
              <a:rPr kumimoji="1" lang="ja-JP" altLang="en-US" sz="2800" dirty="0"/>
              <a:t>メソッドを利用し、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　自分の生年月日をセットする（</a:t>
            </a:r>
            <a:r>
              <a:rPr lang="en-US" altLang="ja-JP" sz="2800" dirty="0"/>
              <a:t>※</a:t>
            </a:r>
            <a:r>
              <a:rPr lang="ja-JP" altLang="en-US" sz="2800" dirty="0"/>
              <a:t>時間は入れなくて良い）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　それを</a:t>
            </a:r>
            <a:r>
              <a:rPr lang="en-US" altLang="ja-JP" sz="2800" dirty="0"/>
              <a:t>Date</a:t>
            </a:r>
            <a:r>
              <a:rPr lang="ja-JP" altLang="en-US" sz="2800" dirty="0"/>
              <a:t>型の変数</a:t>
            </a:r>
            <a:r>
              <a:rPr lang="en-US" altLang="ja-JP" sz="2800" dirty="0"/>
              <a:t>birthday</a:t>
            </a:r>
            <a:r>
              <a:rPr lang="ja-JP" altLang="en-US" sz="2800" dirty="0"/>
              <a:t>に代入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４．</a:t>
            </a:r>
            <a:r>
              <a:rPr kumimoji="1" lang="en-US" altLang="ja-JP" sz="2800" dirty="0"/>
              <a:t>birthday</a:t>
            </a:r>
            <a:r>
              <a:rPr kumimoji="1" lang="ja-JP" altLang="en-US" sz="2800" dirty="0"/>
              <a:t>の結果をコンソール出力する</a:t>
            </a:r>
            <a:endParaRPr kumimoji="1"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3800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F45F2D0-8704-4099-A1FC-C77AFBB78CEC}"/>
              </a:ext>
            </a:extLst>
          </p:cNvPr>
          <p:cNvSpPr/>
          <p:nvPr/>
        </p:nvSpPr>
        <p:spPr>
          <a:xfrm>
            <a:off x="3448050" y="4524375"/>
            <a:ext cx="7096125" cy="201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/>
              <a:t>コンソール出力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A752945-AE9F-4D8B-BB95-CD484966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練習問題④　回答例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2910EC-2BCF-4477-8556-5F60EACBA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85925"/>
            <a:ext cx="10178322" cy="4193667"/>
          </a:xfrm>
        </p:spPr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230EE60-3FBA-4493-B3A8-76D1EF824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1433512"/>
            <a:ext cx="5957888" cy="293698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D6DC6A0-8783-4428-AA12-285E01B72F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42" b="17196"/>
          <a:stretch/>
        </p:blipFill>
        <p:spPr>
          <a:xfrm>
            <a:off x="4200525" y="4891087"/>
            <a:ext cx="4381500" cy="1490663"/>
          </a:xfrm>
          <a:prstGeom prst="rect">
            <a:avLst/>
          </a:prstGeom>
        </p:spPr>
      </p:pic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FE2AB568-3AAA-4B81-84E3-006F3C6DE07F}"/>
              </a:ext>
            </a:extLst>
          </p:cNvPr>
          <p:cNvSpPr/>
          <p:nvPr/>
        </p:nvSpPr>
        <p:spPr>
          <a:xfrm>
            <a:off x="6800850" y="2076450"/>
            <a:ext cx="4495800" cy="2209800"/>
          </a:xfrm>
          <a:prstGeom prst="wedgeRoundRectCallout">
            <a:avLst>
              <a:gd name="adj1" fmla="val -89155"/>
              <a:gd name="adj2" fmla="val -23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私の誕生日は</a:t>
            </a:r>
            <a:r>
              <a:rPr kumimoji="1" lang="en-US" altLang="ja-JP" dirty="0"/>
              <a:t>11</a:t>
            </a:r>
            <a:r>
              <a:rPr kumimoji="1" lang="ja-JP" altLang="en-US" dirty="0"/>
              <a:t>月</a:t>
            </a:r>
            <a:r>
              <a:rPr kumimoji="1" lang="en-US" altLang="ja-JP" dirty="0"/>
              <a:t>30</a:t>
            </a:r>
            <a:r>
              <a:rPr kumimoji="1" lang="ja-JP" altLang="en-US" dirty="0"/>
              <a:t>日。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calendar</a:t>
            </a:r>
            <a:r>
              <a:rPr kumimoji="1" lang="ja-JP" altLang="en-US" dirty="0"/>
              <a:t>にセットする際には、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月部分は</a:t>
            </a:r>
            <a:r>
              <a:rPr kumimoji="1" lang="en-US" altLang="ja-JP" dirty="0"/>
              <a:t>”11”</a:t>
            </a:r>
            <a:r>
              <a:rPr kumimoji="1" lang="ja-JP" altLang="en-US" dirty="0"/>
              <a:t>ではなく</a:t>
            </a:r>
            <a:r>
              <a:rPr kumimoji="1" lang="en-US" altLang="ja-JP" dirty="0"/>
              <a:t>”10”</a:t>
            </a:r>
            <a:r>
              <a:rPr kumimoji="1" lang="ja-JP" altLang="en-US" dirty="0"/>
              <a:t>であることに注意。これは</a:t>
            </a:r>
            <a:r>
              <a:rPr kumimoji="1" lang="en-US" altLang="ja-JP" dirty="0"/>
              <a:t>java</a:t>
            </a:r>
            <a:r>
              <a:rPr kumimoji="1" lang="ja-JP" altLang="en-US" dirty="0"/>
              <a:t>が基本は</a:t>
            </a:r>
            <a:r>
              <a:rPr kumimoji="1" lang="en-US" altLang="ja-JP" dirty="0"/>
              <a:t>”0”</a:t>
            </a:r>
            <a:r>
              <a:rPr kumimoji="1" lang="ja-JP" altLang="en-US" dirty="0"/>
              <a:t>から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数え始めることが原因です。</a:t>
            </a:r>
          </a:p>
        </p:txBody>
      </p:sp>
    </p:spTree>
    <p:extLst>
      <p:ext uri="{BB962C8B-B14F-4D97-AF65-F5344CB8AC3E}">
        <p14:creationId xmlns:p14="http://schemas.microsoft.com/office/powerpoint/2010/main" val="548663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752945-AE9F-4D8B-BB95-CD484966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2910EC-2BCF-4477-8556-5F60EACBA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85924"/>
            <a:ext cx="10054497" cy="50387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sz="2800" dirty="0"/>
              <a:t>１．練習問題④で作成した、</a:t>
            </a:r>
            <a:r>
              <a:rPr lang="en-US" altLang="ja-JP" sz="2800" dirty="0"/>
              <a:t>calendar</a:t>
            </a:r>
            <a:r>
              <a:rPr lang="ja-JP" altLang="en-US" sz="2800" dirty="0"/>
              <a:t>の値を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　</a:t>
            </a:r>
            <a:r>
              <a:rPr lang="en-US" altLang="ja-JP" sz="2800" dirty="0"/>
              <a:t>clear</a:t>
            </a:r>
            <a:r>
              <a:rPr lang="ja-JP" altLang="en-US" sz="2800" dirty="0"/>
              <a:t>メソッドを利用し、リセットする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２．</a:t>
            </a:r>
            <a:r>
              <a:rPr lang="en-US" altLang="ja-JP" sz="2800" dirty="0"/>
              <a:t>calendar</a:t>
            </a:r>
            <a:r>
              <a:rPr lang="ja-JP" altLang="en-US" sz="2800" dirty="0"/>
              <a:t>の</a:t>
            </a:r>
            <a:r>
              <a:rPr lang="en-US" altLang="ja-JP" sz="2800" dirty="0"/>
              <a:t>set</a:t>
            </a:r>
            <a:r>
              <a:rPr lang="ja-JP" altLang="en-US" sz="2800" dirty="0"/>
              <a:t>メソッドを利用し、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　　</a:t>
            </a:r>
            <a:r>
              <a:rPr kumimoji="1" lang="en-US" altLang="ja-JP" sz="2800" dirty="0"/>
              <a:t>2020</a:t>
            </a:r>
            <a:r>
              <a:rPr kumimoji="1" lang="ja-JP" altLang="en-US" sz="2800" dirty="0"/>
              <a:t>年</a:t>
            </a:r>
            <a:r>
              <a:rPr kumimoji="1" lang="en-US" altLang="ja-JP" sz="2800" dirty="0"/>
              <a:t>1</a:t>
            </a:r>
            <a:r>
              <a:rPr kumimoji="1" lang="ja-JP" altLang="en-US" sz="2800" dirty="0"/>
              <a:t>月</a:t>
            </a:r>
            <a:r>
              <a:rPr kumimoji="1" lang="en-US" altLang="ja-JP" sz="2800" dirty="0"/>
              <a:t>2</a:t>
            </a:r>
            <a:r>
              <a:rPr kumimoji="1" lang="ja-JP" altLang="en-US" sz="2800" dirty="0"/>
              <a:t>日</a:t>
            </a:r>
            <a:r>
              <a:rPr kumimoji="1" lang="en-US" altLang="ja-JP" sz="2800" dirty="0"/>
              <a:t>10</a:t>
            </a:r>
            <a:r>
              <a:rPr kumimoji="1" lang="ja-JP" altLang="en-US" sz="2800" dirty="0"/>
              <a:t>時</a:t>
            </a:r>
            <a:r>
              <a:rPr kumimoji="1" lang="en-US" altLang="ja-JP" sz="2800" dirty="0"/>
              <a:t>20</a:t>
            </a:r>
            <a:r>
              <a:rPr kumimoji="1" lang="ja-JP" altLang="en-US" sz="2800" dirty="0"/>
              <a:t>分</a:t>
            </a:r>
            <a:r>
              <a:rPr kumimoji="1" lang="en-US" altLang="ja-JP" sz="2800" dirty="0"/>
              <a:t>30</a:t>
            </a:r>
            <a:r>
              <a:rPr kumimoji="1" lang="ja-JP" altLang="en-US" sz="2800" dirty="0"/>
              <a:t>秒をセットする</a:t>
            </a:r>
            <a:endParaRPr kumimoji="1"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　　それを</a:t>
            </a:r>
            <a:r>
              <a:rPr lang="en-US" altLang="ja-JP" sz="2800" dirty="0"/>
              <a:t>Date</a:t>
            </a:r>
            <a:r>
              <a:rPr lang="ja-JP" altLang="en-US" sz="2800" dirty="0"/>
              <a:t>型の変数</a:t>
            </a:r>
            <a:r>
              <a:rPr lang="en-US" altLang="ja-JP" sz="2800" dirty="0"/>
              <a:t>date</a:t>
            </a:r>
            <a:r>
              <a:rPr lang="ja-JP" altLang="en-US" sz="2800" dirty="0"/>
              <a:t>に代入する</a:t>
            </a:r>
            <a:endParaRPr kumimoji="1"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３．</a:t>
            </a:r>
            <a:r>
              <a:rPr kumimoji="1" lang="en-US" altLang="ja-JP" sz="2800" dirty="0"/>
              <a:t>date</a:t>
            </a:r>
            <a:r>
              <a:rPr kumimoji="1" lang="ja-JP" altLang="en-US" sz="2800" dirty="0"/>
              <a:t>の結果をコンソール出力する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４．カレンダーの</a:t>
            </a:r>
            <a:r>
              <a:rPr lang="ja-JP" altLang="en-US" sz="2800" dirty="0"/>
              <a:t>フィールドを利用して、</a:t>
            </a:r>
            <a:r>
              <a:rPr lang="en-US" altLang="ja-JP" sz="2800" dirty="0"/>
              <a:t>date</a:t>
            </a:r>
            <a:r>
              <a:rPr lang="ja-JP" altLang="en-US" sz="2800" dirty="0"/>
              <a:t>から「年」を取得し、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　　結果をコンソールに出力する</a:t>
            </a:r>
            <a:endParaRPr kumimoji="1"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7486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F45F2D0-8704-4099-A1FC-C77AFBB78CEC}"/>
              </a:ext>
            </a:extLst>
          </p:cNvPr>
          <p:cNvSpPr/>
          <p:nvPr/>
        </p:nvSpPr>
        <p:spPr>
          <a:xfrm>
            <a:off x="3448050" y="4524375"/>
            <a:ext cx="7096125" cy="201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/>
              <a:t>コンソール出力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A752945-AE9F-4D8B-BB95-CD484966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練習問題⑤　回答例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2910EC-2BCF-4477-8556-5F60EACBA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85925"/>
            <a:ext cx="10178322" cy="4193667"/>
          </a:xfrm>
        </p:spPr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B855EDF-0853-43C5-965C-3FCF71C39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1604962"/>
            <a:ext cx="6605786" cy="234791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795C5A0B-6917-4A94-9E6C-A31CC0C39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225" y="4910137"/>
            <a:ext cx="48006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01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752945-AE9F-4D8B-BB95-CD484966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2910EC-2BCF-4477-8556-5F60EACBA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85924"/>
            <a:ext cx="10054497" cy="5038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 dirty="0"/>
              <a:t>１．フィールドと</a:t>
            </a:r>
            <a:r>
              <a:rPr lang="en-US" altLang="ja-JP" sz="2800" dirty="0"/>
              <a:t>add</a:t>
            </a:r>
            <a:r>
              <a:rPr lang="ja-JP" altLang="en-US" sz="2800" dirty="0"/>
              <a:t>メソッドを利用し、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　</a:t>
            </a:r>
            <a:r>
              <a:rPr lang="en-US" altLang="ja-JP" sz="2800" dirty="0"/>
              <a:t>calendar</a:t>
            </a:r>
            <a:r>
              <a:rPr lang="ja-JP" altLang="en-US" sz="2800" dirty="0"/>
              <a:t>に</a:t>
            </a:r>
            <a:r>
              <a:rPr lang="en-US" altLang="ja-JP" sz="2800" dirty="0"/>
              <a:t>5</a:t>
            </a:r>
            <a:r>
              <a:rPr lang="ja-JP" altLang="en-US" sz="2800" dirty="0"/>
              <a:t>時間前をセットする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　（練習問題⑤の続きに書くこと）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２．結果をコンソールに出力する</a:t>
            </a:r>
            <a:endParaRPr kumimoji="1"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3058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F45F2D0-8704-4099-A1FC-C77AFBB78CEC}"/>
              </a:ext>
            </a:extLst>
          </p:cNvPr>
          <p:cNvSpPr/>
          <p:nvPr/>
        </p:nvSpPr>
        <p:spPr>
          <a:xfrm>
            <a:off x="3448050" y="4524375"/>
            <a:ext cx="7096125" cy="201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/>
              <a:t>コンソール出力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　　　　　　　　　　　　　　　　　　　⇐上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行は</a:t>
            </a:r>
            <a:endParaRPr kumimoji="1" lang="en-US" altLang="ja-JP" dirty="0"/>
          </a:p>
          <a:p>
            <a:r>
              <a:rPr kumimoji="1" lang="ja-JP" altLang="en-US" dirty="0"/>
              <a:t>　　　　　　　　　　　　　　　　　　　　練習問題⑤の結果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A752945-AE9F-4D8B-BB95-CD484966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練習問題⑥　回答例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2910EC-2BCF-4477-8556-5F60EACBA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85925"/>
            <a:ext cx="10178322" cy="4193667"/>
          </a:xfrm>
        </p:spPr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AAC73CF-6BDD-4406-9CDF-25E7E7379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4" y="1733549"/>
            <a:ext cx="6917531" cy="100012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AA1EC4F-FF9C-4B45-986B-8C0DBCA00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00" y="4891087"/>
            <a:ext cx="40195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38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752945-AE9F-4D8B-BB95-CD484966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  <a:r>
              <a:rPr lang="ja-JP" altLang="en-US" dirty="0"/>
              <a:t>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2910EC-2BCF-4477-8556-5F60EACBA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85924"/>
            <a:ext cx="10054497" cy="5038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 dirty="0"/>
              <a:t>１．</a:t>
            </a:r>
            <a:r>
              <a:rPr lang="en-US" altLang="ja-JP" sz="2800" dirty="0"/>
              <a:t>calendar</a:t>
            </a:r>
            <a:r>
              <a:rPr lang="ja-JP" altLang="en-US" sz="2800" dirty="0"/>
              <a:t>の値を</a:t>
            </a:r>
          </a:p>
          <a:p>
            <a:pPr marL="0" indent="0">
              <a:buNone/>
            </a:pPr>
            <a:r>
              <a:rPr lang="ja-JP" altLang="en-US" sz="2800" dirty="0"/>
              <a:t>　　</a:t>
            </a:r>
            <a:r>
              <a:rPr lang="en-US" altLang="ja-JP" sz="2800" dirty="0"/>
              <a:t>clear</a:t>
            </a:r>
            <a:r>
              <a:rPr lang="ja-JP" altLang="en-US" sz="2800" dirty="0"/>
              <a:t>メソッドを利用し、リセットする</a:t>
            </a:r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２．</a:t>
            </a:r>
            <a:r>
              <a:rPr lang="en-US" altLang="ja-JP" sz="2800" dirty="0"/>
              <a:t>set</a:t>
            </a:r>
            <a:r>
              <a:rPr lang="ja-JP" altLang="en-US" sz="2800" dirty="0"/>
              <a:t>メソッドを利用し、好きな日付をセットする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　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３．</a:t>
            </a:r>
            <a:r>
              <a:rPr lang="en-US" altLang="ja-JP" sz="2800" dirty="0"/>
              <a:t> </a:t>
            </a:r>
            <a:r>
              <a:rPr lang="en-US" altLang="ja-JP" sz="2800" dirty="0" err="1"/>
              <a:t>SimpleDateFormat</a:t>
            </a:r>
            <a:r>
              <a:rPr lang="ja-JP" altLang="en-US" sz="2800" dirty="0"/>
              <a:t>クラスを利用し、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　結果が「〇年〇月〇日（曜日） 時</a:t>
            </a:r>
            <a:r>
              <a:rPr lang="en-US" altLang="ja-JP" sz="2800" dirty="0"/>
              <a:t>:</a:t>
            </a:r>
            <a:r>
              <a:rPr lang="ja-JP" altLang="en-US" sz="2800" dirty="0"/>
              <a:t>分</a:t>
            </a:r>
            <a:r>
              <a:rPr lang="en-US" altLang="ja-JP" sz="2800" dirty="0"/>
              <a:t>:</a:t>
            </a:r>
            <a:r>
              <a:rPr lang="ja-JP" altLang="en-US" sz="2800" dirty="0"/>
              <a:t>秒」となるように、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　コンソールに出力する</a:t>
            </a:r>
            <a:endParaRPr kumimoji="1"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5088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F45F2D0-8704-4099-A1FC-C77AFBB78CEC}"/>
              </a:ext>
            </a:extLst>
          </p:cNvPr>
          <p:cNvSpPr/>
          <p:nvPr/>
        </p:nvSpPr>
        <p:spPr>
          <a:xfrm>
            <a:off x="3448050" y="4524375"/>
            <a:ext cx="7096125" cy="201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/>
              <a:t>コンソール出力</a:t>
            </a:r>
            <a:endParaRPr kumimoji="1"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A752945-AE9F-4D8B-BB95-CD484966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練習問題⑦　回答例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2910EC-2BCF-4477-8556-5F60EACBA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85925"/>
            <a:ext cx="10178322" cy="4193667"/>
          </a:xfrm>
        </p:spPr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547E3E2-7FDC-4566-A4B3-2722F4BE6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35" y="1514474"/>
            <a:ext cx="11340507" cy="221932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EAF1E63-7F3A-44E2-974B-4EB2E7196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325" y="4943475"/>
            <a:ext cx="53911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1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447195-6471-4B86-96D3-BD1D7C30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本日の目標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C7CBE4-65F8-461A-AD92-20C1B443B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＜第</a:t>
            </a:r>
            <a:r>
              <a:rPr lang="en-US" altLang="ja-JP" sz="3200" dirty="0"/>
              <a:t>3</a:t>
            </a:r>
            <a:r>
              <a:rPr lang="ja-JP" altLang="en-US" sz="3200" dirty="0"/>
              <a:t>章～</a:t>
            </a:r>
            <a:r>
              <a:rPr lang="en-US" altLang="ja-JP" sz="3200" dirty="0"/>
              <a:t>5</a:t>
            </a:r>
            <a:r>
              <a:rPr lang="ja-JP" altLang="en-US" sz="3200" dirty="0"/>
              <a:t>章＞</a:t>
            </a:r>
            <a:endParaRPr lang="en-US" altLang="ja-JP" sz="3200" dirty="0"/>
          </a:p>
          <a:p>
            <a:r>
              <a:rPr lang="ja-JP" altLang="en-US" sz="3200" dirty="0"/>
              <a:t>変数とは何かを知り扱える</a:t>
            </a:r>
            <a:endParaRPr lang="en-US" altLang="ja-JP" sz="3200" dirty="0"/>
          </a:p>
          <a:p>
            <a:r>
              <a:rPr kumimoji="1" lang="ja-JP" altLang="en-US" sz="3200" dirty="0"/>
              <a:t>数値、文字列、日付を扱える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48264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E19ACD-C8C3-4DDD-88B0-FB9F0A72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cap="none" dirty="0"/>
              <a:t>第</a:t>
            </a:r>
            <a:r>
              <a:rPr lang="en-US" altLang="ja-JP" cap="none" dirty="0"/>
              <a:t>3</a:t>
            </a:r>
            <a:r>
              <a:rPr lang="ja-JP" altLang="en-US" cap="none" dirty="0"/>
              <a:t>章 変数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FB61AD-F169-49E1-ABA9-CA2FC7887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変数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値を入れる入れ物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【</a:t>
            </a:r>
            <a:r>
              <a:rPr lang="ja-JP" altLang="en-US" dirty="0"/>
              <a:t>構文</a:t>
            </a:r>
            <a:r>
              <a:rPr lang="en-US" altLang="ja-JP" dirty="0"/>
              <a:t>】</a:t>
            </a:r>
            <a:r>
              <a:rPr lang="ja-JP" altLang="en-US" dirty="0"/>
              <a:t>変数の型 変数名</a:t>
            </a:r>
            <a:r>
              <a:rPr lang="en-US" altLang="ja-JP" dirty="0"/>
              <a:t>;</a:t>
            </a:r>
          </a:p>
          <a:p>
            <a:pPr marL="0" indent="0">
              <a:buNone/>
            </a:pPr>
            <a:r>
              <a:rPr lang="ja-JP" altLang="en-US" dirty="0"/>
              <a:t>　例） </a:t>
            </a:r>
            <a:r>
              <a:rPr lang="en-US" altLang="ja-JP" dirty="0"/>
              <a:t>int age;</a:t>
            </a:r>
          </a:p>
          <a:p>
            <a:pPr marL="0" indent="0">
              <a:buNone/>
            </a:pPr>
            <a:r>
              <a:rPr lang="ja-JP" altLang="en-US" dirty="0"/>
              <a:t>　　　</a:t>
            </a:r>
            <a:r>
              <a:rPr lang="en-US" altLang="ja-JP" dirty="0"/>
              <a:t>double </a:t>
            </a:r>
            <a:r>
              <a:rPr lang="en-US" altLang="ja-JP" dirty="0" err="1"/>
              <a:t>myHeight</a:t>
            </a:r>
            <a:r>
              <a:rPr lang="en-US" altLang="ja-JP" dirty="0"/>
              <a:t>;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0213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752945-AE9F-4D8B-BB95-CD484966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2910EC-2BCF-4477-8556-5F60EACBA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85925"/>
            <a:ext cx="10178322" cy="4193667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800" dirty="0"/>
              <a:t>１．整数</a:t>
            </a:r>
            <a:r>
              <a:rPr lang="en-US" altLang="ja-JP" sz="2800" dirty="0"/>
              <a:t>100</a:t>
            </a:r>
            <a:r>
              <a:rPr lang="ja-JP" altLang="en-US" sz="2800" dirty="0"/>
              <a:t>を変数</a:t>
            </a:r>
            <a:r>
              <a:rPr lang="en-US" altLang="ja-JP" sz="2800" dirty="0"/>
              <a:t>value</a:t>
            </a:r>
            <a:r>
              <a:rPr lang="ja-JP" altLang="en-US" sz="2800" dirty="0"/>
              <a:t>に代入する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２．</a:t>
            </a:r>
            <a:r>
              <a:rPr kumimoji="1" lang="en-US" altLang="ja-JP" sz="2800" dirty="0"/>
              <a:t>value = value + 10 </a:t>
            </a:r>
            <a:r>
              <a:rPr kumimoji="1" lang="ja-JP" altLang="en-US" sz="2800" dirty="0"/>
              <a:t>を再起代入演算子を使って書き換え</a:t>
            </a:r>
            <a:endParaRPr kumimoji="1"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３．デクリメントを使用し、</a:t>
            </a:r>
            <a:r>
              <a:rPr kumimoji="1" lang="en-US" altLang="ja-JP" sz="2800" dirty="0"/>
              <a:t>value</a:t>
            </a:r>
            <a:r>
              <a:rPr kumimoji="1" lang="ja-JP" altLang="en-US" sz="2800" dirty="0"/>
              <a:t>から</a:t>
            </a:r>
            <a:r>
              <a:rPr lang="en-US" altLang="ja-JP" sz="2800" dirty="0"/>
              <a:t>1</a:t>
            </a:r>
            <a:r>
              <a:rPr lang="ja-JP" altLang="en-US" sz="2800" dirty="0"/>
              <a:t>を引く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４．最終的な</a:t>
            </a:r>
            <a:r>
              <a:rPr lang="en-US" altLang="ja-JP" sz="2800" dirty="0"/>
              <a:t>value</a:t>
            </a:r>
            <a:r>
              <a:rPr lang="ja-JP" altLang="en-US" sz="2800" dirty="0"/>
              <a:t>の値をコンソールに出力する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686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F45F2D0-8704-4099-A1FC-C77AFBB78CEC}"/>
              </a:ext>
            </a:extLst>
          </p:cNvPr>
          <p:cNvSpPr/>
          <p:nvPr/>
        </p:nvSpPr>
        <p:spPr>
          <a:xfrm>
            <a:off x="2714625" y="4352925"/>
            <a:ext cx="81629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/>
              <a:t>コンソール出力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A752945-AE9F-4D8B-BB95-CD484966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練習問題①　回答例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2910EC-2BCF-4477-8556-5F60EACBA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85925"/>
            <a:ext cx="10178322" cy="4193667"/>
          </a:xfrm>
        </p:spPr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0993B53-DF08-4369-B147-1D87D8D2F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1481137"/>
            <a:ext cx="5171179" cy="256698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F675DB4-F2CF-402F-9041-7E10BAFC4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188" y="4758623"/>
            <a:ext cx="7577138" cy="115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752945-AE9F-4D8B-BB95-CD484966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2910EC-2BCF-4477-8556-5F60EACBA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85925"/>
            <a:ext cx="10178322" cy="41936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sz="2800" dirty="0"/>
              <a:t>１．苗字を代入する文字列型変数 </a:t>
            </a:r>
            <a:r>
              <a:rPr lang="en-US" altLang="ja-JP" sz="2800" dirty="0" err="1"/>
              <a:t>lastName</a:t>
            </a:r>
            <a:r>
              <a:rPr lang="ja-JP" altLang="en-US" sz="2800" dirty="0"/>
              <a:t>、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　名前を代入する文字列型変数 </a:t>
            </a:r>
            <a:r>
              <a:rPr lang="en-US" altLang="ja-JP" sz="2800" dirty="0" err="1"/>
              <a:t>firstName</a:t>
            </a:r>
            <a:r>
              <a:rPr lang="ja-JP" altLang="en-US" sz="2800" dirty="0"/>
              <a:t>を宣言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２．</a:t>
            </a:r>
            <a:r>
              <a:rPr kumimoji="1" lang="ja-JP" altLang="en-US" sz="2800" dirty="0"/>
              <a:t>それぞれの変数に自分の苗字と名前を代入</a:t>
            </a:r>
            <a:endParaRPr kumimoji="1"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３．新たに</a:t>
            </a:r>
            <a:r>
              <a:rPr kumimoji="1" lang="en-US" altLang="ja-JP" sz="2800" dirty="0" err="1"/>
              <a:t>myName</a:t>
            </a:r>
            <a:r>
              <a:rPr kumimoji="1" lang="ja-JP" altLang="en-US" sz="2800" dirty="0"/>
              <a:t>という文字列型変数に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　文字列連結演算子を使って代入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４．</a:t>
            </a:r>
            <a:r>
              <a:rPr lang="en-US" altLang="ja-JP" sz="2800" dirty="0" err="1"/>
              <a:t>myName</a:t>
            </a:r>
            <a:r>
              <a:rPr lang="ja-JP" altLang="en-US" sz="2800" dirty="0"/>
              <a:t>の結果をコンソール出力する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595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F45F2D0-8704-4099-A1FC-C77AFBB78CEC}"/>
              </a:ext>
            </a:extLst>
          </p:cNvPr>
          <p:cNvSpPr/>
          <p:nvPr/>
        </p:nvSpPr>
        <p:spPr>
          <a:xfrm>
            <a:off x="2714625" y="4352925"/>
            <a:ext cx="81629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/>
              <a:t>コンソール出力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A752945-AE9F-4D8B-BB95-CD484966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練習問題②　回答例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2910EC-2BCF-4477-8556-5F60EACBA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85925"/>
            <a:ext cx="10178322" cy="4193667"/>
          </a:xfrm>
        </p:spPr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8D0953D-AA5C-4975-9C60-D83ADEFFC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1433512"/>
            <a:ext cx="7732321" cy="192881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C9F4D84-7BB3-48F1-9AA8-71051EC42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37" y="4748212"/>
            <a:ext cx="40290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16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752945-AE9F-4D8B-BB95-CD484966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2910EC-2BCF-4477-8556-5F60EACBA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85924"/>
            <a:ext cx="10054497" cy="50387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sz="2800" dirty="0"/>
              <a:t>１．文字列型変数 </a:t>
            </a:r>
            <a:r>
              <a:rPr lang="en-US" altLang="ja-JP" sz="2800" dirty="0"/>
              <a:t>saying</a:t>
            </a:r>
            <a:r>
              <a:rPr lang="ja-JP" altLang="en-US" sz="2800" dirty="0"/>
              <a:t>に「明日は明日の風が吹く」を代入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２．</a:t>
            </a:r>
            <a:r>
              <a:rPr lang="en-US" altLang="ja-JP" sz="2800" dirty="0"/>
              <a:t>s</a:t>
            </a:r>
            <a:r>
              <a:rPr kumimoji="1" lang="en-US" altLang="ja-JP" sz="2800" dirty="0"/>
              <a:t>aying</a:t>
            </a:r>
            <a:r>
              <a:rPr kumimoji="1" lang="ja-JP" altLang="en-US" sz="2800" dirty="0"/>
              <a:t>に「風」という言葉が含まれているかどうかを調べて、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　</a:t>
            </a:r>
            <a:r>
              <a:rPr kumimoji="1" lang="ja-JP" altLang="en-US" sz="2800" dirty="0"/>
              <a:t>真偽値</a:t>
            </a:r>
            <a:r>
              <a:rPr kumimoji="1" lang="en-US" altLang="ja-JP" sz="2800" dirty="0"/>
              <a:t>result</a:t>
            </a:r>
            <a:r>
              <a:rPr kumimoji="1" lang="ja-JP" altLang="en-US" sz="2800" dirty="0"/>
              <a:t>に結果を代入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　</a:t>
            </a:r>
            <a:r>
              <a:rPr lang="en-US" altLang="ja-JP" sz="2800" dirty="0"/>
              <a:t>※</a:t>
            </a:r>
            <a:r>
              <a:rPr lang="ja-JP" altLang="en-US" sz="2800" dirty="0"/>
              <a:t>文字列に対象の文字が含まれているかどうかを求める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　　メソッドがあります。調べてみましょう。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３．</a:t>
            </a:r>
            <a:r>
              <a:rPr kumimoji="1" lang="en-US" altLang="ja-JP" sz="2800" dirty="0"/>
              <a:t>saying</a:t>
            </a:r>
            <a:r>
              <a:rPr kumimoji="1" lang="ja-JP" altLang="en-US" sz="2800" dirty="0"/>
              <a:t>の結果をコンソール出力する</a:t>
            </a:r>
            <a:endParaRPr kumimoji="1"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★余裕があったら「風」の部分を「雨」や「晴」等に変えて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結果が変わるかどうかを確認しましょう</a:t>
            </a:r>
            <a:endParaRPr kumimoji="1"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364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F45F2D0-8704-4099-A1FC-C77AFBB78CEC}"/>
              </a:ext>
            </a:extLst>
          </p:cNvPr>
          <p:cNvSpPr/>
          <p:nvPr/>
        </p:nvSpPr>
        <p:spPr>
          <a:xfrm>
            <a:off x="2714625" y="4352925"/>
            <a:ext cx="81629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/>
              <a:t>コンソール出力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A752945-AE9F-4D8B-BB95-CD484966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練習問題③　回答例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2910EC-2BCF-4477-8556-5F60EACBA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85925"/>
            <a:ext cx="10178322" cy="4193667"/>
          </a:xfrm>
        </p:spPr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0C84BFE-9729-457D-828E-EF8E9479E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899" y="1638300"/>
            <a:ext cx="7527649" cy="158115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A93C0B3-1011-4490-ACC8-1DDE61C15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5" y="4767262"/>
            <a:ext cx="4133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61216"/>
      </p:ext>
    </p:extLst>
  </p:cSld>
  <p:clrMapOvr>
    <a:masterClrMapping/>
  </p:clrMapOvr>
</p:sld>
</file>

<file path=ppt/theme/theme1.xml><?xml version="1.0" encoding="utf-8"?>
<a:theme xmlns:a="http://schemas.openxmlformats.org/drawingml/2006/main" name="バッジ">
  <a:themeElements>
    <a:clrScheme name="バッジ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バッジ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バッ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TM10001106[[fn=バッジ]]</Template>
  <TotalTime>2724</TotalTime>
  <Words>672</Words>
  <Application>Microsoft Office PowerPoint</Application>
  <PresentationFormat>ワイド画面</PresentationFormat>
  <Paragraphs>126</Paragraphs>
  <Slides>17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游ゴシック</vt:lpstr>
      <vt:lpstr>Arial</vt:lpstr>
      <vt:lpstr>Gill Sans MT</vt:lpstr>
      <vt:lpstr>Impact</vt:lpstr>
      <vt:lpstr>バッジ</vt:lpstr>
      <vt:lpstr>Java基礎②</vt:lpstr>
      <vt:lpstr>本日の目標</vt:lpstr>
      <vt:lpstr>第3章 変数</vt:lpstr>
      <vt:lpstr>練習問題①</vt:lpstr>
      <vt:lpstr>練習問題①　回答例</vt:lpstr>
      <vt:lpstr>練習問題②</vt:lpstr>
      <vt:lpstr>練習問題②　回答例</vt:lpstr>
      <vt:lpstr>練習問題③</vt:lpstr>
      <vt:lpstr>練習問題③　回答例</vt:lpstr>
      <vt:lpstr>練習問題④</vt:lpstr>
      <vt:lpstr>練習問題④　回答例</vt:lpstr>
      <vt:lpstr>練習問題⑤</vt:lpstr>
      <vt:lpstr>練習問題⑤　回答例</vt:lpstr>
      <vt:lpstr>練習問題⑥</vt:lpstr>
      <vt:lpstr>練習問題⑥　回答例</vt:lpstr>
      <vt:lpstr>練習問題⑦</vt:lpstr>
      <vt:lpstr>練習問題⑦　回答例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eclipseの使い方＆Java基礎①</dc:title>
  <dc:creator>赤間さやか</dc:creator>
  <cp:lastModifiedBy>赤間 さやか</cp:lastModifiedBy>
  <cp:revision>164</cp:revision>
  <dcterms:created xsi:type="dcterms:W3CDTF">2021-04-20T00:52:59Z</dcterms:created>
  <dcterms:modified xsi:type="dcterms:W3CDTF">2022-04-20T04:24:14Z</dcterms:modified>
</cp:coreProperties>
</file>