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90" r:id="rId21"/>
    <p:sldId id="280" r:id="rId22"/>
    <p:sldId id="281" r:id="rId23"/>
    <p:sldId id="282" r:id="rId24"/>
    <p:sldId id="283" r:id="rId25"/>
    <p:sldId id="291" r:id="rId26"/>
    <p:sldId id="288" r:id="rId27"/>
    <p:sldId id="284" r:id="rId28"/>
    <p:sldId id="285" r:id="rId29"/>
    <p:sldId id="289" r:id="rId30"/>
    <p:sldId id="286" r:id="rId31"/>
    <p:sldId id="287" r:id="rId32"/>
    <p:sldId id="292" r:id="rId33"/>
    <p:sldId id="293" r:id="rId34"/>
    <p:sldId id="294" r:id="rId35"/>
    <p:sldId id="295" r:id="rId36"/>
    <p:sldId id="296" r:id="rId37"/>
    <p:sldId id="298" r:id="rId38"/>
    <p:sldId id="297" r:id="rId39"/>
    <p:sldId id="299" r:id="rId40"/>
    <p:sldId id="300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赤間さやか" initials="赤間さやか" lastIdx="1" clrIdx="0">
    <p:extLst>
      <p:ext uri="{19B8F6BF-5375-455C-9EA6-DF929625EA0E}">
        <p15:presenceInfo xmlns:p15="http://schemas.microsoft.com/office/powerpoint/2012/main" userId="S::s.akama@a-force.co.jp::9236fe0d-62c8-414c-870a-7dfa20a4b6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2895" autoAdjust="0"/>
  </p:normalViewPr>
  <p:slideViewPr>
    <p:cSldViewPr snapToGrid="0">
      <p:cViewPr varScale="1">
        <p:scale>
          <a:sx n="81" d="100"/>
          <a:sy n="81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510C-37E8-4DE2-9CDD-46CEFF4D82F2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B006C-A74E-4E48-8E5B-351ACDAF6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85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2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81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5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49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3371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3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4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9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7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65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1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721814-8838-4924-ABD5-460166F38908}" type="datetimeFigureOut">
              <a:rPr kumimoji="1" lang="ja-JP" altLang="en-US" smtClean="0"/>
              <a:t>2022/4/26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8521B0-D0D8-4765-B708-C90B2FACFE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0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7664-40F2-44AA-AB33-F12DCC91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基礎③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FD0BC3-5D33-4EE7-9F38-798E22D46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2021.4.26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42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5695950" y="4048125"/>
            <a:ext cx="5924550" cy="212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練習問題②　解答例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6866DE-700F-4A8A-83F6-129067F1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300162"/>
            <a:ext cx="5457825" cy="26193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4F2F6AD-CEB4-4210-9FC7-414E6E19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4557712"/>
            <a:ext cx="5638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3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676EB-1473-4ABE-8D1D-01DD90DC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ハッシュ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75DAAA-771F-4B6E-B56E-080CCC512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7300"/>
            <a:ext cx="10178322" cy="5124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ハッシュ関数にある入力値を渡した時、その結果として帰ってくる値をハッシュ値と呼ぶ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入力値が全く同じ場合は同じハッシュ値が返されるが、少しでも違えば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全く違うハッシュ値が返される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これを利用してファイルの改ざんや、複数のファイルの同一性チェック等に使われる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・プログラムを公開する作者が、プログラムの改ざんやダウンロード失敗によるインストールエラーを防ぐためにハッシュ値をダウンロードサイトに表示する。</a:t>
            </a:r>
          </a:p>
          <a:p>
            <a:pPr marL="0" indent="0">
              <a:buNone/>
            </a:pPr>
            <a:r>
              <a:rPr kumimoji="1" lang="ja-JP" altLang="en-US" dirty="0"/>
              <a:t>・プログラム利用者が正常にダウンロードできたかハッシュ値で確認する。</a:t>
            </a:r>
          </a:p>
          <a:p>
            <a:pPr marL="0" indent="0">
              <a:buNone/>
            </a:pPr>
            <a:r>
              <a:rPr kumimoji="1" lang="ja-JP" altLang="en-US" dirty="0"/>
              <a:t>・プログラム利用者が、作者のサイトから直接ダウンロードしたファイルと、ネット上の他のダウンロードサイトからダウンロードしたファイルなど、複数の入手経路でダウンロードしたファイルの同一確認に利用する</a:t>
            </a:r>
          </a:p>
        </p:txBody>
      </p:sp>
    </p:spTree>
    <p:extLst>
      <p:ext uri="{BB962C8B-B14F-4D97-AF65-F5344CB8AC3E}">
        <p14:creationId xmlns:p14="http://schemas.microsoft.com/office/powerpoint/2010/main" val="310868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１．以下のデータを順にマップに追加し、全ての要素をコンソール出力する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２．山田花子の要素を削除し、</a:t>
            </a:r>
            <a:r>
              <a:rPr kumimoji="1" lang="en-US" altLang="ja-JP" dirty="0"/>
              <a:t>A004</a:t>
            </a:r>
            <a:r>
              <a:rPr kumimoji="1" lang="ja-JP" altLang="en-US" dirty="0"/>
              <a:t>の社員名を高橋三郎に変更し、全ての要素をコンソール出力する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5438904-538C-4F81-98BC-2116F1F45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89593"/>
              </p:ext>
            </p:extLst>
          </p:nvPr>
        </p:nvGraphicFramePr>
        <p:xfrm>
          <a:off x="2032000" y="196744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08753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20762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キー（社員番号）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要素（社員名）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田中太郎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佐藤次郎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2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山田花子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佐藤次郎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3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47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EF7C037-E30E-47DB-BCCD-85466DD9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266825"/>
            <a:ext cx="5943600" cy="32766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4010025" y="4610100"/>
            <a:ext cx="7610475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練習問題③　解答例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B066FD-13A0-4901-B782-328A34AA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112" y="5005387"/>
            <a:ext cx="68294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8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EB360-B5FB-44F9-B3A6-975C09F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配列とリスト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3533D-751F-44F6-8B94-46DFFDDE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リストは新しい要素が追加されるたびに、メモリの領域を確保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配列ははじめに連続した領域を確保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⇒要素の追加や削除などが頻繁にあるのであればリスト（柔軟にデータを扱いたい時）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最初から要素数が確定しているのであれば配列（扱うものが決まっている時）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23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１．以下のデータを順に配列に追加し、一番最後の要素をコンソール出力する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en-US" altLang="ja-JP" dirty="0"/>
              <a:t>1,2,3,4,5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970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5829301" y="3076575"/>
            <a:ext cx="299085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練習問題④　解答例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CD7AF38-A7C9-4A12-8F11-AC01DCC0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338262"/>
            <a:ext cx="6218987" cy="133826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9A9CFEE-6166-4A6D-B12F-EB170A28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4" y="3671887"/>
            <a:ext cx="984251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3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306D6-F22E-4A43-9D62-EDAD9D9F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7</a:t>
            </a:r>
            <a:r>
              <a:rPr kumimoji="1" lang="ja-JP" altLang="en-US" dirty="0"/>
              <a:t>章 制御構文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633F0F-2541-4083-BD3B-52A1E4BE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順次：上から下へと処理が順番に行われる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分岐：処理が条件式によって分岐される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反復：条件式が満たされている間処理が繰り返される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2843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１．次のメモを制御構造を組み合わせて表現してください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（</a:t>
            </a:r>
            <a:r>
              <a:rPr lang="en-US" altLang="ja-JP" dirty="0"/>
              <a:t>excel</a:t>
            </a:r>
            <a:r>
              <a:rPr lang="ja-JP" altLang="en-US" dirty="0"/>
              <a:t>、メモ帳、ペイント</a:t>
            </a:r>
            <a:r>
              <a:rPr lang="en-US" altLang="ja-JP" dirty="0"/>
              <a:t>…</a:t>
            </a:r>
            <a:r>
              <a:rPr lang="ja-JP" altLang="en-US" dirty="0"/>
              <a:t>なんでも良いです）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・自動販売機で飲み物を買う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・お金は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円ずつ入れられる</a:t>
            </a:r>
            <a:r>
              <a:rPr lang="ja-JP" altLang="en-US" dirty="0"/>
              <a:t>（電子マネー等は考えず現金購入）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・お釣りがあったら近所のコンビニで募金する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・帰宅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27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25210"/>
            <a:ext cx="10178322" cy="1492132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練習問題⑤　解答例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175DB0-F96D-4155-A3F3-B1C3251E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68" y="781050"/>
            <a:ext cx="494167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47195-6471-4B86-96D3-BD1D7C30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7CBE4-65F8-461A-AD92-20C1B443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＜</a:t>
            </a:r>
            <a:r>
              <a:rPr kumimoji="1" lang="en-US" altLang="ja-JP" sz="3200" dirty="0"/>
              <a:t>6</a:t>
            </a:r>
            <a:r>
              <a:rPr kumimoji="1" lang="ja-JP" altLang="en-US" sz="3200" dirty="0"/>
              <a:t>章～</a:t>
            </a:r>
            <a:r>
              <a:rPr kumimoji="1" lang="en-US" altLang="ja-JP" sz="3200" dirty="0"/>
              <a:t>7</a:t>
            </a:r>
            <a:r>
              <a:rPr kumimoji="1" lang="ja-JP" altLang="en-US" sz="3200" dirty="0"/>
              <a:t>章＞</a:t>
            </a:r>
            <a:endParaRPr kumimoji="1" lang="en-US" altLang="ja-JP" sz="3200" dirty="0"/>
          </a:p>
          <a:p>
            <a:r>
              <a:rPr kumimoji="1" lang="ja-JP" altLang="en-US" sz="3200" dirty="0"/>
              <a:t>コレクションを理解し扱える</a:t>
            </a:r>
            <a:endParaRPr kumimoji="1" lang="en-US" altLang="ja-JP" sz="3200" dirty="0"/>
          </a:p>
          <a:p>
            <a:r>
              <a:rPr kumimoji="1" lang="ja-JP" altLang="en-US" sz="3200" dirty="0"/>
              <a:t>制御構文を使ったプログラミングができる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482645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D9250-A8A6-4174-880B-D93796B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if</a:t>
            </a:r>
            <a:r>
              <a:rPr kumimoji="1" lang="ja-JP" altLang="en-US" cap="none" dirty="0"/>
              <a:t>文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123B7B0-4610-4E6A-99B2-6035D085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476375"/>
            <a:ext cx="8136335" cy="44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69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１．変数</a:t>
            </a:r>
            <a:r>
              <a:rPr kumimoji="1" lang="en-US" altLang="ja-JP" dirty="0"/>
              <a:t>value</a:t>
            </a:r>
            <a:r>
              <a:rPr kumimoji="1" lang="ja-JP" altLang="en-US" dirty="0"/>
              <a:t>を宣言し</a:t>
            </a:r>
            <a:r>
              <a:rPr kumimoji="1" lang="en-US" altLang="ja-JP" dirty="0"/>
              <a:t>10</a:t>
            </a:r>
            <a:r>
              <a:rPr kumimoji="1" lang="ja-JP" altLang="en-US" dirty="0"/>
              <a:t>を代入する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２．分岐処理を用いて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en-US" altLang="ja-JP" dirty="0"/>
              <a:t>value</a:t>
            </a:r>
            <a:r>
              <a:rPr kumimoji="1" lang="ja-JP" altLang="en-US" dirty="0"/>
              <a:t>が</a:t>
            </a:r>
            <a:r>
              <a:rPr kumimoji="1" lang="en-US" altLang="ja-JP" dirty="0"/>
              <a:t>0</a:t>
            </a:r>
            <a:r>
              <a:rPr kumimoji="1" lang="ja-JP" altLang="en-US" dirty="0"/>
              <a:t>なら「値は</a:t>
            </a:r>
            <a:r>
              <a:rPr lang="en-US" altLang="ja-JP" dirty="0"/>
              <a:t>0</a:t>
            </a:r>
            <a:r>
              <a:rPr lang="ja-JP" altLang="en-US" dirty="0"/>
              <a:t>です」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en-US" altLang="ja-JP" dirty="0"/>
              <a:t>value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以上</a:t>
            </a:r>
            <a:r>
              <a:rPr kumimoji="1" lang="en-US" altLang="ja-JP" dirty="0"/>
              <a:t>5</a:t>
            </a:r>
            <a:r>
              <a:rPr kumimoji="1" lang="ja-JP" altLang="en-US" dirty="0"/>
              <a:t>以下なら「値は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以上</a:t>
            </a:r>
            <a:r>
              <a:rPr kumimoji="1" lang="en-US" altLang="ja-JP" dirty="0"/>
              <a:t>5</a:t>
            </a:r>
            <a:r>
              <a:rPr kumimoji="1" lang="ja-JP" altLang="en-US" dirty="0"/>
              <a:t>以下です」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それ以外なら「値は</a:t>
            </a:r>
            <a:r>
              <a:rPr lang="en-US" altLang="ja-JP" dirty="0"/>
              <a:t>”value”</a:t>
            </a:r>
            <a:r>
              <a:rPr lang="ja-JP" altLang="en-US" dirty="0"/>
              <a:t>です」と出力する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★余裕があれば</a:t>
            </a:r>
            <a:r>
              <a:rPr lang="en-US" altLang="ja-JP" dirty="0"/>
              <a:t>value</a:t>
            </a:r>
            <a:r>
              <a:rPr lang="ja-JP" altLang="en-US" dirty="0"/>
              <a:t>の値を変えて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コンソール出力結果が正しく変わっているかどうかチェックしましょう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515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6229350" y="4229100"/>
            <a:ext cx="3638549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練習問題⑥　解答例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900ACC5-E4EE-4C12-A034-4ADB0AF5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285875"/>
            <a:ext cx="6572707" cy="2743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65A0E62-2DF8-40CA-9B8C-4D5F2FDA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2" y="4833937"/>
            <a:ext cx="31527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67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switch</a:t>
            </a:r>
            <a:r>
              <a:rPr kumimoji="1" lang="ja-JP" altLang="en-US" dirty="0"/>
              <a:t>文を利用して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「今日は</a:t>
            </a:r>
            <a:r>
              <a:rPr kumimoji="1" lang="en-US" altLang="ja-JP" dirty="0"/>
              <a:t>X</a:t>
            </a:r>
            <a:r>
              <a:rPr kumimoji="1" lang="ja-JP" altLang="en-US" dirty="0"/>
              <a:t>曜日です」とコンソールに出力する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994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7096126" y="4410075"/>
            <a:ext cx="300990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練習問題⑦　解答例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0C15B8-24AD-44DF-AEC3-47B48ADC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587" y="5086350"/>
            <a:ext cx="1628775" cy="381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6E9EBD7-AFE1-4B8F-94E5-54644006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1165291"/>
            <a:ext cx="5076825" cy="55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9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AC718-9EDA-4304-B9BB-AB06A709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switch</a:t>
            </a:r>
            <a:r>
              <a:rPr lang="ja-JP" altLang="en-US" cap="none" dirty="0"/>
              <a:t>文</a:t>
            </a:r>
            <a:endParaRPr kumimoji="1" lang="ja-JP" altLang="en-US" cap="none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804369C-147F-4F26-AF5B-DB08FE6A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76325"/>
            <a:ext cx="7558947" cy="476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brake</a:t>
            </a:r>
            <a:r>
              <a:rPr kumimoji="1" lang="ja-JP" altLang="en-US" dirty="0"/>
              <a:t>を書かない</a:t>
            </a:r>
            <a:r>
              <a:rPr kumimoji="1" lang="en-US" altLang="ja-JP" dirty="0"/>
              <a:t>switch</a:t>
            </a:r>
            <a:r>
              <a:rPr kumimoji="1" lang="ja-JP" altLang="en-US" dirty="0"/>
              <a:t>文はどんな時に使えるか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例）月で季節を判定する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３，４，５ ⇒ 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６，７，８ ⇒ 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９，１０，１１ ⇒ 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１２，１，２ ⇒ 冬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C1540E-F5FC-4751-B37A-28BF200336CB}"/>
              </a:ext>
            </a:extLst>
          </p:cNvPr>
          <p:cNvSpPr/>
          <p:nvPr/>
        </p:nvSpPr>
        <p:spPr>
          <a:xfrm>
            <a:off x="4743450" y="2400301"/>
            <a:ext cx="6324599" cy="4219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switch(month){</a:t>
            </a:r>
          </a:p>
          <a:p>
            <a:r>
              <a:rPr kumimoji="1" lang="en-US" altLang="ja-JP" dirty="0"/>
              <a:t> case 3:</a:t>
            </a:r>
          </a:p>
          <a:p>
            <a:r>
              <a:rPr kumimoji="1" lang="en-US" altLang="ja-JP" dirty="0"/>
              <a:t> case 4:</a:t>
            </a:r>
          </a:p>
          <a:p>
            <a:r>
              <a:rPr kumimoji="1" lang="en-US" altLang="ja-JP" dirty="0"/>
              <a:t> case 5:</a:t>
            </a:r>
          </a:p>
          <a:p>
            <a:r>
              <a:rPr kumimoji="1" lang="en-US" altLang="ja-JP" dirty="0"/>
              <a:t> </a:t>
            </a:r>
            <a:r>
              <a:rPr kumimoji="1" lang="ja-JP" altLang="en-US" dirty="0"/>
              <a:t>　</a:t>
            </a:r>
            <a:r>
              <a:rPr kumimoji="1" lang="en-US" altLang="ja-JP" dirty="0" err="1"/>
              <a:t>System.out.println</a:t>
            </a:r>
            <a:r>
              <a:rPr kumimoji="1" lang="en-US" altLang="ja-JP" dirty="0"/>
              <a:t>(“</a:t>
            </a:r>
            <a:r>
              <a:rPr kumimoji="1" lang="ja-JP" altLang="en-US" dirty="0"/>
              <a:t>春です</a:t>
            </a:r>
            <a:r>
              <a:rPr kumimoji="1" lang="en-US" altLang="ja-JP" dirty="0"/>
              <a:t>”);</a:t>
            </a:r>
          </a:p>
          <a:p>
            <a:r>
              <a:rPr kumimoji="1" lang="en-US" altLang="ja-JP" dirty="0"/>
              <a:t>    break;</a:t>
            </a:r>
          </a:p>
          <a:p>
            <a:r>
              <a:rPr kumimoji="1" lang="en-US" altLang="ja-JP" dirty="0"/>
              <a:t> case 6:</a:t>
            </a:r>
          </a:p>
          <a:p>
            <a:r>
              <a:rPr kumimoji="1" lang="en-US" altLang="ja-JP" dirty="0"/>
              <a:t> case 7:</a:t>
            </a:r>
          </a:p>
          <a:p>
            <a:r>
              <a:rPr kumimoji="1" lang="en-US" altLang="ja-JP" dirty="0"/>
              <a:t> case 8:</a:t>
            </a:r>
          </a:p>
          <a:p>
            <a:r>
              <a:rPr kumimoji="1" lang="en-US" altLang="ja-JP" dirty="0"/>
              <a:t> </a:t>
            </a:r>
            <a:r>
              <a:rPr kumimoji="1" lang="ja-JP" altLang="en-US" dirty="0"/>
              <a:t>　</a:t>
            </a:r>
            <a:r>
              <a:rPr kumimoji="1" lang="en-US" altLang="ja-JP" dirty="0" err="1"/>
              <a:t>System.out.println</a:t>
            </a:r>
            <a:r>
              <a:rPr kumimoji="1" lang="en-US" altLang="ja-JP" dirty="0"/>
              <a:t>(“</a:t>
            </a:r>
            <a:r>
              <a:rPr kumimoji="1" lang="ja-JP" altLang="en-US" dirty="0"/>
              <a:t>夏です</a:t>
            </a:r>
            <a:r>
              <a:rPr kumimoji="1" lang="en-US" altLang="ja-JP" dirty="0"/>
              <a:t>”);</a:t>
            </a:r>
          </a:p>
          <a:p>
            <a:r>
              <a:rPr kumimoji="1" lang="en-US" altLang="ja-JP" dirty="0"/>
              <a:t>    break;</a:t>
            </a:r>
          </a:p>
          <a:p>
            <a:r>
              <a:rPr kumimoji="1" lang="en-US" altLang="ja-JP" dirty="0"/>
              <a:t> case 9:</a:t>
            </a:r>
          </a:p>
          <a:p>
            <a:r>
              <a:rPr kumimoji="1" lang="ja-JP" altLang="en-US" dirty="0"/>
              <a:t>・・・・・・・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177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D5B9D-3515-4321-B961-B0BF730E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while</a:t>
            </a:r>
            <a:r>
              <a:rPr kumimoji="1" lang="ja-JP" altLang="en-US" cap="none" dirty="0"/>
              <a:t>文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A11119C-2135-4558-8743-09690193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248" y="1523999"/>
            <a:ext cx="4052977" cy="4629375"/>
          </a:xfrm>
        </p:spPr>
      </p:pic>
    </p:spTree>
    <p:extLst>
      <p:ext uri="{BB962C8B-B14F-4D97-AF65-F5344CB8AC3E}">
        <p14:creationId xmlns:p14="http://schemas.microsoft.com/office/powerpoint/2010/main" val="2700933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while</a:t>
            </a:r>
            <a:r>
              <a:rPr kumimoji="1" lang="ja-JP" altLang="en-US" dirty="0"/>
              <a:t>文を利用して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30</a:t>
            </a:r>
            <a:r>
              <a:rPr kumimoji="1" lang="ja-JP" altLang="en-US" dirty="0"/>
              <a:t>までで</a:t>
            </a:r>
            <a:r>
              <a:rPr kumimoji="1" lang="en-US" altLang="ja-JP" dirty="0"/>
              <a:t>3</a:t>
            </a:r>
            <a:r>
              <a:rPr kumimoji="1" lang="ja-JP" altLang="en-US" dirty="0"/>
              <a:t>の倍数のみをコンソールに出力する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104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068B58F-9B16-4F80-B7D2-A2E7DA3C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4" y="1476374"/>
            <a:ext cx="4930455" cy="324802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5895975" y="2009775"/>
            <a:ext cx="5381625" cy="423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練習問題⑧　解答例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BF34C4-CA6B-449F-BC43-606D65F1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2" y="2852737"/>
            <a:ext cx="4924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8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D5B9D-3515-4321-B961-B0BF730E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d</a:t>
            </a:r>
            <a:r>
              <a:rPr kumimoji="1" lang="en-US" altLang="ja-JP" cap="none" dirty="0"/>
              <a:t>o-while</a:t>
            </a:r>
            <a:r>
              <a:rPr kumimoji="1" lang="ja-JP" altLang="en-US" cap="none" dirty="0"/>
              <a:t>文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27CC69-277C-466A-9CB4-0FC13919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38" y="1247774"/>
            <a:ext cx="4709549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2933-8524-497E-8F60-2A8F3E31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章 コレクション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6D549-807E-4E73-A2F1-6953542D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コレクション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複数のデータを保存できる入れ物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今までの変数には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つのデータしか保存できなかった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（例 </a:t>
            </a:r>
            <a:r>
              <a:rPr kumimoji="1" lang="en-US" altLang="ja-JP" dirty="0"/>
              <a:t>int number = 1;</a:t>
            </a:r>
            <a:r>
              <a:rPr kumimoji="1" lang="ja-JP" altLang="en-US" dirty="0"/>
              <a:t>　⇒ </a:t>
            </a:r>
            <a:r>
              <a:rPr kumimoji="1" lang="en-US" altLang="ja-JP" dirty="0"/>
              <a:t>number</a:t>
            </a:r>
            <a:r>
              <a:rPr kumimoji="1" lang="ja-JP" altLang="en-US" dirty="0"/>
              <a:t>には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しか代入できない）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１～</a:t>
            </a:r>
            <a:r>
              <a:rPr lang="en-US" altLang="ja-JP" dirty="0"/>
              <a:t>10</a:t>
            </a:r>
            <a:r>
              <a:rPr lang="ja-JP" altLang="en-US" dirty="0"/>
              <a:t>など複数のデータを保持するためには</a:t>
            </a:r>
            <a:r>
              <a:rPr lang="en-US" altLang="ja-JP" dirty="0"/>
              <a:t>10</a:t>
            </a:r>
            <a:r>
              <a:rPr lang="ja-JP" altLang="en-US" dirty="0"/>
              <a:t>個の変数を定義するのではなく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コレクションを利用することになる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7475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do-while</a:t>
            </a:r>
            <a:r>
              <a:rPr kumimoji="1" lang="ja-JP" altLang="en-US" dirty="0"/>
              <a:t>文を利用して</a:t>
            </a:r>
            <a:r>
              <a:rPr lang="en-US" altLang="ja-JP" dirty="0"/>
              <a:t>2</a:t>
            </a:r>
            <a:r>
              <a:rPr lang="ja-JP" altLang="en-US" dirty="0"/>
              <a:t>以上</a:t>
            </a:r>
            <a:r>
              <a:rPr lang="en-US" altLang="ja-JP" dirty="0"/>
              <a:t>10</a:t>
            </a:r>
            <a:r>
              <a:rPr lang="ja-JP" altLang="en-US" dirty="0"/>
              <a:t>未満の</a:t>
            </a:r>
            <a:r>
              <a:rPr lang="en-US" altLang="ja-JP" dirty="0"/>
              <a:t>2</a:t>
            </a:r>
            <a:r>
              <a:rPr lang="ja-JP" altLang="en-US" dirty="0"/>
              <a:t>の倍数を出力する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4050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11D8E84-60B4-493D-A1B2-38A8EBCE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538287"/>
            <a:ext cx="5233961" cy="246221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5895975" y="2009776"/>
            <a:ext cx="5400675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練習問題⑨　解答例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92A1BBE-2289-4A94-BC92-86E806073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2719387"/>
            <a:ext cx="4505325" cy="1838325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E45C813-A4E0-47A4-905F-C2192A51A0F4}"/>
              </a:ext>
            </a:extLst>
          </p:cNvPr>
          <p:cNvSpPr/>
          <p:nvPr/>
        </p:nvSpPr>
        <p:spPr>
          <a:xfrm>
            <a:off x="1781175" y="4933951"/>
            <a:ext cx="3267075" cy="1485900"/>
          </a:xfrm>
          <a:prstGeom prst="wedgeRoundRectCallout">
            <a:avLst>
              <a:gd name="adj1" fmla="val 62199"/>
              <a:gd name="adj2" fmla="val -805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問題が</a:t>
            </a:r>
            <a:r>
              <a:rPr kumimoji="1" lang="en-US" altLang="ja-JP" u="sng" dirty="0"/>
              <a:t>10</a:t>
            </a:r>
            <a:r>
              <a:rPr kumimoji="1" lang="ja-JP" altLang="en-US" u="sng" dirty="0"/>
              <a:t>未満</a:t>
            </a:r>
            <a:r>
              <a:rPr kumimoji="1" lang="ja-JP" altLang="en-US" dirty="0"/>
              <a:t>なので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10</a:t>
            </a:r>
            <a:r>
              <a:rPr kumimoji="1" lang="ja-JP" altLang="en-US" dirty="0"/>
              <a:t>は出ないように！</a:t>
            </a:r>
          </a:p>
        </p:txBody>
      </p:sp>
    </p:spTree>
    <p:extLst>
      <p:ext uri="{BB962C8B-B14F-4D97-AF65-F5344CB8AC3E}">
        <p14:creationId xmlns:p14="http://schemas.microsoft.com/office/powerpoint/2010/main" val="3708486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15AA1-6572-47F6-A925-A234FDB2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for</a:t>
            </a:r>
            <a:r>
              <a:rPr kumimoji="1" lang="ja-JP" altLang="en-US" cap="none" dirty="0"/>
              <a:t>文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AEB698-F1E3-43B6-85D6-8BD7B0566228}"/>
              </a:ext>
            </a:extLst>
          </p:cNvPr>
          <p:cNvSpPr/>
          <p:nvPr/>
        </p:nvSpPr>
        <p:spPr>
          <a:xfrm>
            <a:off x="1409699" y="1266825"/>
            <a:ext cx="7324725" cy="1714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for( </a:t>
            </a:r>
            <a:r>
              <a:rPr kumimoji="1" lang="ja-JP" altLang="en-US" dirty="0"/>
              <a:t>変数の宣言と初期化</a:t>
            </a:r>
            <a:r>
              <a:rPr kumimoji="1" lang="en-US" altLang="ja-JP" dirty="0"/>
              <a:t>; </a:t>
            </a:r>
            <a:r>
              <a:rPr kumimoji="1" lang="ja-JP" altLang="en-US" dirty="0"/>
              <a:t>論理式</a:t>
            </a:r>
            <a:r>
              <a:rPr kumimoji="1" lang="en-US" altLang="ja-JP" dirty="0"/>
              <a:t>; </a:t>
            </a:r>
            <a:r>
              <a:rPr kumimoji="1" lang="ja-JP" altLang="en-US" dirty="0"/>
              <a:t>変数の更新</a:t>
            </a:r>
            <a:r>
              <a:rPr kumimoji="1" lang="en-US" altLang="ja-JP" dirty="0"/>
              <a:t>)</a:t>
            </a:r>
            <a:r>
              <a:rPr kumimoji="1" lang="ja-JP" altLang="en-US" dirty="0"/>
              <a:t> </a:t>
            </a:r>
            <a:r>
              <a:rPr kumimoji="1" lang="en-US" altLang="ja-JP" dirty="0"/>
              <a:t>{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　繰り返し行う処理</a:t>
            </a:r>
            <a:r>
              <a:rPr kumimoji="1" lang="en-US" altLang="ja-JP" dirty="0"/>
              <a:t>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BC651E-FD99-4C19-B8FC-3EBA3777C0BE}"/>
              </a:ext>
            </a:extLst>
          </p:cNvPr>
          <p:cNvSpPr/>
          <p:nvPr/>
        </p:nvSpPr>
        <p:spPr>
          <a:xfrm>
            <a:off x="1457324" y="3409950"/>
            <a:ext cx="7324725" cy="171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for( int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 1; 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&lt;= 10; 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++)</a:t>
            </a:r>
            <a:r>
              <a:rPr kumimoji="1" lang="ja-JP" altLang="en-US" dirty="0"/>
              <a:t> </a:t>
            </a:r>
            <a:r>
              <a:rPr kumimoji="1" lang="en-US" altLang="ja-JP" dirty="0"/>
              <a:t>{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 err="1"/>
              <a:t>System.out.println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474AF0-5268-41B1-9499-5ED351452755}"/>
              </a:ext>
            </a:extLst>
          </p:cNvPr>
          <p:cNvSpPr/>
          <p:nvPr/>
        </p:nvSpPr>
        <p:spPr>
          <a:xfrm>
            <a:off x="6981825" y="942975"/>
            <a:ext cx="17716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構文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DE73D3-4E4E-46E5-95E8-00D9642CBB98}"/>
              </a:ext>
            </a:extLst>
          </p:cNvPr>
          <p:cNvSpPr/>
          <p:nvPr/>
        </p:nvSpPr>
        <p:spPr>
          <a:xfrm>
            <a:off x="7058025" y="3133725"/>
            <a:ext cx="1771650" cy="542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例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C1879AA3-92F4-4C31-9594-7B24DE716B35}"/>
              </a:ext>
            </a:extLst>
          </p:cNvPr>
          <p:cNvSpPr/>
          <p:nvPr/>
        </p:nvSpPr>
        <p:spPr>
          <a:xfrm>
            <a:off x="5629275" y="4505325"/>
            <a:ext cx="3962400" cy="1943100"/>
          </a:xfrm>
          <a:prstGeom prst="wedgeEllipseCallout">
            <a:avLst>
              <a:gd name="adj1" fmla="val -64583"/>
              <a:gd name="adj2" fmla="val -370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コンソールに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まで出力される</a:t>
            </a:r>
          </a:p>
        </p:txBody>
      </p:sp>
    </p:spTree>
    <p:extLst>
      <p:ext uri="{BB962C8B-B14F-4D97-AF65-F5344CB8AC3E}">
        <p14:creationId xmlns:p14="http://schemas.microsoft.com/office/powerpoint/2010/main" val="2031560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for</a:t>
            </a:r>
            <a:r>
              <a:rPr kumimoji="1" lang="ja-JP" altLang="en-US" dirty="0"/>
              <a:t>文を使って九九の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の段をコンソールに出力する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出力方法は「４</a:t>
            </a:r>
            <a:r>
              <a:rPr lang="en-US" altLang="ja-JP" dirty="0"/>
              <a:t>×</a:t>
            </a:r>
            <a:r>
              <a:rPr lang="ja-JP" altLang="en-US" dirty="0"/>
              <a:t>１＝４」等と表示する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3884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5635422-BD47-4BA5-813C-930B97B9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1371600"/>
            <a:ext cx="7177157" cy="184785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5829300" y="3133726"/>
            <a:ext cx="5400675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練習問題⑩　解答例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11CB399-DA56-492E-B94F-5569FB1B3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2" y="3486150"/>
            <a:ext cx="4233863" cy="275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0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１．以下それぞれ配列を宣言してください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日、月、火、水、木、金、土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Sun</a:t>
            </a:r>
            <a:r>
              <a:rPr lang="ja-JP" altLang="en-US" dirty="0"/>
              <a:t>、</a:t>
            </a:r>
            <a:r>
              <a:rPr lang="nn-NO" altLang="ja-JP" dirty="0"/>
              <a:t>Mon</a:t>
            </a:r>
            <a:r>
              <a:rPr lang="ja-JP" altLang="en-US" dirty="0"/>
              <a:t>、</a:t>
            </a:r>
            <a:r>
              <a:rPr lang="nn-NO" altLang="ja-JP" dirty="0"/>
              <a:t>Tue</a:t>
            </a:r>
            <a:r>
              <a:rPr lang="ja-JP" altLang="en-US" dirty="0"/>
              <a:t>、</a:t>
            </a:r>
            <a:r>
              <a:rPr lang="nn-NO" altLang="ja-JP" dirty="0"/>
              <a:t>Wed</a:t>
            </a:r>
            <a:r>
              <a:rPr lang="ja-JP" altLang="en-US" dirty="0"/>
              <a:t>、</a:t>
            </a:r>
            <a:r>
              <a:rPr lang="nn-NO" altLang="ja-JP" dirty="0"/>
              <a:t>Thu</a:t>
            </a:r>
            <a:r>
              <a:rPr lang="ja-JP" altLang="en-US" dirty="0"/>
              <a:t>、</a:t>
            </a:r>
            <a:r>
              <a:rPr lang="nn-NO" altLang="ja-JP" dirty="0"/>
              <a:t>Fri</a:t>
            </a:r>
            <a:r>
              <a:rPr lang="ja-JP" altLang="en-US" dirty="0"/>
              <a:t>、</a:t>
            </a:r>
            <a:r>
              <a:rPr lang="nn-NO" altLang="ja-JP" dirty="0"/>
              <a:t>Sat</a:t>
            </a:r>
          </a:p>
          <a:p>
            <a:pPr marL="0" indent="0">
              <a:buNone/>
            </a:pPr>
            <a:endParaRPr lang="nn-NO" altLang="ja-JP" dirty="0"/>
          </a:p>
          <a:p>
            <a:pPr marL="0" indent="0">
              <a:buNone/>
            </a:pPr>
            <a:r>
              <a:rPr lang="ja-JP" altLang="en-US" dirty="0"/>
              <a:t>２．「</a:t>
            </a:r>
            <a:r>
              <a:rPr lang="en-US" altLang="ja-JP" dirty="0"/>
              <a:t>X</a:t>
            </a:r>
            <a:r>
              <a:rPr lang="ja-JP" altLang="en-US" dirty="0"/>
              <a:t>曜日は英語では</a:t>
            </a:r>
            <a:r>
              <a:rPr lang="en-US" altLang="ja-JP" dirty="0"/>
              <a:t>Y</a:t>
            </a:r>
            <a:r>
              <a:rPr lang="ja-JP" altLang="en-US" dirty="0"/>
              <a:t>です」と全曜日分、コンソールに出力する</a:t>
            </a:r>
            <a:endParaRPr lang="nn-NO" altLang="ja-JP" dirty="0"/>
          </a:p>
        </p:txBody>
      </p:sp>
    </p:spTree>
    <p:extLst>
      <p:ext uri="{BB962C8B-B14F-4D97-AF65-F5344CB8AC3E}">
        <p14:creationId xmlns:p14="http://schemas.microsoft.com/office/powerpoint/2010/main" val="3847077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11F8E5B-30F1-49DD-B7E8-30C32771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1266824"/>
            <a:ext cx="9453033" cy="1933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5829300" y="3133726"/>
            <a:ext cx="5400675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練習問題⑪　解答例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15BB978-107D-4812-A0C5-46592B32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87" y="3581400"/>
            <a:ext cx="4638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18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15AA1-6572-47F6-A925-A234FDB2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cap="none" dirty="0"/>
              <a:t>拡張</a:t>
            </a:r>
            <a:r>
              <a:rPr kumimoji="1" lang="en-US" altLang="ja-JP" cap="none" dirty="0"/>
              <a:t>for</a:t>
            </a:r>
            <a:r>
              <a:rPr kumimoji="1" lang="ja-JP" altLang="en-US" cap="none" dirty="0"/>
              <a:t>文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AEB698-F1E3-43B6-85D6-8BD7B0566228}"/>
              </a:ext>
            </a:extLst>
          </p:cNvPr>
          <p:cNvSpPr/>
          <p:nvPr/>
        </p:nvSpPr>
        <p:spPr>
          <a:xfrm>
            <a:off x="1409699" y="1266825"/>
            <a:ext cx="7324725" cy="1714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for( </a:t>
            </a:r>
            <a:r>
              <a:rPr kumimoji="1" lang="ja-JP" altLang="en-US" dirty="0"/>
              <a:t>要素の型名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変数名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コレクションの変数名</a:t>
            </a:r>
            <a:r>
              <a:rPr kumimoji="1" lang="en-US" altLang="ja-JP" dirty="0"/>
              <a:t>)</a:t>
            </a:r>
            <a:r>
              <a:rPr kumimoji="1" lang="ja-JP" altLang="en-US" dirty="0"/>
              <a:t> </a:t>
            </a:r>
            <a:r>
              <a:rPr kumimoji="1" lang="en-US" altLang="ja-JP" dirty="0"/>
              <a:t>{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　繰り返し行う処理</a:t>
            </a:r>
            <a:r>
              <a:rPr kumimoji="1" lang="en-US" altLang="ja-JP" dirty="0"/>
              <a:t>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BC651E-FD99-4C19-B8FC-3EBA3777C0BE}"/>
              </a:ext>
            </a:extLst>
          </p:cNvPr>
          <p:cNvSpPr/>
          <p:nvPr/>
        </p:nvSpPr>
        <p:spPr>
          <a:xfrm>
            <a:off x="1457324" y="3409949"/>
            <a:ext cx="7324725" cy="2847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/>
              <a:t>ArrayList</a:t>
            </a:r>
            <a:r>
              <a:rPr kumimoji="1" lang="en-US" altLang="ja-JP" dirty="0"/>
              <a:t>&lt;String&gt; employees = new </a:t>
            </a:r>
            <a:r>
              <a:rPr kumimoji="1" lang="en-US" altLang="ja-JP" dirty="0" err="1"/>
              <a:t>ArrayList</a:t>
            </a:r>
            <a:r>
              <a:rPr kumimoji="1" lang="en-US" altLang="ja-JP" dirty="0"/>
              <a:t>&lt;&gt;();</a:t>
            </a:r>
          </a:p>
          <a:p>
            <a:r>
              <a:rPr kumimoji="1" lang="en-US" altLang="ja-JP" dirty="0" err="1"/>
              <a:t>employees.add</a:t>
            </a:r>
            <a:r>
              <a:rPr kumimoji="1" lang="en-US" altLang="ja-JP" dirty="0"/>
              <a:t>(“</a:t>
            </a:r>
            <a:r>
              <a:rPr kumimoji="1" lang="ja-JP" altLang="en-US" dirty="0"/>
              <a:t>田中太郎</a:t>
            </a:r>
            <a:r>
              <a:rPr kumimoji="1" lang="en-US" altLang="ja-JP" dirty="0"/>
              <a:t>”);</a:t>
            </a:r>
          </a:p>
          <a:p>
            <a:r>
              <a:rPr kumimoji="1" lang="en-US" altLang="ja-JP" dirty="0" err="1"/>
              <a:t>employees.add</a:t>
            </a:r>
            <a:r>
              <a:rPr kumimoji="1" lang="en-US" altLang="ja-JP" dirty="0"/>
              <a:t>(“</a:t>
            </a:r>
            <a:r>
              <a:rPr kumimoji="1" lang="ja-JP" altLang="en-US" dirty="0"/>
              <a:t>山田花子</a:t>
            </a:r>
            <a:r>
              <a:rPr kumimoji="1" lang="en-US" altLang="ja-JP" dirty="0"/>
              <a:t>”);</a:t>
            </a:r>
          </a:p>
          <a:p>
            <a:r>
              <a:rPr kumimoji="1" lang="en-US" altLang="ja-JP" dirty="0" err="1"/>
              <a:t>employees.add</a:t>
            </a:r>
            <a:r>
              <a:rPr kumimoji="1" lang="en-US" altLang="ja-JP" dirty="0"/>
              <a:t>(“</a:t>
            </a:r>
            <a:r>
              <a:rPr kumimoji="1" lang="ja-JP" altLang="en-US" dirty="0"/>
              <a:t>佐藤次郎</a:t>
            </a:r>
            <a:r>
              <a:rPr kumimoji="1" lang="en-US" altLang="ja-JP" dirty="0"/>
              <a:t>”);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for( String employee : employees )</a:t>
            </a:r>
            <a:r>
              <a:rPr kumimoji="1" lang="ja-JP" altLang="en-US" dirty="0"/>
              <a:t> </a:t>
            </a:r>
            <a:r>
              <a:rPr kumimoji="1" lang="en-US" altLang="ja-JP" dirty="0"/>
              <a:t>{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 err="1"/>
              <a:t>System.out.println</a:t>
            </a:r>
            <a:r>
              <a:rPr kumimoji="1" lang="en-US" altLang="ja-JP" dirty="0"/>
              <a:t>(employee);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474AF0-5268-41B1-9499-5ED351452755}"/>
              </a:ext>
            </a:extLst>
          </p:cNvPr>
          <p:cNvSpPr/>
          <p:nvPr/>
        </p:nvSpPr>
        <p:spPr>
          <a:xfrm>
            <a:off x="6981825" y="942975"/>
            <a:ext cx="17716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構文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DE73D3-4E4E-46E5-95E8-00D9642CBB98}"/>
              </a:ext>
            </a:extLst>
          </p:cNvPr>
          <p:cNvSpPr/>
          <p:nvPr/>
        </p:nvSpPr>
        <p:spPr>
          <a:xfrm>
            <a:off x="7058025" y="3133725"/>
            <a:ext cx="1771650" cy="542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例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C1879AA3-92F4-4C31-9594-7B24DE716B35}"/>
              </a:ext>
            </a:extLst>
          </p:cNvPr>
          <p:cNvSpPr/>
          <p:nvPr/>
        </p:nvSpPr>
        <p:spPr>
          <a:xfrm>
            <a:off x="5629275" y="4552950"/>
            <a:ext cx="3962400" cy="1943100"/>
          </a:xfrm>
          <a:prstGeom prst="wedgeEllipseCallout">
            <a:avLst>
              <a:gd name="adj1" fmla="val -64583"/>
              <a:gd name="adj2" fmla="val -370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コンソールに田中太郎</a:t>
            </a:r>
            <a:r>
              <a:rPr kumimoji="1" lang="en-US" altLang="ja-JP" dirty="0"/>
              <a:t>,</a:t>
            </a:r>
          </a:p>
          <a:p>
            <a:pPr algn="ctr"/>
            <a:r>
              <a:rPr kumimoji="1" lang="ja-JP" altLang="en-US" dirty="0"/>
              <a:t>山田花子</a:t>
            </a:r>
            <a:r>
              <a:rPr kumimoji="1" lang="en-US" altLang="ja-JP" dirty="0"/>
              <a:t>,</a:t>
            </a:r>
            <a:r>
              <a:rPr kumimoji="1" lang="ja-JP" altLang="en-US" dirty="0"/>
              <a:t>佐藤次郎が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出力される</a:t>
            </a:r>
          </a:p>
        </p:txBody>
      </p:sp>
    </p:spTree>
    <p:extLst>
      <p:ext uri="{BB962C8B-B14F-4D97-AF65-F5344CB8AC3E}">
        <p14:creationId xmlns:p14="http://schemas.microsoft.com/office/powerpoint/2010/main" val="772582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C3F02-8AD9-49E6-B095-E637E941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7585"/>
            <a:ext cx="10178322" cy="1492132"/>
          </a:xfrm>
        </p:spPr>
        <p:txBody>
          <a:bodyPr/>
          <a:lstStyle/>
          <a:p>
            <a:r>
              <a:rPr kumimoji="1" lang="en-US" altLang="ja-JP" cap="none" dirty="0"/>
              <a:t>break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763FF-497F-4A20-9C0C-1C16E033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00101"/>
            <a:ext cx="10178322" cy="156209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break</a:t>
            </a:r>
            <a:r>
              <a:rPr kumimoji="1" lang="ja-JP" altLang="en-US" dirty="0"/>
              <a:t>は通常、条件分岐と組み合わせて利用し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「条件に合致した場合処理を終了する」という流れを作る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3D39002-6D4E-41FD-B258-5831CB58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14487"/>
            <a:ext cx="2971800" cy="1636071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BFA7138-E4C5-41F7-ACB7-4E5225432911}"/>
              </a:ext>
            </a:extLst>
          </p:cNvPr>
          <p:cNvSpPr txBox="1">
            <a:spLocks/>
          </p:cNvSpPr>
          <p:nvPr/>
        </p:nvSpPr>
        <p:spPr>
          <a:xfrm>
            <a:off x="1251678" y="3409952"/>
            <a:ext cx="10168797" cy="904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複数のループ処理が入れ子（ネスト）になっている場合に</a:t>
            </a:r>
            <a:r>
              <a:rPr lang="en-US" altLang="ja-JP" dirty="0"/>
              <a:t>break</a:t>
            </a:r>
            <a:r>
              <a:rPr lang="ja-JP" altLang="en-US" dirty="0"/>
              <a:t>を使うと、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記述した場所によってループ処理を終了するかが異なる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A390278-CE4A-4270-81D6-6896144C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8" y="4286250"/>
            <a:ext cx="2805112" cy="22659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EBC39A3-37DC-4C86-B552-0E4937CDC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5" y="4302968"/>
            <a:ext cx="2676525" cy="2326431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8A04CFC3-29FF-4AEE-8498-7AC3E294B0AA}"/>
              </a:ext>
            </a:extLst>
          </p:cNvPr>
          <p:cNvSpPr/>
          <p:nvPr/>
        </p:nvSpPr>
        <p:spPr>
          <a:xfrm>
            <a:off x="4391025" y="5419725"/>
            <a:ext cx="1838325" cy="1019175"/>
          </a:xfrm>
          <a:prstGeom prst="wedgeRoundRectCallout">
            <a:avLst>
              <a:gd name="adj1" fmla="val -62284"/>
              <a:gd name="adj2" fmla="val -169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内側のループ</a:t>
            </a:r>
            <a:r>
              <a:rPr kumimoji="1" lang="en-US" altLang="ja-JP" dirty="0"/>
              <a:t>B</a:t>
            </a:r>
            <a:r>
              <a:rPr kumimoji="1" lang="ja-JP" altLang="en-US" dirty="0"/>
              <a:t>のみ終了</a:t>
            </a:r>
          </a:p>
        </p:txBody>
      </p:sp>
    </p:spTree>
    <p:extLst>
      <p:ext uri="{BB962C8B-B14F-4D97-AF65-F5344CB8AC3E}">
        <p14:creationId xmlns:p14="http://schemas.microsoft.com/office/powerpoint/2010/main" val="397690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１．以下のサンプルコードを記述</a:t>
            </a:r>
            <a:endParaRPr kumimoji="1" lang="en-US" altLang="ja-JP" dirty="0"/>
          </a:p>
          <a:p>
            <a:pPr marL="0" indent="0">
              <a:buNone/>
            </a:pPr>
            <a:endParaRPr lang="nn-NO" altLang="ja-JP" dirty="0"/>
          </a:p>
          <a:p>
            <a:pPr marL="0" indent="0">
              <a:buNone/>
            </a:pPr>
            <a:endParaRPr lang="nn-NO" altLang="ja-JP" dirty="0"/>
          </a:p>
          <a:p>
            <a:pPr marL="0" indent="0">
              <a:buNone/>
            </a:pPr>
            <a:endParaRPr lang="nn-NO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２．このコードは無限ループになってしまっているので、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コンソールに出力結果が「５」となるように、処理を追加する</a:t>
            </a:r>
            <a:endParaRPr lang="nn-NO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88C394-79D3-494C-A108-09976A35CDA4}"/>
              </a:ext>
            </a:extLst>
          </p:cNvPr>
          <p:cNvSpPr/>
          <p:nvPr/>
        </p:nvSpPr>
        <p:spPr>
          <a:xfrm>
            <a:off x="1819274" y="1914526"/>
            <a:ext cx="5895975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int count = 0;</a:t>
            </a:r>
          </a:p>
          <a:p>
            <a:r>
              <a:rPr kumimoji="1" lang="en-US" altLang="ja-JP" dirty="0"/>
              <a:t>while(true){</a:t>
            </a:r>
          </a:p>
          <a:p>
            <a:r>
              <a:rPr kumimoji="1" lang="en-US" altLang="ja-JP" dirty="0"/>
              <a:t>  count++;</a:t>
            </a:r>
          </a:p>
          <a:p>
            <a:r>
              <a:rPr kumimoji="1" lang="en-US" altLang="ja-JP" dirty="0"/>
              <a:t>}</a:t>
            </a:r>
          </a:p>
          <a:p>
            <a:r>
              <a:rPr kumimoji="1" lang="en-US" altLang="ja-JP" dirty="0" err="1"/>
              <a:t>System.out.println</a:t>
            </a:r>
            <a:r>
              <a:rPr kumimoji="1" lang="en-US" altLang="ja-JP" dirty="0"/>
              <a:t>(count);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799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62D6E-00D1-4AB3-9069-F12B91FE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変数とコレクション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94C90E-F5EA-4294-841E-374DC874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38325"/>
            <a:ext cx="10178322" cy="404126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FD826E4-E51A-44D9-B74F-D6BA896DBFC3}"/>
              </a:ext>
            </a:extLst>
          </p:cNvPr>
          <p:cNvSpPr/>
          <p:nvPr/>
        </p:nvSpPr>
        <p:spPr>
          <a:xfrm>
            <a:off x="1571626" y="2943226"/>
            <a:ext cx="4200524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変数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2DA80D-D5E1-4440-82EA-D66CFFAB28F0}"/>
              </a:ext>
            </a:extLst>
          </p:cNvPr>
          <p:cNvSpPr/>
          <p:nvPr/>
        </p:nvSpPr>
        <p:spPr>
          <a:xfrm>
            <a:off x="5915026" y="2952750"/>
            <a:ext cx="4000500" cy="200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コレクション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989EC8D4-F028-4F1F-9CC7-C478F2EBDCC4}"/>
              </a:ext>
            </a:extLst>
          </p:cNvPr>
          <p:cNvSpPr/>
          <p:nvPr/>
        </p:nvSpPr>
        <p:spPr>
          <a:xfrm>
            <a:off x="1647826" y="3543300"/>
            <a:ext cx="1381124" cy="8382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 a</a:t>
            </a:r>
            <a:endParaRPr kumimoji="1" lang="ja-JP" altLang="en-US" dirty="0"/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5ABBF554-6F88-4DED-9BE7-CDF4329C9D25}"/>
              </a:ext>
            </a:extLst>
          </p:cNvPr>
          <p:cNvSpPr/>
          <p:nvPr/>
        </p:nvSpPr>
        <p:spPr>
          <a:xfrm>
            <a:off x="2952751" y="3486150"/>
            <a:ext cx="1381124" cy="8382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 b</a:t>
            </a:r>
            <a:endParaRPr kumimoji="1" lang="ja-JP" altLang="en-US" dirty="0"/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A0D4C545-01F9-45F8-9F46-D068C44ABA3F}"/>
              </a:ext>
            </a:extLst>
          </p:cNvPr>
          <p:cNvSpPr/>
          <p:nvPr/>
        </p:nvSpPr>
        <p:spPr>
          <a:xfrm>
            <a:off x="4286251" y="3476625"/>
            <a:ext cx="1381124" cy="8382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 c</a:t>
            </a:r>
            <a:endParaRPr kumimoji="1" lang="ja-JP" altLang="en-US" dirty="0"/>
          </a:p>
        </p:txBody>
      </p:sp>
      <p:sp>
        <p:nvSpPr>
          <p:cNvPr id="12" name="直方体 11">
            <a:extLst>
              <a:ext uri="{FF2B5EF4-FFF2-40B4-BE49-F238E27FC236}">
                <a16:creationId xmlns:a16="http://schemas.microsoft.com/office/drawing/2014/main" id="{3121C89B-E315-48EC-B845-301AE4ACF013}"/>
              </a:ext>
            </a:extLst>
          </p:cNvPr>
          <p:cNvSpPr/>
          <p:nvPr/>
        </p:nvSpPr>
        <p:spPr>
          <a:xfrm>
            <a:off x="6143625" y="3543300"/>
            <a:ext cx="3295650" cy="8382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Integer numbers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232473-ED69-40A1-B2AD-C77B54D93CBC}"/>
              </a:ext>
            </a:extLst>
          </p:cNvPr>
          <p:cNvSpPr/>
          <p:nvPr/>
        </p:nvSpPr>
        <p:spPr>
          <a:xfrm>
            <a:off x="1924050" y="3333750"/>
            <a:ext cx="74295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84C74E0-F3A1-4585-B78B-E8ED3C2743E2}"/>
              </a:ext>
            </a:extLst>
          </p:cNvPr>
          <p:cNvSpPr/>
          <p:nvPr/>
        </p:nvSpPr>
        <p:spPr>
          <a:xfrm>
            <a:off x="7315200" y="3343275"/>
            <a:ext cx="74295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809108B-B71F-43A6-A6B5-CAED3EB82D9D}"/>
              </a:ext>
            </a:extLst>
          </p:cNvPr>
          <p:cNvSpPr/>
          <p:nvPr/>
        </p:nvSpPr>
        <p:spPr>
          <a:xfrm>
            <a:off x="4638675" y="3267075"/>
            <a:ext cx="74295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641D12B-F8EE-43BA-896B-5C2EEDAA25E5}"/>
              </a:ext>
            </a:extLst>
          </p:cNvPr>
          <p:cNvSpPr/>
          <p:nvPr/>
        </p:nvSpPr>
        <p:spPr>
          <a:xfrm>
            <a:off x="6353175" y="3333750"/>
            <a:ext cx="74295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53099F1-D191-4311-AC97-CB0260E92FFF}"/>
              </a:ext>
            </a:extLst>
          </p:cNvPr>
          <p:cNvSpPr/>
          <p:nvPr/>
        </p:nvSpPr>
        <p:spPr>
          <a:xfrm>
            <a:off x="8191500" y="3333750"/>
            <a:ext cx="74295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B0D8A2B-510D-4A36-92A8-604F9F395E00}"/>
              </a:ext>
            </a:extLst>
          </p:cNvPr>
          <p:cNvSpPr/>
          <p:nvPr/>
        </p:nvSpPr>
        <p:spPr>
          <a:xfrm>
            <a:off x="3333750" y="3286125"/>
            <a:ext cx="74295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965443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39EE12D-E13F-4896-A7F9-60292A52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404937"/>
            <a:ext cx="5124450" cy="300724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5829300" y="3133726"/>
            <a:ext cx="5400675" cy="2152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練習問題⑫　解答例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25CEBF-A850-44AC-9CF3-3A36BD2E1174}"/>
              </a:ext>
            </a:extLst>
          </p:cNvPr>
          <p:cNvSpPr/>
          <p:nvPr/>
        </p:nvSpPr>
        <p:spPr>
          <a:xfrm>
            <a:off x="1657350" y="2190751"/>
            <a:ext cx="3228975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線 (強調線付き) 6">
            <a:extLst>
              <a:ext uri="{FF2B5EF4-FFF2-40B4-BE49-F238E27FC236}">
                <a16:creationId xmlns:a16="http://schemas.microsoft.com/office/drawing/2014/main" id="{5FB6F660-EFD2-4CA4-A93D-328B3DAA705A}"/>
              </a:ext>
            </a:extLst>
          </p:cNvPr>
          <p:cNvSpPr/>
          <p:nvPr/>
        </p:nvSpPr>
        <p:spPr>
          <a:xfrm>
            <a:off x="5772150" y="1676400"/>
            <a:ext cx="2352675" cy="723900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ここを追記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0569F91-1D03-456C-AB49-053DBD80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262" y="3767137"/>
            <a:ext cx="51149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14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for</a:t>
            </a:r>
            <a:r>
              <a:rPr lang="ja-JP" altLang="en-US" dirty="0"/>
              <a:t>文を利用して、</a:t>
            </a:r>
            <a:r>
              <a:rPr lang="en-US" altLang="ja-JP" dirty="0"/>
              <a:t>1</a:t>
            </a:r>
            <a:r>
              <a:rPr lang="ja-JP" altLang="en-US" dirty="0"/>
              <a:t>から</a:t>
            </a:r>
            <a:r>
              <a:rPr lang="en-US" altLang="ja-JP" dirty="0"/>
              <a:t>10</a:t>
            </a:r>
            <a:r>
              <a:rPr lang="ja-JP" altLang="en-US" dirty="0"/>
              <a:t>までの数値をコンソールに出力する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ただし３で割り切れる数値は表示しない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※continue</a:t>
            </a:r>
            <a:r>
              <a:rPr lang="ja-JP" altLang="en-US" dirty="0"/>
              <a:t>を使うこと</a:t>
            </a:r>
            <a:endParaRPr lang="nn-NO" altLang="ja-JP" dirty="0"/>
          </a:p>
        </p:txBody>
      </p:sp>
    </p:spTree>
    <p:extLst>
      <p:ext uri="{BB962C8B-B14F-4D97-AF65-F5344CB8AC3E}">
        <p14:creationId xmlns:p14="http://schemas.microsoft.com/office/powerpoint/2010/main" val="443569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2BF3BF6-EE39-4620-8B78-C1862FE0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214437"/>
            <a:ext cx="6071186" cy="277653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5829300" y="3133726"/>
            <a:ext cx="5400675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練習問題⑬　解答例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76141AA-D4AD-4644-A9E9-7DDE99F0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87" y="3595687"/>
            <a:ext cx="42386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8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106C8-FE1A-4753-AAFD-5C13501E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コレクション構文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7C5C9-A206-496D-8D01-2B0BC6C3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924051"/>
            <a:ext cx="1034415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基本</a:t>
            </a:r>
            <a:r>
              <a:rPr kumimoji="1" lang="en-US" altLang="ja-JP" dirty="0"/>
              <a:t>】</a:t>
            </a:r>
          </a:p>
          <a:p>
            <a:pPr marL="0" indent="0">
              <a:buNone/>
            </a:pPr>
            <a:r>
              <a:rPr lang="ja-JP" altLang="en-US" dirty="0"/>
              <a:t>コレクションの型名</a:t>
            </a:r>
            <a:r>
              <a:rPr lang="en-US" altLang="ja-JP" dirty="0"/>
              <a:t>&lt;</a:t>
            </a:r>
            <a:r>
              <a:rPr lang="ja-JP" altLang="en-US" dirty="0"/>
              <a:t>データの型名</a:t>
            </a:r>
            <a:r>
              <a:rPr lang="en-US" altLang="ja-JP" dirty="0"/>
              <a:t>&gt; </a:t>
            </a:r>
            <a:r>
              <a:rPr lang="ja-JP" altLang="en-US" dirty="0"/>
              <a:t>変数名 </a:t>
            </a:r>
            <a:r>
              <a:rPr lang="en-US" altLang="ja-JP" dirty="0"/>
              <a:t>= new </a:t>
            </a:r>
            <a:r>
              <a:rPr lang="ja-JP" altLang="en-US" dirty="0"/>
              <a:t>コレクションの型名</a:t>
            </a:r>
            <a:r>
              <a:rPr lang="en-US" altLang="ja-JP" dirty="0"/>
              <a:t>&lt;&gt;();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例）</a:t>
            </a:r>
            <a:r>
              <a:rPr kumimoji="1" lang="en-US" altLang="ja-JP" dirty="0" err="1"/>
              <a:t>ArrayList</a:t>
            </a:r>
            <a:r>
              <a:rPr kumimoji="1" lang="en-US" altLang="ja-JP" dirty="0"/>
              <a:t>&lt;Integer&gt; numbers = new </a:t>
            </a:r>
            <a:r>
              <a:rPr kumimoji="1" lang="en-US" altLang="ja-JP" dirty="0" err="1"/>
              <a:t>ArrayList</a:t>
            </a:r>
            <a:r>
              <a:rPr kumimoji="1" lang="en-US" altLang="ja-JP" dirty="0"/>
              <a:t>&lt;&gt;();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マップ</a:t>
            </a:r>
            <a:r>
              <a:rPr kumimoji="1" lang="en-US" altLang="ja-JP" dirty="0"/>
              <a:t>】</a:t>
            </a:r>
          </a:p>
          <a:p>
            <a:pPr marL="0" indent="0">
              <a:buNone/>
            </a:pPr>
            <a:r>
              <a:rPr lang="ja-JP" altLang="en-US" dirty="0"/>
              <a:t>マップの型名</a:t>
            </a:r>
            <a:r>
              <a:rPr lang="en-US" altLang="ja-JP" dirty="0"/>
              <a:t>&lt;</a:t>
            </a:r>
            <a:r>
              <a:rPr lang="ja-JP" altLang="en-US" dirty="0"/>
              <a:t>キーの型名</a:t>
            </a:r>
            <a:r>
              <a:rPr lang="en-US" altLang="ja-JP" dirty="0"/>
              <a:t>,</a:t>
            </a:r>
            <a:r>
              <a:rPr lang="ja-JP" altLang="en-US" dirty="0"/>
              <a:t>データの型名</a:t>
            </a:r>
            <a:r>
              <a:rPr lang="en-US" altLang="ja-JP" dirty="0"/>
              <a:t>&gt; </a:t>
            </a:r>
            <a:r>
              <a:rPr lang="ja-JP" altLang="en-US" dirty="0"/>
              <a:t>変数名 </a:t>
            </a:r>
            <a:r>
              <a:rPr lang="en-US" altLang="ja-JP" dirty="0"/>
              <a:t>= new </a:t>
            </a:r>
            <a:r>
              <a:rPr lang="ja-JP" altLang="en-US" dirty="0"/>
              <a:t>マップの型名</a:t>
            </a:r>
            <a:r>
              <a:rPr lang="en-US" altLang="ja-JP" dirty="0"/>
              <a:t>&lt;&gt;();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例  </a:t>
            </a:r>
            <a:r>
              <a:rPr lang="en-US" altLang="ja-JP" dirty="0"/>
              <a:t>HashMap&lt;</a:t>
            </a:r>
            <a:r>
              <a:rPr lang="en-US" altLang="ja-JP" dirty="0" err="1"/>
              <a:t>Integer,String</a:t>
            </a:r>
            <a:r>
              <a:rPr lang="en-US" altLang="ja-JP" dirty="0"/>
              <a:t>&gt; employees = </a:t>
            </a:r>
            <a:r>
              <a:rPr lang="en-US" altLang="ja-JP"/>
              <a:t>new HashMap&lt;&gt;();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175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１．以下のデータを順にリストに追加し、「ピンク」をコンソールに出力する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赤、青、黄色、オレンジ、緑、ピンク、紫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２．作成したリストから「青」を削除し、「黄色」と「オレンジ」の間に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「水色」を追加。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３．「黄色」をコンソールに出力する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４．「紫」を「白」に変更し、一番最初に「黒」を追加する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５．インデックス</a:t>
            </a:r>
            <a:r>
              <a:rPr kumimoji="1" lang="en-US" altLang="ja-JP" dirty="0"/>
              <a:t>6</a:t>
            </a:r>
            <a:r>
              <a:rPr kumimoji="1" lang="ja-JP" altLang="en-US" dirty="0"/>
              <a:t>をコンソールに出力する</a:t>
            </a:r>
          </a:p>
        </p:txBody>
      </p:sp>
    </p:spTree>
    <p:extLst>
      <p:ext uri="{BB962C8B-B14F-4D97-AF65-F5344CB8AC3E}">
        <p14:creationId xmlns:p14="http://schemas.microsoft.com/office/powerpoint/2010/main" val="132694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39DD2F68-D7C7-4C29-A5A3-86CD35C2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157287"/>
            <a:ext cx="5029200" cy="522922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DCF2C0-BFEF-42BE-A2B7-4BCF535EC5FA}"/>
              </a:ext>
            </a:extLst>
          </p:cNvPr>
          <p:cNvSpPr/>
          <p:nvPr/>
        </p:nvSpPr>
        <p:spPr>
          <a:xfrm>
            <a:off x="5695950" y="4048125"/>
            <a:ext cx="5924550" cy="212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/>
              <a:t>コンソール出力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　解答例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5282855-022E-4DDA-AF73-CAA6A0FC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9" y="4429124"/>
            <a:ext cx="5213529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6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0D749-48B9-478C-859C-AC793AD7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 err="1"/>
              <a:t>ArrayList</a:t>
            </a:r>
            <a:r>
              <a:rPr kumimoji="1" lang="ja-JP" altLang="en-US" cap="none" dirty="0"/>
              <a:t>と</a:t>
            </a:r>
            <a:r>
              <a:rPr kumimoji="1" lang="en-US" altLang="ja-JP" cap="none" dirty="0"/>
              <a:t>LinkedList</a:t>
            </a:r>
            <a:endParaRPr kumimoji="1" lang="ja-JP" altLang="en-US" cap="none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4DEDA91-7585-4C26-9ADE-2459C00FB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69453"/>
              </p:ext>
            </p:extLst>
          </p:nvPr>
        </p:nvGraphicFramePr>
        <p:xfrm>
          <a:off x="1250950" y="1400175"/>
          <a:ext cx="101790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810">
                  <a:extLst>
                    <a:ext uri="{9D8B030D-6E8A-4147-A177-3AD203B41FA5}">
                      <a16:colId xmlns:a16="http://schemas.microsoft.com/office/drawing/2014/main" val="4023492432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73636149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4160201820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318322571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68034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特定の要素への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アクセス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要素の追加や削除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使いどころ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9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ArrayList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早い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遅い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・様々な要素へのアクセス有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・追加や削除処理があまり必要ない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からデータを読み込み順に参照し演算をするときなど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0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LinkedList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遅い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早い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・様々な要素へのアクセスが必要ない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・追加や削除処理が頻繫に行われる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プログラム中に発生するデータの入れ物として使われ、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への書き出しを行う時など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625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E5A957B-90C0-4FFF-999A-8064A82E4822}"/>
              </a:ext>
            </a:extLst>
          </p:cNvPr>
          <p:cNvSpPr txBox="1">
            <a:spLocks/>
          </p:cNvSpPr>
          <p:nvPr/>
        </p:nvSpPr>
        <p:spPr>
          <a:xfrm>
            <a:off x="1251678" y="5000625"/>
            <a:ext cx="10178322" cy="141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その時の処理に合わせて選択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（ただ単純な処理だと違いはほとんどないので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まず最初は</a:t>
            </a:r>
            <a:r>
              <a:rPr lang="en-US" altLang="ja-JP" dirty="0" err="1"/>
              <a:t>ArrayList</a:t>
            </a:r>
            <a:r>
              <a:rPr lang="ja-JP" altLang="en-US" dirty="0"/>
              <a:t>を使っていきましょう）</a:t>
            </a:r>
          </a:p>
        </p:txBody>
      </p:sp>
    </p:spTree>
    <p:extLst>
      <p:ext uri="{BB962C8B-B14F-4D97-AF65-F5344CB8AC3E}">
        <p14:creationId xmlns:p14="http://schemas.microsoft.com/office/powerpoint/2010/main" val="20035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EF4BE-8C83-431F-B9A5-385BAD7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9F840-2B06-4B27-BBBE-DC72B40C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2075"/>
            <a:ext cx="10178322" cy="505777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１．以下のデータを順にセットに追加し、全ての要素をコンソール出力する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桃太郎、サル、犬、キジ、犬、きびだんご、きびだんご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6193660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2473</TotalTime>
  <Words>1597</Words>
  <Application>Microsoft Office PowerPoint</Application>
  <PresentationFormat>ワイド画面</PresentationFormat>
  <Paragraphs>273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8" baseType="lpstr">
      <vt:lpstr>游ゴシック</vt:lpstr>
      <vt:lpstr>Arial</vt:lpstr>
      <vt:lpstr>Gill Sans MT</vt:lpstr>
      <vt:lpstr>Impact</vt:lpstr>
      <vt:lpstr>Wingdings</vt:lpstr>
      <vt:lpstr>バッジ</vt:lpstr>
      <vt:lpstr>Java基礎③</vt:lpstr>
      <vt:lpstr>本日の目標</vt:lpstr>
      <vt:lpstr>第6章 コレクション</vt:lpstr>
      <vt:lpstr>変数とコレクション</vt:lpstr>
      <vt:lpstr>コレクション構文</vt:lpstr>
      <vt:lpstr>練習問題①</vt:lpstr>
      <vt:lpstr>練習問題①　解答例</vt:lpstr>
      <vt:lpstr>ArrayListとLinkedList</vt:lpstr>
      <vt:lpstr>練習問題②</vt:lpstr>
      <vt:lpstr>練習問題②　解答例</vt:lpstr>
      <vt:lpstr>ハッシュ</vt:lpstr>
      <vt:lpstr>練習問題③</vt:lpstr>
      <vt:lpstr>練習問題③　解答例</vt:lpstr>
      <vt:lpstr>配列とリスト</vt:lpstr>
      <vt:lpstr>練習問題④</vt:lpstr>
      <vt:lpstr>練習問題④　解答例</vt:lpstr>
      <vt:lpstr>第7章 制御構文</vt:lpstr>
      <vt:lpstr>練習問題⑤</vt:lpstr>
      <vt:lpstr>練習問題⑤　解答例</vt:lpstr>
      <vt:lpstr>if文</vt:lpstr>
      <vt:lpstr>練習問題⑥</vt:lpstr>
      <vt:lpstr>練習問題⑥　解答例</vt:lpstr>
      <vt:lpstr>練習問題⑦</vt:lpstr>
      <vt:lpstr>練習問題⑦　解答例</vt:lpstr>
      <vt:lpstr>switch文</vt:lpstr>
      <vt:lpstr>while文</vt:lpstr>
      <vt:lpstr>練習問題⑧</vt:lpstr>
      <vt:lpstr>練習問題⑧　解答例</vt:lpstr>
      <vt:lpstr>do-while文</vt:lpstr>
      <vt:lpstr>練習問題⑨</vt:lpstr>
      <vt:lpstr>練習問題⑨　解答例</vt:lpstr>
      <vt:lpstr>for文</vt:lpstr>
      <vt:lpstr>練習問題⑩</vt:lpstr>
      <vt:lpstr>練習問題⑩　解答例</vt:lpstr>
      <vt:lpstr>練習問題⑪</vt:lpstr>
      <vt:lpstr>練習問題⑪　解答例</vt:lpstr>
      <vt:lpstr>拡張for文</vt:lpstr>
      <vt:lpstr>break</vt:lpstr>
      <vt:lpstr>練習問題⑫</vt:lpstr>
      <vt:lpstr>練習問題⑫　解答例</vt:lpstr>
      <vt:lpstr>練習問題⑬</vt:lpstr>
      <vt:lpstr>練習問題⑬　解答例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eclipseの使い方＆Java基礎①</dc:title>
  <dc:creator>赤間さやか</dc:creator>
  <cp:lastModifiedBy>赤間 さやか</cp:lastModifiedBy>
  <cp:revision>225</cp:revision>
  <dcterms:created xsi:type="dcterms:W3CDTF">2021-04-20T00:52:59Z</dcterms:created>
  <dcterms:modified xsi:type="dcterms:W3CDTF">2022-04-26T04:06:19Z</dcterms:modified>
</cp:coreProperties>
</file>